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12"/>
  </p:notesMasterIdLst>
  <p:handoutMasterIdLst>
    <p:handoutMasterId r:id="rId13"/>
  </p:handoutMasterIdLst>
  <p:sldIdLst>
    <p:sldId id="385" r:id="rId5"/>
    <p:sldId id="395" r:id="rId6"/>
    <p:sldId id="396" r:id="rId7"/>
    <p:sldId id="397" r:id="rId8"/>
    <p:sldId id="398" r:id="rId9"/>
    <p:sldId id="399" r:id="rId10"/>
    <p:sldId id="400" r:id="rId11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FF6600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27" autoAdjust="0"/>
    <p:restoredTop sz="93971" autoAdjust="0"/>
  </p:normalViewPr>
  <p:slideViewPr>
    <p:cSldViewPr snapToGrid="0">
      <p:cViewPr varScale="1">
        <p:scale>
          <a:sx n="159" d="100"/>
          <a:sy n="159" d="100"/>
        </p:scale>
        <p:origin x="116" y="20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2" d="100"/>
          <a:sy n="42" d="100"/>
        </p:scale>
        <p:origin x="-2850" y="-96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89072D9-2976-48D6-91CC-F3B81D5BC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337DD13-51AD-4B02-8A68-D1AEA3BF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A3DFC17F-0481-4905-8632-1C02E3E3DC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EE81EF3A-A1DE-4C8C-8602-3BA1B0BECD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072CA75-53D7-445B-9EF5-6CAEF1776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A4E70E9-E8A6-4EC8-9A63-B36D42527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0437FF1-442D-43A2-8C73-F8F083ADF6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0EA3C5F4-38C2-4B34-837F-12B7982390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CA29B65-32F6-409B-983D-A505954C0D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32814BC-4525-4F02-B0DA-914D143E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B452CC-48C9-4997-9257-C682E2A70ECE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500379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Based</a:t>
            </a:r>
            <a:r>
              <a:rPr lang="en-US" altLang="ko-KR" baseline="0" dirty="0" smtClean="0"/>
              <a:t> on S2-2407461 (Samsung), S2-2408053 (Vivo), S2-2408194 (ZTE)</a:t>
            </a:r>
          </a:p>
          <a:p>
            <a:r>
              <a:rPr lang="en-US" altLang="ko-KR" baseline="0" dirty="0" smtClean="0"/>
              <a:t>BAR+DCAS Collocation (S2-2407461)</a:t>
            </a:r>
          </a:p>
          <a:p>
            <a:r>
              <a:rPr lang="en-US" altLang="ko-KR" baseline="0" dirty="0" smtClean="0"/>
              <a:t>BAR+DCAR Collocation (S2-2408053)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B452CC-48C9-4997-9257-C682E2A70ECE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508396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Based</a:t>
            </a:r>
            <a:r>
              <a:rPr lang="en-US" altLang="ko-KR" baseline="0" dirty="0" smtClean="0"/>
              <a:t> on S2-2408302 (Huawei), S2-2408647 (China Telecom)</a:t>
            </a:r>
          </a:p>
          <a:p>
            <a:r>
              <a:rPr lang="en-US" altLang="ko-KR" baseline="0" dirty="0" smtClean="0"/>
              <a:t>BAR+DCAR Collocation (S2-2408302)</a:t>
            </a:r>
            <a:endParaRPr lang="ko-KR" altLang="en-US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B452CC-48C9-4997-9257-C682E2A70ECE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31666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Based on S2-2408071 (Qualcomm)</a:t>
            </a:r>
            <a:endParaRPr lang="ko-KR" altLang="en-US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B452CC-48C9-4997-9257-C682E2A70ECE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72033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7640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직사각형 4"/>
          <p:cNvSpPr/>
          <p:nvPr userDrawn="1"/>
        </p:nvSpPr>
        <p:spPr>
          <a:xfrm>
            <a:off x="74455" y="6381701"/>
            <a:ext cx="6096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SA WG2 Meeting #165, Oct 14 – 18, 2024</a:t>
            </a:r>
            <a:endParaRPr kumimoji="0" lang="sv-SE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Text Box 13"/>
          <p:cNvSpPr txBox="1">
            <a:spLocks noChangeArrowheads="1"/>
          </p:cNvSpPr>
          <p:nvPr userDrawn="1"/>
        </p:nvSpPr>
        <p:spPr bwMode="auto">
          <a:xfrm>
            <a:off x="9613367" y="6350923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en-US" altLang="zh-CN" sz="1400" b="0" dirty="0" smtClean="0">
                <a:solidFill>
                  <a:schemeClr val="bg1"/>
                </a:solidFill>
                <a:effectLst/>
              </a:rPr>
              <a:t>S2-240xxxx</a:t>
            </a:r>
            <a:endParaRPr lang="en-US" altLang="zh-CN" sz="1400" b="0" dirty="0"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1993598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직사각형 3"/>
          <p:cNvSpPr/>
          <p:nvPr userDrawn="1"/>
        </p:nvSpPr>
        <p:spPr>
          <a:xfrm>
            <a:off x="130296" y="104369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sz="1800" b="1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SA WG2 Meeting #165</a:t>
            </a:r>
            <a:endParaRPr lang="en-US" altLang="ko-KR" sz="1800" b="0" i="0" u="none" strike="noStrike" kern="1200" baseline="0" dirty="0" smtClean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r>
              <a:rPr lang="en-US" altLang="ko-KR" sz="1800" b="1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Hyderabad, IN, Oct 14 – 18, 2024</a:t>
            </a:r>
            <a:endParaRPr lang="sv-SE" altLang="en-US" sz="2800" b="1" kern="12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8532607" y="273645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en-US" altLang="zh-CN" sz="1400" b="1" dirty="0" smtClean="0">
                <a:effectLst/>
              </a:rPr>
              <a:t>S2-240xxxx</a:t>
            </a:r>
            <a:endParaRPr lang="en-US" altLang="zh-CN" sz="1400" b="1" dirty="0">
              <a:effectLst/>
            </a:endParaRPr>
          </a:p>
        </p:txBody>
      </p:sp>
      <p:sp>
        <p:nvSpPr>
          <p:cNvPr id="6" name="직사각형 5"/>
          <p:cNvSpPr/>
          <p:nvPr userDrawn="1"/>
        </p:nvSpPr>
        <p:spPr>
          <a:xfrm>
            <a:off x="74455" y="6381701"/>
            <a:ext cx="6096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SA WG2 Meeting #165, Oct 14 – 18, 2024</a:t>
            </a:r>
            <a:endParaRPr kumimoji="0" lang="sv-SE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 userDrawn="1"/>
        </p:nvSpPr>
        <p:spPr bwMode="auto">
          <a:xfrm>
            <a:off x="9613367" y="6350923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en-US" altLang="zh-CN" sz="1400" b="0" dirty="0" smtClean="0">
                <a:solidFill>
                  <a:schemeClr val="bg1"/>
                </a:solidFill>
                <a:effectLst/>
              </a:rPr>
              <a:t>S2-240xxxx</a:t>
            </a:r>
            <a:endParaRPr lang="en-US" altLang="zh-CN" sz="1400" b="0" dirty="0"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6363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4CEAFC18-F740-420D-8DA7-68B0EC97C46E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4AFE2B5B-1B45-4E7A-A25D-B141A077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008F4169-1069-4316-B1D5-466056FF0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C220C726-1B32-4CFD-B6FE-8C6E0C6B668C}"/>
              </a:ext>
            </a:extLst>
          </p:cNvPr>
          <p:cNvSpPr/>
          <p:nvPr userDrawn="1"/>
        </p:nvSpPr>
        <p:spPr>
          <a:xfrm>
            <a:off x="11112" y="795637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5E9ECA3E-FE52-464F-8707-38070FE65DB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9840" y="66675"/>
            <a:ext cx="1203960" cy="70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4C62F9F5-7ED7-4782-9DFF-6089C2DCD9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1" r:id="rId2"/>
    <p:sldLayoutId id="2147485162" r:id="rId3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6BFCA172-672F-4297-B767-9F7EDE373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69682" y="1999956"/>
            <a:ext cx="11990893" cy="2348680"/>
          </a:xfrm>
        </p:spPr>
        <p:txBody>
          <a:bodyPr/>
          <a:lstStyle/>
          <a:p>
            <a:pPr algn="ctr" eaLnBrk="1" hangingPunct="1"/>
            <a:r>
              <a:rPr lang="en-US" altLang="en-US" sz="4800" dirty="0" smtClean="0"/>
              <a:t>[Rel-19 NG_RTC_Ph2]</a:t>
            </a:r>
            <a:br>
              <a:rPr lang="en-US" altLang="en-US" sz="4800" dirty="0" smtClean="0"/>
            </a:br>
            <a:r>
              <a:rPr lang="en-US" altLang="en-US" sz="4800" dirty="0" smtClean="0"/>
              <a:t>Discussion on </a:t>
            </a:r>
            <a:br>
              <a:rPr lang="en-US" altLang="en-US" sz="4800" dirty="0" smtClean="0"/>
            </a:br>
            <a:r>
              <a:rPr lang="en-US" altLang="en-US" sz="4800" dirty="0" smtClean="0"/>
              <a:t>Enhanced Architecture for Avatar communication</a:t>
            </a:r>
            <a:endParaRPr lang="en-GB" altLang="en-US" sz="4800" dirty="0"/>
          </a:p>
        </p:txBody>
      </p:sp>
      <p:sp>
        <p:nvSpPr>
          <p:cNvPr id="5123" name="Text Placeholder 2">
            <a:extLst>
              <a:ext uri="{FF2B5EF4-FFF2-40B4-BE49-F238E27FC236}">
                <a16:creationId xmlns:a16="http://schemas.microsoft.com/office/drawing/2014/main" id="{9FAD3684-801E-4E1E-85EB-F5F3E5D37277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1169732" y="4759874"/>
            <a:ext cx="8987246" cy="1500187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GB" altLang="en-US" dirty="0" smtClean="0"/>
              <a:t>Samsung, []</a:t>
            </a:r>
            <a:endParaRPr lang="en-GB" altLang="en-US" dirty="0"/>
          </a:p>
          <a:p>
            <a:pPr marL="0" indent="0" algn="ctr" eaLnBrk="1" hangingPunct="1">
              <a:buFontTx/>
              <a:buNone/>
            </a:pPr>
            <a:r>
              <a:rPr lang="en-GB" altLang="en-US" dirty="0"/>
              <a:t>2024 </a:t>
            </a:r>
            <a:r>
              <a:rPr lang="en-US" altLang="zh-CN" dirty="0" smtClean="0"/>
              <a:t>September</a:t>
            </a:r>
            <a:endParaRPr lang="en-GB" altLang="en-US" dirty="0"/>
          </a:p>
          <a:p>
            <a:pPr marL="0" indent="0" algn="ctr" eaLnBrk="1" hangingPunct="1">
              <a:buFontTx/>
              <a:buNone/>
            </a:pPr>
            <a:endParaRPr lang="en-GB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805189948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112264" y="51019"/>
            <a:ext cx="10515600" cy="821501"/>
          </a:xfrm>
        </p:spPr>
        <p:txBody>
          <a:bodyPr/>
          <a:lstStyle/>
          <a:p>
            <a:r>
              <a:rPr lang="en-US" altLang="ko-KR" dirty="0"/>
              <a:t>Summary of discussions in SA2#164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81445" y="1192738"/>
            <a:ext cx="11474790" cy="564168"/>
          </a:xfrm>
        </p:spPr>
        <p:txBody>
          <a:bodyPr/>
          <a:lstStyle/>
          <a:p>
            <a:r>
              <a:rPr lang="en-US" altLang="ko-KR" sz="2000" dirty="0"/>
              <a:t> </a:t>
            </a:r>
            <a:r>
              <a:rPr lang="en-US" altLang="ko-KR" sz="2000" dirty="0" smtClean="0"/>
              <a:t>Mainly, three potential architectures were discussed.</a:t>
            </a:r>
          </a:p>
          <a:p>
            <a:pPr lvl="1"/>
            <a:r>
              <a:rPr lang="en-US" altLang="ko-KR" sz="1800" dirty="0" smtClean="0"/>
              <a:t>Each </a:t>
            </a:r>
            <a:r>
              <a:rPr lang="en-US" altLang="ko-KR" sz="1800" dirty="0"/>
              <a:t>architecture has different points in terms of handling ‘Avatar ID List’ and ‘Avatar Representation’ </a:t>
            </a:r>
            <a:r>
              <a:rPr lang="en-US" altLang="ko-KR" sz="1800" dirty="0" smtClean="0"/>
              <a:t>in BAR as </a:t>
            </a:r>
            <a:r>
              <a:rPr lang="en-US" altLang="ko-KR" sz="1800" dirty="0"/>
              <a:t>following slides</a:t>
            </a:r>
            <a:r>
              <a:rPr lang="en-US" altLang="ko-KR" sz="1800" dirty="0" smtClean="0"/>
              <a:t>.</a:t>
            </a:r>
            <a:endParaRPr lang="ko-KR" altLang="en-US" sz="1800" dirty="0"/>
          </a:p>
        </p:txBody>
      </p:sp>
      <p:grpSp>
        <p:nvGrpSpPr>
          <p:cNvPr id="88" name="그룹 87"/>
          <p:cNvGrpSpPr/>
          <p:nvPr/>
        </p:nvGrpSpPr>
        <p:grpSpPr>
          <a:xfrm>
            <a:off x="112264" y="2333273"/>
            <a:ext cx="4718002" cy="3846628"/>
            <a:chOff x="112264" y="955410"/>
            <a:chExt cx="4718002" cy="3846628"/>
          </a:xfrm>
        </p:grpSpPr>
        <p:grpSp>
          <p:nvGrpSpPr>
            <p:cNvPr id="48" name="그룹 47"/>
            <p:cNvGrpSpPr/>
            <p:nvPr/>
          </p:nvGrpSpPr>
          <p:grpSpPr>
            <a:xfrm>
              <a:off x="614925" y="1450125"/>
              <a:ext cx="2561053" cy="2467485"/>
              <a:chOff x="1063784" y="1397775"/>
              <a:chExt cx="2561053" cy="2467485"/>
            </a:xfrm>
          </p:grpSpPr>
          <p:sp>
            <p:nvSpPr>
              <p:cNvPr id="2" name="직사각형 1"/>
              <p:cNvSpPr/>
              <p:nvPr/>
            </p:nvSpPr>
            <p:spPr>
              <a:xfrm>
                <a:off x="1469321" y="1397775"/>
                <a:ext cx="1012122" cy="418809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BAR</a:t>
                </a:r>
                <a:endParaRPr lang="ko-KR" alt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" name="직사각형 4"/>
              <p:cNvSpPr/>
              <p:nvPr/>
            </p:nvSpPr>
            <p:spPr>
              <a:xfrm>
                <a:off x="1469321" y="2327880"/>
                <a:ext cx="1009747" cy="418809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DCSF</a:t>
                </a:r>
                <a:endParaRPr lang="ko-KR" alt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" name="직사각형 5"/>
              <p:cNvSpPr/>
              <p:nvPr/>
            </p:nvSpPr>
            <p:spPr>
              <a:xfrm>
                <a:off x="1469321" y="3446451"/>
                <a:ext cx="1012122" cy="418809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MF</a:t>
                </a:r>
                <a:endParaRPr lang="ko-KR" alt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9" name="직선 연결선 8"/>
              <p:cNvCxnSpPr>
                <a:stCxn id="2" idx="2"/>
                <a:endCxn id="5" idx="0"/>
              </p:cNvCxnSpPr>
              <p:nvPr/>
            </p:nvCxnSpPr>
            <p:spPr>
              <a:xfrm flipH="1">
                <a:off x="1974195" y="1816584"/>
                <a:ext cx="1187" cy="511296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" name="직선 연결선 9"/>
              <p:cNvCxnSpPr>
                <a:stCxn id="5" idx="2"/>
                <a:endCxn id="6" idx="0"/>
              </p:cNvCxnSpPr>
              <p:nvPr/>
            </p:nvCxnSpPr>
            <p:spPr>
              <a:xfrm>
                <a:off x="1974195" y="2746689"/>
                <a:ext cx="1187" cy="699762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" name="꺾인 연결선 14"/>
              <p:cNvCxnSpPr>
                <a:stCxn id="2" idx="3"/>
                <a:endCxn id="6" idx="3"/>
              </p:cNvCxnSpPr>
              <p:nvPr/>
            </p:nvCxnSpPr>
            <p:spPr>
              <a:xfrm>
                <a:off x="2481443" y="1607180"/>
                <a:ext cx="12700" cy="2048676"/>
              </a:xfrm>
              <a:prstGeom prst="bentConnector3">
                <a:avLst>
                  <a:gd name="adj1" fmla="val 8670228"/>
                </a:avLst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9" name="직사각형 38"/>
              <p:cNvSpPr/>
              <p:nvPr/>
            </p:nvSpPr>
            <p:spPr>
              <a:xfrm>
                <a:off x="1063784" y="1933732"/>
                <a:ext cx="968535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ko-KR" sz="1200" dirty="0" err="1" smtClean="0"/>
                  <a:t>DCx</a:t>
                </a:r>
                <a:r>
                  <a:rPr lang="en-US" altLang="ko-KR" sz="1200" dirty="0" smtClean="0"/>
                  <a:t>* (new)</a:t>
                </a:r>
                <a:endParaRPr lang="ko-KR" altLang="en-US" sz="1200" dirty="0"/>
              </a:p>
            </p:txBody>
          </p:sp>
          <p:sp>
            <p:nvSpPr>
              <p:cNvPr id="40" name="직사각형 39"/>
              <p:cNvSpPr/>
              <p:nvPr/>
            </p:nvSpPr>
            <p:spPr>
              <a:xfrm>
                <a:off x="1254078" y="2970401"/>
                <a:ext cx="619080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ko-KR" sz="1200" dirty="0" smtClean="0"/>
                  <a:t>MDC1</a:t>
                </a:r>
                <a:endParaRPr lang="ko-KR" altLang="en-US" sz="1200" dirty="0"/>
              </a:p>
            </p:txBody>
          </p:sp>
          <p:sp>
            <p:nvSpPr>
              <p:cNvPr id="41" name="직사각형 40"/>
              <p:cNvSpPr/>
              <p:nvPr/>
            </p:nvSpPr>
            <p:spPr>
              <a:xfrm>
                <a:off x="2528062" y="2452239"/>
                <a:ext cx="1096775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ko-KR" sz="1200" dirty="0" err="1" smtClean="0"/>
                  <a:t>MDCx</a:t>
                </a:r>
                <a:r>
                  <a:rPr lang="en-US" altLang="ko-KR" sz="1200" dirty="0" smtClean="0"/>
                  <a:t>* (new)</a:t>
                </a:r>
                <a:endParaRPr lang="ko-KR" altLang="en-US" sz="1200" dirty="0"/>
              </a:p>
            </p:txBody>
          </p:sp>
        </p:grpSp>
        <p:sp>
          <p:nvSpPr>
            <p:cNvPr id="51" name="직사각형 50"/>
            <p:cNvSpPr/>
            <p:nvPr/>
          </p:nvSpPr>
          <p:spPr>
            <a:xfrm>
              <a:off x="112264" y="3971041"/>
              <a:ext cx="4718002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sz="1200" dirty="0" smtClean="0"/>
                <a:t>* If BAR is co-located in DCAS, DC3/DC4 and MDC2 can be used.</a:t>
              </a:r>
            </a:p>
            <a:p>
              <a:r>
                <a:rPr lang="en-US" altLang="ko-KR" sz="1200" dirty="0" smtClean="0"/>
                <a:t>* If BAR is co-located in DCAR, DC5 can be used for control plane </a:t>
              </a:r>
              <a:r>
                <a:rPr lang="en-US" altLang="ko-KR" sz="1200" dirty="0"/>
                <a:t>(without standardized services</a:t>
              </a:r>
              <a:r>
                <a:rPr lang="en-US" altLang="ko-KR" sz="1200" dirty="0" smtClean="0"/>
                <a:t>), but the media plane between DCAR+BAR has not clarified yet.</a:t>
              </a:r>
              <a:endParaRPr lang="ko-KR" altLang="en-US" sz="1200" dirty="0"/>
            </a:p>
          </p:txBody>
        </p:sp>
        <p:sp>
          <p:nvSpPr>
            <p:cNvPr id="52" name="직사각형 51"/>
            <p:cNvSpPr/>
            <p:nvPr/>
          </p:nvSpPr>
          <p:spPr>
            <a:xfrm>
              <a:off x="112264" y="955410"/>
              <a:ext cx="4718002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sz="1200" dirty="0" smtClean="0"/>
                <a:t>[DCSF control based Architecture]</a:t>
              </a:r>
              <a:endParaRPr lang="ko-KR" altLang="en-US" sz="1200" dirty="0"/>
            </a:p>
          </p:txBody>
        </p:sp>
      </p:grpSp>
      <p:grpSp>
        <p:nvGrpSpPr>
          <p:cNvPr id="87" name="그룹 86"/>
          <p:cNvGrpSpPr/>
          <p:nvPr/>
        </p:nvGrpSpPr>
        <p:grpSpPr>
          <a:xfrm>
            <a:off x="4844762" y="2345386"/>
            <a:ext cx="3573302" cy="4110455"/>
            <a:chOff x="4879126" y="1075593"/>
            <a:chExt cx="3573302" cy="4110455"/>
          </a:xfrm>
        </p:grpSpPr>
        <p:grpSp>
          <p:nvGrpSpPr>
            <p:cNvPr id="50" name="그룹 49"/>
            <p:cNvGrpSpPr/>
            <p:nvPr/>
          </p:nvGrpSpPr>
          <p:grpSpPr>
            <a:xfrm>
              <a:off x="5661467" y="1409345"/>
              <a:ext cx="1586988" cy="2467485"/>
              <a:chOff x="9140509" y="1427440"/>
              <a:chExt cx="1586988" cy="2467485"/>
            </a:xfrm>
          </p:grpSpPr>
          <p:sp>
            <p:nvSpPr>
              <p:cNvPr id="26" name="직사각형 25"/>
              <p:cNvSpPr/>
              <p:nvPr/>
            </p:nvSpPr>
            <p:spPr>
              <a:xfrm>
                <a:off x="9140509" y="1427440"/>
                <a:ext cx="1012122" cy="418809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DCAS</a:t>
                </a:r>
                <a:endParaRPr lang="ko-KR" alt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7" name="직사각형 26"/>
              <p:cNvSpPr/>
              <p:nvPr/>
            </p:nvSpPr>
            <p:spPr>
              <a:xfrm>
                <a:off x="9140509" y="2357545"/>
                <a:ext cx="1009747" cy="418809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BAR</a:t>
                </a:r>
                <a:endParaRPr lang="ko-KR" alt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8" name="직사각형 27"/>
              <p:cNvSpPr/>
              <p:nvPr/>
            </p:nvSpPr>
            <p:spPr>
              <a:xfrm>
                <a:off x="9140509" y="3476116"/>
                <a:ext cx="1012122" cy="418809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MF</a:t>
                </a:r>
                <a:endParaRPr lang="ko-KR" alt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29" name="직선 연결선 28"/>
              <p:cNvCxnSpPr>
                <a:stCxn id="26" idx="2"/>
                <a:endCxn id="27" idx="0"/>
              </p:cNvCxnSpPr>
              <p:nvPr/>
            </p:nvCxnSpPr>
            <p:spPr>
              <a:xfrm flipH="1">
                <a:off x="9645383" y="1846249"/>
                <a:ext cx="1187" cy="511296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0" name="직선 연결선 29"/>
              <p:cNvCxnSpPr>
                <a:stCxn id="27" idx="2"/>
                <a:endCxn id="28" idx="0"/>
              </p:cNvCxnSpPr>
              <p:nvPr/>
            </p:nvCxnSpPr>
            <p:spPr>
              <a:xfrm>
                <a:off x="9645383" y="2776354"/>
                <a:ext cx="1187" cy="699762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2" name="직사각형 41"/>
              <p:cNvSpPr/>
              <p:nvPr/>
            </p:nvSpPr>
            <p:spPr>
              <a:xfrm>
                <a:off x="9691636" y="1963397"/>
                <a:ext cx="1035861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ko-KR" sz="1200" dirty="0" smtClean="0"/>
                  <a:t>DC6** (new)</a:t>
                </a:r>
                <a:endParaRPr lang="ko-KR" altLang="en-US" sz="1200" dirty="0"/>
              </a:p>
            </p:txBody>
          </p:sp>
          <p:sp>
            <p:nvSpPr>
              <p:cNvPr id="43" name="직사각형 42"/>
              <p:cNvSpPr/>
              <p:nvPr/>
            </p:nvSpPr>
            <p:spPr>
              <a:xfrm>
                <a:off x="9691636" y="3035308"/>
                <a:ext cx="1035861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ko-KR" sz="1200" dirty="0" smtClean="0"/>
                  <a:t>DC7** (new)</a:t>
                </a:r>
                <a:endParaRPr lang="ko-KR" altLang="en-US" sz="1200" dirty="0"/>
              </a:p>
            </p:txBody>
          </p:sp>
        </p:grpSp>
        <p:sp>
          <p:nvSpPr>
            <p:cNvPr id="60" name="직사각형 59"/>
            <p:cNvSpPr/>
            <p:nvPr/>
          </p:nvSpPr>
          <p:spPr>
            <a:xfrm>
              <a:off x="4879126" y="3985719"/>
              <a:ext cx="3573302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sz="1200" dirty="0" smtClean="0"/>
                <a:t>** Whether to specify DC6/DC7 services or not has not clarified yet. The media plane between BAR and MF has not clarified yet.</a:t>
              </a:r>
            </a:p>
            <a:p>
              <a:r>
                <a:rPr lang="en-US" altLang="ko-KR" sz="1200" dirty="0" smtClean="0"/>
                <a:t>** If BAR is co-located in DCAR, the control/media plane between DCAR+BAR and DCAS or MF have not clarified yet.</a:t>
              </a:r>
              <a:endParaRPr lang="ko-KR" altLang="en-US" sz="1200" dirty="0"/>
            </a:p>
          </p:txBody>
        </p:sp>
        <p:sp>
          <p:nvSpPr>
            <p:cNvPr id="61" name="직사각형 60"/>
            <p:cNvSpPr/>
            <p:nvPr/>
          </p:nvSpPr>
          <p:spPr>
            <a:xfrm>
              <a:off x="4879126" y="1075593"/>
              <a:ext cx="3573302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sz="1200" dirty="0" smtClean="0"/>
                <a:t>[DCAS control based Architecture]</a:t>
              </a:r>
              <a:endParaRPr lang="ko-KR" altLang="en-US" sz="1200" dirty="0"/>
            </a:p>
          </p:txBody>
        </p:sp>
      </p:grpSp>
      <p:grpSp>
        <p:nvGrpSpPr>
          <p:cNvPr id="86" name="그룹 85"/>
          <p:cNvGrpSpPr/>
          <p:nvPr/>
        </p:nvGrpSpPr>
        <p:grpSpPr>
          <a:xfrm>
            <a:off x="7911769" y="2197601"/>
            <a:ext cx="3975432" cy="3685953"/>
            <a:chOff x="7939689" y="810570"/>
            <a:chExt cx="3975432" cy="3685953"/>
          </a:xfrm>
        </p:grpSpPr>
        <p:grpSp>
          <p:nvGrpSpPr>
            <p:cNvPr id="85" name="그룹 84"/>
            <p:cNvGrpSpPr/>
            <p:nvPr/>
          </p:nvGrpSpPr>
          <p:grpSpPr>
            <a:xfrm>
              <a:off x="7939689" y="1344243"/>
              <a:ext cx="3975432" cy="2467485"/>
              <a:chOff x="7660483" y="1270846"/>
              <a:chExt cx="3975432" cy="2467485"/>
            </a:xfrm>
          </p:grpSpPr>
          <p:sp>
            <p:nvSpPr>
              <p:cNvPr id="53" name="직사각형 52"/>
              <p:cNvSpPr/>
              <p:nvPr/>
            </p:nvSpPr>
            <p:spPr>
              <a:xfrm>
                <a:off x="8833246" y="1270846"/>
                <a:ext cx="1793035" cy="418809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DAR</a:t>
                </a:r>
              </a:p>
              <a:p>
                <a:pPr algn="ctr"/>
                <a:r>
                  <a:rPr lang="en-US" altLang="ko-KR" sz="105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(Digital Asset Repository)</a:t>
                </a:r>
                <a:endParaRPr lang="ko-KR" altLang="en-US" sz="105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4" name="직사각형 53"/>
              <p:cNvSpPr/>
              <p:nvPr/>
            </p:nvSpPr>
            <p:spPr>
              <a:xfrm>
                <a:off x="9223702" y="2200951"/>
                <a:ext cx="1009747" cy="418809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MF</a:t>
                </a:r>
                <a:endParaRPr lang="ko-KR" alt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5" name="직사각형 54"/>
              <p:cNvSpPr/>
              <p:nvPr/>
            </p:nvSpPr>
            <p:spPr>
              <a:xfrm>
                <a:off x="9223702" y="3319522"/>
                <a:ext cx="1012122" cy="418809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UE</a:t>
                </a:r>
                <a:endParaRPr lang="ko-KR" alt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56" name="직선 연결선 55"/>
              <p:cNvCxnSpPr>
                <a:stCxn id="53" idx="2"/>
                <a:endCxn id="54" idx="0"/>
              </p:cNvCxnSpPr>
              <p:nvPr/>
            </p:nvCxnSpPr>
            <p:spPr>
              <a:xfrm flipH="1">
                <a:off x="9728576" y="1689655"/>
                <a:ext cx="1187" cy="51129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7" name="직선 연결선 56"/>
              <p:cNvCxnSpPr>
                <a:stCxn id="54" idx="2"/>
                <a:endCxn id="55" idx="0"/>
              </p:cNvCxnSpPr>
              <p:nvPr/>
            </p:nvCxnSpPr>
            <p:spPr>
              <a:xfrm>
                <a:off x="9728576" y="2619760"/>
                <a:ext cx="1187" cy="699762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8" name="직사각형 57"/>
              <p:cNvSpPr/>
              <p:nvPr/>
            </p:nvSpPr>
            <p:spPr>
              <a:xfrm>
                <a:off x="8697300" y="1800469"/>
                <a:ext cx="1106393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ko-KR" sz="1200" dirty="0" smtClean="0"/>
                  <a:t>DAR2</a:t>
                </a:r>
                <a:r>
                  <a:rPr lang="en-US" altLang="ko-KR" sz="1200" baseline="30000" dirty="0" smtClean="0"/>
                  <a:t>†</a:t>
                </a:r>
                <a:r>
                  <a:rPr lang="en-US" altLang="ko-KR" sz="1200" dirty="0" smtClean="0"/>
                  <a:t> (new)</a:t>
                </a:r>
                <a:endParaRPr lang="ko-KR" altLang="en-US" sz="1200" dirty="0"/>
              </a:p>
            </p:txBody>
          </p:sp>
          <p:sp>
            <p:nvSpPr>
              <p:cNvPr id="59" name="직사각형 58"/>
              <p:cNvSpPr/>
              <p:nvPr/>
            </p:nvSpPr>
            <p:spPr>
              <a:xfrm>
                <a:off x="9335857" y="2610396"/>
                <a:ext cx="397866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ko-KR" sz="1200" dirty="0" smtClean="0"/>
                  <a:t>Mb</a:t>
                </a:r>
                <a:endParaRPr lang="ko-KR" altLang="en-US" sz="1200" dirty="0"/>
              </a:p>
            </p:txBody>
          </p:sp>
          <p:sp>
            <p:nvSpPr>
              <p:cNvPr id="68" name="직사각형 67"/>
              <p:cNvSpPr/>
              <p:nvPr/>
            </p:nvSpPr>
            <p:spPr>
              <a:xfrm>
                <a:off x="9335857" y="2881742"/>
                <a:ext cx="785435" cy="28706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05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IMS-AGW</a:t>
                </a:r>
                <a:endParaRPr lang="ko-KR" altLang="en-US" sz="105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70" name="꺾인 연결선 69"/>
              <p:cNvCxnSpPr>
                <a:stCxn id="53" idx="1"/>
                <a:endCxn id="55" idx="1"/>
              </p:cNvCxnSpPr>
              <p:nvPr/>
            </p:nvCxnSpPr>
            <p:spPr>
              <a:xfrm rot="10800000" flipH="1" flipV="1">
                <a:off x="8833246" y="1480251"/>
                <a:ext cx="390456" cy="2048676"/>
              </a:xfrm>
              <a:prstGeom prst="bentConnector3">
                <a:avLst>
                  <a:gd name="adj1" fmla="val -32882"/>
                </a:avLst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3" name="직사각형 72"/>
              <p:cNvSpPr/>
              <p:nvPr/>
            </p:nvSpPr>
            <p:spPr>
              <a:xfrm>
                <a:off x="7660483" y="2243578"/>
                <a:ext cx="1104790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ko-KR" sz="1200" dirty="0" smtClean="0"/>
                  <a:t>DAR1</a:t>
                </a:r>
                <a:r>
                  <a:rPr lang="en-US" altLang="ko-KR" sz="1200" baseline="30000" dirty="0" smtClean="0"/>
                  <a:t>†</a:t>
                </a:r>
                <a:r>
                  <a:rPr lang="en-US" altLang="ko-KR" sz="1200" dirty="0" smtClean="0"/>
                  <a:t> (new)</a:t>
                </a:r>
                <a:endParaRPr lang="ko-KR" altLang="en-US" sz="1200" dirty="0"/>
              </a:p>
            </p:txBody>
          </p:sp>
          <p:sp>
            <p:nvSpPr>
              <p:cNvPr id="80" name="직사각형 79"/>
              <p:cNvSpPr/>
              <p:nvPr/>
            </p:nvSpPr>
            <p:spPr>
              <a:xfrm>
                <a:off x="10626168" y="2200951"/>
                <a:ext cx="1009747" cy="418809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Remote IMS / MF</a:t>
                </a:r>
                <a:endParaRPr lang="ko-KR" altLang="en-US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82" name="꺾인 연결선 81"/>
              <p:cNvCxnSpPr>
                <a:stCxn id="53" idx="3"/>
                <a:endCxn id="80" idx="0"/>
              </p:cNvCxnSpPr>
              <p:nvPr/>
            </p:nvCxnSpPr>
            <p:spPr>
              <a:xfrm>
                <a:off x="10626281" y="1480251"/>
                <a:ext cx="504761" cy="720700"/>
              </a:xfrm>
              <a:prstGeom prst="bentConnector2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83" name="직사각형 82"/>
              <p:cNvSpPr/>
              <p:nvPr/>
            </p:nvSpPr>
            <p:spPr>
              <a:xfrm>
                <a:off x="10051450" y="1800469"/>
                <a:ext cx="1106393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ko-KR" sz="1200" dirty="0" smtClean="0"/>
                  <a:t>DAR2</a:t>
                </a:r>
                <a:r>
                  <a:rPr lang="en-US" altLang="ko-KR" sz="1200" baseline="30000" dirty="0" smtClean="0"/>
                  <a:t>†</a:t>
                </a:r>
                <a:r>
                  <a:rPr lang="en-US" altLang="ko-KR" sz="1200" dirty="0" smtClean="0"/>
                  <a:t> (new)</a:t>
                </a:r>
                <a:endParaRPr lang="ko-KR" altLang="en-US" sz="1200" dirty="0"/>
              </a:p>
            </p:txBody>
          </p:sp>
        </p:grpSp>
        <p:sp>
          <p:nvSpPr>
            <p:cNvPr id="84" name="직사각형 83"/>
            <p:cNvSpPr/>
            <p:nvPr/>
          </p:nvSpPr>
          <p:spPr>
            <a:xfrm>
              <a:off x="8648998" y="4034858"/>
              <a:ext cx="261679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sz="1200" dirty="0" smtClean="0"/>
                <a:t>† </a:t>
              </a:r>
              <a:r>
                <a:rPr lang="en-US" altLang="ko-KR" sz="1200" dirty="0"/>
                <a:t>DAR1/DAR2 can be used without standardized services</a:t>
              </a:r>
              <a:r>
                <a:rPr lang="en-US" altLang="ko-KR" sz="1200" dirty="0" smtClean="0"/>
                <a:t>.</a:t>
              </a:r>
            </a:p>
          </p:txBody>
        </p:sp>
        <p:sp>
          <p:nvSpPr>
            <p:cNvPr id="62" name="직사각형 61"/>
            <p:cNvSpPr/>
            <p:nvPr/>
          </p:nvSpPr>
          <p:spPr>
            <a:xfrm>
              <a:off x="8648998" y="810570"/>
              <a:ext cx="2616790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sz="1200" dirty="0" smtClean="0"/>
                <a:t>[Media plane based Architecture]</a:t>
              </a:r>
              <a:endParaRPr lang="ko-KR" altLang="en-US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710571222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112264" y="51019"/>
            <a:ext cx="10515600" cy="821501"/>
          </a:xfrm>
        </p:spPr>
        <p:txBody>
          <a:bodyPr/>
          <a:lstStyle/>
          <a:p>
            <a:r>
              <a:rPr lang="en-US" altLang="ko-KR" dirty="0" smtClean="0"/>
              <a:t>Summary of discussions in SA2#164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61125" y="1064192"/>
            <a:ext cx="11474790" cy="2021992"/>
          </a:xfrm>
        </p:spPr>
        <p:txBody>
          <a:bodyPr/>
          <a:lstStyle/>
          <a:p>
            <a:r>
              <a:rPr lang="en-US" altLang="ko-KR" sz="2000" dirty="0"/>
              <a:t> </a:t>
            </a:r>
            <a:r>
              <a:rPr lang="en-US" altLang="ko-KR" sz="2000" dirty="0" smtClean="0"/>
              <a:t>DCSF control based Architecture </a:t>
            </a:r>
          </a:p>
          <a:p>
            <a:pPr lvl="1"/>
            <a:r>
              <a:rPr lang="en-US" altLang="ko-KR" sz="1800" dirty="0"/>
              <a:t>DCSF retrieves ‘Avatar ID List’ from </a:t>
            </a:r>
            <a:r>
              <a:rPr lang="en-US" altLang="ko-KR" sz="1800" dirty="0" smtClean="0"/>
              <a:t>BAR, </a:t>
            </a:r>
            <a:r>
              <a:rPr lang="en-US" altLang="ko-KR" sz="1800" dirty="0"/>
              <a:t>and provides it to MF (control plane</a:t>
            </a:r>
            <a:r>
              <a:rPr lang="en-US" altLang="ko-KR" sz="1800" dirty="0" smtClean="0"/>
              <a:t>).</a:t>
            </a:r>
          </a:p>
          <a:p>
            <a:pPr lvl="1"/>
            <a:r>
              <a:rPr lang="en-US" altLang="ko-KR" sz="1800" dirty="0" smtClean="0"/>
              <a:t>DCSF interacts with BAR to setup media plane between BAR and the MF.</a:t>
            </a:r>
          </a:p>
          <a:p>
            <a:pPr lvl="1"/>
            <a:r>
              <a:rPr lang="en-US" altLang="ko-KR" sz="1800" dirty="0" smtClean="0"/>
              <a:t>DCSF provides information to BAR to allow sending ‘Avatar Representation’ to MF (media plane) when it is requested via established DCs.</a:t>
            </a:r>
          </a:p>
          <a:p>
            <a:pPr lvl="1"/>
            <a:r>
              <a:rPr lang="en-US" altLang="ko-KR" sz="1800" dirty="0" smtClean="0"/>
              <a:t>Upon request from MF, BAR provides ‘Avatar Representation’ to MF, and the MF delivers it to the UEs via DCs.</a:t>
            </a:r>
            <a:endParaRPr lang="ko-KR" altLang="en-US" sz="2000" dirty="0"/>
          </a:p>
        </p:txBody>
      </p:sp>
      <p:sp>
        <p:nvSpPr>
          <p:cNvPr id="51" name="직사각형 50"/>
          <p:cNvSpPr/>
          <p:nvPr/>
        </p:nvSpPr>
        <p:spPr>
          <a:xfrm>
            <a:off x="881515" y="5610528"/>
            <a:ext cx="471800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200" dirty="0" smtClean="0"/>
              <a:t>* If BAR is co-located in DCAS, DC3/DC4 and MDC2 can be used.</a:t>
            </a:r>
          </a:p>
          <a:p>
            <a:r>
              <a:rPr lang="en-US" altLang="ko-KR" sz="1200" dirty="0" smtClean="0"/>
              <a:t>* If BAR is co-located in DCAR, DC5 can be used for control plane </a:t>
            </a:r>
            <a:r>
              <a:rPr lang="en-US" altLang="ko-KR" sz="1200" dirty="0"/>
              <a:t>(without standardized services</a:t>
            </a:r>
            <a:r>
              <a:rPr lang="en-US" altLang="ko-KR" sz="1200" dirty="0" smtClean="0"/>
              <a:t>), but the media plane between DCAR+BAR has not clarified yet.</a:t>
            </a:r>
            <a:endParaRPr lang="ko-KR" altLang="en-US" sz="1200" dirty="0"/>
          </a:p>
        </p:txBody>
      </p:sp>
      <p:grpSp>
        <p:nvGrpSpPr>
          <p:cNvPr id="43" name="그룹 42"/>
          <p:cNvGrpSpPr/>
          <p:nvPr/>
        </p:nvGrpSpPr>
        <p:grpSpPr>
          <a:xfrm>
            <a:off x="5877833" y="2959217"/>
            <a:ext cx="5701454" cy="3429461"/>
            <a:chOff x="5725551" y="2929166"/>
            <a:chExt cx="6228199" cy="3746302"/>
          </a:xfrm>
        </p:grpSpPr>
        <p:sp>
          <p:nvSpPr>
            <p:cNvPr id="77" name="직사각형 76"/>
            <p:cNvSpPr/>
            <p:nvPr/>
          </p:nvSpPr>
          <p:spPr>
            <a:xfrm>
              <a:off x="7536295" y="2929166"/>
              <a:ext cx="973145" cy="347497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DCSF</a:t>
              </a:r>
              <a:endParaRPr lang="ko-KR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52" name="직선 연결선 51"/>
            <p:cNvCxnSpPr>
              <a:stCxn id="77" idx="2"/>
            </p:cNvCxnSpPr>
            <p:nvPr/>
          </p:nvCxnSpPr>
          <p:spPr>
            <a:xfrm flipH="1">
              <a:off x="8022867" y="3276663"/>
              <a:ext cx="1" cy="339880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직사각형 89"/>
            <p:cNvSpPr/>
            <p:nvPr/>
          </p:nvSpPr>
          <p:spPr>
            <a:xfrm>
              <a:off x="9155874" y="2929166"/>
              <a:ext cx="973145" cy="347497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BAR</a:t>
              </a:r>
              <a:endParaRPr lang="ko-KR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91" name="직선 연결선 90"/>
            <p:cNvCxnSpPr>
              <a:stCxn id="90" idx="2"/>
            </p:cNvCxnSpPr>
            <p:nvPr/>
          </p:nvCxnSpPr>
          <p:spPr>
            <a:xfrm flipH="1">
              <a:off x="9642446" y="3276663"/>
              <a:ext cx="1" cy="339880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직사각형 91"/>
            <p:cNvSpPr/>
            <p:nvPr/>
          </p:nvSpPr>
          <p:spPr>
            <a:xfrm>
              <a:off x="10971974" y="2929166"/>
              <a:ext cx="973145" cy="347497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MF</a:t>
              </a:r>
              <a:endParaRPr lang="ko-KR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93" name="직선 연결선 92"/>
            <p:cNvCxnSpPr>
              <a:stCxn id="92" idx="2"/>
            </p:cNvCxnSpPr>
            <p:nvPr/>
          </p:nvCxnSpPr>
          <p:spPr>
            <a:xfrm flipH="1">
              <a:off x="11458546" y="3276663"/>
              <a:ext cx="1" cy="339880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직선 화살표 연결선 65"/>
            <p:cNvCxnSpPr/>
            <p:nvPr/>
          </p:nvCxnSpPr>
          <p:spPr>
            <a:xfrm>
              <a:off x="8022867" y="3677009"/>
              <a:ext cx="1619579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직선 화살표 연결선 93"/>
            <p:cNvCxnSpPr/>
            <p:nvPr/>
          </p:nvCxnSpPr>
          <p:spPr>
            <a:xfrm>
              <a:off x="8022867" y="4030744"/>
              <a:ext cx="1619579" cy="0"/>
            </a:xfrm>
            <a:prstGeom prst="straightConnector1">
              <a:avLst/>
            </a:prstGeom>
            <a:ln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직사각형 75"/>
            <p:cNvSpPr/>
            <p:nvPr/>
          </p:nvSpPr>
          <p:spPr>
            <a:xfrm>
              <a:off x="7967765" y="3394535"/>
              <a:ext cx="3940502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sz="1200" dirty="0" smtClean="0">
                  <a:solidFill>
                    <a:schemeClr val="accent5"/>
                  </a:solidFill>
                </a:rPr>
                <a:t>1. Request Avatar ID List (Input: User ID) via </a:t>
              </a:r>
              <a:r>
                <a:rPr lang="en-US" altLang="ko-KR" sz="1200" dirty="0" err="1" smtClean="0">
                  <a:solidFill>
                    <a:schemeClr val="accent5"/>
                  </a:solidFill>
                </a:rPr>
                <a:t>DCx</a:t>
              </a:r>
              <a:r>
                <a:rPr lang="en-US" altLang="ko-KR" sz="1200" baseline="30000" dirty="0" smtClean="0">
                  <a:solidFill>
                    <a:schemeClr val="accent5"/>
                  </a:solidFill>
                </a:rPr>
                <a:t>(new)</a:t>
              </a:r>
              <a:endParaRPr lang="ko-KR" altLang="en-US" baseline="30000" dirty="0">
                <a:solidFill>
                  <a:schemeClr val="accent5"/>
                </a:solidFill>
              </a:endParaRPr>
            </a:p>
          </p:txBody>
        </p:sp>
        <p:sp>
          <p:nvSpPr>
            <p:cNvPr id="98" name="직사각형 97"/>
            <p:cNvSpPr/>
            <p:nvPr/>
          </p:nvSpPr>
          <p:spPr>
            <a:xfrm>
              <a:off x="6436599" y="3714164"/>
              <a:ext cx="5517151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sz="1200" dirty="0" smtClean="0">
                  <a:solidFill>
                    <a:schemeClr val="accent5"/>
                  </a:solidFill>
                </a:rPr>
                <a:t>2. Avatar ID List [{Avatar ID#1, </a:t>
              </a:r>
              <a:r>
                <a:rPr lang="en-US" altLang="ko-KR" sz="1200" dirty="0" err="1" smtClean="0">
                  <a:solidFill>
                    <a:schemeClr val="accent5"/>
                  </a:solidFill>
                </a:rPr>
                <a:t>config</a:t>
              </a:r>
              <a:r>
                <a:rPr lang="en-US" altLang="ko-KR" sz="1200" dirty="0" smtClean="0">
                  <a:solidFill>
                    <a:schemeClr val="accent5"/>
                  </a:solidFill>
                </a:rPr>
                <a:t> data#1}, {Avatar ID#2, </a:t>
              </a:r>
              <a:r>
                <a:rPr lang="en-US" altLang="ko-KR" sz="1200" dirty="0" err="1" smtClean="0">
                  <a:solidFill>
                    <a:schemeClr val="accent5"/>
                  </a:solidFill>
                </a:rPr>
                <a:t>config</a:t>
              </a:r>
              <a:r>
                <a:rPr lang="en-US" altLang="ko-KR" sz="1200" dirty="0" smtClean="0">
                  <a:solidFill>
                    <a:schemeClr val="accent5"/>
                  </a:solidFill>
                </a:rPr>
                <a:t> data#2}, …]</a:t>
              </a:r>
              <a:endParaRPr lang="ko-KR" altLang="en-US" dirty="0">
                <a:solidFill>
                  <a:schemeClr val="accent5"/>
                </a:solidFill>
              </a:endParaRPr>
            </a:p>
          </p:txBody>
        </p:sp>
        <p:sp>
          <p:nvSpPr>
            <p:cNvPr id="107" name="직사각형 106"/>
            <p:cNvSpPr/>
            <p:nvPr/>
          </p:nvSpPr>
          <p:spPr>
            <a:xfrm>
              <a:off x="5937327" y="2929166"/>
              <a:ext cx="973145" cy="347497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UE</a:t>
              </a:r>
              <a:endParaRPr lang="ko-KR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08" name="직선 연결선 107"/>
            <p:cNvCxnSpPr>
              <a:stCxn id="107" idx="2"/>
            </p:cNvCxnSpPr>
            <p:nvPr/>
          </p:nvCxnSpPr>
          <p:spPr>
            <a:xfrm flipH="1">
              <a:off x="6423899" y="3276663"/>
              <a:ext cx="1" cy="339880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직사각형 113"/>
            <p:cNvSpPr/>
            <p:nvPr/>
          </p:nvSpPr>
          <p:spPr>
            <a:xfrm>
              <a:off x="7266553" y="4747003"/>
              <a:ext cx="3195105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sz="1200" dirty="0" smtClean="0">
                  <a:solidFill>
                    <a:schemeClr val="accent5"/>
                  </a:solidFill>
                </a:rPr>
                <a:t>4. Download Avatar ID List via Bootstrap DC</a:t>
              </a:r>
              <a:endParaRPr lang="ko-KR" altLang="en-US" dirty="0">
                <a:solidFill>
                  <a:schemeClr val="accent5"/>
                </a:solidFill>
              </a:endParaRPr>
            </a:p>
          </p:txBody>
        </p:sp>
        <p:sp>
          <p:nvSpPr>
            <p:cNvPr id="118" name="직사각형 117"/>
            <p:cNvSpPr/>
            <p:nvPr/>
          </p:nvSpPr>
          <p:spPr>
            <a:xfrm>
              <a:off x="5725551" y="5352167"/>
              <a:ext cx="1860254" cy="6370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 smtClean="0">
                  <a:solidFill>
                    <a:schemeClr val="accent5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5. Select an Avatar ID</a:t>
              </a:r>
            </a:p>
            <a:p>
              <a:pPr algn="ctr"/>
              <a:r>
                <a:rPr lang="en-US" altLang="ko-KR" sz="1000" dirty="0" smtClean="0">
                  <a:solidFill>
                    <a:schemeClr val="accent5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</a:t>
              </a:r>
              <a:r>
                <a:rPr lang="en-US" altLang="ko-KR" sz="1000" dirty="0" err="1" smtClean="0">
                  <a:solidFill>
                    <a:schemeClr val="accent5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config</a:t>
              </a:r>
              <a:r>
                <a:rPr lang="en-US" altLang="ko-KR" sz="1000" dirty="0" smtClean="0">
                  <a:solidFill>
                    <a:schemeClr val="accent5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data helps displaying thumbnails)</a:t>
              </a:r>
              <a:endParaRPr lang="ko-KR" altLang="en-US" sz="10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19" name="직선 화살표 연결선 118"/>
            <p:cNvCxnSpPr/>
            <p:nvPr/>
          </p:nvCxnSpPr>
          <p:spPr>
            <a:xfrm>
              <a:off x="6411695" y="6247484"/>
              <a:ext cx="5034647" cy="0"/>
            </a:xfrm>
            <a:prstGeom prst="straightConnector1">
              <a:avLst/>
            </a:prstGeom>
            <a:ln w="19050">
              <a:solidFill>
                <a:schemeClr val="accent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직사각형 119"/>
            <p:cNvSpPr/>
            <p:nvPr/>
          </p:nvSpPr>
          <p:spPr>
            <a:xfrm>
              <a:off x="6755584" y="5963868"/>
              <a:ext cx="401103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sz="1200" dirty="0" smtClean="0">
                  <a:solidFill>
                    <a:schemeClr val="accent5"/>
                  </a:solidFill>
                </a:rPr>
                <a:t>6. Download Avatar Representation (Input: Avatar ID#1)</a:t>
              </a:r>
              <a:endParaRPr lang="ko-KR" altLang="en-US" dirty="0">
                <a:solidFill>
                  <a:schemeClr val="accent5"/>
                </a:solidFill>
              </a:endParaRPr>
            </a:p>
          </p:txBody>
        </p:sp>
        <p:cxnSp>
          <p:nvCxnSpPr>
            <p:cNvPr id="126" name="직선 화살표 연결선 125"/>
            <p:cNvCxnSpPr/>
            <p:nvPr/>
          </p:nvCxnSpPr>
          <p:spPr>
            <a:xfrm>
              <a:off x="9635951" y="6486497"/>
              <a:ext cx="1810391" cy="0"/>
            </a:xfrm>
            <a:prstGeom prst="straightConnector1">
              <a:avLst/>
            </a:prstGeom>
            <a:ln w="19050">
              <a:solidFill>
                <a:schemeClr val="accent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직선 화살표 연결선 127"/>
            <p:cNvCxnSpPr/>
            <p:nvPr/>
          </p:nvCxnSpPr>
          <p:spPr>
            <a:xfrm>
              <a:off x="6411695" y="6579630"/>
              <a:ext cx="5034647" cy="0"/>
            </a:xfrm>
            <a:prstGeom prst="straightConnector1">
              <a:avLst/>
            </a:prstGeom>
            <a:ln w="19050">
              <a:solidFill>
                <a:schemeClr val="accent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직선 화살표 연결선 128"/>
            <p:cNvCxnSpPr/>
            <p:nvPr/>
          </p:nvCxnSpPr>
          <p:spPr>
            <a:xfrm>
              <a:off x="6411695" y="5030230"/>
              <a:ext cx="5034647" cy="0"/>
            </a:xfrm>
            <a:prstGeom prst="straightConnector1">
              <a:avLst/>
            </a:prstGeom>
            <a:ln w="19050">
              <a:solidFill>
                <a:schemeClr val="accent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직선 화살표 연결선 129"/>
            <p:cNvCxnSpPr/>
            <p:nvPr/>
          </p:nvCxnSpPr>
          <p:spPr>
            <a:xfrm>
              <a:off x="8022867" y="5119130"/>
              <a:ext cx="3423475" cy="0"/>
            </a:xfrm>
            <a:prstGeom prst="straightConnector1">
              <a:avLst/>
            </a:prstGeom>
            <a:ln w="19050">
              <a:solidFill>
                <a:schemeClr val="accent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직선 화살표 연결선 130"/>
            <p:cNvCxnSpPr/>
            <p:nvPr/>
          </p:nvCxnSpPr>
          <p:spPr>
            <a:xfrm>
              <a:off x="6411695" y="5212263"/>
              <a:ext cx="5034647" cy="0"/>
            </a:xfrm>
            <a:prstGeom prst="straightConnector1">
              <a:avLst/>
            </a:prstGeom>
            <a:ln w="19050">
              <a:solidFill>
                <a:schemeClr val="accent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5" name="직사각형 134"/>
            <p:cNvSpPr/>
            <p:nvPr/>
          </p:nvSpPr>
          <p:spPr>
            <a:xfrm>
              <a:off x="7722817" y="4251205"/>
              <a:ext cx="4023573" cy="42524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 smtClean="0">
                  <a:solidFill>
                    <a:schemeClr val="accent5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3. </a:t>
              </a:r>
              <a:r>
                <a:rPr lang="en-US" altLang="ko-KR" sz="1200" dirty="0" err="1" smtClean="0">
                  <a:solidFill>
                    <a:schemeClr val="accent5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MDCx</a:t>
              </a:r>
              <a:r>
                <a:rPr lang="en-US" altLang="ko-KR" sz="1200" baseline="30000" dirty="0" smtClean="0">
                  <a:solidFill>
                    <a:schemeClr val="accent5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(new) </a:t>
              </a:r>
              <a:r>
                <a:rPr lang="en-US" altLang="ko-KR" sz="1200" dirty="0" smtClean="0">
                  <a:solidFill>
                    <a:schemeClr val="accent5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setup between BAR and MF</a:t>
              </a:r>
            </a:p>
            <a:p>
              <a:pPr algn="ctr"/>
              <a:r>
                <a:rPr lang="en-US" altLang="ko-KR" sz="1000" dirty="0" smtClean="0">
                  <a:solidFill>
                    <a:schemeClr val="accent5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(DCSF interacts with BAR, and instructs MF via IMS AS)</a:t>
              </a:r>
              <a:endParaRPr lang="ko-KR" altLang="en-US" sz="10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7" name="직사각형 136"/>
            <p:cNvSpPr/>
            <p:nvPr/>
          </p:nvSpPr>
          <p:spPr>
            <a:xfrm>
              <a:off x="9621835" y="6240867"/>
              <a:ext cx="1829347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sz="1200" dirty="0" smtClean="0">
                  <a:solidFill>
                    <a:schemeClr val="accent5"/>
                  </a:solidFill>
                </a:rPr>
                <a:t>Download via </a:t>
              </a:r>
              <a:r>
                <a:rPr lang="en-US" altLang="ko-KR" sz="1200" dirty="0" err="1" smtClean="0">
                  <a:solidFill>
                    <a:schemeClr val="accent5"/>
                  </a:solidFill>
                </a:rPr>
                <a:t>MDCx</a:t>
              </a:r>
              <a:r>
                <a:rPr lang="en-US" altLang="ko-KR" sz="1200" baseline="30000" dirty="0" smtClean="0">
                  <a:solidFill>
                    <a:schemeClr val="accent5"/>
                  </a:solidFill>
                </a:rPr>
                <a:t>(new)</a:t>
              </a:r>
              <a:endParaRPr lang="ko-KR" altLang="en-US" baseline="30000" dirty="0">
                <a:solidFill>
                  <a:schemeClr val="accent5"/>
                </a:solidFill>
              </a:endParaRPr>
            </a:p>
          </p:txBody>
        </p:sp>
      </p:grpSp>
      <p:grpSp>
        <p:nvGrpSpPr>
          <p:cNvPr id="46" name="그룹 45"/>
          <p:cNvGrpSpPr/>
          <p:nvPr/>
        </p:nvGrpSpPr>
        <p:grpSpPr>
          <a:xfrm>
            <a:off x="465733" y="3086184"/>
            <a:ext cx="5090716" cy="2351554"/>
            <a:chOff x="119577" y="2857854"/>
            <a:chExt cx="5500264" cy="2540736"/>
          </a:xfrm>
        </p:grpSpPr>
        <p:sp>
          <p:nvSpPr>
            <p:cNvPr id="2" name="직사각형 1"/>
            <p:cNvSpPr/>
            <p:nvPr/>
          </p:nvSpPr>
          <p:spPr>
            <a:xfrm>
              <a:off x="3455759" y="2857854"/>
              <a:ext cx="1012122" cy="418809"/>
            </a:xfrm>
            <a:prstGeom prst="rect">
              <a:avLst/>
            </a:prstGeom>
            <a:ln>
              <a:solidFill>
                <a:schemeClr val="accent5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BAR</a:t>
              </a:r>
              <a:endParaRPr lang="ko-KR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" name="직사각형 4"/>
            <p:cNvSpPr/>
            <p:nvPr/>
          </p:nvSpPr>
          <p:spPr>
            <a:xfrm>
              <a:off x="1808995" y="3787959"/>
              <a:ext cx="2656511" cy="41880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DCSF</a:t>
              </a:r>
              <a:endParaRPr lang="ko-KR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3455759" y="4906530"/>
              <a:ext cx="1012122" cy="41880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MF</a:t>
              </a:r>
              <a:endParaRPr lang="ko-KR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9" name="직선 연결선 8"/>
            <p:cNvCxnSpPr>
              <a:stCxn id="2" idx="2"/>
              <a:endCxn id="5" idx="0"/>
            </p:cNvCxnSpPr>
            <p:nvPr/>
          </p:nvCxnSpPr>
          <p:spPr>
            <a:xfrm flipH="1">
              <a:off x="3960633" y="3276663"/>
              <a:ext cx="1187" cy="511296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직선 연결선 9"/>
            <p:cNvCxnSpPr>
              <a:stCxn id="5" idx="2"/>
              <a:endCxn id="6" idx="0"/>
            </p:cNvCxnSpPr>
            <p:nvPr/>
          </p:nvCxnSpPr>
          <p:spPr>
            <a:xfrm>
              <a:off x="3960633" y="4206768"/>
              <a:ext cx="1187" cy="69976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꺾인 연결선 14"/>
            <p:cNvCxnSpPr>
              <a:stCxn id="2" idx="3"/>
              <a:endCxn id="6" idx="3"/>
            </p:cNvCxnSpPr>
            <p:nvPr/>
          </p:nvCxnSpPr>
          <p:spPr>
            <a:xfrm>
              <a:off x="4467881" y="3067259"/>
              <a:ext cx="12700" cy="2048676"/>
            </a:xfrm>
            <a:prstGeom prst="bentConnector3">
              <a:avLst>
                <a:gd name="adj1" fmla="val 8670228"/>
              </a:avLst>
            </a:prstGeom>
            <a:ln w="28575">
              <a:solidFill>
                <a:schemeClr val="accent5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9" name="직사각형 38"/>
            <p:cNvSpPr/>
            <p:nvPr/>
          </p:nvSpPr>
          <p:spPr>
            <a:xfrm>
              <a:off x="3050222" y="3393811"/>
              <a:ext cx="978906" cy="28265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sz="1050" dirty="0" err="1" smtClean="0"/>
                <a:t>DCx</a:t>
              </a:r>
              <a:r>
                <a:rPr lang="en-US" altLang="ko-KR" sz="1050" dirty="0" smtClean="0"/>
                <a:t>* (new)</a:t>
              </a:r>
              <a:endParaRPr lang="ko-KR" altLang="en-US" sz="1050" dirty="0"/>
            </a:p>
          </p:txBody>
        </p:sp>
        <p:sp>
          <p:nvSpPr>
            <p:cNvPr id="40" name="직사각형 39"/>
            <p:cNvSpPr/>
            <p:nvPr/>
          </p:nvSpPr>
          <p:spPr>
            <a:xfrm>
              <a:off x="3240516" y="4430480"/>
              <a:ext cx="632514" cy="28265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sz="1050" dirty="0" smtClean="0"/>
                <a:t>MDC1</a:t>
              </a:r>
              <a:endParaRPr lang="ko-KR" altLang="en-US" sz="1050" dirty="0"/>
            </a:p>
          </p:txBody>
        </p:sp>
        <p:sp>
          <p:nvSpPr>
            <p:cNvPr id="41" name="직사각형 40"/>
            <p:cNvSpPr/>
            <p:nvPr/>
          </p:nvSpPr>
          <p:spPr>
            <a:xfrm>
              <a:off x="4514501" y="3912318"/>
              <a:ext cx="1105340" cy="28265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sz="1050" dirty="0" err="1" smtClean="0"/>
                <a:t>MDCx</a:t>
              </a:r>
              <a:r>
                <a:rPr lang="en-US" altLang="ko-KR" sz="1050" dirty="0" smtClean="0"/>
                <a:t>* (new)</a:t>
              </a:r>
              <a:endParaRPr lang="ko-KR" altLang="en-US" sz="1050" dirty="0"/>
            </a:p>
          </p:txBody>
        </p:sp>
        <p:sp>
          <p:nvSpPr>
            <p:cNvPr id="44" name="직사각형 43"/>
            <p:cNvSpPr/>
            <p:nvPr/>
          </p:nvSpPr>
          <p:spPr>
            <a:xfrm>
              <a:off x="1808995" y="4906530"/>
              <a:ext cx="1012122" cy="41880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IMS AS</a:t>
              </a:r>
              <a:endParaRPr lang="ko-KR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" name="직사각형 44"/>
            <p:cNvSpPr/>
            <p:nvPr/>
          </p:nvSpPr>
          <p:spPr>
            <a:xfrm>
              <a:off x="119577" y="4347244"/>
              <a:ext cx="1347134" cy="41880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HSS/UDM</a:t>
              </a:r>
              <a:endParaRPr lang="ko-KR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8" name="꺾인 연결선 7"/>
            <p:cNvCxnSpPr>
              <a:stCxn id="45" idx="0"/>
              <a:endCxn id="5" idx="1"/>
            </p:cNvCxnSpPr>
            <p:nvPr/>
          </p:nvCxnSpPr>
          <p:spPr>
            <a:xfrm rot="5400000" flipH="1" flipV="1">
              <a:off x="1126129" y="3664379"/>
              <a:ext cx="349880" cy="1015851"/>
            </a:xfrm>
            <a:prstGeom prst="bentConnector2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꺾인 연결선 11"/>
            <p:cNvCxnSpPr>
              <a:stCxn id="45" idx="2"/>
              <a:endCxn id="44" idx="1"/>
            </p:cNvCxnSpPr>
            <p:nvPr/>
          </p:nvCxnSpPr>
          <p:spPr>
            <a:xfrm rot="16200000" flipH="1">
              <a:off x="1126128" y="4433068"/>
              <a:ext cx="349882" cy="1015851"/>
            </a:xfrm>
            <a:prstGeom prst="bentConnector2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직선 연결선 13"/>
            <p:cNvCxnSpPr>
              <a:stCxn id="44" idx="3"/>
              <a:endCxn id="6" idx="1"/>
            </p:cNvCxnSpPr>
            <p:nvPr/>
          </p:nvCxnSpPr>
          <p:spPr>
            <a:xfrm>
              <a:off x="2821117" y="5115935"/>
              <a:ext cx="634642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1" name="직사각형 60"/>
            <p:cNvSpPr/>
            <p:nvPr/>
          </p:nvSpPr>
          <p:spPr>
            <a:xfrm>
              <a:off x="936884" y="3712932"/>
              <a:ext cx="480100" cy="28265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sz="1050" dirty="0" smtClean="0"/>
                <a:t>N72</a:t>
              </a:r>
              <a:endParaRPr lang="ko-KR" altLang="en-US" sz="1050" dirty="0"/>
            </a:p>
          </p:txBody>
        </p:sp>
        <p:sp>
          <p:nvSpPr>
            <p:cNvPr id="62" name="직사각형 61"/>
            <p:cNvSpPr/>
            <p:nvPr/>
          </p:nvSpPr>
          <p:spPr>
            <a:xfrm>
              <a:off x="936884" y="5115934"/>
              <a:ext cx="480100" cy="28265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sz="1050" dirty="0" smtClean="0"/>
                <a:t>N71</a:t>
              </a:r>
              <a:endParaRPr lang="ko-KR" altLang="en-US" sz="1050" dirty="0"/>
            </a:p>
          </p:txBody>
        </p:sp>
        <p:sp>
          <p:nvSpPr>
            <p:cNvPr id="63" name="직사각형 62"/>
            <p:cNvSpPr/>
            <p:nvPr/>
          </p:nvSpPr>
          <p:spPr>
            <a:xfrm>
              <a:off x="2905842" y="4788277"/>
              <a:ext cx="506081" cy="28265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sz="1050" dirty="0" smtClean="0"/>
                <a:t>DC2</a:t>
              </a:r>
              <a:endParaRPr lang="ko-KR" altLang="en-US" sz="1050" dirty="0"/>
            </a:p>
          </p:txBody>
        </p:sp>
        <p:cxnSp>
          <p:nvCxnSpPr>
            <p:cNvPr id="142" name="직선 연결선 141"/>
            <p:cNvCxnSpPr/>
            <p:nvPr/>
          </p:nvCxnSpPr>
          <p:spPr>
            <a:xfrm flipH="1">
              <a:off x="2309364" y="4206768"/>
              <a:ext cx="4308" cy="699762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43" name="직사각형 142"/>
            <p:cNvSpPr/>
            <p:nvPr/>
          </p:nvSpPr>
          <p:spPr>
            <a:xfrm>
              <a:off x="1870359" y="4436338"/>
              <a:ext cx="506081" cy="28265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sz="1050" dirty="0" smtClean="0"/>
                <a:t>DC1</a:t>
              </a:r>
              <a:endParaRPr lang="ko-KR" altLang="en-US" sz="1050" dirty="0"/>
            </a:p>
          </p:txBody>
        </p:sp>
      </p:grpSp>
    </p:spTree>
    <p:extLst>
      <p:ext uri="{BB962C8B-B14F-4D97-AF65-F5344CB8AC3E}">
        <p14:creationId xmlns:p14="http://schemas.microsoft.com/office/powerpoint/2010/main" val="3483063094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112264" y="51019"/>
            <a:ext cx="10515600" cy="821501"/>
          </a:xfrm>
        </p:spPr>
        <p:txBody>
          <a:bodyPr/>
          <a:lstStyle/>
          <a:p>
            <a:r>
              <a:rPr lang="en-US" altLang="ko-KR" dirty="0" smtClean="0"/>
              <a:t>Summary of discussions in SA2#164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61125" y="1064191"/>
            <a:ext cx="11474790" cy="1386173"/>
          </a:xfrm>
        </p:spPr>
        <p:txBody>
          <a:bodyPr/>
          <a:lstStyle/>
          <a:p>
            <a:r>
              <a:rPr lang="en-US" altLang="ko-KR" sz="2000" dirty="0"/>
              <a:t> </a:t>
            </a:r>
            <a:r>
              <a:rPr lang="en-US" altLang="ko-KR" sz="2000" dirty="0" smtClean="0"/>
              <a:t>DCAS control based Architecture </a:t>
            </a:r>
          </a:p>
          <a:p>
            <a:pPr lvl="1"/>
            <a:r>
              <a:rPr lang="en-US" altLang="ko-KR" sz="1800" dirty="0" smtClean="0"/>
              <a:t>DCSF retrieves ‘Avatar ID List’ from HSS/UDM, and provides it to MF (control plane).</a:t>
            </a:r>
          </a:p>
          <a:p>
            <a:pPr lvl="1"/>
            <a:r>
              <a:rPr lang="en-US" altLang="ko-KR" sz="1800" dirty="0" smtClean="0"/>
              <a:t>Upon request from MF, DCAS retrieves ‘Avatar Representation’ from BAR (control </a:t>
            </a:r>
            <a:r>
              <a:rPr lang="en-US" altLang="ko-KR" sz="1800" dirty="0"/>
              <a:t>plane), </a:t>
            </a:r>
            <a:r>
              <a:rPr lang="en-US" altLang="ko-KR" sz="1800" dirty="0" smtClean="0"/>
              <a:t>and the MF </a:t>
            </a:r>
            <a:r>
              <a:rPr lang="en-US" altLang="ko-KR" sz="1800" dirty="0"/>
              <a:t>delivers </a:t>
            </a:r>
            <a:r>
              <a:rPr lang="en-US" altLang="ko-KR" sz="1800" dirty="0" smtClean="0"/>
              <a:t>it to the UEs via Application </a:t>
            </a:r>
            <a:r>
              <a:rPr lang="en-US" altLang="ko-KR" sz="1800" dirty="0"/>
              <a:t>DC.</a:t>
            </a:r>
            <a:endParaRPr lang="en-US" altLang="ko-KR" sz="1800" dirty="0" smtClean="0"/>
          </a:p>
          <a:p>
            <a:pPr marL="914400" lvl="2" indent="0">
              <a:buNone/>
            </a:pPr>
            <a:endParaRPr lang="ko-KR" altLang="en-US" sz="1600" dirty="0"/>
          </a:p>
        </p:txBody>
      </p:sp>
      <p:sp>
        <p:nvSpPr>
          <p:cNvPr id="48" name="직사각형 47"/>
          <p:cNvSpPr/>
          <p:nvPr/>
        </p:nvSpPr>
        <p:spPr>
          <a:xfrm>
            <a:off x="1549727" y="5255512"/>
            <a:ext cx="357330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200" dirty="0" smtClean="0"/>
              <a:t>** Whether to specify DC6/DC7 services or not has not clarified yet. The media plane between BAR and MF has not clarified yet.</a:t>
            </a:r>
          </a:p>
          <a:p>
            <a:r>
              <a:rPr lang="en-US" altLang="ko-KR" sz="1200" dirty="0" smtClean="0"/>
              <a:t>** If BAR is co-located in DCAR, the control/media plane between DCAR+BAR and DCAS or MF have not clarified yet.</a:t>
            </a:r>
            <a:endParaRPr lang="ko-KR" altLang="en-US" sz="1200" dirty="0"/>
          </a:p>
        </p:txBody>
      </p:sp>
      <p:grpSp>
        <p:nvGrpSpPr>
          <p:cNvPr id="2" name="그룹 1"/>
          <p:cNvGrpSpPr/>
          <p:nvPr/>
        </p:nvGrpSpPr>
        <p:grpSpPr>
          <a:xfrm>
            <a:off x="237228" y="2700582"/>
            <a:ext cx="5132836" cy="2367141"/>
            <a:chOff x="99451" y="2679138"/>
            <a:chExt cx="5524802" cy="2547907"/>
          </a:xfrm>
        </p:grpSpPr>
        <p:sp>
          <p:nvSpPr>
            <p:cNvPr id="50" name="직사각형 49"/>
            <p:cNvSpPr/>
            <p:nvPr/>
          </p:nvSpPr>
          <p:spPr>
            <a:xfrm>
              <a:off x="3273937" y="2679138"/>
              <a:ext cx="1012122" cy="41880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DCAS</a:t>
              </a:r>
              <a:endParaRPr lang="ko-KR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" name="직사각형 52"/>
            <p:cNvSpPr/>
            <p:nvPr/>
          </p:nvSpPr>
          <p:spPr>
            <a:xfrm>
              <a:off x="3273937" y="3609243"/>
              <a:ext cx="1009747" cy="418809"/>
            </a:xfrm>
            <a:prstGeom prst="rect">
              <a:avLst/>
            </a:prstGeom>
            <a:ln>
              <a:solidFill>
                <a:schemeClr val="accent5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BAR</a:t>
              </a:r>
              <a:endParaRPr lang="ko-KR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4" name="직사각형 53"/>
            <p:cNvSpPr/>
            <p:nvPr/>
          </p:nvSpPr>
          <p:spPr>
            <a:xfrm>
              <a:off x="3273937" y="4727814"/>
              <a:ext cx="1012122" cy="41880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MF</a:t>
              </a:r>
              <a:endParaRPr lang="ko-KR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55" name="직선 연결선 54"/>
            <p:cNvCxnSpPr>
              <a:stCxn id="50" idx="2"/>
              <a:endCxn id="53" idx="0"/>
            </p:cNvCxnSpPr>
            <p:nvPr/>
          </p:nvCxnSpPr>
          <p:spPr>
            <a:xfrm flipH="1">
              <a:off x="3778811" y="3097947"/>
              <a:ext cx="1187" cy="511296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직선 연결선 55"/>
            <p:cNvCxnSpPr>
              <a:stCxn id="53" idx="2"/>
              <a:endCxn id="54" idx="0"/>
            </p:cNvCxnSpPr>
            <p:nvPr/>
          </p:nvCxnSpPr>
          <p:spPr>
            <a:xfrm>
              <a:off x="3778811" y="4028052"/>
              <a:ext cx="1187" cy="699762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7" name="직사각형 56"/>
            <p:cNvSpPr/>
            <p:nvPr/>
          </p:nvSpPr>
          <p:spPr>
            <a:xfrm>
              <a:off x="3825064" y="3215095"/>
              <a:ext cx="1042497" cy="28158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sz="1050" dirty="0" smtClean="0"/>
                <a:t>DC6** (new)</a:t>
              </a:r>
              <a:endParaRPr lang="ko-KR" altLang="en-US" sz="1050" dirty="0"/>
            </a:p>
          </p:txBody>
        </p:sp>
        <p:sp>
          <p:nvSpPr>
            <p:cNvPr id="58" name="직사각형 57"/>
            <p:cNvSpPr/>
            <p:nvPr/>
          </p:nvSpPr>
          <p:spPr>
            <a:xfrm>
              <a:off x="3825064" y="4287006"/>
              <a:ext cx="1042497" cy="28158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sz="1050" dirty="0" smtClean="0"/>
                <a:t>DC7** (new)</a:t>
              </a:r>
              <a:endParaRPr lang="ko-KR" altLang="en-US" sz="1050" dirty="0"/>
            </a:p>
          </p:txBody>
        </p:sp>
        <p:sp>
          <p:nvSpPr>
            <p:cNvPr id="59" name="직사각형 58"/>
            <p:cNvSpPr/>
            <p:nvPr/>
          </p:nvSpPr>
          <p:spPr>
            <a:xfrm>
              <a:off x="1796064" y="3609243"/>
              <a:ext cx="1009747" cy="41880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DCSF</a:t>
              </a:r>
              <a:endParaRPr lang="ko-KR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4" name="직사각형 63"/>
            <p:cNvSpPr/>
            <p:nvPr/>
          </p:nvSpPr>
          <p:spPr>
            <a:xfrm>
              <a:off x="1790569" y="4727814"/>
              <a:ext cx="1012122" cy="41880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IMS AS</a:t>
              </a:r>
              <a:endParaRPr lang="ko-KR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6" name="꺾인 연결선 15"/>
            <p:cNvCxnSpPr>
              <a:stCxn id="50" idx="3"/>
              <a:endCxn id="54" idx="3"/>
            </p:cNvCxnSpPr>
            <p:nvPr/>
          </p:nvCxnSpPr>
          <p:spPr>
            <a:xfrm>
              <a:off x="4286059" y="2888543"/>
              <a:ext cx="12700" cy="2048676"/>
            </a:xfrm>
            <a:prstGeom prst="bentConnector3">
              <a:avLst>
                <a:gd name="adj1" fmla="val 5633339"/>
              </a:avLst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1" name="직선 연결선 70"/>
            <p:cNvCxnSpPr>
              <a:stCxn id="59" idx="2"/>
              <a:endCxn id="64" idx="0"/>
            </p:cNvCxnSpPr>
            <p:nvPr/>
          </p:nvCxnSpPr>
          <p:spPr>
            <a:xfrm flipH="1">
              <a:off x="2296630" y="4028052"/>
              <a:ext cx="4308" cy="699762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4" name="직선 연결선 73"/>
            <p:cNvCxnSpPr>
              <a:stCxn id="54" idx="1"/>
              <a:endCxn id="64" idx="3"/>
            </p:cNvCxnSpPr>
            <p:nvPr/>
          </p:nvCxnSpPr>
          <p:spPr>
            <a:xfrm flipH="1">
              <a:off x="2802691" y="4937219"/>
              <a:ext cx="471246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9" name="직사각형 78"/>
            <p:cNvSpPr/>
            <p:nvPr/>
          </p:nvSpPr>
          <p:spPr>
            <a:xfrm>
              <a:off x="2798331" y="4680867"/>
              <a:ext cx="504167" cy="28158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sz="1050" dirty="0" smtClean="0"/>
                <a:t>DC2</a:t>
              </a:r>
              <a:endParaRPr lang="ko-KR" altLang="en-US" sz="1050" dirty="0"/>
            </a:p>
          </p:txBody>
        </p:sp>
        <p:grpSp>
          <p:nvGrpSpPr>
            <p:cNvPr id="70" name="그룹 69"/>
            <p:cNvGrpSpPr/>
            <p:nvPr/>
          </p:nvGrpSpPr>
          <p:grpSpPr>
            <a:xfrm>
              <a:off x="2672976" y="4028052"/>
              <a:ext cx="841091" cy="703589"/>
              <a:chOff x="2846371" y="4028052"/>
              <a:chExt cx="841091" cy="703589"/>
            </a:xfrm>
          </p:grpSpPr>
          <p:cxnSp>
            <p:nvCxnSpPr>
              <p:cNvPr id="87" name="직선 연결선 86"/>
              <p:cNvCxnSpPr/>
              <p:nvPr/>
            </p:nvCxnSpPr>
            <p:spPr>
              <a:xfrm flipH="1">
                <a:off x="2846372" y="4028052"/>
                <a:ext cx="1" cy="34988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9" name="직선 연결선 88"/>
              <p:cNvCxnSpPr/>
              <p:nvPr/>
            </p:nvCxnSpPr>
            <p:spPr>
              <a:xfrm flipH="1">
                <a:off x="2846371" y="4377933"/>
                <a:ext cx="841090" cy="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6" name="직선 연결선 95"/>
              <p:cNvCxnSpPr/>
              <p:nvPr/>
            </p:nvCxnSpPr>
            <p:spPr>
              <a:xfrm>
                <a:off x="3687461" y="4377932"/>
                <a:ext cx="1" cy="35370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97" name="직사각형 96"/>
            <p:cNvSpPr/>
            <p:nvPr/>
          </p:nvSpPr>
          <p:spPr>
            <a:xfrm>
              <a:off x="2764601" y="4145201"/>
              <a:ext cx="630122" cy="28158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sz="1050" dirty="0" smtClean="0"/>
                <a:t>MDC1</a:t>
              </a:r>
              <a:endParaRPr lang="ko-KR" altLang="en-US" sz="1050" dirty="0"/>
            </a:p>
          </p:txBody>
        </p:sp>
        <p:sp>
          <p:nvSpPr>
            <p:cNvPr id="99" name="직사각형 98"/>
            <p:cNvSpPr/>
            <p:nvPr/>
          </p:nvSpPr>
          <p:spPr>
            <a:xfrm>
              <a:off x="99451" y="4176767"/>
              <a:ext cx="1347134" cy="41880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HSS/UDM</a:t>
              </a:r>
              <a:endParaRPr lang="ko-KR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00" name="꺾인 연결선 99"/>
            <p:cNvCxnSpPr>
              <a:stCxn id="99" idx="0"/>
            </p:cNvCxnSpPr>
            <p:nvPr/>
          </p:nvCxnSpPr>
          <p:spPr>
            <a:xfrm rot="5400000" flipH="1" flipV="1">
              <a:off x="1106003" y="3493902"/>
              <a:ext cx="349880" cy="1015851"/>
            </a:xfrm>
            <a:prstGeom prst="bentConnector2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1" name="꺾인 연결선 100"/>
            <p:cNvCxnSpPr>
              <a:stCxn id="99" idx="2"/>
            </p:cNvCxnSpPr>
            <p:nvPr/>
          </p:nvCxnSpPr>
          <p:spPr>
            <a:xfrm rot="16200000" flipH="1">
              <a:off x="1106002" y="4262591"/>
              <a:ext cx="349882" cy="1015851"/>
            </a:xfrm>
            <a:prstGeom prst="bentConnector2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4" name="직사각형 103"/>
            <p:cNvSpPr/>
            <p:nvPr/>
          </p:nvSpPr>
          <p:spPr>
            <a:xfrm>
              <a:off x="916759" y="3542456"/>
              <a:ext cx="478285" cy="28158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sz="1050" dirty="0" smtClean="0"/>
                <a:t>N72</a:t>
              </a:r>
              <a:endParaRPr lang="ko-KR" altLang="en-US" sz="1050" dirty="0"/>
            </a:p>
          </p:txBody>
        </p:sp>
        <p:sp>
          <p:nvSpPr>
            <p:cNvPr id="105" name="직사각형 104"/>
            <p:cNvSpPr/>
            <p:nvPr/>
          </p:nvSpPr>
          <p:spPr>
            <a:xfrm>
              <a:off x="916759" y="4945457"/>
              <a:ext cx="478285" cy="28158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sz="1050" dirty="0" smtClean="0"/>
                <a:t>N71</a:t>
              </a:r>
              <a:endParaRPr lang="ko-KR" altLang="en-US" sz="1050" dirty="0"/>
            </a:p>
          </p:txBody>
        </p:sp>
        <p:grpSp>
          <p:nvGrpSpPr>
            <p:cNvPr id="75" name="그룹 74"/>
            <p:cNvGrpSpPr/>
            <p:nvPr/>
          </p:nvGrpSpPr>
          <p:grpSpPr>
            <a:xfrm>
              <a:off x="2666416" y="2884976"/>
              <a:ext cx="607521" cy="724266"/>
              <a:chOff x="2839811" y="2884976"/>
              <a:chExt cx="607521" cy="724266"/>
            </a:xfrm>
          </p:grpSpPr>
          <p:cxnSp>
            <p:nvCxnSpPr>
              <p:cNvPr id="106" name="직선 연결선 105"/>
              <p:cNvCxnSpPr/>
              <p:nvPr/>
            </p:nvCxnSpPr>
            <p:spPr>
              <a:xfrm flipH="1">
                <a:off x="2839811" y="2884976"/>
                <a:ext cx="607521" cy="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9" name="직선 연결선 108"/>
              <p:cNvCxnSpPr/>
              <p:nvPr/>
            </p:nvCxnSpPr>
            <p:spPr>
              <a:xfrm>
                <a:off x="2839811" y="2884976"/>
                <a:ext cx="1" cy="72426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11" name="직사각형 110"/>
            <p:cNvSpPr/>
            <p:nvPr/>
          </p:nvSpPr>
          <p:spPr>
            <a:xfrm>
              <a:off x="2764601" y="3175479"/>
              <a:ext cx="630122" cy="28158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sz="1050" dirty="0" smtClean="0"/>
                <a:t>MDC3</a:t>
              </a:r>
              <a:endParaRPr lang="ko-KR" altLang="en-US" sz="1050" dirty="0"/>
            </a:p>
          </p:txBody>
        </p:sp>
        <p:sp>
          <p:nvSpPr>
            <p:cNvPr id="112" name="직사각형 111"/>
            <p:cNvSpPr/>
            <p:nvPr/>
          </p:nvSpPr>
          <p:spPr>
            <a:xfrm>
              <a:off x="4994131" y="3826887"/>
              <a:ext cx="630122" cy="28158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sz="1050" dirty="0" smtClean="0"/>
                <a:t>MDC2</a:t>
              </a:r>
              <a:endParaRPr lang="ko-KR" altLang="en-US" sz="1050" dirty="0"/>
            </a:p>
          </p:txBody>
        </p:sp>
      </p:grpSp>
      <p:grpSp>
        <p:nvGrpSpPr>
          <p:cNvPr id="5" name="그룹 4"/>
          <p:cNvGrpSpPr/>
          <p:nvPr/>
        </p:nvGrpSpPr>
        <p:grpSpPr>
          <a:xfrm>
            <a:off x="5553829" y="2633331"/>
            <a:ext cx="6566176" cy="3746302"/>
            <a:chOff x="5553829" y="2633331"/>
            <a:chExt cx="6566176" cy="3746302"/>
          </a:xfrm>
        </p:grpSpPr>
        <p:sp>
          <p:nvSpPr>
            <p:cNvPr id="77" name="직사각형 76"/>
            <p:cNvSpPr/>
            <p:nvPr/>
          </p:nvSpPr>
          <p:spPr>
            <a:xfrm>
              <a:off x="6887902" y="2633331"/>
              <a:ext cx="973145" cy="347497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DCSF</a:t>
              </a:r>
              <a:endParaRPr lang="ko-KR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52" name="직선 연결선 51"/>
            <p:cNvCxnSpPr>
              <a:stCxn id="77" idx="2"/>
            </p:cNvCxnSpPr>
            <p:nvPr/>
          </p:nvCxnSpPr>
          <p:spPr>
            <a:xfrm flipH="1">
              <a:off x="7374474" y="2980828"/>
              <a:ext cx="1" cy="339880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직사각형 89"/>
            <p:cNvSpPr/>
            <p:nvPr/>
          </p:nvSpPr>
          <p:spPr>
            <a:xfrm>
              <a:off x="8507481" y="2633331"/>
              <a:ext cx="973145" cy="347497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BAR</a:t>
              </a:r>
              <a:endParaRPr lang="ko-KR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91" name="직선 연결선 90"/>
            <p:cNvCxnSpPr>
              <a:stCxn id="90" idx="2"/>
            </p:cNvCxnSpPr>
            <p:nvPr/>
          </p:nvCxnSpPr>
          <p:spPr>
            <a:xfrm flipH="1">
              <a:off x="8994053" y="2980828"/>
              <a:ext cx="1" cy="339880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직사각형 91"/>
            <p:cNvSpPr/>
            <p:nvPr/>
          </p:nvSpPr>
          <p:spPr>
            <a:xfrm>
              <a:off x="9939907" y="2633331"/>
              <a:ext cx="973145" cy="347497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MF</a:t>
              </a:r>
              <a:endParaRPr lang="ko-KR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93" name="직선 연결선 92"/>
            <p:cNvCxnSpPr>
              <a:stCxn id="92" idx="2"/>
            </p:cNvCxnSpPr>
            <p:nvPr/>
          </p:nvCxnSpPr>
          <p:spPr>
            <a:xfrm flipH="1">
              <a:off x="10426479" y="2980828"/>
              <a:ext cx="1" cy="339880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직사각형 106"/>
            <p:cNvSpPr/>
            <p:nvPr/>
          </p:nvSpPr>
          <p:spPr>
            <a:xfrm>
              <a:off x="5627903" y="2633331"/>
              <a:ext cx="973145" cy="347497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UE</a:t>
              </a:r>
              <a:endParaRPr lang="ko-KR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08" name="직선 연결선 107"/>
            <p:cNvCxnSpPr>
              <a:stCxn id="107" idx="2"/>
            </p:cNvCxnSpPr>
            <p:nvPr/>
          </p:nvCxnSpPr>
          <p:spPr>
            <a:xfrm flipH="1">
              <a:off x="6114475" y="2980828"/>
              <a:ext cx="1" cy="339880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8" name="직사각형 117"/>
            <p:cNvSpPr/>
            <p:nvPr/>
          </p:nvSpPr>
          <p:spPr>
            <a:xfrm>
              <a:off x="5553829" y="4447120"/>
              <a:ext cx="1688493" cy="40697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 smtClean="0">
                  <a:solidFill>
                    <a:schemeClr val="accent5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3. Select an Avatar ID</a:t>
              </a:r>
              <a:endParaRPr lang="ko-KR" altLang="en-US" sz="12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7" name="직사각형 116"/>
            <p:cNvSpPr/>
            <p:nvPr/>
          </p:nvSpPr>
          <p:spPr>
            <a:xfrm>
              <a:off x="11146860" y="2633331"/>
              <a:ext cx="973145" cy="347497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DCAS</a:t>
              </a:r>
              <a:endParaRPr lang="ko-KR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21" name="직선 연결선 120"/>
            <p:cNvCxnSpPr>
              <a:stCxn id="117" idx="2"/>
            </p:cNvCxnSpPr>
            <p:nvPr/>
          </p:nvCxnSpPr>
          <p:spPr>
            <a:xfrm flipH="1">
              <a:off x="11633432" y="2980828"/>
              <a:ext cx="1" cy="339880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직사각형 121"/>
            <p:cNvSpPr/>
            <p:nvPr/>
          </p:nvSpPr>
          <p:spPr>
            <a:xfrm>
              <a:off x="6350986" y="3243875"/>
              <a:ext cx="2259393" cy="4741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 smtClean="0">
                  <a:solidFill>
                    <a:schemeClr val="accent5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1. Retrieve Avatar ID List from HSS/UDM (Input: User ID)</a:t>
              </a:r>
              <a:endParaRPr lang="ko-KR" altLang="en-US" sz="12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3" name="직사각형 122"/>
            <p:cNvSpPr/>
            <p:nvPr/>
          </p:nvSpPr>
          <p:spPr>
            <a:xfrm>
              <a:off x="6967071" y="3811761"/>
              <a:ext cx="3195105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sz="1200" dirty="0" smtClean="0">
                  <a:solidFill>
                    <a:schemeClr val="accent5"/>
                  </a:solidFill>
                </a:rPr>
                <a:t>2. Download Avatar ID List via Bootstrap DC</a:t>
              </a:r>
              <a:endParaRPr lang="ko-KR" altLang="en-US" dirty="0">
                <a:solidFill>
                  <a:schemeClr val="accent5"/>
                </a:solidFill>
              </a:endParaRPr>
            </a:p>
          </p:txBody>
        </p:sp>
        <p:cxnSp>
          <p:nvCxnSpPr>
            <p:cNvPr id="124" name="직선 화살표 연결선 123"/>
            <p:cNvCxnSpPr/>
            <p:nvPr/>
          </p:nvCxnSpPr>
          <p:spPr>
            <a:xfrm>
              <a:off x="6112213" y="4094988"/>
              <a:ext cx="4314266" cy="0"/>
            </a:xfrm>
            <a:prstGeom prst="straightConnector1">
              <a:avLst/>
            </a:prstGeom>
            <a:ln w="19050">
              <a:solidFill>
                <a:schemeClr val="accent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직선 화살표 연결선 124"/>
            <p:cNvCxnSpPr/>
            <p:nvPr/>
          </p:nvCxnSpPr>
          <p:spPr>
            <a:xfrm>
              <a:off x="7374474" y="4183888"/>
              <a:ext cx="3052005" cy="0"/>
            </a:xfrm>
            <a:prstGeom prst="straightConnector1">
              <a:avLst/>
            </a:prstGeom>
            <a:ln w="19050">
              <a:solidFill>
                <a:schemeClr val="accent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직선 화살표 연결선 126"/>
            <p:cNvCxnSpPr/>
            <p:nvPr/>
          </p:nvCxnSpPr>
          <p:spPr>
            <a:xfrm>
              <a:off x="6112213" y="4277021"/>
              <a:ext cx="4314266" cy="0"/>
            </a:xfrm>
            <a:prstGeom prst="straightConnector1">
              <a:avLst/>
            </a:prstGeom>
            <a:ln w="19050">
              <a:solidFill>
                <a:schemeClr val="accent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직선 화살표 연결선 128"/>
            <p:cNvCxnSpPr/>
            <p:nvPr/>
          </p:nvCxnSpPr>
          <p:spPr>
            <a:xfrm>
              <a:off x="6112213" y="5204751"/>
              <a:ext cx="4314266" cy="0"/>
            </a:xfrm>
            <a:prstGeom prst="straightConnector1">
              <a:avLst/>
            </a:prstGeom>
            <a:ln w="19050">
              <a:solidFill>
                <a:schemeClr val="accent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직선 화살표 연결선 131"/>
            <p:cNvCxnSpPr/>
            <p:nvPr/>
          </p:nvCxnSpPr>
          <p:spPr>
            <a:xfrm>
              <a:off x="6112213" y="6169950"/>
              <a:ext cx="4314266" cy="0"/>
            </a:xfrm>
            <a:prstGeom prst="straightConnector1">
              <a:avLst/>
            </a:prstGeom>
            <a:ln w="19050">
              <a:solidFill>
                <a:schemeClr val="accent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" name="직사각형 132"/>
            <p:cNvSpPr/>
            <p:nvPr/>
          </p:nvSpPr>
          <p:spPr>
            <a:xfrm>
              <a:off x="6274337" y="4929224"/>
              <a:ext cx="575305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sz="1200" dirty="0" smtClean="0">
                  <a:solidFill>
                    <a:schemeClr val="accent5"/>
                  </a:solidFill>
                </a:rPr>
                <a:t>4. Request Avatar Representation (Input: User ID, Avatar ID#1) via Application DC</a:t>
              </a:r>
              <a:endParaRPr lang="ko-KR" altLang="en-US" dirty="0">
                <a:solidFill>
                  <a:schemeClr val="accent5"/>
                </a:solidFill>
              </a:endParaRPr>
            </a:p>
          </p:txBody>
        </p:sp>
        <p:cxnSp>
          <p:nvCxnSpPr>
            <p:cNvPr id="134" name="직선 화살표 연결선 133"/>
            <p:cNvCxnSpPr/>
            <p:nvPr/>
          </p:nvCxnSpPr>
          <p:spPr>
            <a:xfrm>
              <a:off x="10426479" y="5610775"/>
              <a:ext cx="1206953" cy="0"/>
            </a:xfrm>
            <a:prstGeom prst="straightConnector1">
              <a:avLst/>
            </a:prstGeom>
            <a:ln w="19050">
              <a:solidFill>
                <a:schemeClr val="accent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직선 화살표 연결선 134"/>
            <p:cNvCxnSpPr/>
            <p:nvPr/>
          </p:nvCxnSpPr>
          <p:spPr>
            <a:xfrm>
              <a:off x="8994053" y="5910230"/>
              <a:ext cx="2639379" cy="0"/>
            </a:xfrm>
            <a:prstGeom prst="straightConnector1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직선 화살표 연결선 135"/>
            <p:cNvCxnSpPr/>
            <p:nvPr/>
          </p:nvCxnSpPr>
          <p:spPr>
            <a:xfrm>
              <a:off x="10426479" y="6058112"/>
              <a:ext cx="1206953" cy="0"/>
            </a:xfrm>
            <a:prstGeom prst="straightConnector1">
              <a:avLst/>
            </a:prstGeom>
            <a:ln w="19050">
              <a:solidFill>
                <a:schemeClr val="accent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1" name="직사각형 140"/>
            <p:cNvSpPr/>
            <p:nvPr/>
          </p:nvSpPr>
          <p:spPr>
            <a:xfrm>
              <a:off x="8900476" y="5191467"/>
              <a:ext cx="2981907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ko-KR" sz="1200" dirty="0" smtClean="0">
                  <a:solidFill>
                    <a:schemeClr val="accent5"/>
                  </a:solidFill>
                </a:rPr>
                <a:t>5. Request via MDC2</a:t>
              </a:r>
              <a:endParaRPr lang="en-US" altLang="ko-KR" sz="1200" baseline="30000" dirty="0">
                <a:solidFill>
                  <a:schemeClr val="accent5"/>
                </a:solidFill>
              </a:endParaRPr>
            </a:p>
            <a:p>
              <a:pPr algn="ctr"/>
              <a:r>
                <a:rPr lang="en-US" altLang="ko-KR" sz="1000" dirty="0" smtClean="0">
                  <a:solidFill>
                    <a:schemeClr val="accent5"/>
                  </a:solidFill>
                </a:rPr>
                <a:t>(direct request without DCSF involvement is new)</a:t>
              </a:r>
              <a:endParaRPr lang="ko-KR" altLang="en-US" sz="1000" baseline="30000" dirty="0">
                <a:solidFill>
                  <a:schemeClr val="accent5"/>
                </a:solidFill>
              </a:endParaRPr>
            </a:p>
          </p:txBody>
        </p:sp>
        <p:sp>
          <p:nvSpPr>
            <p:cNvPr id="142" name="직사각형 141"/>
            <p:cNvSpPr/>
            <p:nvPr/>
          </p:nvSpPr>
          <p:spPr>
            <a:xfrm>
              <a:off x="9480626" y="5643460"/>
              <a:ext cx="1923925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sz="1200" dirty="0" smtClean="0">
                  <a:solidFill>
                    <a:schemeClr val="accent5"/>
                  </a:solidFill>
                </a:rPr>
                <a:t>6. Download via DC6</a:t>
              </a:r>
              <a:r>
                <a:rPr lang="en-US" altLang="ko-KR" sz="1200" baseline="30000" dirty="0" smtClean="0">
                  <a:solidFill>
                    <a:schemeClr val="accent5"/>
                  </a:solidFill>
                </a:rPr>
                <a:t>(new)</a:t>
              </a:r>
              <a:endParaRPr lang="ko-KR" altLang="en-US" baseline="30000" dirty="0">
                <a:solidFill>
                  <a:schemeClr val="accent5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2152143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112264" y="51019"/>
            <a:ext cx="10515600" cy="821501"/>
          </a:xfrm>
        </p:spPr>
        <p:txBody>
          <a:bodyPr/>
          <a:lstStyle/>
          <a:p>
            <a:r>
              <a:rPr lang="en-US" altLang="ko-KR" dirty="0" smtClean="0"/>
              <a:t>Summary of discussions in SA2#164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61124" y="1064191"/>
            <a:ext cx="11751013" cy="1557579"/>
          </a:xfrm>
        </p:spPr>
        <p:txBody>
          <a:bodyPr/>
          <a:lstStyle/>
          <a:p>
            <a:r>
              <a:rPr lang="en-US" altLang="ko-KR" sz="2000" dirty="0"/>
              <a:t> </a:t>
            </a:r>
            <a:r>
              <a:rPr lang="en-US" altLang="ko-KR" sz="2000" dirty="0" smtClean="0"/>
              <a:t>Media plane based Architecture </a:t>
            </a:r>
          </a:p>
          <a:p>
            <a:pPr lvl="1"/>
            <a:r>
              <a:rPr lang="en-US" altLang="ko-KR" sz="1800" dirty="0" smtClean="0"/>
              <a:t>The Avatar ID to be used in the call is decided by the ‘Scene Description’ provisioned by DCAS through Application DC</a:t>
            </a:r>
          </a:p>
          <a:p>
            <a:pPr lvl="1"/>
            <a:r>
              <a:rPr lang="en-US" altLang="ko-KR" sz="1800" dirty="0" smtClean="0"/>
              <a:t>UE/MF directly downloads ‘Avatar Representation’ from DAR.</a:t>
            </a:r>
          </a:p>
        </p:txBody>
      </p:sp>
      <p:sp>
        <p:nvSpPr>
          <p:cNvPr id="77" name="직사각형 76"/>
          <p:cNvSpPr/>
          <p:nvPr/>
        </p:nvSpPr>
        <p:spPr>
          <a:xfrm>
            <a:off x="7187035" y="2528129"/>
            <a:ext cx="973145" cy="3474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DCSF</a:t>
            </a:r>
            <a:endParaRPr lang="ko-KR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2" name="직선 연결선 51"/>
          <p:cNvCxnSpPr>
            <a:stCxn id="77" idx="2"/>
          </p:cNvCxnSpPr>
          <p:nvPr/>
        </p:nvCxnSpPr>
        <p:spPr>
          <a:xfrm flipH="1">
            <a:off x="7673607" y="2875626"/>
            <a:ext cx="1" cy="339880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직사각형 89"/>
          <p:cNvSpPr/>
          <p:nvPr/>
        </p:nvSpPr>
        <p:spPr>
          <a:xfrm>
            <a:off x="8507481" y="2528129"/>
            <a:ext cx="973145" cy="3474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DAR</a:t>
            </a:r>
            <a:endParaRPr lang="ko-KR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1" name="직선 연결선 90"/>
          <p:cNvCxnSpPr>
            <a:stCxn id="90" idx="2"/>
          </p:cNvCxnSpPr>
          <p:nvPr/>
        </p:nvCxnSpPr>
        <p:spPr>
          <a:xfrm flipH="1">
            <a:off x="8994053" y="2875626"/>
            <a:ext cx="1" cy="339880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직사각형 91"/>
          <p:cNvSpPr/>
          <p:nvPr/>
        </p:nvSpPr>
        <p:spPr>
          <a:xfrm>
            <a:off x="9939907" y="2528129"/>
            <a:ext cx="973145" cy="3474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MF</a:t>
            </a:r>
            <a:endParaRPr lang="ko-KR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3" name="직선 연결선 92"/>
          <p:cNvCxnSpPr>
            <a:stCxn id="92" idx="2"/>
          </p:cNvCxnSpPr>
          <p:nvPr/>
        </p:nvCxnSpPr>
        <p:spPr>
          <a:xfrm flipH="1">
            <a:off x="10426479" y="2875626"/>
            <a:ext cx="1" cy="339880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직사각형 106"/>
          <p:cNvSpPr/>
          <p:nvPr/>
        </p:nvSpPr>
        <p:spPr>
          <a:xfrm>
            <a:off x="5627903" y="2528129"/>
            <a:ext cx="973145" cy="3474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UE</a:t>
            </a:r>
            <a:endParaRPr lang="ko-KR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8" name="직선 연결선 107"/>
          <p:cNvCxnSpPr>
            <a:stCxn id="107" idx="2"/>
          </p:cNvCxnSpPr>
          <p:nvPr/>
        </p:nvCxnSpPr>
        <p:spPr>
          <a:xfrm flipH="1">
            <a:off x="6114475" y="2875626"/>
            <a:ext cx="1" cy="339880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직사각형 117"/>
          <p:cNvSpPr/>
          <p:nvPr/>
        </p:nvSpPr>
        <p:spPr>
          <a:xfrm>
            <a:off x="5475429" y="4019097"/>
            <a:ext cx="1987092" cy="406972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Discover Avatar ID from the Scene Description</a:t>
            </a:r>
          </a:p>
        </p:txBody>
      </p:sp>
      <p:sp>
        <p:nvSpPr>
          <p:cNvPr id="117" name="직사각형 116"/>
          <p:cNvSpPr/>
          <p:nvPr/>
        </p:nvSpPr>
        <p:spPr>
          <a:xfrm>
            <a:off x="11146860" y="2528129"/>
            <a:ext cx="973145" cy="3474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DCAS</a:t>
            </a:r>
            <a:endParaRPr lang="ko-KR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1" name="직선 연결선 120"/>
          <p:cNvCxnSpPr/>
          <p:nvPr/>
        </p:nvCxnSpPr>
        <p:spPr>
          <a:xfrm flipH="1">
            <a:off x="11611866" y="2855956"/>
            <a:ext cx="1" cy="339880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직선 화살표 연결선 128"/>
          <p:cNvCxnSpPr/>
          <p:nvPr/>
        </p:nvCxnSpPr>
        <p:spPr>
          <a:xfrm>
            <a:off x="6112213" y="4798986"/>
            <a:ext cx="2881840" cy="0"/>
          </a:xfrm>
          <a:prstGeom prst="straightConnector1">
            <a:avLst/>
          </a:prstGeom>
          <a:ln w="19050">
            <a:solidFill>
              <a:schemeClr val="accent1"/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직사각형 132"/>
          <p:cNvSpPr/>
          <p:nvPr/>
        </p:nvSpPr>
        <p:spPr>
          <a:xfrm>
            <a:off x="6159389" y="4501406"/>
            <a:ext cx="591379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200" dirty="0" smtClean="0">
                <a:solidFill>
                  <a:schemeClr val="accent5"/>
                </a:solidFill>
              </a:rPr>
              <a:t>4. [UE rendering] Request Avatar Representation (Input: Avatar ID#1) via DAR1</a:t>
            </a:r>
            <a:r>
              <a:rPr lang="en-US" altLang="ko-KR" sz="1200" baseline="30000" dirty="0" smtClean="0">
                <a:solidFill>
                  <a:schemeClr val="accent5"/>
                </a:solidFill>
              </a:rPr>
              <a:t>(new)</a:t>
            </a:r>
            <a:endParaRPr lang="ko-KR" altLang="en-US" baseline="30000" dirty="0">
              <a:solidFill>
                <a:schemeClr val="accent5"/>
              </a:solidFill>
            </a:endParaRPr>
          </a:p>
        </p:txBody>
      </p:sp>
      <p:sp>
        <p:nvSpPr>
          <p:cNvPr id="62" name="직사각형 61"/>
          <p:cNvSpPr/>
          <p:nvPr/>
        </p:nvSpPr>
        <p:spPr>
          <a:xfrm>
            <a:off x="243446" y="5892052"/>
            <a:ext cx="26167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200" dirty="0" smtClean="0"/>
              <a:t>† DAR1/DAR2 can be used without standardized services.</a:t>
            </a:r>
          </a:p>
        </p:txBody>
      </p:sp>
      <p:grpSp>
        <p:nvGrpSpPr>
          <p:cNvPr id="2" name="그룹 1"/>
          <p:cNvGrpSpPr/>
          <p:nvPr/>
        </p:nvGrpSpPr>
        <p:grpSpPr>
          <a:xfrm>
            <a:off x="227035" y="2765828"/>
            <a:ext cx="4775467" cy="3126224"/>
            <a:chOff x="141170" y="2855663"/>
            <a:chExt cx="5127669" cy="3356790"/>
          </a:xfrm>
        </p:grpSpPr>
        <p:sp>
          <p:nvSpPr>
            <p:cNvPr id="65" name="직사각형 64"/>
            <p:cNvSpPr/>
            <p:nvPr/>
          </p:nvSpPr>
          <p:spPr>
            <a:xfrm>
              <a:off x="2804474" y="3140107"/>
              <a:ext cx="1793035" cy="418809"/>
            </a:xfrm>
            <a:prstGeom prst="rect">
              <a:avLst/>
            </a:prstGeom>
            <a:ln>
              <a:solidFill>
                <a:schemeClr val="accent5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DAR</a:t>
              </a:r>
            </a:p>
            <a:p>
              <a:pPr algn="ctr"/>
              <a:r>
                <a:rPr lang="en-US" altLang="ko-KR" sz="9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(Digital Asset Repository)</a:t>
              </a:r>
              <a:endParaRPr lang="ko-KR" altLang="en-US"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6" name="직사각형 65"/>
            <p:cNvSpPr/>
            <p:nvPr/>
          </p:nvSpPr>
          <p:spPr>
            <a:xfrm>
              <a:off x="3194930" y="4566169"/>
              <a:ext cx="1009747" cy="41880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MF</a:t>
              </a:r>
              <a:endParaRPr lang="ko-KR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7" name="직사각형 66"/>
            <p:cNvSpPr/>
            <p:nvPr/>
          </p:nvSpPr>
          <p:spPr>
            <a:xfrm>
              <a:off x="3194930" y="5793644"/>
              <a:ext cx="1012122" cy="41880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UE</a:t>
              </a:r>
              <a:endParaRPr lang="ko-KR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68" name="직선 연결선 67"/>
            <p:cNvCxnSpPr>
              <a:stCxn id="65" idx="2"/>
              <a:endCxn id="66" idx="0"/>
            </p:cNvCxnSpPr>
            <p:nvPr/>
          </p:nvCxnSpPr>
          <p:spPr>
            <a:xfrm flipH="1">
              <a:off x="3699804" y="3558916"/>
              <a:ext cx="1188" cy="1007253"/>
            </a:xfrm>
            <a:prstGeom prst="line">
              <a:avLst/>
            </a:prstGeom>
            <a:ln w="28575">
              <a:solidFill>
                <a:schemeClr val="accent5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9" name="직선 연결선 68"/>
            <p:cNvCxnSpPr>
              <a:stCxn id="66" idx="2"/>
              <a:endCxn id="67" idx="0"/>
            </p:cNvCxnSpPr>
            <p:nvPr/>
          </p:nvCxnSpPr>
          <p:spPr>
            <a:xfrm>
              <a:off x="3699804" y="4984978"/>
              <a:ext cx="1187" cy="80866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2" name="직사각형 71"/>
            <p:cNvSpPr/>
            <p:nvPr/>
          </p:nvSpPr>
          <p:spPr>
            <a:xfrm>
              <a:off x="3680325" y="3954104"/>
              <a:ext cx="1081276" cy="28090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sz="1050" dirty="0" smtClean="0"/>
                <a:t>DAR2</a:t>
              </a:r>
              <a:r>
                <a:rPr lang="en-US" altLang="ko-KR" sz="1050" baseline="30000" dirty="0" smtClean="0"/>
                <a:t>†</a:t>
              </a:r>
              <a:r>
                <a:rPr lang="en-US" altLang="ko-KR" sz="1050" dirty="0" smtClean="0"/>
                <a:t> (new)</a:t>
              </a:r>
              <a:endParaRPr lang="ko-KR" altLang="en-US" sz="1050" dirty="0"/>
            </a:p>
          </p:txBody>
        </p:sp>
        <p:sp>
          <p:nvSpPr>
            <p:cNvPr id="73" name="직사각형 72"/>
            <p:cNvSpPr/>
            <p:nvPr/>
          </p:nvSpPr>
          <p:spPr>
            <a:xfrm>
              <a:off x="3307085" y="5020983"/>
              <a:ext cx="408275" cy="28090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sz="1050" dirty="0" smtClean="0"/>
                <a:t>Mb</a:t>
              </a:r>
              <a:endParaRPr lang="ko-KR" altLang="en-US" sz="1050" dirty="0"/>
            </a:p>
          </p:txBody>
        </p:sp>
        <p:sp>
          <p:nvSpPr>
            <p:cNvPr id="76" name="직사각형 75"/>
            <p:cNvSpPr/>
            <p:nvPr/>
          </p:nvSpPr>
          <p:spPr>
            <a:xfrm>
              <a:off x="3307085" y="5302645"/>
              <a:ext cx="785435" cy="2870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9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IMS-AGW</a:t>
              </a:r>
              <a:endParaRPr lang="ko-KR" altLang="en-US"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7" name="직사각형 146"/>
            <p:cNvSpPr/>
            <p:nvPr/>
          </p:nvSpPr>
          <p:spPr>
            <a:xfrm>
              <a:off x="1312615" y="2855663"/>
              <a:ext cx="1012122" cy="41880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DCAS</a:t>
              </a:r>
              <a:endParaRPr lang="ko-KR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8" name="직사각형 147"/>
            <p:cNvSpPr/>
            <p:nvPr/>
          </p:nvSpPr>
          <p:spPr>
            <a:xfrm>
              <a:off x="1312615" y="3807949"/>
              <a:ext cx="1009747" cy="41880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DCSF</a:t>
              </a:r>
              <a:endParaRPr lang="ko-KR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9" name="직사각형 148"/>
            <p:cNvSpPr/>
            <p:nvPr/>
          </p:nvSpPr>
          <p:spPr>
            <a:xfrm>
              <a:off x="1307120" y="4926520"/>
              <a:ext cx="1012122" cy="41880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IMS AS</a:t>
              </a:r>
              <a:endParaRPr lang="ko-KR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50" name="직선 연결선 149"/>
            <p:cNvCxnSpPr>
              <a:stCxn id="148" idx="2"/>
              <a:endCxn id="149" idx="0"/>
            </p:cNvCxnSpPr>
            <p:nvPr/>
          </p:nvCxnSpPr>
          <p:spPr>
            <a:xfrm flipH="1">
              <a:off x="1813181" y="4226758"/>
              <a:ext cx="4308" cy="699762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2" name="직사각형 151"/>
            <p:cNvSpPr/>
            <p:nvPr/>
          </p:nvSpPr>
          <p:spPr>
            <a:xfrm>
              <a:off x="2279561" y="4637073"/>
              <a:ext cx="502943" cy="28090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sz="1050" dirty="0" smtClean="0"/>
                <a:t>DC2</a:t>
              </a:r>
              <a:endParaRPr lang="ko-KR" altLang="en-US" sz="1050" dirty="0"/>
            </a:p>
          </p:txBody>
        </p:sp>
        <p:sp>
          <p:nvSpPr>
            <p:cNvPr id="158" name="직사각형 157"/>
            <p:cNvSpPr/>
            <p:nvPr/>
          </p:nvSpPr>
          <p:spPr>
            <a:xfrm>
              <a:off x="141170" y="4375473"/>
              <a:ext cx="1347134" cy="41880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HSS/UDM</a:t>
              </a:r>
              <a:endParaRPr lang="ko-KR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59" name="꺾인 연결선 158"/>
            <p:cNvCxnSpPr>
              <a:stCxn id="158" idx="0"/>
              <a:endCxn id="148" idx="1"/>
            </p:cNvCxnSpPr>
            <p:nvPr/>
          </p:nvCxnSpPr>
          <p:spPr>
            <a:xfrm rot="5400000" flipH="1" flipV="1">
              <a:off x="884617" y="3947475"/>
              <a:ext cx="358119" cy="497878"/>
            </a:xfrm>
            <a:prstGeom prst="bentConnector2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0" name="꺾인 연결선 159"/>
            <p:cNvCxnSpPr>
              <a:stCxn id="158" idx="2"/>
              <a:endCxn id="149" idx="1"/>
            </p:cNvCxnSpPr>
            <p:nvPr/>
          </p:nvCxnSpPr>
          <p:spPr>
            <a:xfrm rot="16200000" flipH="1">
              <a:off x="890107" y="4718911"/>
              <a:ext cx="341643" cy="492383"/>
            </a:xfrm>
            <a:prstGeom prst="bentConnector2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1" name="직사각형 160"/>
            <p:cNvSpPr/>
            <p:nvPr/>
          </p:nvSpPr>
          <p:spPr>
            <a:xfrm>
              <a:off x="780179" y="3741161"/>
              <a:ext cx="477124" cy="28090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sz="1050" dirty="0" smtClean="0"/>
                <a:t>N72</a:t>
              </a:r>
              <a:endParaRPr lang="ko-KR" altLang="en-US" sz="1050" dirty="0"/>
            </a:p>
          </p:txBody>
        </p:sp>
        <p:sp>
          <p:nvSpPr>
            <p:cNvPr id="162" name="직사각형 161"/>
            <p:cNvSpPr/>
            <p:nvPr/>
          </p:nvSpPr>
          <p:spPr>
            <a:xfrm>
              <a:off x="780179" y="5144163"/>
              <a:ext cx="477124" cy="28090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sz="1050" dirty="0" smtClean="0"/>
                <a:t>N71</a:t>
              </a:r>
              <a:endParaRPr lang="ko-KR" altLang="en-US" sz="1050" dirty="0"/>
            </a:p>
          </p:txBody>
        </p:sp>
        <p:grpSp>
          <p:nvGrpSpPr>
            <p:cNvPr id="26" name="그룹 25"/>
            <p:cNvGrpSpPr/>
            <p:nvPr/>
          </p:nvGrpSpPr>
          <p:grpSpPr>
            <a:xfrm>
              <a:off x="2322362" y="4013875"/>
              <a:ext cx="984723" cy="554621"/>
              <a:chOff x="2322362" y="3649872"/>
              <a:chExt cx="984723" cy="554621"/>
            </a:xfrm>
          </p:grpSpPr>
          <p:cxnSp>
            <p:nvCxnSpPr>
              <p:cNvPr id="169" name="직선 연결선 168"/>
              <p:cNvCxnSpPr/>
              <p:nvPr/>
            </p:nvCxnSpPr>
            <p:spPr>
              <a:xfrm flipH="1">
                <a:off x="2322362" y="3649872"/>
                <a:ext cx="984723" cy="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0" name="직선 연결선 169"/>
              <p:cNvCxnSpPr/>
              <p:nvPr/>
            </p:nvCxnSpPr>
            <p:spPr>
              <a:xfrm>
                <a:off x="3307085" y="3653350"/>
                <a:ext cx="0" cy="551143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71" name="직사각형 170"/>
            <p:cNvSpPr/>
            <p:nvPr/>
          </p:nvSpPr>
          <p:spPr>
            <a:xfrm>
              <a:off x="2289136" y="4013876"/>
              <a:ext cx="628593" cy="28090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sz="1050" dirty="0" smtClean="0"/>
                <a:t>MDC1</a:t>
              </a:r>
              <a:endParaRPr lang="ko-KR" altLang="en-US" sz="1050" dirty="0"/>
            </a:p>
          </p:txBody>
        </p:sp>
        <p:cxnSp>
          <p:nvCxnSpPr>
            <p:cNvPr id="172" name="꺾인 연결선 171"/>
            <p:cNvCxnSpPr>
              <a:stCxn id="149" idx="3"/>
              <a:endCxn id="66" idx="1"/>
            </p:cNvCxnSpPr>
            <p:nvPr/>
          </p:nvCxnSpPr>
          <p:spPr>
            <a:xfrm flipV="1">
              <a:off x="2319242" y="4775574"/>
              <a:ext cx="875688" cy="360351"/>
            </a:xfrm>
            <a:prstGeom prst="bentConnector3">
              <a:avLst>
                <a:gd name="adj1" fmla="val 50000"/>
              </a:avLst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3" name="직선 연결선 172"/>
            <p:cNvCxnSpPr>
              <a:stCxn id="147" idx="2"/>
              <a:endCxn id="148" idx="0"/>
            </p:cNvCxnSpPr>
            <p:nvPr/>
          </p:nvCxnSpPr>
          <p:spPr>
            <a:xfrm flipH="1">
              <a:off x="1817489" y="3274472"/>
              <a:ext cx="1187" cy="533477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74" name="직사각형 173"/>
            <p:cNvSpPr/>
            <p:nvPr/>
          </p:nvSpPr>
          <p:spPr>
            <a:xfrm>
              <a:off x="1174417" y="3391280"/>
              <a:ext cx="628593" cy="28090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sz="1050" dirty="0" smtClean="0"/>
                <a:t>MDC3</a:t>
              </a:r>
              <a:endParaRPr lang="ko-KR" altLang="en-US" sz="1050" dirty="0"/>
            </a:p>
          </p:txBody>
        </p:sp>
        <p:sp>
          <p:nvSpPr>
            <p:cNvPr id="175" name="직사각형 174"/>
            <p:cNvSpPr/>
            <p:nvPr/>
          </p:nvSpPr>
          <p:spPr>
            <a:xfrm>
              <a:off x="1785191" y="4375473"/>
              <a:ext cx="502943" cy="28090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sz="1050" dirty="0" smtClean="0"/>
                <a:t>DC1</a:t>
              </a:r>
              <a:endParaRPr lang="ko-KR" altLang="en-US" sz="1050" dirty="0"/>
            </a:p>
          </p:txBody>
        </p:sp>
        <p:cxnSp>
          <p:nvCxnSpPr>
            <p:cNvPr id="176" name="직선 연결선 175"/>
            <p:cNvCxnSpPr/>
            <p:nvPr/>
          </p:nvCxnSpPr>
          <p:spPr>
            <a:xfrm flipH="1">
              <a:off x="2174396" y="3274472"/>
              <a:ext cx="1" cy="393807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7" name="직선 연결선 176"/>
            <p:cNvCxnSpPr/>
            <p:nvPr/>
          </p:nvCxnSpPr>
          <p:spPr>
            <a:xfrm flipH="1">
              <a:off x="2174397" y="3668279"/>
              <a:ext cx="1270752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8" name="직선 연결선 177"/>
            <p:cNvCxnSpPr/>
            <p:nvPr/>
          </p:nvCxnSpPr>
          <p:spPr>
            <a:xfrm>
              <a:off x="3445149" y="3663616"/>
              <a:ext cx="1" cy="90452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79" name="직사각형 178"/>
            <p:cNvSpPr/>
            <p:nvPr/>
          </p:nvSpPr>
          <p:spPr>
            <a:xfrm>
              <a:off x="2134744" y="3325161"/>
              <a:ext cx="628593" cy="28090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sz="1050" dirty="0" smtClean="0"/>
                <a:t>MDC2</a:t>
              </a:r>
              <a:endParaRPr lang="ko-KR" altLang="en-US" sz="1050" dirty="0"/>
            </a:p>
          </p:txBody>
        </p:sp>
        <p:cxnSp>
          <p:nvCxnSpPr>
            <p:cNvPr id="33" name="꺾인 연결선 32"/>
            <p:cNvCxnSpPr>
              <a:stCxn id="65" idx="3"/>
              <a:endCxn id="67" idx="3"/>
            </p:cNvCxnSpPr>
            <p:nvPr/>
          </p:nvCxnSpPr>
          <p:spPr>
            <a:xfrm flipH="1">
              <a:off x="4207052" y="3349512"/>
              <a:ext cx="390457" cy="2653537"/>
            </a:xfrm>
            <a:prstGeom prst="bentConnector3">
              <a:avLst>
                <a:gd name="adj1" fmla="val -164996"/>
              </a:avLst>
            </a:prstGeom>
            <a:ln w="28575">
              <a:solidFill>
                <a:schemeClr val="accent5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80" name="직사각형 179"/>
            <p:cNvSpPr/>
            <p:nvPr/>
          </p:nvSpPr>
          <p:spPr>
            <a:xfrm>
              <a:off x="4187563" y="5709358"/>
              <a:ext cx="1081276" cy="28090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sz="1050" dirty="0" smtClean="0"/>
                <a:t>DAR1</a:t>
              </a:r>
              <a:r>
                <a:rPr lang="en-US" altLang="ko-KR" sz="1050" baseline="30000" dirty="0" smtClean="0"/>
                <a:t>†</a:t>
              </a:r>
              <a:r>
                <a:rPr lang="en-US" altLang="ko-KR" sz="1050" dirty="0" smtClean="0"/>
                <a:t> (new)</a:t>
              </a:r>
              <a:endParaRPr lang="ko-KR" altLang="en-US" sz="1050" dirty="0"/>
            </a:p>
          </p:txBody>
        </p:sp>
      </p:grpSp>
      <p:cxnSp>
        <p:nvCxnSpPr>
          <p:cNvPr id="181" name="직선 화살표 연결선 180"/>
          <p:cNvCxnSpPr/>
          <p:nvPr/>
        </p:nvCxnSpPr>
        <p:spPr>
          <a:xfrm>
            <a:off x="10426479" y="3750858"/>
            <a:ext cx="1206953" cy="0"/>
          </a:xfrm>
          <a:prstGeom prst="straightConnector1">
            <a:avLst/>
          </a:prstGeom>
          <a:ln w="19050">
            <a:solidFill>
              <a:schemeClr val="accent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직사각형 181"/>
          <p:cNvSpPr/>
          <p:nvPr/>
        </p:nvSpPr>
        <p:spPr>
          <a:xfrm>
            <a:off x="8559863" y="3334189"/>
            <a:ext cx="356014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200" dirty="0" smtClean="0">
                <a:solidFill>
                  <a:schemeClr val="accent5"/>
                </a:solidFill>
              </a:rPr>
              <a:t>2. Provision Scene Description via Application DC</a:t>
            </a:r>
          </a:p>
          <a:p>
            <a:r>
              <a:rPr lang="en-US" altLang="ko-KR" sz="1000" dirty="0" smtClean="0">
                <a:solidFill>
                  <a:schemeClr val="accent5"/>
                </a:solidFill>
              </a:rPr>
              <a:t>(Scene description data includes Avatar ID(s))</a:t>
            </a:r>
            <a:endParaRPr lang="ko-KR" altLang="en-US" sz="1000" dirty="0">
              <a:solidFill>
                <a:schemeClr val="accent5"/>
              </a:solidFill>
            </a:endParaRPr>
          </a:p>
        </p:txBody>
      </p:sp>
      <p:cxnSp>
        <p:nvCxnSpPr>
          <p:cNvPr id="185" name="직선 화살표 연결선 184"/>
          <p:cNvCxnSpPr/>
          <p:nvPr/>
        </p:nvCxnSpPr>
        <p:spPr>
          <a:xfrm>
            <a:off x="6112213" y="3897013"/>
            <a:ext cx="4314266" cy="0"/>
          </a:xfrm>
          <a:prstGeom prst="straightConnector1">
            <a:avLst/>
          </a:prstGeom>
          <a:ln w="19050">
            <a:solidFill>
              <a:schemeClr val="accent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직선 화살표 연결선 185"/>
          <p:cNvCxnSpPr/>
          <p:nvPr/>
        </p:nvCxnSpPr>
        <p:spPr>
          <a:xfrm>
            <a:off x="6105724" y="3244310"/>
            <a:ext cx="2888329" cy="0"/>
          </a:xfrm>
          <a:prstGeom prst="straightConnector1">
            <a:avLst/>
          </a:prstGeom>
          <a:ln w="19050">
            <a:solidFill>
              <a:schemeClr val="accent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직사각형 186"/>
          <p:cNvSpPr/>
          <p:nvPr/>
        </p:nvSpPr>
        <p:spPr>
          <a:xfrm>
            <a:off x="6102620" y="2932444"/>
            <a:ext cx="334578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1200" dirty="0" smtClean="0">
                <a:solidFill>
                  <a:schemeClr val="accent5"/>
                </a:solidFill>
              </a:rPr>
              <a:t>1. Upload Avatar Representation via DAR1</a:t>
            </a:r>
            <a:r>
              <a:rPr lang="en-US" altLang="ko-KR" sz="1200" baseline="30000" dirty="0" smtClean="0">
                <a:solidFill>
                  <a:schemeClr val="accent5"/>
                </a:solidFill>
              </a:rPr>
              <a:t>(new)</a:t>
            </a:r>
            <a:endParaRPr lang="en-US" altLang="ko-KR" sz="1200" baseline="30000" dirty="0">
              <a:solidFill>
                <a:schemeClr val="accent5"/>
              </a:solidFill>
            </a:endParaRPr>
          </a:p>
        </p:txBody>
      </p:sp>
      <p:sp>
        <p:nvSpPr>
          <p:cNvPr id="188" name="직사각형 187"/>
          <p:cNvSpPr/>
          <p:nvPr/>
        </p:nvSpPr>
        <p:spPr>
          <a:xfrm>
            <a:off x="9220611" y="4951957"/>
            <a:ext cx="2296160" cy="899974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[Network rendering] Discover Avatar ID from the Scene Description</a:t>
            </a:r>
          </a:p>
          <a:p>
            <a:pPr lvl="0" algn="ctr"/>
            <a:r>
              <a:rPr lang="en-US" altLang="ko-KR" sz="1000" dirty="0">
                <a:solidFill>
                  <a:srgbClr val="4472C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(direct </a:t>
            </a:r>
            <a:r>
              <a:rPr lang="en-US" altLang="ko-KR" sz="1000" dirty="0" smtClean="0">
                <a:solidFill>
                  <a:srgbClr val="4472C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operation </a:t>
            </a:r>
            <a:r>
              <a:rPr lang="en-US" altLang="ko-KR" sz="1000" dirty="0">
                <a:solidFill>
                  <a:srgbClr val="4472C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without DCSF involvement is new</a:t>
            </a:r>
            <a:r>
              <a:rPr lang="en-US" altLang="ko-KR" sz="1000" dirty="0" smtClean="0">
                <a:solidFill>
                  <a:srgbClr val="4472C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altLang="ko-KR" sz="1200" dirty="0" smtClean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9" name="직선 화살표 연결선 188"/>
          <p:cNvCxnSpPr/>
          <p:nvPr/>
        </p:nvCxnSpPr>
        <p:spPr>
          <a:xfrm>
            <a:off x="8994053" y="6222168"/>
            <a:ext cx="1440920" cy="0"/>
          </a:xfrm>
          <a:prstGeom prst="straightConnector1">
            <a:avLst/>
          </a:prstGeom>
          <a:ln w="19050">
            <a:solidFill>
              <a:schemeClr val="accent1"/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0" name="직사각형 189"/>
          <p:cNvSpPr/>
          <p:nvPr/>
        </p:nvSpPr>
        <p:spPr>
          <a:xfrm>
            <a:off x="6102620" y="5903074"/>
            <a:ext cx="569386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200" dirty="0" smtClean="0">
                <a:solidFill>
                  <a:schemeClr val="accent5"/>
                </a:solidFill>
              </a:rPr>
              <a:t>6. [Network rendering] Request Avatar Representation (Input: Avatar ID#1) via DAR2</a:t>
            </a:r>
            <a:r>
              <a:rPr lang="en-US" altLang="ko-KR" sz="1200" baseline="30000" dirty="0" smtClean="0">
                <a:solidFill>
                  <a:schemeClr val="accent5"/>
                </a:solidFill>
              </a:rPr>
              <a:t>(new)</a:t>
            </a:r>
            <a:endParaRPr lang="ko-KR" altLang="en-US" baseline="300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4777500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112264" y="51019"/>
            <a:ext cx="10515600" cy="821501"/>
          </a:xfrm>
        </p:spPr>
        <p:txBody>
          <a:bodyPr/>
          <a:lstStyle/>
          <a:p>
            <a:r>
              <a:rPr lang="en-US" altLang="ko-KR" dirty="0"/>
              <a:t>Summary of discussions in SA2#164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81445" y="1192738"/>
            <a:ext cx="11474790" cy="564168"/>
          </a:xfrm>
        </p:spPr>
        <p:txBody>
          <a:bodyPr/>
          <a:lstStyle/>
          <a:p>
            <a:r>
              <a:rPr lang="en-US" altLang="ko-KR" sz="2000" dirty="0"/>
              <a:t> </a:t>
            </a:r>
            <a:r>
              <a:rPr lang="en-US" altLang="ko-KR" sz="2000" dirty="0" smtClean="0"/>
              <a:t>Summary</a:t>
            </a:r>
            <a:endParaRPr lang="ko-KR" altLang="en-US" sz="1800" dirty="0"/>
          </a:p>
        </p:txBody>
      </p:sp>
      <p:graphicFrame>
        <p:nvGraphicFramePr>
          <p:cNvPr id="45" name="表格 2">
            <a:extLst>
              <a:ext uri="{FF2B5EF4-FFF2-40B4-BE49-F238E27FC236}">
                <a16:creationId xmlns:a16="http://schemas.microsoft.com/office/drawing/2014/main" id="{8A80ACD7-0E3D-76F2-F7A6-C0F7C005C8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6723786"/>
              </p:ext>
            </p:extLst>
          </p:nvPr>
        </p:nvGraphicFramePr>
        <p:xfrm>
          <a:off x="181445" y="1562388"/>
          <a:ext cx="11850131" cy="49455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3216">
                  <a:extLst>
                    <a:ext uri="{9D8B030D-6E8A-4147-A177-3AD203B41FA5}">
                      <a16:colId xmlns:a16="http://schemas.microsoft.com/office/drawing/2014/main" val="3223366695"/>
                    </a:ext>
                  </a:extLst>
                </a:gridCol>
                <a:gridCol w="5456871">
                  <a:extLst>
                    <a:ext uri="{9D8B030D-6E8A-4147-A177-3AD203B41FA5}">
                      <a16:colId xmlns:a16="http://schemas.microsoft.com/office/drawing/2014/main" val="1023433721"/>
                    </a:ext>
                  </a:extLst>
                </a:gridCol>
                <a:gridCol w="3950044">
                  <a:extLst>
                    <a:ext uri="{9D8B030D-6E8A-4147-A177-3AD203B41FA5}">
                      <a16:colId xmlns:a16="http://schemas.microsoft.com/office/drawing/2014/main" val="3624090558"/>
                    </a:ext>
                  </a:extLst>
                </a:gridCol>
              </a:tblGrid>
              <a:tr h="57176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Potential Architecture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‘Avatar ID</a:t>
                      </a:r>
                      <a:r>
                        <a:rPr lang="en-US" altLang="zh-CN" sz="1600" baseline="0" dirty="0" smtClean="0"/>
                        <a:t> List’ and ‘Avatar Representation’ handling in BAR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Evaluation</a:t>
                      </a:r>
                      <a:endParaRPr lang="zh-CN" altLang="en-US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6267520"/>
                  </a:ext>
                </a:extLst>
              </a:tr>
              <a:tr h="110418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DCSF control based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200" dirty="0" smtClean="0"/>
                        <a:t>DCSF gets</a:t>
                      </a:r>
                      <a:r>
                        <a:rPr lang="en-US" altLang="zh-CN" sz="1200" baseline="0" dirty="0" smtClean="0"/>
                        <a:t> the ‘Avatar ID List’ from BAR, and transfers it to MF.</a:t>
                      </a:r>
                    </a:p>
                    <a:p>
                      <a:pPr marL="742950" lvl="1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200" baseline="0" dirty="0" smtClean="0"/>
                        <a:t>‘Avatar ID List’ is composed of Avatar ID and the configuration data which helps displaying the thumbnails of Avatar for user selection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200" baseline="0" dirty="0" smtClean="0"/>
                        <a:t>DCSF interacts with BAR to setup direct media plane between BAR and MF for Avatar presentation delivery.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200" baseline="0" dirty="0" smtClean="0"/>
                        <a:t>BAR sends the ‘Avatar Representation’ to MF when the UE requested through Bootstrap DC and/or Application DC.</a:t>
                      </a:r>
                      <a:endParaRPr lang="en-US" altLang="zh-C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200" dirty="0" smtClean="0"/>
                        <a:t>Avatar ID List and Avatar Representations</a:t>
                      </a:r>
                      <a:r>
                        <a:rPr lang="en-US" altLang="zh-CN" sz="1200" baseline="0" dirty="0" smtClean="0"/>
                        <a:t> </a:t>
                      </a:r>
                      <a:r>
                        <a:rPr lang="en-US" altLang="zh-CN" sz="1200" dirty="0" smtClean="0"/>
                        <a:t>are managed by BAR.</a:t>
                      </a:r>
                      <a:r>
                        <a:rPr lang="en-US" altLang="zh-CN" sz="1200" baseline="0" dirty="0" smtClean="0"/>
                        <a:t> Both static and dynamic storing is possible.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200" baseline="0" dirty="0" smtClean="0"/>
                        <a:t>Avatar ID List and Avatar Representations are transferred based on control from DCSF.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200" baseline="0" dirty="0" smtClean="0"/>
                        <a:t>Avatar Representation can be provided via Bootstrap DC and/or Application DC.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7465902"/>
                  </a:ext>
                </a:extLst>
              </a:tr>
              <a:tr h="93242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DCAS control based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DCSF gets the ‘Avatar ID List’ from HSS/UDM, and transfers</a:t>
                      </a:r>
                      <a:r>
                        <a:rPr lang="en-US" altLang="zh-CN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it to MF.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MF requests ‘Avatar Representation’ to DCAS without DCSF involvement. DCAS gets the ‘Avatar Representation’ from BAR. MF transfers it to the UE through Application DC.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200" baseline="0" dirty="0" smtClean="0"/>
                        <a:t>Avatar ID List is managed by HSS/UDM. 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200" baseline="0" dirty="0" smtClean="0"/>
                        <a:t>MF directly request to DCAS without DCSF control.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200" baseline="0" dirty="0" smtClean="0"/>
                        <a:t>When the DCAS is located in untrusted domain (beyond NEF), the external DCAS retrieves user data from core network (BAR) and delivers it to the core network entity (MF).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200" baseline="0" dirty="0" smtClean="0"/>
                        <a:t>Avatar Representation can provided only via Application DC.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8019971"/>
                  </a:ext>
                </a:extLst>
              </a:tr>
              <a:tr h="144771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Media plane based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UE uploads</a:t>
                      </a:r>
                      <a:r>
                        <a:rPr lang="en-US" altLang="zh-CN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Avatar Representation to DAR.</a:t>
                      </a:r>
                      <a:endParaRPr lang="en-US" altLang="zh-CN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DCAS pushes the ‘Scene Description’ data to MF. MF transfers</a:t>
                      </a:r>
                      <a:r>
                        <a:rPr lang="en-US" altLang="zh-CN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it to the UE through Application DC.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UE discovers ‘Avatar ID’ from ‘Scene Description’, and gets ‘Avatar Representation’ directly from the DAR.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 case of network based rendering mode, the MF discovers ‘Avatar ID’ from ‘Scene Description’, and gets ‘Avatar Representation’ directly from the DAR.</a:t>
                      </a:r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Avatar IDs</a:t>
                      </a:r>
                      <a:r>
                        <a:rPr lang="en-US" altLang="zh-CN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and Avatar Representations are managed by BAR. Both static and dynamic storing is possible.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CN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Transmissions of Avatar Representations (upload/download) are performed in SA2 out of scope method.</a:t>
                      </a:r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68334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0405028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112264" y="51019"/>
            <a:ext cx="10515600" cy="821501"/>
          </a:xfrm>
        </p:spPr>
        <p:txBody>
          <a:bodyPr/>
          <a:lstStyle/>
          <a:p>
            <a:r>
              <a:rPr lang="en-US" altLang="ko-KR" dirty="0" smtClean="0"/>
              <a:t>Way forward for SA2#165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81444" y="1192738"/>
            <a:ext cx="11705755" cy="2398360"/>
          </a:xfrm>
        </p:spPr>
        <p:txBody>
          <a:bodyPr/>
          <a:lstStyle/>
          <a:p>
            <a:r>
              <a:rPr lang="en-US" altLang="ko-KR" sz="2000" dirty="0"/>
              <a:t> It is proposed to take architecture </a:t>
            </a:r>
            <a:r>
              <a:rPr lang="en-US" altLang="ko-KR" sz="2000" dirty="0" smtClean="0"/>
              <a:t>as </a:t>
            </a:r>
            <a:r>
              <a:rPr lang="en-US" altLang="ko-KR" sz="2000" dirty="0"/>
              <a:t>below:</a:t>
            </a:r>
          </a:p>
          <a:p>
            <a:pPr marL="800100" lvl="1">
              <a:buFont typeface="+mj-lt"/>
              <a:buAutoNum type="arabicPeriod"/>
            </a:pPr>
            <a:r>
              <a:rPr lang="en-US" altLang="ko-KR" sz="1800" dirty="0"/>
              <a:t>‘Avatar ID List’ is stored and managed by HSS/UDM</a:t>
            </a:r>
            <a:r>
              <a:rPr lang="en-US" altLang="ko-KR" sz="1800" dirty="0" smtClean="0"/>
              <a:t>.</a:t>
            </a:r>
            <a:endParaRPr lang="en-US" altLang="ko-KR" sz="1800" dirty="0"/>
          </a:p>
          <a:p>
            <a:pPr marL="800100" lvl="1">
              <a:buFont typeface="+mj-lt"/>
              <a:buAutoNum type="arabicPeriod"/>
            </a:pPr>
            <a:r>
              <a:rPr lang="en-US" altLang="ko-KR" sz="1800" dirty="0"/>
              <a:t>‘Avatar Representation’ is provided from BAR to UE via MF, based on control from DCSF. </a:t>
            </a:r>
            <a:endParaRPr lang="en-US" altLang="ko-KR" sz="1800" dirty="0" smtClean="0"/>
          </a:p>
          <a:p>
            <a:pPr marL="800100" lvl="1">
              <a:buFont typeface="+mj-lt"/>
              <a:buAutoNum type="arabicPeriod"/>
            </a:pPr>
            <a:r>
              <a:rPr lang="en-US" altLang="ko-KR" sz="1800" dirty="0" smtClean="0"/>
              <a:t>DCSF </a:t>
            </a:r>
            <a:r>
              <a:rPr lang="en-US" altLang="ko-KR" sz="1800" dirty="0"/>
              <a:t>interacts with BAR </a:t>
            </a:r>
            <a:r>
              <a:rPr lang="en-US" altLang="ko-KR" sz="1800" dirty="0" smtClean="0"/>
              <a:t>via standardized interfaces by using standardized service operations. </a:t>
            </a:r>
          </a:p>
          <a:p>
            <a:pPr marL="800100" lvl="1">
              <a:buFont typeface="+mj-lt"/>
              <a:buAutoNum type="arabicPeriod"/>
            </a:pPr>
            <a:r>
              <a:rPr lang="en-US" altLang="ko-KR" sz="1800" dirty="0" smtClean="0"/>
              <a:t>DCSF interacts with BAR to set up media plane path between </a:t>
            </a:r>
            <a:r>
              <a:rPr lang="en-US" altLang="ko-KR" sz="1800" dirty="0"/>
              <a:t>the BAR and MF, and to provide information to BAR to allow sending the Avatar Representation to MF when </a:t>
            </a:r>
            <a:r>
              <a:rPr lang="en-US" altLang="ko-KR" sz="1800" dirty="0" smtClean="0"/>
              <a:t>UE/MF request </a:t>
            </a:r>
            <a:r>
              <a:rPr lang="en-US" altLang="ko-KR" sz="1800" dirty="0"/>
              <a:t>via established DCs.</a:t>
            </a:r>
          </a:p>
          <a:p>
            <a:pPr marL="800100" lvl="1">
              <a:buFont typeface="+mj-lt"/>
              <a:buAutoNum type="arabicPeriod"/>
            </a:pPr>
            <a:r>
              <a:rPr lang="en-US" altLang="ko-KR" sz="1800" dirty="0"/>
              <a:t>Direct interactions ‘between UE and BAR’, or ‘between MF and BAR without DCSF control’ are not specified in SA2.</a:t>
            </a:r>
          </a:p>
          <a:p>
            <a:pPr marL="800100" lvl="1" indent="-342900">
              <a:buFont typeface="+mj-lt"/>
              <a:buAutoNum type="arabicPeriod"/>
            </a:pPr>
            <a:endParaRPr lang="ko-KR" altLang="en-US" sz="2000" dirty="0"/>
          </a:p>
        </p:txBody>
      </p:sp>
      <p:sp>
        <p:nvSpPr>
          <p:cNvPr id="6" name="직사각형 5"/>
          <p:cNvSpPr/>
          <p:nvPr/>
        </p:nvSpPr>
        <p:spPr>
          <a:xfrm>
            <a:off x="3476019" y="3800503"/>
            <a:ext cx="1012122" cy="418809"/>
          </a:xfrm>
          <a:prstGeom prst="rect">
            <a:avLst/>
          </a:prstGeom>
          <a:ln>
            <a:solidFill>
              <a:schemeClr val="accent5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BAR</a:t>
            </a:r>
            <a:endParaRPr lang="ko-KR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1829255" y="4730608"/>
            <a:ext cx="2656511" cy="4188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DCSF</a:t>
            </a:r>
            <a:endParaRPr lang="ko-KR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3476019" y="5849179"/>
            <a:ext cx="1012122" cy="4188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MF</a:t>
            </a:r>
            <a:endParaRPr lang="ko-KR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직선 연결선 8"/>
          <p:cNvCxnSpPr>
            <a:stCxn id="6" idx="2"/>
            <a:endCxn id="7" idx="0"/>
          </p:cNvCxnSpPr>
          <p:nvPr/>
        </p:nvCxnSpPr>
        <p:spPr>
          <a:xfrm flipH="1">
            <a:off x="3980893" y="4219312"/>
            <a:ext cx="1187" cy="511296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직선 연결선 9"/>
          <p:cNvCxnSpPr>
            <a:stCxn id="7" idx="2"/>
            <a:endCxn id="8" idx="0"/>
          </p:cNvCxnSpPr>
          <p:nvPr/>
        </p:nvCxnSpPr>
        <p:spPr>
          <a:xfrm>
            <a:off x="3980893" y="5149417"/>
            <a:ext cx="1187" cy="69976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꺾인 연결선 10"/>
          <p:cNvCxnSpPr>
            <a:stCxn id="6" idx="3"/>
            <a:endCxn id="8" idx="3"/>
          </p:cNvCxnSpPr>
          <p:nvPr/>
        </p:nvCxnSpPr>
        <p:spPr>
          <a:xfrm>
            <a:off x="4488141" y="4009908"/>
            <a:ext cx="12700" cy="2048676"/>
          </a:xfrm>
          <a:prstGeom prst="bentConnector3">
            <a:avLst>
              <a:gd name="adj1" fmla="val 8670228"/>
            </a:avLst>
          </a:prstGeom>
          <a:ln w="28575">
            <a:solidFill>
              <a:schemeClr val="accent5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직사각형 11"/>
          <p:cNvSpPr/>
          <p:nvPr/>
        </p:nvSpPr>
        <p:spPr>
          <a:xfrm>
            <a:off x="3070482" y="4336460"/>
            <a:ext cx="96853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200" dirty="0" err="1" smtClean="0"/>
              <a:t>DCx</a:t>
            </a:r>
            <a:r>
              <a:rPr lang="en-US" altLang="ko-KR" sz="1200" dirty="0" smtClean="0"/>
              <a:t>* (new)</a:t>
            </a:r>
            <a:endParaRPr lang="ko-KR" altLang="en-US" sz="1200" dirty="0"/>
          </a:p>
        </p:txBody>
      </p:sp>
      <p:sp>
        <p:nvSpPr>
          <p:cNvPr id="13" name="직사각형 12"/>
          <p:cNvSpPr/>
          <p:nvPr/>
        </p:nvSpPr>
        <p:spPr>
          <a:xfrm>
            <a:off x="3260776" y="5373129"/>
            <a:ext cx="61908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200" dirty="0" smtClean="0"/>
              <a:t>MDC1</a:t>
            </a:r>
            <a:endParaRPr lang="ko-KR" altLang="en-US" sz="1200" dirty="0"/>
          </a:p>
        </p:txBody>
      </p:sp>
      <p:sp>
        <p:nvSpPr>
          <p:cNvPr id="14" name="직사각형 13"/>
          <p:cNvSpPr/>
          <p:nvPr/>
        </p:nvSpPr>
        <p:spPr>
          <a:xfrm>
            <a:off x="4534760" y="4854967"/>
            <a:ext cx="109677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200" dirty="0" err="1" smtClean="0"/>
              <a:t>MDCx</a:t>
            </a:r>
            <a:r>
              <a:rPr lang="en-US" altLang="ko-KR" sz="1200" dirty="0" smtClean="0"/>
              <a:t>* (new)</a:t>
            </a:r>
            <a:endParaRPr lang="ko-KR" altLang="en-US" sz="1200" dirty="0"/>
          </a:p>
        </p:txBody>
      </p:sp>
      <p:sp>
        <p:nvSpPr>
          <p:cNvPr id="15" name="직사각형 14"/>
          <p:cNvSpPr/>
          <p:nvPr/>
        </p:nvSpPr>
        <p:spPr>
          <a:xfrm>
            <a:off x="1829255" y="5849179"/>
            <a:ext cx="1012122" cy="4188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IMS AS</a:t>
            </a:r>
            <a:endParaRPr lang="ko-KR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139837" y="5289893"/>
            <a:ext cx="1347134" cy="4188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HSS/UDM</a:t>
            </a:r>
            <a:endParaRPr lang="ko-KR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꺾인 연결선 16"/>
          <p:cNvCxnSpPr>
            <a:stCxn id="16" idx="0"/>
            <a:endCxn id="7" idx="1"/>
          </p:cNvCxnSpPr>
          <p:nvPr/>
        </p:nvCxnSpPr>
        <p:spPr>
          <a:xfrm rot="5400000" flipH="1" flipV="1">
            <a:off x="1146389" y="4607028"/>
            <a:ext cx="349880" cy="1015851"/>
          </a:xfrm>
          <a:prstGeom prst="bentConnector2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꺾인 연결선 17"/>
          <p:cNvCxnSpPr>
            <a:stCxn id="16" idx="2"/>
            <a:endCxn id="15" idx="1"/>
          </p:cNvCxnSpPr>
          <p:nvPr/>
        </p:nvCxnSpPr>
        <p:spPr>
          <a:xfrm rot="16200000" flipH="1">
            <a:off x="1146388" y="5375717"/>
            <a:ext cx="349882" cy="1015851"/>
          </a:xfrm>
          <a:prstGeom prst="bentConnector2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직선 연결선 18"/>
          <p:cNvCxnSpPr>
            <a:stCxn id="15" idx="3"/>
            <a:endCxn id="8" idx="1"/>
          </p:cNvCxnSpPr>
          <p:nvPr/>
        </p:nvCxnSpPr>
        <p:spPr>
          <a:xfrm>
            <a:off x="2841377" y="6058584"/>
            <a:ext cx="634642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직사각형 19"/>
          <p:cNvSpPr/>
          <p:nvPr/>
        </p:nvSpPr>
        <p:spPr>
          <a:xfrm>
            <a:off x="957145" y="4655581"/>
            <a:ext cx="46519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200" dirty="0" smtClean="0"/>
              <a:t>N72</a:t>
            </a:r>
            <a:endParaRPr lang="ko-KR" altLang="en-US" sz="1200" dirty="0"/>
          </a:p>
        </p:txBody>
      </p:sp>
      <p:sp>
        <p:nvSpPr>
          <p:cNvPr id="21" name="직사각형 20"/>
          <p:cNvSpPr/>
          <p:nvPr/>
        </p:nvSpPr>
        <p:spPr>
          <a:xfrm>
            <a:off x="957145" y="6058583"/>
            <a:ext cx="46519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200" dirty="0" smtClean="0"/>
              <a:t>N71</a:t>
            </a:r>
            <a:endParaRPr lang="ko-KR" altLang="en-US" sz="1200" dirty="0"/>
          </a:p>
        </p:txBody>
      </p:sp>
      <p:sp>
        <p:nvSpPr>
          <p:cNvPr id="22" name="직사각형 21"/>
          <p:cNvSpPr/>
          <p:nvPr/>
        </p:nvSpPr>
        <p:spPr>
          <a:xfrm>
            <a:off x="2926102" y="5730926"/>
            <a:ext cx="49084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200" dirty="0" smtClean="0"/>
              <a:t>DC2</a:t>
            </a:r>
            <a:endParaRPr lang="ko-KR" altLang="en-US" sz="1200" dirty="0"/>
          </a:p>
        </p:txBody>
      </p:sp>
      <p:cxnSp>
        <p:nvCxnSpPr>
          <p:cNvPr id="23" name="직선 연결선 22"/>
          <p:cNvCxnSpPr/>
          <p:nvPr/>
        </p:nvCxnSpPr>
        <p:spPr>
          <a:xfrm flipH="1">
            <a:off x="2329624" y="5149417"/>
            <a:ext cx="4308" cy="699762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직사각형 23"/>
          <p:cNvSpPr/>
          <p:nvPr/>
        </p:nvSpPr>
        <p:spPr>
          <a:xfrm>
            <a:off x="1890619" y="5378987"/>
            <a:ext cx="49084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200" dirty="0" smtClean="0"/>
              <a:t>DC1</a:t>
            </a:r>
            <a:endParaRPr lang="ko-KR" altLang="en-US" sz="1200" dirty="0"/>
          </a:p>
        </p:txBody>
      </p:sp>
      <p:grpSp>
        <p:nvGrpSpPr>
          <p:cNvPr id="2" name="그룹 1"/>
          <p:cNvGrpSpPr/>
          <p:nvPr/>
        </p:nvGrpSpPr>
        <p:grpSpPr>
          <a:xfrm>
            <a:off x="6540636" y="3412219"/>
            <a:ext cx="5003882" cy="3055586"/>
            <a:chOff x="5811531" y="3453006"/>
            <a:chExt cx="6135011" cy="3746302"/>
          </a:xfrm>
        </p:grpSpPr>
        <p:sp>
          <p:nvSpPr>
            <p:cNvPr id="25" name="직사각형 24"/>
            <p:cNvSpPr/>
            <p:nvPr/>
          </p:nvSpPr>
          <p:spPr>
            <a:xfrm>
              <a:off x="7537718" y="3453006"/>
              <a:ext cx="973145" cy="347497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DCSF</a:t>
              </a:r>
              <a:endParaRPr lang="ko-KR" alt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6" name="직선 연결선 25"/>
            <p:cNvCxnSpPr>
              <a:stCxn id="25" idx="2"/>
            </p:cNvCxnSpPr>
            <p:nvPr/>
          </p:nvCxnSpPr>
          <p:spPr>
            <a:xfrm flipH="1">
              <a:off x="8024290" y="3800503"/>
              <a:ext cx="1" cy="339880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직사각형 26"/>
            <p:cNvSpPr/>
            <p:nvPr/>
          </p:nvSpPr>
          <p:spPr>
            <a:xfrm>
              <a:off x="9157297" y="3453006"/>
              <a:ext cx="973145" cy="347497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BAR</a:t>
              </a:r>
              <a:endParaRPr lang="ko-KR" alt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8" name="직선 연결선 27"/>
            <p:cNvCxnSpPr>
              <a:stCxn id="27" idx="2"/>
            </p:cNvCxnSpPr>
            <p:nvPr/>
          </p:nvCxnSpPr>
          <p:spPr>
            <a:xfrm flipH="1">
              <a:off x="9643869" y="3800503"/>
              <a:ext cx="1" cy="339880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직사각형 28"/>
            <p:cNvSpPr/>
            <p:nvPr/>
          </p:nvSpPr>
          <p:spPr>
            <a:xfrm>
              <a:off x="10973397" y="3453006"/>
              <a:ext cx="973145" cy="347497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MF</a:t>
              </a:r>
              <a:endParaRPr lang="ko-KR" alt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0" name="직선 연결선 29"/>
            <p:cNvCxnSpPr>
              <a:stCxn id="29" idx="2"/>
            </p:cNvCxnSpPr>
            <p:nvPr/>
          </p:nvCxnSpPr>
          <p:spPr>
            <a:xfrm flipH="1">
              <a:off x="11459969" y="3800503"/>
              <a:ext cx="1" cy="339880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직사각형 34"/>
            <p:cNvSpPr/>
            <p:nvPr/>
          </p:nvSpPr>
          <p:spPr>
            <a:xfrm>
              <a:off x="5938750" y="3453006"/>
              <a:ext cx="973145" cy="347497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UE</a:t>
              </a:r>
              <a:endParaRPr lang="ko-KR" alt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6" name="직선 연결선 35"/>
            <p:cNvCxnSpPr>
              <a:stCxn id="35" idx="2"/>
            </p:cNvCxnSpPr>
            <p:nvPr/>
          </p:nvCxnSpPr>
          <p:spPr>
            <a:xfrm flipH="1">
              <a:off x="6425322" y="3800503"/>
              <a:ext cx="1" cy="339880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직사각형 36"/>
            <p:cNvSpPr/>
            <p:nvPr/>
          </p:nvSpPr>
          <p:spPr>
            <a:xfrm>
              <a:off x="7267976" y="5270843"/>
              <a:ext cx="3009363" cy="28301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sz="900" dirty="0" smtClean="0">
                  <a:solidFill>
                    <a:schemeClr val="accent5"/>
                  </a:solidFill>
                </a:rPr>
                <a:t>3. Download Avatar ID List via Bootstrap DC</a:t>
              </a:r>
              <a:endParaRPr lang="ko-KR" altLang="en-US" sz="1100" dirty="0">
                <a:solidFill>
                  <a:schemeClr val="accent5"/>
                </a:solidFill>
              </a:endParaRPr>
            </a:p>
          </p:txBody>
        </p:sp>
        <p:sp>
          <p:nvSpPr>
            <p:cNvPr id="38" name="직사각형 37"/>
            <p:cNvSpPr/>
            <p:nvPr/>
          </p:nvSpPr>
          <p:spPr>
            <a:xfrm>
              <a:off x="5811531" y="5876007"/>
              <a:ext cx="1691140" cy="6370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900" dirty="0" smtClean="0">
                  <a:solidFill>
                    <a:schemeClr val="accent5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4. Select an Avatar ID</a:t>
              </a:r>
            </a:p>
            <a:p>
              <a:pPr algn="ctr"/>
              <a:r>
                <a:rPr lang="en-US" altLang="ko-KR" sz="600" dirty="0" smtClean="0">
                  <a:solidFill>
                    <a:schemeClr val="accent5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</a:t>
              </a:r>
              <a:r>
                <a:rPr lang="en-US" altLang="ko-KR" sz="600" dirty="0" err="1" smtClean="0">
                  <a:solidFill>
                    <a:schemeClr val="accent5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config</a:t>
              </a:r>
              <a:r>
                <a:rPr lang="en-US" altLang="ko-KR" sz="600" dirty="0" smtClean="0">
                  <a:solidFill>
                    <a:schemeClr val="accent5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data helps displaying thumbnails)</a:t>
              </a:r>
              <a:endParaRPr lang="ko-KR" altLang="en-US" sz="6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9" name="직선 화살표 연결선 38"/>
            <p:cNvCxnSpPr/>
            <p:nvPr/>
          </p:nvCxnSpPr>
          <p:spPr>
            <a:xfrm>
              <a:off x="6413118" y="6771324"/>
              <a:ext cx="5034647" cy="0"/>
            </a:xfrm>
            <a:prstGeom prst="straightConnector1">
              <a:avLst/>
            </a:prstGeom>
            <a:ln w="19050">
              <a:solidFill>
                <a:schemeClr val="accent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직사각형 39"/>
            <p:cNvSpPr/>
            <p:nvPr/>
          </p:nvSpPr>
          <p:spPr>
            <a:xfrm>
              <a:off x="6757008" y="6487708"/>
              <a:ext cx="3732616" cy="28301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sz="900" dirty="0" smtClean="0">
                  <a:solidFill>
                    <a:schemeClr val="accent5"/>
                  </a:solidFill>
                </a:rPr>
                <a:t>5. Download Avatar Representation (Input: Avatar ID#1)</a:t>
              </a:r>
              <a:endParaRPr lang="ko-KR" altLang="en-US" sz="1100" dirty="0">
                <a:solidFill>
                  <a:schemeClr val="accent5"/>
                </a:solidFill>
              </a:endParaRPr>
            </a:p>
          </p:txBody>
        </p:sp>
        <p:cxnSp>
          <p:nvCxnSpPr>
            <p:cNvPr id="41" name="직선 화살표 연결선 40"/>
            <p:cNvCxnSpPr/>
            <p:nvPr/>
          </p:nvCxnSpPr>
          <p:spPr>
            <a:xfrm>
              <a:off x="9637374" y="7010337"/>
              <a:ext cx="1810391" cy="0"/>
            </a:xfrm>
            <a:prstGeom prst="straightConnector1">
              <a:avLst/>
            </a:prstGeom>
            <a:ln w="19050">
              <a:solidFill>
                <a:schemeClr val="accent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직선 화살표 연결선 41"/>
            <p:cNvCxnSpPr/>
            <p:nvPr/>
          </p:nvCxnSpPr>
          <p:spPr>
            <a:xfrm>
              <a:off x="6413118" y="7103470"/>
              <a:ext cx="5034647" cy="0"/>
            </a:xfrm>
            <a:prstGeom prst="straightConnector1">
              <a:avLst/>
            </a:prstGeom>
            <a:ln w="19050">
              <a:solidFill>
                <a:schemeClr val="accent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직선 화살표 연결선 42"/>
            <p:cNvCxnSpPr/>
            <p:nvPr/>
          </p:nvCxnSpPr>
          <p:spPr>
            <a:xfrm>
              <a:off x="6413118" y="5554070"/>
              <a:ext cx="5034647" cy="0"/>
            </a:xfrm>
            <a:prstGeom prst="straightConnector1">
              <a:avLst/>
            </a:prstGeom>
            <a:ln w="19050">
              <a:solidFill>
                <a:schemeClr val="accent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직선 화살표 연결선 43"/>
            <p:cNvCxnSpPr/>
            <p:nvPr/>
          </p:nvCxnSpPr>
          <p:spPr>
            <a:xfrm>
              <a:off x="8024290" y="5642970"/>
              <a:ext cx="3423475" cy="0"/>
            </a:xfrm>
            <a:prstGeom prst="straightConnector1">
              <a:avLst/>
            </a:prstGeom>
            <a:ln w="19050">
              <a:solidFill>
                <a:schemeClr val="accent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직선 화살표 연결선 44"/>
            <p:cNvCxnSpPr/>
            <p:nvPr/>
          </p:nvCxnSpPr>
          <p:spPr>
            <a:xfrm>
              <a:off x="6413118" y="5736103"/>
              <a:ext cx="5034647" cy="0"/>
            </a:xfrm>
            <a:prstGeom prst="straightConnector1">
              <a:avLst/>
            </a:prstGeom>
            <a:ln w="19050">
              <a:solidFill>
                <a:schemeClr val="accent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직사각형 45"/>
            <p:cNvSpPr/>
            <p:nvPr/>
          </p:nvSpPr>
          <p:spPr>
            <a:xfrm>
              <a:off x="7724240" y="4707500"/>
              <a:ext cx="4023573" cy="42524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900" dirty="0" smtClean="0">
                  <a:solidFill>
                    <a:schemeClr val="accent5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2. </a:t>
              </a:r>
              <a:r>
                <a:rPr lang="en-US" altLang="ko-KR" sz="900" dirty="0" err="1" smtClean="0">
                  <a:solidFill>
                    <a:schemeClr val="accent5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MDCx</a:t>
              </a:r>
              <a:r>
                <a:rPr lang="en-US" altLang="ko-KR" sz="900" baseline="30000" dirty="0" smtClean="0">
                  <a:solidFill>
                    <a:schemeClr val="accent5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(new) </a:t>
              </a:r>
              <a:r>
                <a:rPr lang="en-US" altLang="ko-KR" sz="900" dirty="0" smtClean="0">
                  <a:solidFill>
                    <a:schemeClr val="accent5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setup between BAR and MF</a:t>
              </a:r>
            </a:p>
            <a:p>
              <a:pPr algn="ctr"/>
              <a:r>
                <a:rPr lang="en-US" altLang="ko-KR" sz="600" dirty="0" smtClean="0">
                  <a:solidFill>
                    <a:schemeClr val="accent5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(DCSF interacts with BAR, and instructs MF via IMS AS)</a:t>
              </a:r>
              <a:endParaRPr lang="ko-KR" altLang="en-US" sz="6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" name="직사각형 46"/>
            <p:cNvSpPr/>
            <p:nvPr/>
          </p:nvSpPr>
          <p:spPr>
            <a:xfrm>
              <a:off x="9623258" y="6764708"/>
              <a:ext cx="1745636" cy="28301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sz="900" dirty="0" smtClean="0">
                  <a:solidFill>
                    <a:schemeClr val="accent5"/>
                  </a:solidFill>
                </a:rPr>
                <a:t>Download via </a:t>
              </a:r>
              <a:r>
                <a:rPr lang="en-US" altLang="ko-KR" sz="900" dirty="0" err="1" smtClean="0">
                  <a:solidFill>
                    <a:schemeClr val="accent5"/>
                  </a:solidFill>
                </a:rPr>
                <a:t>MDCx</a:t>
              </a:r>
              <a:r>
                <a:rPr lang="en-US" altLang="ko-KR" sz="900" baseline="30000" dirty="0" smtClean="0">
                  <a:solidFill>
                    <a:schemeClr val="accent5"/>
                  </a:solidFill>
                </a:rPr>
                <a:t>(new)</a:t>
              </a:r>
              <a:endParaRPr lang="ko-KR" altLang="en-US" sz="1100" baseline="30000" dirty="0">
                <a:solidFill>
                  <a:schemeClr val="accent5"/>
                </a:solidFill>
              </a:endParaRPr>
            </a:p>
          </p:txBody>
        </p:sp>
        <p:sp>
          <p:nvSpPr>
            <p:cNvPr id="48" name="직사각형 47"/>
            <p:cNvSpPr/>
            <p:nvPr/>
          </p:nvSpPr>
          <p:spPr>
            <a:xfrm>
              <a:off x="6899344" y="3976531"/>
              <a:ext cx="2259393" cy="4741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900" dirty="0" smtClean="0">
                  <a:solidFill>
                    <a:schemeClr val="accent5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1. Retrieve Avatar ID List from HSS/UDM (Input: User ID)</a:t>
              </a:r>
              <a:endParaRPr lang="ko-KR" altLang="en-US" sz="9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7201908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3BEEBA675044A96DE28BDD893E607" ma:contentTypeVersion="13" ma:contentTypeDescription="Create a new document." ma:contentTypeScope="" ma:versionID="128a8422487fc329a7dc26f28cf6102c">
  <xsd:schema xmlns:xsd="http://www.w3.org/2001/XMLSchema" xmlns:xs="http://www.w3.org/2001/XMLSchema" xmlns:p="http://schemas.microsoft.com/office/2006/metadata/properties" xmlns:ns3="679a257e-872f-4c98-9e8a-0a9c104f72cd" xmlns:ns4="280d8efa-eff2-4910-88d2-79ca146720c4" targetNamespace="http://schemas.microsoft.com/office/2006/metadata/properties" ma:root="true" ma:fieldsID="5ee17176e517ccea8510c39d83da9bad" ns3:_="" ns4:_="">
    <xsd:import namespace="679a257e-872f-4c98-9e8a-0a9c104f72cd"/>
    <xsd:import namespace="280d8efa-eff2-4910-88d2-79ca146720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a257e-872f-4c98-9e8a-0a9c104f7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0d8efa-eff2-4910-88d2-79ca146720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D3A830A-0AC8-45A7-9E99-DF047C23D0D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D6692E6-AFB4-4AE6-8E62-2D7692F0CE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9a257e-872f-4c98-9e8a-0a9c104f72cd"/>
    <ds:schemaRef ds:uri="280d8efa-eff2-4910-88d2-79ca146720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5CA3727-A4EB-4398-9783-D0148B061093}">
  <ds:schemaRefs>
    <ds:schemaRef ds:uri="http://schemas.microsoft.com/office/2006/metadata/properties"/>
    <ds:schemaRef ds:uri="http://purl.org/dc/dcmitype/"/>
    <ds:schemaRef ds:uri="280d8efa-eff2-4910-88d2-79ca146720c4"/>
    <ds:schemaRef ds:uri="679a257e-872f-4c98-9e8a-0a9c104f72cd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6575</TotalTime>
  <Words>1519</Words>
  <Application>Microsoft Office PowerPoint</Application>
  <PresentationFormat>와이드스크린</PresentationFormat>
  <Paragraphs>205</Paragraphs>
  <Slides>7</Slides>
  <Notes>4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4" baseType="lpstr">
      <vt:lpstr>宋体</vt:lpstr>
      <vt:lpstr>맑은 고딕</vt:lpstr>
      <vt:lpstr>Arial</vt:lpstr>
      <vt:lpstr>Calibri</vt:lpstr>
      <vt:lpstr>Calibri Light</vt:lpstr>
      <vt:lpstr>Times New Roman</vt:lpstr>
      <vt:lpstr>Office Theme</vt:lpstr>
      <vt:lpstr>[Rel-19 NG_RTC_Ph2] Discussion on  Enhanced Architecture for Avatar communication</vt:lpstr>
      <vt:lpstr>Summary of discussions in SA2#164</vt:lpstr>
      <vt:lpstr>Summary of discussions in SA2#164</vt:lpstr>
      <vt:lpstr>Summary of discussions in SA2#164</vt:lpstr>
      <vt:lpstr>Summary of discussions in SA2#164</vt:lpstr>
      <vt:lpstr>Summary of discussions in SA2#164</vt:lpstr>
      <vt:lpstr>Way forward for SA2#165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Samsung</cp:lastModifiedBy>
  <cp:revision>845</cp:revision>
  <dcterms:created xsi:type="dcterms:W3CDTF">2010-02-05T13:52:04Z</dcterms:created>
  <dcterms:modified xsi:type="dcterms:W3CDTF">2024-09-25T09:42:33Z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  <property fmtid="{D5CDD505-2E9C-101B-9397-08002B2CF9AE}" pid="3" name="_2015_ms_pID_725343">
    <vt:lpwstr>(2)XqwSj3V/SvfLvL66I7i+n38nwZfeAN9/RMl+9EKjUjshOxoHC/mTv4/zvJj2LiRzYU5Y7m9J
/vqgbRWZwhcmV1GCX/Kuj9R67HLBi9Aw0GoeOlcYIQ3QxITFehJ5m2xDibPQfqsh7oV7t0+s
GSWnMrtMRfU9XMuRS2AYa+SKfXppCdzi0OIWO8LfNTvFKR4GhDv+7RarJbqAP92mF27j3CNK
ugPOR1f37Z1NQdpuzg</vt:lpwstr>
  </property>
  <property fmtid="{D5CDD505-2E9C-101B-9397-08002B2CF9AE}" pid="4" name="_2015_ms_pID_7253431">
    <vt:lpwstr>DkagcrptKqy8gK5SzovEiqZDxiTDBPF68DwdKoyDMvQM4Gcj2i4I73
xhBSylG0WstTQtu7cI0OemYBZ9jjeMH5+l8rkNR1l1GuN7NumtHb7y2lEWppLmjjY2WnwfDM
6KsRFGgfumbYTtD0APGcO4tgf+IfWCCFv3a9kvoS+P2yoyIaJDJZp3+p2dVDJJ8K+SBF93Wt
OePsQsu16flbahzu</vt:lpwstr>
  </property>
</Properties>
</file>