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1" r:id="rId6"/>
    <p:sldId id="264" r:id="rId7"/>
    <p:sldId id="259" r:id="rId8"/>
    <p:sldId id="262" r:id="rId9"/>
    <p:sldId id="260" r:id="rId10"/>
    <p:sldId id="26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4" d="100"/>
          <a:sy n="74" d="100"/>
        </p:scale>
        <p:origin x="3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F3CA8B-D3BF-86B6-27B1-45713F7B1B3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78ADB06-A003-20BD-039A-8AB0219816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031E45E-D8AE-E300-7902-044F2BB0446E}"/>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A027B8D1-066F-EBD9-3D89-C3E08BAC93F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A7851E5-DEF3-E100-46E7-4405F899C310}"/>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2613267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695DEA-FF45-2D60-E3F0-6AA9CC9D013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C8F64C2-1CCB-75C2-D68D-7A879A62170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C93B7F3-9723-D31F-2864-C364DAB87BAD}"/>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9FEDEE62-604C-D1AC-03C9-6A49999713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E11498-394D-8DE6-12E2-59F065789466}"/>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338117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6E5D621-E0F8-FC5D-6AAF-14B673DA37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F920F5B-3F0A-9AEC-6012-DEC6EFD8A9F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76EF49D-1950-F4E7-ACE2-33D5B446C3BA}"/>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F0E6A864-A87C-3863-F3F2-9BE00DC84F0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60BA57F-8DD1-26A7-C26C-1F852A24AFE4}"/>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397410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A53976-F90A-FE74-771D-BA6D63E8AA4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567C999-BDE9-890C-7629-746675C6A3F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7166341-182B-C04F-4A08-42C61D05DE46}"/>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BD13C17A-AEF1-4256-37BE-632F622148C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3AD450D-65C4-94BE-1329-61B25F7D7A2B}"/>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334831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1358E8-7146-1F7C-B966-5D33D3BE5EA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EF1F372-1CBD-E7A8-561F-EAB2A113DD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9798855-8A92-63C4-94C5-1DB8EEFE8AED}"/>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C103D018-BF9C-57B4-FED9-132F4B05A0E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C853465-CA4C-97A6-65FD-B22AA932B5D4}"/>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113603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53255-D774-26B3-6528-25FEDBB7538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3798B48-6CB7-A284-4E33-BF440F2C2703}"/>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65657B47-3F09-D1D1-D53A-E68F73C7B60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DBFFBC2-AB57-A7FA-C15D-83934E20453E}"/>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6" name="页脚占位符 5">
            <a:extLst>
              <a:ext uri="{FF2B5EF4-FFF2-40B4-BE49-F238E27FC236}">
                <a16:creationId xmlns:a16="http://schemas.microsoft.com/office/drawing/2014/main" id="{5941193C-3319-7DB5-4601-BE022A747BA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5019C09-96AE-2AF6-270D-3A2C25B60509}"/>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390501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293995-9A39-8CEB-ACE7-8619C784DD9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D96831C-20B0-A242-532C-BD89FFF493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A590E91C-EE2A-EA52-FF0E-DF7CE2CA2725}"/>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5F6DAAA-FA8C-3ACA-BDBC-02E464778D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EB7ACEDE-9994-1C34-A9BE-2E7DA35514D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900FC87A-B1BC-5DC1-2264-49035A2C7594}"/>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8" name="页脚占位符 7">
            <a:extLst>
              <a:ext uri="{FF2B5EF4-FFF2-40B4-BE49-F238E27FC236}">
                <a16:creationId xmlns:a16="http://schemas.microsoft.com/office/drawing/2014/main" id="{01FB65A0-1EB7-397D-19FE-C6A961D4074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3D7F823-68D8-A6D7-D57F-C4D7BA5BAA22}"/>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326863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01510C-7B32-6C95-3B90-6AD7BC310CF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131AEA2-10DB-66B0-9F6E-4FF0BF3653D3}"/>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4" name="页脚占位符 3">
            <a:extLst>
              <a:ext uri="{FF2B5EF4-FFF2-40B4-BE49-F238E27FC236}">
                <a16:creationId xmlns:a16="http://schemas.microsoft.com/office/drawing/2014/main" id="{4644E41C-C99C-E7B6-4BF1-047260D6769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96FF1CE-D3E3-FB31-2F1C-E225821B8454}"/>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23496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ADE889B-01B8-A70A-0B8E-62CE3122E842}"/>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3" name="页脚占位符 2">
            <a:extLst>
              <a:ext uri="{FF2B5EF4-FFF2-40B4-BE49-F238E27FC236}">
                <a16:creationId xmlns:a16="http://schemas.microsoft.com/office/drawing/2014/main" id="{123A0826-07D2-B7C3-6E82-71227900D9D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FD60EC8-33E0-6D4C-73C0-D3F3AA26F7E9}"/>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143007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1AB47F-5A05-E006-9623-4842504C517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32BB347-EF6F-5FD1-7B9D-86F984665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B90073-8E2A-0FCD-3D36-A7C4E5DCCB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2033DDC-FA46-3188-5740-3E621DE29020}"/>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6" name="页脚占位符 5">
            <a:extLst>
              <a:ext uri="{FF2B5EF4-FFF2-40B4-BE49-F238E27FC236}">
                <a16:creationId xmlns:a16="http://schemas.microsoft.com/office/drawing/2014/main" id="{00D29B36-A613-3DC0-9675-5DFF512E550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4518DD3-E765-3F9B-7F4A-8DC0462BE928}"/>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262665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34C0A3-CD60-B173-AE22-AEC15733BA9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512190A-B2A0-8CDE-2C56-CA0D3763D3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7C33025-F26C-3D90-6A46-3BA696028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185F39B-55A6-76BD-73B3-B790DFDBFFE1}"/>
              </a:ext>
            </a:extLst>
          </p:cNvPr>
          <p:cNvSpPr>
            <a:spLocks noGrp="1"/>
          </p:cNvSpPr>
          <p:nvPr>
            <p:ph type="dt" sz="half" idx="10"/>
          </p:nvPr>
        </p:nvSpPr>
        <p:spPr/>
        <p:txBody>
          <a:bodyPr/>
          <a:lstStyle/>
          <a:p>
            <a:fld id="{41EF2384-0C6C-40F1-80E9-1D4F26B2E00B}" type="datetimeFigureOut">
              <a:rPr lang="zh-CN" altLang="en-US" smtClean="0"/>
              <a:t>2024/8/21</a:t>
            </a:fld>
            <a:endParaRPr lang="zh-CN" altLang="en-US"/>
          </a:p>
        </p:txBody>
      </p:sp>
      <p:sp>
        <p:nvSpPr>
          <p:cNvPr id="6" name="页脚占位符 5">
            <a:extLst>
              <a:ext uri="{FF2B5EF4-FFF2-40B4-BE49-F238E27FC236}">
                <a16:creationId xmlns:a16="http://schemas.microsoft.com/office/drawing/2014/main" id="{4BCFBCD0-8170-5743-4063-1CA981756D6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A7A9839-9247-2800-7EFC-167132517293}"/>
              </a:ext>
            </a:extLst>
          </p:cNvPr>
          <p:cNvSpPr>
            <a:spLocks noGrp="1"/>
          </p:cNvSpPr>
          <p:nvPr>
            <p:ph type="sldNum" sz="quarter" idx="12"/>
          </p:nvPr>
        </p:nvSpPr>
        <p:spPr/>
        <p:txBody>
          <a:body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1958262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DCD7A3C-E8CA-1D45-68FE-81AB1FCC09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81D505A-EA22-5878-E1FF-B01DC4267A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51E9ECA-E9CD-683C-5890-79DEA80A49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1EF2384-0C6C-40F1-80E9-1D4F26B2E00B}" type="datetimeFigureOut">
              <a:rPr lang="zh-CN" altLang="en-US" smtClean="0"/>
              <a:t>2024/8/21</a:t>
            </a:fld>
            <a:endParaRPr lang="zh-CN" altLang="en-US"/>
          </a:p>
        </p:txBody>
      </p:sp>
      <p:sp>
        <p:nvSpPr>
          <p:cNvPr id="5" name="页脚占位符 4">
            <a:extLst>
              <a:ext uri="{FF2B5EF4-FFF2-40B4-BE49-F238E27FC236}">
                <a16:creationId xmlns:a16="http://schemas.microsoft.com/office/drawing/2014/main" id="{7E5B054F-E229-8521-7338-EB6040A57D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CN" altLang="en-US"/>
          </a:p>
        </p:txBody>
      </p:sp>
      <p:sp>
        <p:nvSpPr>
          <p:cNvPr id="6" name="灯片编号占位符 5">
            <a:extLst>
              <a:ext uri="{FF2B5EF4-FFF2-40B4-BE49-F238E27FC236}">
                <a16:creationId xmlns:a16="http://schemas.microsoft.com/office/drawing/2014/main" id="{A6409EFA-DC5B-771E-5FCB-6A47FE716D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90E4735-177F-47C4-8691-F6F3528CC2A5}" type="slidenum">
              <a:rPr lang="zh-CN" altLang="en-US" smtClean="0"/>
              <a:t>‹#›</a:t>
            </a:fld>
            <a:endParaRPr lang="zh-CN" altLang="en-US"/>
          </a:p>
        </p:txBody>
      </p:sp>
    </p:spTree>
    <p:extLst>
      <p:ext uri="{BB962C8B-B14F-4D97-AF65-F5344CB8AC3E}">
        <p14:creationId xmlns:p14="http://schemas.microsoft.com/office/powerpoint/2010/main" val="1623040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AD4F1D-3FE4-6DEB-F87A-E9E0F1AD1128}"/>
              </a:ext>
            </a:extLst>
          </p:cNvPr>
          <p:cNvSpPr>
            <a:spLocks noGrp="1"/>
          </p:cNvSpPr>
          <p:nvPr>
            <p:ph type="ctrTitle"/>
          </p:nvPr>
        </p:nvSpPr>
        <p:spPr/>
        <p:txBody>
          <a:bodyPr/>
          <a:lstStyle/>
          <a:p>
            <a:r>
              <a:rPr lang="en-US" altLang="zh-CN" dirty="0"/>
              <a:t>[109] R19 NES Paging </a:t>
            </a:r>
            <a:r>
              <a:rPr lang="en-US" altLang="zh-CN" dirty="0" err="1"/>
              <a:t>Enh</a:t>
            </a:r>
            <a:endParaRPr lang="zh-CN" altLang="en-US" dirty="0"/>
          </a:p>
        </p:txBody>
      </p:sp>
      <p:sp>
        <p:nvSpPr>
          <p:cNvPr id="3" name="副标题 2">
            <a:extLst>
              <a:ext uri="{FF2B5EF4-FFF2-40B4-BE49-F238E27FC236}">
                <a16:creationId xmlns:a16="http://schemas.microsoft.com/office/drawing/2014/main" id="{2260051C-E341-17E9-28D1-DCF808126A29}"/>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22114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3CB2DC-FC8B-6E5B-BB61-97F77AED74A9}"/>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4E06D0DB-7B2A-B2BD-6208-2D083EA165C8}"/>
              </a:ext>
            </a:extLst>
          </p:cNvPr>
          <p:cNvSpPr>
            <a:spLocks noGrp="1"/>
          </p:cNvSpPr>
          <p:nvPr>
            <p:ph idx="1"/>
          </p:nvPr>
        </p:nvSpPr>
        <p:spPr/>
        <p:txBody>
          <a:bodyPr/>
          <a:lstStyle/>
          <a:p>
            <a:r>
              <a:rPr lang="en-US" altLang="zh-CN" dirty="0"/>
              <a:t>[Apple] impact like sync signal (SSB/TRS) and RACH, and scheduling flexibility. [OPPO] what the diff come from if we end up with same PO time position. [Samsung] network configuration can also choose the proper setting [IDCC] is the scheduling restriction mainly about concern of scheduling latency? [OPPO] thought that if we end up with the case where the Pos can be configured sparely as shown, there should not be this concern? </a:t>
            </a:r>
          </a:p>
          <a:p>
            <a:endParaRPr lang="en-US" altLang="zh-CN" dirty="0"/>
          </a:p>
        </p:txBody>
      </p:sp>
    </p:spTree>
    <p:extLst>
      <p:ext uri="{BB962C8B-B14F-4D97-AF65-F5344CB8AC3E}">
        <p14:creationId xmlns:p14="http://schemas.microsoft.com/office/powerpoint/2010/main" val="31213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C453E1-C9BF-55E2-4B72-595F9A0C8227}"/>
              </a:ext>
            </a:extLst>
          </p:cNvPr>
          <p:cNvSpPr>
            <a:spLocks noGrp="1"/>
          </p:cNvSpPr>
          <p:nvPr>
            <p:ph type="title"/>
          </p:nvPr>
        </p:nvSpPr>
        <p:spPr/>
        <p:txBody>
          <a:bodyPr/>
          <a:lstStyle/>
          <a:p>
            <a:r>
              <a:rPr lang="en-US" altLang="zh-CN" dirty="0"/>
              <a:t>Scope</a:t>
            </a:r>
            <a:endParaRPr lang="zh-CN" altLang="en-US" dirty="0"/>
          </a:p>
        </p:txBody>
      </p:sp>
      <p:sp>
        <p:nvSpPr>
          <p:cNvPr id="3" name="内容占位符 2">
            <a:extLst>
              <a:ext uri="{FF2B5EF4-FFF2-40B4-BE49-F238E27FC236}">
                <a16:creationId xmlns:a16="http://schemas.microsoft.com/office/drawing/2014/main" id="{09A0F7D0-6169-ED84-59DF-75415230DBD1}"/>
              </a:ext>
            </a:extLst>
          </p:cNvPr>
          <p:cNvSpPr>
            <a:spLocks noGrp="1"/>
          </p:cNvSpPr>
          <p:nvPr>
            <p:ph idx="1"/>
          </p:nvPr>
        </p:nvSpPr>
        <p:spPr/>
        <p:txBody>
          <a:bodyPr/>
          <a:lstStyle/>
          <a:p>
            <a:r>
              <a:rPr lang="en-US" altLang="zh-CN" sz="2400" dirty="0"/>
              <a:t>[AT127][109][NES] (OPPO)</a:t>
            </a:r>
          </a:p>
          <a:p>
            <a:r>
              <a:rPr lang="en-US" altLang="zh-CN" sz="2400" dirty="0"/>
              <a:t>Scope: For each direction (N extension vs PF bundling): 1) List proposed options, 2) Discuss to understand each option better, 3) Down select options, 4) Discuss pros and cons for each direction or down-selected options (with the consideration of UE impacts, system impacts and specification job). F2F offline discussion in Brk3 room. </a:t>
            </a:r>
          </a:p>
          <a:p>
            <a:r>
              <a:rPr lang="en-US" altLang="zh-CN" sz="2400" dirty="0"/>
              <a:t>Intended outcome: Discussion summary in R2-2407598.</a:t>
            </a:r>
          </a:p>
          <a:p>
            <a:r>
              <a:rPr lang="en-US" altLang="zh-CN" sz="2400" dirty="0"/>
              <a:t>Deadline: Comeback in Thursday CB session.</a:t>
            </a:r>
          </a:p>
          <a:p>
            <a:endParaRPr lang="zh-CN" altLang="en-US" dirty="0"/>
          </a:p>
        </p:txBody>
      </p:sp>
    </p:spTree>
    <p:extLst>
      <p:ext uri="{BB962C8B-B14F-4D97-AF65-F5344CB8AC3E}">
        <p14:creationId xmlns:p14="http://schemas.microsoft.com/office/powerpoint/2010/main" val="3209906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84D6C6-4949-FB1E-542D-F7BFBA89AF00}"/>
              </a:ext>
            </a:extLst>
          </p:cNvPr>
          <p:cNvSpPr>
            <a:spLocks noGrp="1"/>
          </p:cNvSpPr>
          <p:nvPr>
            <p:ph type="title"/>
          </p:nvPr>
        </p:nvSpPr>
        <p:spPr/>
        <p:txBody>
          <a:bodyPr/>
          <a:lstStyle/>
          <a:p>
            <a:r>
              <a:rPr lang="en-US" altLang="zh-CN" dirty="0"/>
              <a:t>Agreement @ 125bis</a:t>
            </a:r>
            <a:endParaRPr lang="zh-CN" altLang="en-US" dirty="0"/>
          </a:p>
        </p:txBody>
      </p:sp>
      <p:sp>
        <p:nvSpPr>
          <p:cNvPr id="3" name="内容占位符 2">
            <a:extLst>
              <a:ext uri="{FF2B5EF4-FFF2-40B4-BE49-F238E27FC236}">
                <a16:creationId xmlns:a16="http://schemas.microsoft.com/office/drawing/2014/main" id="{8D050B53-F478-6752-3353-CD9479038D16}"/>
              </a:ext>
            </a:extLst>
          </p:cNvPr>
          <p:cNvSpPr>
            <a:spLocks noGrp="1"/>
          </p:cNvSpPr>
          <p:nvPr>
            <p:ph idx="1"/>
          </p:nvPr>
        </p:nvSpPr>
        <p:spPr/>
        <p:txBody>
          <a:bodyPr/>
          <a:lstStyle/>
          <a:p>
            <a:r>
              <a:rPr lang="en-US" altLang="zh-CN" dirty="0"/>
              <a:t>For adaptation of paging occasions in time domain, RAN2 to study </a:t>
            </a:r>
          </a:p>
          <a:p>
            <a:r>
              <a:rPr lang="en-US" altLang="zh-CN" dirty="0"/>
              <a:t>a) bundle paging frames and </a:t>
            </a:r>
          </a:p>
          <a:p>
            <a:r>
              <a:rPr lang="en-US" altLang="zh-CN" dirty="0"/>
              <a:t>b) extend the values of N to have increased interval between PFs (e.g. T/64, T/128 ...) and compensating decrease in number of PFs by increasing POs per PF.</a:t>
            </a:r>
            <a:endParaRPr lang="zh-CN" altLang="en-US" dirty="0"/>
          </a:p>
        </p:txBody>
      </p:sp>
    </p:spTree>
    <p:extLst>
      <p:ext uri="{BB962C8B-B14F-4D97-AF65-F5344CB8AC3E}">
        <p14:creationId xmlns:p14="http://schemas.microsoft.com/office/powerpoint/2010/main" val="11281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4BF6FB-C1A4-DD3C-312B-1920D0365EA7}"/>
              </a:ext>
            </a:extLst>
          </p:cNvPr>
          <p:cNvSpPr>
            <a:spLocks noGrp="1"/>
          </p:cNvSpPr>
          <p:nvPr>
            <p:ph type="title"/>
          </p:nvPr>
        </p:nvSpPr>
        <p:spPr/>
        <p:txBody>
          <a:bodyPr/>
          <a:lstStyle/>
          <a:p>
            <a:r>
              <a:rPr lang="en-US" altLang="zh-CN" dirty="0"/>
              <a:t>Q1: Sub-cases for Option-a)</a:t>
            </a:r>
            <a:endParaRPr lang="zh-CN" altLang="en-US" dirty="0"/>
          </a:p>
        </p:txBody>
      </p:sp>
      <p:sp>
        <p:nvSpPr>
          <p:cNvPr id="3" name="内容占位符 2">
            <a:extLst>
              <a:ext uri="{FF2B5EF4-FFF2-40B4-BE49-F238E27FC236}">
                <a16:creationId xmlns:a16="http://schemas.microsoft.com/office/drawing/2014/main" id="{02F4A190-35AE-2ECC-FC2A-D4E56E210AB8}"/>
              </a:ext>
            </a:extLst>
          </p:cNvPr>
          <p:cNvSpPr>
            <a:spLocks noGrp="1"/>
          </p:cNvSpPr>
          <p:nvPr>
            <p:ph idx="1"/>
          </p:nvPr>
        </p:nvSpPr>
        <p:spPr/>
        <p:txBody>
          <a:bodyPr/>
          <a:lstStyle/>
          <a:p>
            <a:r>
              <a:rPr lang="en-US" altLang="zh-CN" dirty="0"/>
              <a:t>[OPPO] List sub-options for option-a), to check similarity/diff, and see if any chance to down-select</a:t>
            </a:r>
            <a:endParaRPr lang="zh-CN" altLang="en-US" dirty="0"/>
          </a:p>
        </p:txBody>
      </p:sp>
      <p:graphicFrame>
        <p:nvGraphicFramePr>
          <p:cNvPr id="4" name="表格 3">
            <a:extLst>
              <a:ext uri="{FF2B5EF4-FFF2-40B4-BE49-F238E27FC236}">
                <a16:creationId xmlns:a16="http://schemas.microsoft.com/office/drawing/2014/main" id="{8D5DDA58-C198-F3E9-8C02-CC7D8FA29206}"/>
              </a:ext>
            </a:extLst>
          </p:cNvPr>
          <p:cNvGraphicFramePr>
            <a:graphicFrameLocks noGrp="1"/>
          </p:cNvGraphicFramePr>
          <p:nvPr>
            <p:extLst>
              <p:ext uri="{D42A27DB-BD31-4B8C-83A1-F6EECF244321}">
                <p14:modId xmlns:p14="http://schemas.microsoft.com/office/powerpoint/2010/main" val="2136598762"/>
              </p:ext>
            </p:extLst>
          </p:nvPr>
        </p:nvGraphicFramePr>
        <p:xfrm>
          <a:off x="838200" y="3005666"/>
          <a:ext cx="10515600" cy="3408680"/>
        </p:xfrm>
        <a:graphic>
          <a:graphicData uri="http://schemas.openxmlformats.org/drawingml/2006/table">
            <a:tbl>
              <a:tblPr firstRow="1" bandRow="1">
                <a:tableStyleId>{5C22544A-7EE6-4342-B048-85BDC9FD1C3A}</a:tableStyleId>
              </a:tblPr>
              <a:tblGrid>
                <a:gridCol w="1593524">
                  <a:extLst>
                    <a:ext uri="{9D8B030D-6E8A-4147-A177-3AD203B41FA5}">
                      <a16:colId xmlns:a16="http://schemas.microsoft.com/office/drawing/2014/main" val="1456931542"/>
                    </a:ext>
                  </a:extLst>
                </a:gridCol>
                <a:gridCol w="4461038">
                  <a:extLst>
                    <a:ext uri="{9D8B030D-6E8A-4147-A177-3AD203B41FA5}">
                      <a16:colId xmlns:a16="http://schemas.microsoft.com/office/drawing/2014/main" val="96503126"/>
                    </a:ext>
                  </a:extLst>
                </a:gridCol>
                <a:gridCol w="4461038">
                  <a:extLst>
                    <a:ext uri="{9D8B030D-6E8A-4147-A177-3AD203B41FA5}">
                      <a16:colId xmlns:a16="http://schemas.microsoft.com/office/drawing/2014/main" val="678189878"/>
                    </a:ext>
                  </a:extLst>
                </a:gridCol>
              </a:tblGrid>
              <a:tr h="370840">
                <a:tc>
                  <a:txBody>
                    <a:bodyPr/>
                    <a:lstStyle/>
                    <a:p>
                      <a:r>
                        <a:rPr lang="en-US" altLang="zh-CN" sz="1200" b="1" dirty="0"/>
                        <a:t>Source</a:t>
                      </a:r>
                      <a:endParaRPr lang="zh-CN" altLang="en-US" sz="1200" b="1" dirty="0"/>
                    </a:p>
                  </a:txBody>
                  <a:tcPr/>
                </a:tc>
                <a:tc>
                  <a:txBody>
                    <a:bodyPr/>
                    <a:lstStyle/>
                    <a:p>
                      <a:r>
                        <a:rPr lang="en-US" altLang="zh-CN" sz="1200" b="1" dirty="0"/>
                        <a:t>Formula</a:t>
                      </a:r>
                      <a:endParaRPr lang="zh-CN" altLang="en-US" sz="1200" b="1" dirty="0"/>
                    </a:p>
                  </a:txBody>
                  <a:tcPr/>
                </a:tc>
                <a:tc>
                  <a:txBody>
                    <a:bodyPr/>
                    <a:lstStyle/>
                    <a:p>
                      <a:r>
                        <a:rPr lang="en-US" altLang="zh-CN" sz="1200" b="1" dirty="0"/>
                        <a:t>Comment</a:t>
                      </a:r>
                      <a:endParaRPr lang="zh-CN" altLang="en-US" sz="1200" b="1" dirty="0"/>
                    </a:p>
                  </a:txBody>
                  <a:tcPr/>
                </a:tc>
                <a:extLst>
                  <a:ext uri="{0D108BD9-81ED-4DB2-BD59-A6C34878D82A}">
                    <a16:rowId xmlns:a16="http://schemas.microsoft.com/office/drawing/2014/main" val="2843898036"/>
                  </a:ext>
                </a:extLst>
              </a:tr>
              <a:tr h="370840">
                <a:tc>
                  <a:txBody>
                    <a:bodyPr/>
                    <a:lstStyle/>
                    <a:p>
                      <a:r>
                        <a:rPr lang="en-US" altLang="zh-CN" sz="1200" b="1" dirty="0"/>
                        <a:t>Intel, 6471</a:t>
                      </a:r>
                      <a:endParaRPr lang="zh-CN" altLang="en-US" sz="1200" b="1" dirty="0"/>
                    </a:p>
                  </a:txBody>
                  <a:tcPr/>
                </a:tc>
                <a:tc>
                  <a:txBody>
                    <a:bodyPr/>
                    <a:lstStyle/>
                    <a:p>
                      <a:r>
                        <a:rPr lang="da-DK" altLang="zh-CN" sz="1200" b="1" dirty="0"/>
                        <a:t>(SFN + PF_offset) mod T = </a:t>
                      </a:r>
                      <a:r>
                        <a:rPr lang="da-DK" altLang="zh-CN" sz="1200" b="1" dirty="0">
                          <a:solidFill>
                            <a:srgbClr val="FF0000"/>
                          </a:solidFill>
                        </a:rPr>
                        <a:t>G</a:t>
                      </a:r>
                      <a:r>
                        <a:rPr lang="da-DK" altLang="zh-CN" sz="1200" b="1" dirty="0"/>
                        <a:t>*(UE_ID mod </a:t>
                      </a:r>
                      <a:r>
                        <a:rPr lang="da-DK" altLang="zh-CN" sz="1200" b="1" dirty="0">
                          <a:solidFill>
                            <a:srgbClr val="FF0000"/>
                          </a:solidFill>
                        </a:rPr>
                        <a:t>L</a:t>
                      </a:r>
                      <a:r>
                        <a:rPr lang="da-DK" altLang="zh-CN" sz="1200" b="1" dirty="0"/>
                        <a:t>) </a:t>
                      </a:r>
                    </a:p>
                  </a:txBody>
                  <a:tcPr/>
                </a:tc>
                <a:tc>
                  <a:txBody>
                    <a:bodyPr/>
                    <a:lstStyle/>
                    <a:p>
                      <a:r>
                        <a:rPr lang="en-US" altLang="zh-CN" sz="1200" b="1" dirty="0"/>
                        <a:t>L: the number of consecutive PFs within a PF bundle (i.e., PF bundle size)</a:t>
                      </a:r>
                    </a:p>
                    <a:p>
                      <a:r>
                        <a:rPr lang="en-US" altLang="zh-CN" sz="1200" b="1" dirty="0"/>
                        <a:t>G: the frame gap between consecutive PFs</a:t>
                      </a:r>
                      <a:endParaRPr lang="zh-CN" altLang="en-US" sz="1200" b="1" dirty="0"/>
                    </a:p>
                  </a:txBody>
                  <a:tcPr/>
                </a:tc>
                <a:extLst>
                  <a:ext uri="{0D108BD9-81ED-4DB2-BD59-A6C34878D82A}">
                    <a16:rowId xmlns:a16="http://schemas.microsoft.com/office/drawing/2014/main" val="1000400233"/>
                  </a:ext>
                </a:extLst>
              </a:tr>
              <a:tr h="370840">
                <a:tc>
                  <a:txBody>
                    <a:bodyPr/>
                    <a:lstStyle/>
                    <a:p>
                      <a:r>
                        <a:rPr lang="en-US" altLang="zh-CN" sz="1200" b="1" dirty="0"/>
                        <a:t>Apple, 6671</a:t>
                      </a:r>
                      <a:endParaRPr lang="zh-CN" altLang="en-US" sz="1200" b="1" dirty="0"/>
                    </a:p>
                  </a:txBody>
                  <a:tcPr/>
                </a:tc>
                <a:tc>
                  <a:txBody>
                    <a:bodyPr/>
                    <a:lstStyle/>
                    <a:p>
                      <a:pPr marL="0" algn="l" defTabSz="914400" rtl="0" eaLnBrk="1" latinLnBrk="0" hangingPunct="1"/>
                      <a:r>
                        <a:rPr lang="en-US" altLang="zh-CN" sz="1200" b="1" kern="1200" dirty="0">
                          <a:solidFill>
                            <a:schemeClr val="dk1"/>
                          </a:solidFill>
                          <a:latin typeface="+mn-lt"/>
                          <a:ea typeface="+mn-ea"/>
                          <a:cs typeface="+mn-cs"/>
                        </a:rPr>
                        <a:t>(SFN + </a:t>
                      </a:r>
                      <a:r>
                        <a:rPr lang="en-US" altLang="zh-CN" sz="1200" b="1" kern="1200" dirty="0" err="1">
                          <a:solidFill>
                            <a:schemeClr val="dk1"/>
                          </a:solidFill>
                          <a:latin typeface="+mn-lt"/>
                          <a:ea typeface="+mn-ea"/>
                          <a:cs typeface="+mn-cs"/>
                        </a:rPr>
                        <a:t>PF_offset</a:t>
                      </a:r>
                      <a:r>
                        <a:rPr lang="en-US" altLang="zh-CN" sz="1200" b="1" kern="1200" dirty="0">
                          <a:solidFill>
                            <a:schemeClr val="dk1"/>
                          </a:solidFill>
                          <a:latin typeface="+mn-lt"/>
                          <a:ea typeface="+mn-ea"/>
                          <a:cs typeface="+mn-cs"/>
                        </a:rPr>
                        <a:t>) mod T = (T div N)*(</a:t>
                      </a:r>
                      <a:r>
                        <a:rPr lang="en-US" altLang="zh-CN" sz="1200" b="1" strike="sngStrike" kern="1200" dirty="0">
                          <a:solidFill>
                            <a:srgbClr val="FF0000"/>
                          </a:solidFill>
                          <a:latin typeface="+mn-lt"/>
                          <a:ea typeface="+mn-ea"/>
                          <a:cs typeface="+mn-cs"/>
                        </a:rPr>
                        <a:t>UE_ID </a:t>
                      </a:r>
                      <a:r>
                        <a:rPr lang="en-US" altLang="zh-CN" sz="1200" b="1" kern="1200" dirty="0" err="1">
                          <a:solidFill>
                            <a:srgbClr val="FF0000"/>
                          </a:solidFill>
                          <a:latin typeface="+mn-lt"/>
                          <a:ea typeface="+mn-ea"/>
                          <a:cs typeface="+mn-cs"/>
                        </a:rPr>
                        <a:t>SubGroup_ID</a:t>
                      </a:r>
                      <a:r>
                        <a:rPr lang="en-US" altLang="zh-CN" sz="1200" b="1" kern="1200" dirty="0">
                          <a:solidFill>
                            <a:srgbClr val="FF0000"/>
                          </a:solidFill>
                          <a:latin typeface="+mn-lt"/>
                          <a:ea typeface="+mn-ea"/>
                          <a:cs typeface="+mn-cs"/>
                        </a:rPr>
                        <a:t> </a:t>
                      </a:r>
                      <a:r>
                        <a:rPr lang="en-US" altLang="zh-CN" sz="1200" b="1" kern="1200" dirty="0">
                          <a:solidFill>
                            <a:schemeClr val="dk1"/>
                          </a:solidFill>
                          <a:latin typeface="+mn-lt"/>
                          <a:ea typeface="+mn-ea"/>
                          <a:cs typeface="+mn-cs"/>
                        </a:rPr>
                        <a:t>mod N)</a:t>
                      </a:r>
                      <a:endParaRPr lang="zh-CN" altLang="en-US" sz="1200" b="1" dirty="0"/>
                    </a:p>
                  </a:txBody>
                  <a:tcPr/>
                </a:tc>
                <a:tc>
                  <a:txBody>
                    <a:bodyPr/>
                    <a:lstStyle/>
                    <a:p>
                      <a:pPr marL="0" algn="l" defTabSz="914400" rtl="0" eaLnBrk="1" latinLnBrk="0" hangingPunct="1"/>
                      <a:endParaRPr lang="zh-CN" altLang="en-US" sz="1200" b="1" dirty="0"/>
                    </a:p>
                  </a:txBody>
                  <a:tcPr/>
                </a:tc>
                <a:extLst>
                  <a:ext uri="{0D108BD9-81ED-4DB2-BD59-A6C34878D82A}">
                    <a16:rowId xmlns:a16="http://schemas.microsoft.com/office/drawing/2014/main" val="972033916"/>
                  </a:ext>
                </a:extLst>
              </a:tr>
              <a:tr h="370840">
                <a:tc>
                  <a:txBody>
                    <a:bodyPr/>
                    <a:lstStyle/>
                    <a:p>
                      <a:r>
                        <a:rPr lang="en-US" altLang="zh-CN" sz="1200" b="1" dirty="0"/>
                        <a:t>Apple, 6671</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dk1"/>
                          </a:solidFill>
                          <a:latin typeface="+mn-lt"/>
                          <a:ea typeface="+mn-ea"/>
                          <a:cs typeface="+mn-cs"/>
                        </a:rPr>
                        <a:t>(SFN + </a:t>
                      </a:r>
                      <a:r>
                        <a:rPr lang="en-US" altLang="zh-CN" sz="1200" b="1" kern="1200" dirty="0" err="1">
                          <a:solidFill>
                            <a:schemeClr val="dk1"/>
                          </a:solidFill>
                          <a:latin typeface="+mn-lt"/>
                          <a:ea typeface="+mn-ea"/>
                          <a:cs typeface="+mn-cs"/>
                        </a:rPr>
                        <a:t>PF_offset</a:t>
                      </a:r>
                      <a:r>
                        <a:rPr lang="en-US" altLang="zh-CN" sz="1200" b="1" kern="1200" dirty="0">
                          <a:solidFill>
                            <a:schemeClr val="dk1"/>
                          </a:solidFill>
                          <a:latin typeface="+mn-lt"/>
                          <a:ea typeface="+mn-ea"/>
                          <a:cs typeface="+mn-cs"/>
                        </a:rPr>
                        <a:t>) mod T = </a:t>
                      </a:r>
                      <a:r>
                        <a:rPr lang="en-US" altLang="zh-CN" sz="1200" b="1" strike="sngStrike" kern="1200" dirty="0">
                          <a:solidFill>
                            <a:srgbClr val="FF0000"/>
                          </a:solidFill>
                          <a:latin typeface="+mn-lt"/>
                          <a:ea typeface="+mn-ea"/>
                          <a:cs typeface="+mn-cs"/>
                        </a:rPr>
                        <a:t>(T div N)*</a:t>
                      </a:r>
                      <a:r>
                        <a:rPr lang="en-US" altLang="zh-CN" sz="1200" b="1" kern="1200" dirty="0">
                          <a:solidFill>
                            <a:schemeClr val="dk1"/>
                          </a:solidFill>
                          <a:latin typeface="+mn-lt"/>
                          <a:ea typeface="+mn-ea"/>
                          <a:cs typeface="+mn-cs"/>
                        </a:rPr>
                        <a:t>(UE_ID Mod N)</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1" dirty="0"/>
                    </a:p>
                  </a:txBody>
                  <a:tcPr/>
                </a:tc>
                <a:extLst>
                  <a:ext uri="{0D108BD9-81ED-4DB2-BD59-A6C34878D82A}">
                    <a16:rowId xmlns:a16="http://schemas.microsoft.com/office/drawing/2014/main" val="1567383039"/>
                  </a:ext>
                </a:extLst>
              </a:tr>
              <a:tr h="370840">
                <a:tc>
                  <a:txBody>
                    <a:bodyPr/>
                    <a:lstStyle/>
                    <a:p>
                      <a:r>
                        <a:rPr lang="en-US" altLang="zh-CN" sz="1200" b="1" dirty="0"/>
                        <a:t>CATT, 7004</a:t>
                      </a:r>
                      <a:endParaRPr lang="zh-CN" altLang="en-US" sz="1200" b="1" dirty="0"/>
                    </a:p>
                  </a:txBody>
                  <a:tcPr/>
                </a:tc>
                <a:tc>
                  <a:txBody>
                    <a:bodyPr/>
                    <a:lstStyle/>
                    <a:p>
                      <a:r>
                        <a:rPr lang="da-DK" altLang="zh-CN" sz="1200" b="1" dirty="0"/>
                        <a:t>(SFN + PF_offset) mod T = </a:t>
                      </a:r>
                      <a:r>
                        <a:rPr lang="da-DK" altLang="zh-CN" sz="1200" b="1" dirty="0">
                          <a:solidFill>
                            <a:srgbClr val="FF0000"/>
                          </a:solidFill>
                        </a:rPr>
                        <a:t>G*</a:t>
                      </a:r>
                      <a:r>
                        <a:rPr lang="da-DK" altLang="zh-CN" sz="1200" b="1" dirty="0"/>
                        <a:t>(UE_ID mod 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t>G: the frame gap between consecutive PFs.</a:t>
                      </a:r>
                      <a:endParaRPr lang="zh-CN" altLang="en-US" sz="1200" b="1" dirty="0"/>
                    </a:p>
                  </a:txBody>
                  <a:tcPr/>
                </a:tc>
                <a:extLst>
                  <a:ext uri="{0D108BD9-81ED-4DB2-BD59-A6C34878D82A}">
                    <a16:rowId xmlns:a16="http://schemas.microsoft.com/office/drawing/2014/main" val="299792146"/>
                  </a:ext>
                </a:extLst>
              </a:tr>
              <a:tr h="370840">
                <a:tc>
                  <a:txBody>
                    <a:bodyPr/>
                    <a:lstStyle/>
                    <a:p>
                      <a:r>
                        <a:rPr lang="en-US" altLang="zh-CN" sz="1200" b="1" dirty="0"/>
                        <a:t>Vivo, 6723</a:t>
                      </a:r>
                      <a:endParaRPr lang="zh-CN" altLang="en-US" sz="1200" b="1" dirty="0"/>
                    </a:p>
                  </a:txBody>
                  <a:tcPr/>
                </a:tc>
                <a:tc>
                  <a:txBody>
                    <a:bodyPr/>
                    <a:lstStyle/>
                    <a:p>
                      <a:r>
                        <a:rPr lang="da-DK" altLang="zh-CN" sz="1200" b="1" dirty="0"/>
                        <a:t>(SFN + PF_offset) mod T = </a:t>
                      </a:r>
                      <a:r>
                        <a:rPr lang="da-DK" altLang="zh-CN" sz="1200" b="1" dirty="0">
                          <a:solidFill>
                            <a:srgbClr val="FF0000"/>
                          </a:solidFill>
                        </a:rPr>
                        <a:t>SFN [</a:t>
                      </a:r>
                      <a:r>
                        <a:rPr lang="da-DK" altLang="zh-CN" sz="1200" b="1" dirty="0"/>
                        <a:t>(UE_ID mod N)</a:t>
                      </a:r>
                      <a:r>
                        <a:rPr lang="da-DK" altLang="zh-CN" sz="1200" b="1" dirty="0">
                          <a:solidFill>
                            <a:srgbClr val="FF0000"/>
                          </a:solidFill>
                        </a:rPr>
                        <a:t>]</a:t>
                      </a:r>
                      <a:endParaRPr lang="zh-CN" altLang="en-US" sz="1200" b="1" dirty="0">
                        <a:solidFill>
                          <a:srgbClr val="FF0000"/>
                        </a:solidFill>
                      </a:endParaRPr>
                    </a:p>
                  </a:txBody>
                  <a:tcPr/>
                </a:tc>
                <a:tc>
                  <a:txBody>
                    <a:bodyPr/>
                    <a:lstStyle/>
                    <a:p>
                      <a:endParaRPr lang="zh-CN" altLang="en-US" sz="1200" b="1" dirty="0">
                        <a:solidFill>
                          <a:srgbClr val="FF0000"/>
                        </a:solidFill>
                      </a:endParaRPr>
                    </a:p>
                  </a:txBody>
                  <a:tcPr/>
                </a:tc>
                <a:extLst>
                  <a:ext uri="{0D108BD9-81ED-4DB2-BD59-A6C34878D82A}">
                    <a16:rowId xmlns:a16="http://schemas.microsoft.com/office/drawing/2014/main" val="1822977048"/>
                  </a:ext>
                </a:extLst>
              </a:tr>
              <a:tr h="370840">
                <a:tc>
                  <a:txBody>
                    <a:bodyPr/>
                    <a:lstStyle/>
                    <a:p>
                      <a:r>
                        <a:rPr lang="en-US" altLang="zh-CN" sz="1200" b="1" dirty="0"/>
                        <a:t>Vivo, 6723</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Rel-19 PF = legacy PF +[ (UE_ID mod (</a:t>
                      </a:r>
                      <a:r>
                        <a:rPr lang="en-US" altLang="zh-CN" sz="1200" b="1" dirty="0" err="1">
                          <a:solidFill>
                            <a:srgbClr val="FF0000"/>
                          </a:solidFill>
                        </a:rPr>
                        <a:t>N_new</a:t>
                      </a:r>
                      <a:r>
                        <a:rPr lang="en-US" altLang="zh-CN" sz="1200" b="1" dirty="0">
                          <a:solidFill>
                            <a:srgbClr val="FF0000"/>
                          </a:solidFill>
                        </a:rPr>
                        <a:t>/</a:t>
                      </a:r>
                      <a:r>
                        <a:rPr lang="en-US" altLang="zh-CN" sz="1200" b="1" dirty="0" err="1">
                          <a:solidFill>
                            <a:srgbClr val="FF0000"/>
                          </a:solidFill>
                        </a:rPr>
                        <a:t>N+factor</a:t>
                      </a:r>
                      <a:r>
                        <a:rPr lang="en-US" altLang="zh-CN" sz="1200" b="1" dirty="0">
                          <a:solidFill>
                            <a:srgbClr val="FF0000"/>
                          </a:solidFill>
                        </a:rPr>
                        <a:t>)) – (factor-1)]</a:t>
                      </a:r>
                      <a:endParaRPr lang="zh-CN" altLang="en-US" sz="12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1" dirty="0"/>
                    </a:p>
                  </a:txBody>
                  <a:tcPr/>
                </a:tc>
                <a:extLst>
                  <a:ext uri="{0D108BD9-81ED-4DB2-BD59-A6C34878D82A}">
                    <a16:rowId xmlns:a16="http://schemas.microsoft.com/office/drawing/2014/main" val="493608609"/>
                  </a:ext>
                </a:extLst>
              </a:tr>
              <a:tr h="370840">
                <a:tc>
                  <a:txBody>
                    <a:bodyPr/>
                    <a:lstStyle/>
                    <a:p>
                      <a:r>
                        <a:rPr lang="en-US" altLang="zh-CN" sz="1200" b="1" dirty="0"/>
                        <a:t>Lenovo, 6809</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rgbClr val="FF0000"/>
                          </a:solidFill>
                        </a:rPr>
                        <a:t>only one fixed PO is used in a cell specific Paging DRX Cycle</a:t>
                      </a:r>
                      <a:endParaRPr lang="zh-CN" altLang="en-US" sz="12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1" dirty="0"/>
                    </a:p>
                  </a:txBody>
                  <a:tcPr/>
                </a:tc>
                <a:extLst>
                  <a:ext uri="{0D108BD9-81ED-4DB2-BD59-A6C34878D82A}">
                    <a16:rowId xmlns:a16="http://schemas.microsoft.com/office/drawing/2014/main" val="1617362084"/>
                  </a:ext>
                </a:extLst>
              </a:tr>
            </a:tbl>
          </a:graphicData>
        </a:graphic>
      </p:graphicFrame>
    </p:spTree>
    <p:extLst>
      <p:ext uri="{BB962C8B-B14F-4D97-AF65-F5344CB8AC3E}">
        <p14:creationId xmlns:p14="http://schemas.microsoft.com/office/powerpoint/2010/main" val="393379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C8E0B2-59C3-59C8-6171-1A1E02AF7910}"/>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00495A43-492D-1B65-8243-25E6BDA733E5}"/>
              </a:ext>
            </a:extLst>
          </p:cNvPr>
          <p:cNvSpPr>
            <a:spLocks noGrp="1"/>
          </p:cNvSpPr>
          <p:nvPr>
            <p:ph idx="1"/>
          </p:nvPr>
        </p:nvSpPr>
        <p:spPr/>
        <p:txBody>
          <a:bodyPr>
            <a:normAutofit fontScale="92500" lnSpcReduction="20000"/>
          </a:bodyPr>
          <a:lstStyle/>
          <a:p>
            <a:r>
              <a:rPr lang="en-US" altLang="zh-CN" dirty="0"/>
              <a:t>[vivo] Overlapping with legacy? And is it a bundle within R19 PF or with legacy PF? [Apple] indeed there is diff views/def for option-a. our view is it is bundling within R19 PF. Legacy PF relates to the barring scheme. [Samsung] no need to touch legacy PF for now. for R19 PF, anyway there would be some new configuration for both options. Legacy PF is another dimension, and related to network preference on how to handle legacy </a:t>
            </a:r>
            <a:r>
              <a:rPr lang="en-US" altLang="zh-CN" dirty="0" err="1"/>
              <a:t>Ues</a:t>
            </a:r>
            <a:r>
              <a:rPr lang="en-US" altLang="zh-CN" dirty="0"/>
              <a:t>. [Lenovo] we have a paper with real paging logs, and we proposed a solution merging both options. Agree no need to touch legacy for now. [Nokia] no need to restrict the handling of legacy PF. [NEC] we prefer option-b. [Ericsson] good to understand the diff of the two options first, taking into account of SSB/RACH as well. </a:t>
            </a:r>
          </a:p>
          <a:p>
            <a:endParaRPr lang="en-US" altLang="zh-CN" dirty="0"/>
          </a:p>
          <a:p>
            <a:r>
              <a:rPr lang="en-US" altLang="zh-CN" dirty="0"/>
              <a:t>=&gt; Option-a) is about the bundling of PF for R19 NES </a:t>
            </a:r>
            <a:r>
              <a:rPr lang="en-US" altLang="zh-CN" dirty="0" err="1"/>
              <a:t>Ues</a:t>
            </a:r>
            <a:r>
              <a:rPr lang="en-US" altLang="zh-CN" dirty="0"/>
              <a:t>. </a:t>
            </a:r>
            <a:endParaRPr lang="zh-CN" altLang="en-US" dirty="0"/>
          </a:p>
        </p:txBody>
      </p:sp>
    </p:spTree>
    <p:extLst>
      <p:ext uri="{BB962C8B-B14F-4D97-AF65-F5344CB8AC3E}">
        <p14:creationId xmlns:p14="http://schemas.microsoft.com/office/powerpoint/2010/main" val="360370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871F82-9040-D840-3A02-DF96766F4FAE}"/>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C154D130-ADFC-136B-8B26-651B7879F5F9}"/>
              </a:ext>
            </a:extLst>
          </p:cNvPr>
          <p:cNvSpPr>
            <a:spLocks noGrp="1"/>
          </p:cNvSpPr>
          <p:nvPr>
            <p:ph idx="1"/>
          </p:nvPr>
        </p:nvSpPr>
        <p:spPr/>
        <p:txBody>
          <a:bodyPr/>
          <a:lstStyle/>
          <a:p>
            <a:r>
              <a:rPr lang="en-US" altLang="zh-CN" dirty="0"/>
              <a:t>[Apple] use intel proposal of the formula as baseline [Nokia] at least it should be possible to configure gap between PFs. [Lenovo, vivo] energy saving comes from consecutive PFs. [CATT] whether we need to change the number of PF within a paging cycle needs to be checked. [Apple] having the gap would be more flexible. </a:t>
            </a:r>
          </a:p>
          <a:p>
            <a:endParaRPr lang="en-US" altLang="zh-CN" dirty="0"/>
          </a:p>
          <a:p>
            <a:r>
              <a:rPr lang="en-US" altLang="zh-CN" dirty="0"/>
              <a:t>=&gt; For option-a), R2 further discuss whether to allow gaps between bundled PFs</a:t>
            </a:r>
            <a:endParaRPr lang="da-DK" altLang="zh-CN" dirty="0"/>
          </a:p>
          <a:p>
            <a:endParaRPr lang="zh-CN" altLang="en-US" dirty="0"/>
          </a:p>
        </p:txBody>
      </p:sp>
    </p:spTree>
    <p:extLst>
      <p:ext uri="{BB962C8B-B14F-4D97-AF65-F5344CB8AC3E}">
        <p14:creationId xmlns:p14="http://schemas.microsoft.com/office/powerpoint/2010/main" val="75724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A282D8-E7A4-5C2B-AF57-245F08A7052B}"/>
              </a:ext>
            </a:extLst>
          </p:cNvPr>
          <p:cNvSpPr>
            <a:spLocks noGrp="1"/>
          </p:cNvSpPr>
          <p:nvPr>
            <p:ph type="title"/>
          </p:nvPr>
        </p:nvSpPr>
        <p:spPr/>
        <p:txBody>
          <a:bodyPr/>
          <a:lstStyle/>
          <a:p>
            <a:r>
              <a:rPr lang="en-US" altLang="zh-CN" dirty="0"/>
              <a:t>Q2: Pros/Cons for option-a/b</a:t>
            </a:r>
            <a:endParaRPr lang="zh-CN" altLang="en-US" dirty="0"/>
          </a:p>
        </p:txBody>
      </p:sp>
      <p:sp>
        <p:nvSpPr>
          <p:cNvPr id="3" name="内容占位符 2">
            <a:extLst>
              <a:ext uri="{FF2B5EF4-FFF2-40B4-BE49-F238E27FC236}">
                <a16:creationId xmlns:a16="http://schemas.microsoft.com/office/drawing/2014/main" id="{873CD7C4-D7CA-5CF7-A92A-12276B9D0EA8}"/>
              </a:ext>
            </a:extLst>
          </p:cNvPr>
          <p:cNvSpPr>
            <a:spLocks noGrp="1"/>
          </p:cNvSpPr>
          <p:nvPr>
            <p:ph idx="1"/>
          </p:nvPr>
        </p:nvSpPr>
        <p:spPr/>
        <p:txBody>
          <a:bodyPr>
            <a:normAutofit/>
          </a:bodyPr>
          <a:lstStyle/>
          <a:p>
            <a:r>
              <a:rPr lang="en-US" altLang="zh-CN" dirty="0"/>
              <a:t>[OPPO] Try to understand each other (performance, impact etc.), no intention to decide now.</a:t>
            </a:r>
          </a:p>
          <a:p>
            <a:endParaRPr lang="en-US" altLang="zh-CN" dirty="0"/>
          </a:p>
          <a:p>
            <a:endParaRPr lang="zh-CN" altLang="en-US" dirty="0"/>
          </a:p>
        </p:txBody>
      </p:sp>
      <p:pic>
        <p:nvPicPr>
          <p:cNvPr id="7" name="图片 6">
            <a:extLst>
              <a:ext uri="{FF2B5EF4-FFF2-40B4-BE49-F238E27FC236}">
                <a16:creationId xmlns:a16="http://schemas.microsoft.com/office/drawing/2014/main" id="{AA2DDD0A-AADB-C2DD-40FD-A1D8A18D0A75}"/>
              </a:ext>
            </a:extLst>
          </p:cNvPr>
          <p:cNvPicPr>
            <a:picLocks noChangeAspect="1"/>
          </p:cNvPicPr>
          <p:nvPr/>
        </p:nvPicPr>
        <p:blipFill>
          <a:blip r:embed="rId2"/>
          <a:stretch>
            <a:fillRect/>
          </a:stretch>
        </p:blipFill>
        <p:spPr>
          <a:xfrm>
            <a:off x="1391010" y="3186113"/>
            <a:ext cx="9220200" cy="2990850"/>
          </a:xfrm>
          <a:prstGeom prst="rect">
            <a:avLst/>
          </a:prstGeom>
        </p:spPr>
      </p:pic>
    </p:spTree>
    <p:extLst>
      <p:ext uri="{BB962C8B-B14F-4D97-AF65-F5344CB8AC3E}">
        <p14:creationId xmlns:p14="http://schemas.microsoft.com/office/powerpoint/2010/main" val="514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A282D8-E7A4-5C2B-AF57-245F08A7052B}"/>
              </a:ext>
            </a:extLst>
          </p:cNvPr>
          <p:cNvSpPr>
            <a:spLocks noGrp="1"/>
          </p:cNvSpPr>
          <p:nvPr>
            <p:ph type="title"/>
          </p:nvPr>
        </p:nvSpPr>
        <p:spPr/>
        <p:txBody>
          <a:bodyPr/>
          <a:lstStyle/>
          <a:p>
            <a:r>
              <a:rPr lang="en-US" altLang="zh-CN" dirty="0"/>
              <a:t>Q2: Pros/Cons for option-a/b</a:t>
            </a:r>
            <a:endParaRPr lang="zh-CN" altLang="en-US" dirty="0"/>
          </a:p>
        </p:txBody>
      </p:sp>
      <p:sp>
        <p:nvSpPr>
          <p:cNvPr id="3" name="内容占位符 2">
            <a:extLst>
              <a:ext uri="{FF2B5EF4-FFF2-40B4-BE49-F238E27FC236}">
                <a16:creationId xmlns:a16="http://schemas.microsoft.com/office/drawing/2014/main" id="{873CD7C4-D7CA-5CF7-A92A-12276B9D0EA8}"/>
              </a:ext>
            </a:extLst>
          </p:cNvPr>
          <p:cNvSpPr>
            <a:spLocks noGrp="1"/>
          </p:cNvSpPr>
          <p:nvPr>
            <p:ph idx="1"/>
          </p:nvPr>
        </p:nvSpPr>
        <p:spPr/>
        <p:txBody>
          <a:bodyPr>
            <a:normAutofit/>
          </a:bodyPr>
          <a:lstStyle/>
          <a:p>
            <a:r>
              <a:rPr lang="en-US" altLang="zh-CN" b="1" dirty="0"/>
              <a:t>In 38.304</a:t>
            </a:r>
          </a:p>
          <a:p>
            <a:r>
              <a:rPr lang="en-US" altLang="zh-CN" b="1" dirty="0"/>
              <a:t>NOTE 1: A PO associated with a PF may start in the PF or after the PF.</a:t>
            </a:r>
          </a:p>
          <a:p>
            <a:r>
              <a:rPr lang="en-US" altLang="zh-CN" b="1" dirty="0"/>
              <a:t>NOTE 2: The PDCCH monitoring occasions for a PO can span multiple radio frames. When </a:t>
            </a:r>
            <a:r>
              <a:rPr lang="en-US" altLang="zh-CN" b="1" dirty="0" err="1"/>
              <a:t>SearchSpaceId</a:t>
            </a:r>
            <a:r>
              <a:rPr lang="en-US" altLang="zh-CN" b="1" dirty="0"/>
              <a:t> other than 0 is configured for paging-</a:t>
            </a:r>
            <a:r>
              <a:rPr lang="en-US" altLang="zh-CN" b="1" dirty="0" err="1"/>
              <a:t>SearchSpace</a:t>
            </a:r>
            <a:r>
              <a:rPr lang="en-US" altLang="zh-CN" b="1" dirty="0"/>
              <a:t> the PDCCH monitoring occasions for a PO can span multiple periods of the paging search space.</a:t>
            </a:r>
          </a:p>
          <a:p>
            <a:endParaRPr lang="zh-CN" altLang="en-US" dirty="0"/>
          </a:p>
        </p:txBody>
      </p:sp>
    </p:spTree>
    <p:extLst>
      <p:ext uri="{BB962C8B-B14F-4D97-AF65-F5344CB8AC3E}">
        <p14:creationId xmlns:p14="http://schemas.microsoft.com/office/powerpoint/2010/main" val="6975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3DB9D5-5A54-52CA-5E00-5F62F7ABAB6E}"/>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8402665A-5002-E101-E04B-7C6D17E191D8}"/>
              </a:ext>
            </a:extLst>
          </p:cNvPr>
          <p:cNvSpPr>
            <a:spLocks noGrp="1"/>
          </p:cNvSpPr>
          <p:nvPr>
            <p:ph idx="1"/>
          </p:nvPr>
        </p:nvSpPr>
        <p:spPr/>
        <p:txBody>
          <a:bodyPr>
            <a:normAutofit fontScale="92500" lnSpcReduction="20000"/>
          </a:bodyPr>
          <a:lstStyle/>
          <a:p>
            <a:r>
              <a:rPr lang="en-US" altLang="zh-CN" dirty="0"/>
              <a:t>[Samsung] network can configure the PF/PO so that the Pos of the two options are at the same time position. [Ericsson] currently, is the offset of Pos within a same PF the same or can be configured separately [OPPO, Samsung] separately per-PO. [Samsung] two ways: one is to have them consecutively, the other to configure the offset, and the latter one is used to avoid scheduling collision. [Xiaomi] for power saving reason, we should not configure the offset. [Apple] offset configuration is already there, up to network to decide whether to use it or not. [Nokia] the performance diff is also related to other channels (SSB, RACH etc.). </a:t>
            </a:r>
          </a:p>
          <a:p>
            <a:endParaRPr lang="en-US" altLang="zh-CN" dirty="0"/>
          </a:p>
          <a:p>
            <a:r>
              <a:rPr lang="en-US" altLang="zh-CN" dirty="0"/>
              <a:t>=&gt; R2 observe that the two options can be designed to configure the PO:s at same time position. </a:t>
            </a:r>
            <a:endParaRPr lang="zh-CN" altLang="en-US" dirty="0"/>
          </a:p>
        </p:txBody>
      </p:sp>
    </p:spTree>
    <p:extLst>
      <p:ext uri="{BB962C8B-B14F-4D97-AF65-F5344CB8AC3E}">
        <p14:creationId xmlns:p14="http://schemas.microsoft.com/office/powerpoint/2010/main" val="193095041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TotalTime>
  <Words>1008</Words>
  <Application>Microsoft Office PowerPoint</Application>
  <PresentationFormat>宽屏</PresentationFormat>
  <Paragraphs>52</Paragraphs>
  <Slides>10</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等线</vt:lpstr>
      <vt:lpstr>等线 Light</vt:lpstr>
      <vt:lpstr>Arial</vt:lpstr>
      <vt:lpstr>Office 主题​​</vt:lpstr>
      <vt:lpstr>[109] R19 NES Paging Enh</vt:lpstr>
      <vt:lpstr>Scope</vt:lpstr>
      <vt:lpstr>Agreement @ 125bis</vt:lpstr>
      <vt:lpstr>Q1: Sub-cases for Option-a)</vt:lpstr>
      <vt:lpstr>Discussion</vt:lpstr>
      <vt:lpstr>Discussion</vt:lpstr>
      <vt:lpstr>Q2: Pros/Cons for option-a/b</vt:lpstr>
      <vt:lpstr>Q2: Pros/Cons for option-a/b</vt:lpstr>
      <vt:lpstr>Discussion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OPPO (Qianxi Lu)</dc:creator>
  <cp:lastModifiedBy>OPPO (Qianxi Lu)</cp:lastModifiedBy>
  <cp:revision>6</cp:revision>
  <dcterms:created xsi:type="dcterms:W3CDTF">2024-08-20T12:32:29Z</dcterms:created>
  <dcterms:modified xsi:type="dcterms:W3CDTF">2024-08-21T09:47:33Z</dcterms:modified>
</cp:coreProperties>
</file>