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21"/>
  </p:notesMasterIdLst>
  <p:sldIdLst>
    <p:sldId id="434" r:id="rId3"/>
    <p:sldId id="448" r:id="rId4"/>
    <p:sldId id="1097" r:id="rId5"/>
    <p:sldId id="1110" r:id="rId6"/>
    <p:sldId id="1108" r:id="rId7"/>
    <p:sldId id="1091" r:id="rId8"/>
    <p:sldId id="1121" r:id="rId9"/>
    <p:sldId id="1094" r:id="rId10"/>
    <p:sldId id="1098" r:id="rId11"/>
    <p:sldId id="1111" r:id="rId12"/>
    <p:sldId id="1123" r:id="rId13"/>
    <p:sldId id="1113" r:id="rId14"/>
    <p:sldId id="1117" r:id="rId15"/>
    <p:sldId id="1102" r:id="rId16"/>
    <p:sldId id="1119" r:id="rId17"/>
    <p:sldId id="1116" r:id="rId18"/>
    <p:sldId id="1125" r:id="rId19"/>
    <p:sldId id="1089" r:id="rId20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0066FF"/>
    <a:srgbClr val="C5C5C5"/>
    <a:srgbClr val="C800BE"/>
    <a:srgbClr val="FFA7A7"/>
    <a:srgbClr val="53FFA1"/>
    <a:srgbClr val="92D050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71" autoAdjust="0"/>
    <p:restoredTop sz="92127" autoAdjust="0"/>
  </p:normalViewPr>
  <p:slideViewPr>
    <p:cSldViewPr snapToGrid="0">
      <p:cViewPr varScale="1">
        <p:scale>
          <a:sx n="103" d="100"/>
          <a:sy n="103" d="100"/>
        </p:scale>
        <p:origin x="64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2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653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RAN Chair’s Summary of 5G-Advanced in Rel-20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AF1D2F-A76A-036E-7F2E-8BF59F3F0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EC1032-B2B0-414D-4D7D-4EB37DB24628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RAN#106</a:t>
            </a:r>
          </a:p>
          <a:p>
            <a:r>
              <a:rPr lang="en-US" b="1" dirty="0"/>
              <a:t>AI 15</a:t>
            </a:r>
          </a:p>
          <a:p>
            <a:r>
              <a:rPr lang="en-US" b="1"/>
              <a:t>RP-243292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Ambient 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800" dirty="0"/>
              <a:t>A WG-level work item is expected in Rel-20, with details depending on the progress of Rel-19</a:t>
            </a:r>
          </a:p>
        </p:txBody>
      </p:sp>
    </p:spTree>
    <p:extLst>
      <p:ext uri="{BB962C8B-B14F-4D97-AF65-F5344CB8AC3E}">
        <p14:creationId xmlns:p14="http://schemas.microsoft.com/office/powerpoint/2010/main" val="310086794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6F36FF-F5CA-1488-A20C-454E5AA88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88568-A621-514D-5C11-5FD6B7A8F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AI/ML for Mobility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C9214-0376-DE91-9819-15F49D67BF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084" y="1057058"/>
            <a:ext cx="13269323" cy="5038524"/>
          </a:xfrm>
        </p:spPr>
        <p:txBody>
          <a:bodyPr/>
          <a:lstStyle/>
          <a:p>
            <a:r>
              <a:rPr lang="en-US" sz="2800" dirty="0"/>
              <a:t>A WG-level work item is expected in Rel-20, with details depending on the outcome of the study in Rel-19</a:t>
            </a:r>
          </a:p>
          <a:p>
            <a:pPr lvl="1"/>
            <a:r>
              <a:rPr lang="en-US" sz="2269" dirty="0"/>
              <a:t>Need to keep the workload reasonable, especially considering the various aspects of the study (RRM  measurement prediction, measurement event prediction, RLF/HOF, etc.). </a:t>
            </a:r>
          </a:p>
          <a:p>
            <a:pPr lvl="2"/>
            <a:r>
              <a:rPr lang="en-US" sz="2000" dirty="0"/>
              <a:t>Do we need to prioritize the above different aspects in Rel-20?</a:t>
            </a:r>
          </a:p>
        </p:txBody>
      </p:sp>
    </p:spTree>
    <p:extLst>
      <p:ext uri="{BB962C8B-B14F-4D97-AF65-F5344CB8AC3E}">
        <p14:creationId xmlns:p14="http://schemas.microsoft.com/office/powerpoint/2010/main" val="32169876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IoT NTN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dirty="0"/>
              <a:t>Strong desire to consider IMS Voice over GEO in IoT-NTN for FDD</a:t>
            </a:r>
          </a:p>
          <a:p>
            <a:pPr lvl="1"/>
            <a:r>
              <a:rPr lang="en-US" sz="2000" dirty="0"/>
              <a:t>If so, need to make sure the workload in various WGs is reasonable</a:t>
            </a:r>
          </a:p>
          <a:p>
            <a:pPr lvl="1"/>
            <a:r>
              <a:rPr lang="en-US" sz="2000" dirty="0"/>
              <a:t>Close cooperation with other TSGs is necessary</a:t>
            </a:r>
          </a:p>
          <a:p>
            <a:r>
              <a:rPr lang="en-US" sz="2531" dirty="0"/>
              <a:t>Other aspects? </a:t>
            </a:r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2270243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AI/ML for NG-RAN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011338"/>
            <a:ext cx="13269323" cy="5038524"/>
          </a:xfrm>
        </p:spPr>
        <p:txBody>
          <a:bodyPr/>
          <a:lstStyle/>
          <a:p>
            <a:r>
              <a:rPr lang="en-US" sz="2400" dirty="0"/>
              <a:t>It is expected to continue evolving AI/ML for Ng-RAN in Rel-20</a:t>
            </a:r>
          </a:p>
          <a:p>
            <a:pPr lvl="1"/>
            <a:r>
              <a:rPr lang="en-US" sz="2000" dirty="0"/>
              <a:t>Rel-19 Leftovers? Additional use cases? If so, very limited additional use cases.</a:t>
            </a:r>
          </a:p>
          <a:p>
            <a:pPr lvl="1"/>
            <a:r>
              <a:rPr lang="en-US" sz="2000" dirty="0"/>
              <a:t>Consider a study first, followed by WI conversion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864380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Additional RAN1-led Candidate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Coverage </a:t>
            </a:r>
            <a:r>
              <a:rPr lang="en-US" sz="2400" dirty="0" err="1"/>
              <a:t>enh</a:t>
            </a:r>
            <a:r>
              <a:rPr lang="en-US" sz="2400" dirty="0"/>
              <a:t>.</a:t>
            </a:r>
          </a:p>
          <a:p>
            <a:pPr lvl="1"/>
            <a:r>
              <a:rPr lang="en-US" sz="2000" dirty="0"/>
              <a:t>E.g., PRACH repetition with different beams? msg 5 repetition? </a:t>
            </a:r>
          </a:p>
          <a:p>
            <a:pPr lvl="1"/>
            <a:r>
              <a:rPr lang="en-US" sz="2000" dirty="0"/>
              <a:t>Other aspects (e.g., UL related)?</a:t>
            </a:r>
            <a:endParaRPr lang="en-US" sz="1600" dirty="0"/>
          </a:p>
          <a:p>
            <a:r>
              <a:rPr lang="en-US" sz="2400" dirty="0"/>
              <a:t>NES</a:t>
            </a:r>
          </a:p>
          <a:p>
            <a:pPr lvl="1"/>
            <a:r>
              <a:rPr lang="en-US" sz="2000" dirty="0"/>
              <a:t>Is there still a strong need to continue the specification work in Rel-20 for 5G-Advanced?</a:t>
            </a:r>
          </a:p>
          <a:p>
            <a:pPr lvl="2"/>
            <a:endParaRPr lang="en-US" sz="20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2703652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Additional RAN2-led Candidate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Mobility </a:t>
            </a:r>
            <a:r>
              <a:rPr lang="en-US" sz="2400" dirty="0" err="1"/>
              <a:t>Enh</a:t>
            </a:r>
            <a:r>
              <a:rPr lang="en-US" sz="2400" dirty="0"/>
              <a:t>.</a:t>
            </a:r>
          </a:p>
          <a:p>
            <a:pPr lvl="1"/>
            <a:r>
              <a:rPr lang="en-US" sz="2000" dirty="0"/>
              <a:t>Reasonably strong desire to further evolve mobility management in Rel-20 particularly related to LTM (e.g., inter-CU conditional LTM)</a:t>
            </a:r>
          </a:p>
          <a:p>
            <a:pPr lvl="1"/>
            <a:r>
              <a:rPr lang="en-US" sz="2000" dirty="0"/>
              <a:t>Important to focus on a very limited set of topics targeting real and urgent commercial needs in Rel-20</a:t>
            </a:r>
            <a:endParaRPr lang="en-US" sz="1869" dirty="0"/>
          </a:p>
          <a:p>
            <a:r>
              <a:rPr lang="en-US" sz="2400" dirty="0"/>
              <a:t>XR</a:t>
            </a:r>
          </a:p>
          <a:p>
            <a:pPr lvl="1"/>
            <a:r>
              <a:rPr lang="en-US" sz="2000" dirty="0"/>
              <a:t>Potential scope also depends on the outcome of Rel-19 work and should be very limited for improved user experience related to XR-like use cases</a:t>
            </a:r>
          </a:p>
          <a:p>
            <a:r>
              <a:rPr lang="en-US" sz="2400" dirty="0"/>
              <a:t>UAV/UAM </a:t>
            </a:r>
            <a:r>
              <a:rPr lang="en-US" sz="2400" dirty="0" err="1"/>
              <a:t>Enh</a:t>
            </a:r>
            <a:r>
              <a:rPr lang="en-US" sz="2400" dirty="0"/>
              <a:t>.</a:t>
            </a:r>
          </a:p>
          <a:p>
            <a:pPr lvl="1"/>
            <a:r>
              <a:rPr lang="en-US" sz="2000" dirty="0"/>
              <a:t>Is there a strong need to continue enhancing UAV/UAM?</a:t>
            </a:r>
          </a:p>
          <a:p>
            <a:r>
              <a:rPr lang="en-US" sz="2400" dirty="0"/>
              <a:t>NR NTN</a:t>
            </a:r>
          </a:p>
          <a:p>
            <a:pPr lvl="1"/>
            <a:r>
              <a:rPr lang="en-US" sz="2000" dirty="0"/>
              <a:t>Is there a strong need to continue enhancing NR NTN? </a:t>
            </a:r>
          </a:p>
        </p:txBody>
      </p:sp>
    </p:spTree>
    <p:extLst>
      <p:ext uri="{BB962C8B-B14F-4D97-AF65-F5344CB8AC3E}">
        <p14:creationId xmlns:p14="http://schemas.microsoft.com/office/powerpoint/2010/main" val="2501215075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Additional RAN3-led Candidate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2472" y="1143000"/>
            <a:ext cx="13269323" cy="5038524"/>
          </a:xfrm>
        </p:spPr>
        <p:txBody>
          <a:bodyPr/>
          <a:lstStyle/>
          <a:p>
            <a:r>
              <a:rPr lang="en-US" sz="2400" dirty="0"/>
              <a:t>Sensing/ISAC</a:t>
            </a:r>
          </a:p>
          <a:p>
            <a:pPr lvl="1"/>
            <a:r>
              <a:rPr lang="en-US" sz="2000" dirty="0"/>
              <a:t>A </a:t>
            </a:r>
            <a:r>
              <a:rPr lang="en-US" sz="2000" dirty="0" err="1"/>
              <a:t>gNB</a:t>
            </a:r>
            <a:r>
              <a:rPr lang="en-US" sz="2000" dirty="0"/>
              <a:t> based (mono-static only?) sensing/RAN3-led item targeting UAV? How about other use cases, e.g., smart transportation? RAN1 impact (e.g., performance evaluation, etc.)?</a:t>
            </a:r>
          </a:p>
          <a:p>
            <a:pPr lvl="2"/>
            <a:r>
              <a:rPr lang="en-US" sz="1800" dirty="0"/>
              <a:t>A study phase is necessary before any potential normative work</a:t>
            </a:r>
          </a:p>
          <a:p>
            <a:pPr lvl="2"/>
            <a:r>
              <a:rPr lang="en-US" sz="1800" dirty="0"/>
              <a:t>The scope and the expected specification impact should be minimized</a:t>
            </a:r>
          </a:p>
          <a:p>
            <a:pPr lvl="2"/>
            <a:r>
              <a:rPr lang="en-US" sz="1800" dirty="0"/>
              <a:t>Tight coordination with SA is expected</a:t>
            </a:r>
          </a:p>
          <a:p>
            <a:pPr lvl="1"/>
            <a:r>
              <a:rPr lang="en-US" sz="2000" dirty="0"/>
              <a:t>Important to avoid overlapping with the related study in 6G</a:t>
            </a:r>
          </a:p>
          <a:p>
            <a:r>
              <a:rPr lang="en-US" sz="2400" dirty="0"/>
              <a:t>SON/MDT Enhancements:</a:t>
            </a:r>
          </a:p>
          <a:p>
            <a:pPr lvl="1"/>
            <a:r>
              <a:rPr lang="en-US" sz="2000" dirty="0"/>
              <a:t>There is reasonably strong interest to continue Self-Organizing Networks (SON)/Minimization of Drive Tests (MDT) in Rel-20</a:t>
            </a:r>
          </a:p>
          <a:p>
            <a:pPr lvl="2"/>
            <a:r>
              <a:rPr lang="en-US" sz="1800" dirty="0"/>
              <a:t>Particularly for some of the new features (e.g., inter-CU LTM) in Rel-19</a:t>
            </a:r>
          </a:p>
          <a:p>
            <a:pPr lvl="2"/>
            <a:r>
              <a:rPr lang="en-US" sz="1800" dirty="0"/>
              <a:t>Rel-19 leftovers?</a:t>
            </a:r>
          </a:p>
          <a:p>
            <a:pPr lvl="1"/>
            <a:r>
              <a:rPr lang="en-US" sz="2000" dirty="0"/>
              <a:t>Important to focus on a very limited set of topics targeting real and urgent commercial needs in Rel-20</a:t>
            </a:r>
            <a:endParaRPr lang="en-US" sz="18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97364252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1B6D6-DBDF-F2BF-DAF8-D03F706769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1AADD-586B-4F0D-D5C3-F8C85E081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Another Candidate Topic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A69D2-6250-701F-06B3-18DA4610A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Develop Channel bandwidth 200MHz Considering n104</a:t>
            </a:r>
          </a:p>
          <a:p>
            <a:pPr lvl="1"/>
            <a:r>
              <a:rPr lang="en-US" sz="2000" dirty="0"/>
              <a:t>Is there a strong need for 5G-Advanced? How much is the spec impact? Is it only for U6G?</a:t>
            </a:r>
          </a:p>
          <a:p>
            <a:pPr lvl="1"/>
            <a:r>
              <a:rPr lang="en-US" sz="2000" dirty="0"/>
              <a:t>How will it be interacting with the expected related 6G study?</a:t>
            </a:r>
          </a:p>
          <a:p>
            <a:pPr lvl="2"/>
            <a:endParaRPr lang="en-US" sz="20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748576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list of topics for the subsequent discussion in RAN#107 as detailed on slides 2 to 17.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5926" y="186269"/>
            <a:ext cx="5164407" cy="1143000"/>
          </a:xfrm>
        </p:spPr>
        <p:txBody>
          <a:bodyPr/>
          <a:lstStyle/>
          <a:p>
            <a:r>
              <a:rPr lang="en-US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783" y="1792218"/>
            <a:ext cx="13099958" cy="5038524"/>
          </a:xfrm>
        </p:spPr>
        <p:txBody>
          <a:bodyPr/>
          <a:lstStyle/>
          <a:p>
            <a:r>
              <a:rPr lang="en-US" sz="2800" dirty="0"/>
              <a:t>Release 20 is the 3</a:t>
            </a:r>
            <a:r>
              <a:rPr lang="en-US" sz="2800" baseline="30000" dirty="0"/>
              <a:t>rd</a:t>
            </a:r>
            <a:r>
              <a:rPr lang="en-US" sz="2800" dirty="0"/>
              <a:t> release of </a:t>
            </a:r>
            <a:r>
              <a:rPr lang="en-US" sz="2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5G-Advanced  </a:t>
            </a:r>
            <a:r>
              <a:rPr lang="en-US" sz="2800" dirty="0"/>
              <a:t>in 3GPP</a:t>
            </a:r>
          </a:p>
          <a:p>
            <a:r>
              <a:rPr lang="en-US" sz="2800" dirty="0"/>
              <a:t>The one-day Release 20 RAN workshop, as part of RAN#106, draws </a:t>
            </a:r>
            <a:r>
              <a:rPr lang="en-US" sz="2800" b="1" dirty="0"/>
              <a:t>200+ submissions </a:t>
            </a:r>
            <a:r>
              <a:rPr lang="en-US" sz="2800" dirty="0"/>
              <a:t>from </a:t>
            </a:r>
            <a:r>
              <a:rPr lang="en-US" sz="2800" b="1" dirty="0"/>
              <a:t>50+ different companies/organizations</a:t>
            </a:r>
            <a:endParaRPr lang="en-US" sz="2400" b="1" dirty="0"/>
          </a:p>
          <a:p>
            <a:r>
              <a:rPr lang="en-US" sz="2800" dirty="0"/>
              <a:t>The presentations and Q&amp;A focus on RAN1/2/3-led items, followed by a summary as detailed herein</a:t>
            </a:r>
          </a:p>
          <a:p>
            <a:pPr lvl="1"/>
            <a:r>
              <a:rPr lang="en-US" sz="2400" dirty="0"/>
              <a:t>A similar arrangement for RAN4-led is planned during RAN#107, although the time duration is expected to very limited due to the very tight schedule in RAN#107</a:t>
            </a:r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id="{34EE549A-68B4-4FC4-9167-B2223E8B4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0" y="0"/>
            <a:ext cx="3135954" cy="1953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0212" y="501859"/>
            <a:ext cx="12044434" cy="909738"/>
          </a:xfrm>
        </p:spPr>
        <p:txBody>
          <a:bodyPr/>
          <a:lstStyle/>
          <a:p>
            <a:r>
              <a:rPr lang="en-US" sz="3600" dirty="0"/>
              <a:t>5G-Advanced in Rel-20: </a:t>
            </a:r>
            <a:br>
              <a:rPr lang="en-US" sz="3600" dirty="0"/>
            </a:br>
            <a:r>
              <a:rPr lang="en-US" sz="3600" dirty="0"/>
              <a:t>Addressing Critical Commercial Needs before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8618" y="1532176"/>
            <a:ext cx="13369896" cy="5038524"/>
          </a:xfrm>
        </p:spPr>
        <p:txBody>
          <a:bodyPr/>
          <a:lstStyle/>
          <a:p>
            <a:r>
              <a:rPr lang="en-US" sz="2800" dirty="0"/>
              <a:t>Release 20 will have parallel tracks for 5G-Advanced and 6G</a:t>
            </a:r>
          </a:p>
          <a:p>
            <a:r>
              <a:rPr lang="en-US" sz="2800" dirty="0"/>
              <a:t>As a continuation of 5G-Advanced, Release 20 for 5G-Advanced will focus on continuing investing in 5G-Advanced commercial deployments to further improve performance and address critical needs</a:t>
            </a:r>
          </a:p>
          <a:p>
            <a:pPr lvl="1"/>
            <a:r>
              <a:rPr lang="en-US" sz="2800" dirty="0"/>
              <a:t>Extreme care is necessary to </a:t>
            </a:r>
            <a:r>
              <a:rPr lang="en-US" sz="2800" b="1" dirty="0"/>
              <a:t>ensure all approved items address real and critical commercial deployment needs</a:t>
            </a:r>
          </a:p>
          <a:p>
            <a:pPr lvl="2"/>
            <a:r>
              <a:rPr lang="en-US" sz="2400" i="1" dirty="0"/>
              <a:t>Items intended for study only for the entire release should not be considered for 5G-Advanced in Rel-20</a:t>
            </a:r>
          </a:p>
          <a:p>
            <a:pPr lvl="1"/>
            <a:endParaRPr lang="en-US" sz="2800" dirty="0"/>
          </a:p>
          <a:p>
            <a:pPr marL="609566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5807494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3778" y="251547"/>
            <a:ext cx="8887968" cy="723143"/>
          </a:xfrm>
        </p:spPr>
        <p:txBody>
          <a:bodyPr/>
          <a:lstStyle/>
          <a:p>
            <a:r>
              <a:rPr lang="en-US" dirty="0"/>
              <a:t>Rel-20: 5G-Advanced vs. 6G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197" y="1089328"/>
            <a:ext cx="13851573" cy="5440593"/>
          </a:xfrm>
        </p:spPr>
        <p:txBody>
          <a:bodyPr/>
          <a:lstStyle/>
          <a:p>
            <a:r>
              <a:rPr lang="en-US" sz="2800" b="1" dirty="0"/>
              <a:t>As a baseline, RAN WG capacity is not expected to increase in Rel-20 </a:t>
            </a:r>
            <a:r>
              <a:rPr lang="en-US" sz="2800" dirty="0"/>
              <a:t>due to the parallel tracks of 5G-Advanced and 6G</a:t>
            </a:r>
          </a:p>
          <a:p>
            <a:r>
              <a:rPr lang="en-US" sz="2800" dirty="0"/>
              <a:t>RAN WG capacity has to be carefully shared between 5G-Advanced and 6G in Rel-20</a:t>
            </a:r>
          </a:p>
          <a:p>
            <a:pPr lvl="1"/>
            <a:r>
              <a:rPr lang="en-US" sz="2400" b="1" dirty="0"/>
              <a:t>Sufficient TUs should be given to 6G to ensure successful study for future 6G success</a:t>
            </a:r>
          </a:p>
          <a:p>
            <a:pPr lvl="1"/>
            <a:r>
              <a:rPr lang="en-US" sz="2400" b="1" dirty="0"/>
              <a:t>Critical to have reasonable amount of TUs accommodating necessary 5G-Advanced items to address commercial needs</a:t>
            </a:r>
          </a:p>
          <a:p>
            <a:pPr lvl="1"/>
            <a:r>
              <a:rPr lang="en-US" sz="2400" dirty="0"/>
              <a:t>There are quite different views on how to split the WG capacity between 5G-Advanced and 6G (ranging from 25% to 67% to be allocated to 5G-Advanced)</a:t>
            </a:r>
            <a:endParaRPr lang="en-US" sz="2400" i="1" dirty="0"/>
          </a:p>
          <a:p>
            <a:pPr lvl="2"/>
            <a:r>
              <a:rPr lang="en-US" sz="2000" b="1" dirty="0"/>
              <a:t>Detailed TU split is to be finalized in RAN#107</a:t>
            </a:r>
          </a:p>
          <a:p>
            <a:pPr lvl="2"/>
            <a:r>
              <a:rPr lang="en-US" sz="2000" b="1" dirty="0"/>
              <a:t>Detailed TU split may be different for each RAN WG</a:t>
            </a:r>
          </a:p>
          <a:p>
            <a:r>
              <a:rPr lang="en-US" sz="2931" dirty="0"/>
              <a:t>It is necessary to </a:t>
            </a:r>
            <a:r>
              <a:rPr lang="en-US" sz="2931" b="1" dirty="0"/>
              <a:t>avoid duplicate scope in 5G-Advanced and 6G in Rel-20</a:t>
            </a:r>
          </a:p>
          <a:p>
            <a:pPr lvl="1"/>
            <a:r>
              <a:rPr lang="en-US" sz="2400" dirty="0"/>
              <a:t>As an example, a study planned for 5G-Advanced (with the intention to convert to specifications later in Rel-20) should not conflict or overlap with the corresponding 6G study</a:t>
            </a:r>
          </a:p>
        </p:txBody>
      </p:sp>
    </p:spTree>
    <p:extLst>
      <p:ext uri="{BB962C8B-B14F-4D97-AF65-F5344CB8AC3E}">
        <p14:creationId xmlns:p14="http://schemas.microsoft.com/office/powerpoint/2010/main" val="165501050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909738"/>
          </a:xfrm>
        </p:spPr>
        <p:txBody>
          <a:bodyPr/>
          <a:lstStyle/>
          <a:p>
            <a:r>
              <a:rPr lang="en-US" dirty="0"/>
              <a:t>Management of the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065" y="909738"/>
            <a:ext cx="14499770" cy="5038524"/>
          </a:xfrm>
        </p:spPr>
        <p:txBody>
          <a:bodyPr/>
          <a:lstStyle/>
          <a:p>
            <a:r>
              <a:rPr lang="en-US" sz="2200" dirty="0"/>
              <a:t>The following slides propose </a:t>
            </a:r>
            <a:r>
              <a:rPr lang="en-US" sz="2200" b="1" dirty="0"/>
              <a:t>categorization of topics based on RAN 5G-Advanced Rel-20 workshop contributions</a:t>
            </a:r>
          </a:p>
          <a:p>
            <a:pPr lvl="1"/>
            <a:r>
              <a:rPr lang="en-US" sz="1800" dirty="0"/>
              <a:t>The categorization of the topics is intended for better management in RAN#107</a:t>
            </a:r>
          </a:p>
          <a:p>
            <a:pPr lvl="1"/>
            <a:r>
              <a:rPr lang="en-US" sz="1800" b="1" i="1" dirty="0"/>
              <a:t>Note: for the topics with an indication of a leading WG, it’s only a starting point for further discussion</a:t>
            </a:r>
          </a:p>
          <a:p>
            <a:r>
              <a:rPr lang="en-US" sz="2200" b="1" dirty="0"/>
              <a:t>A subset of the topics are expected to be approved for RAN 5G-Advanced in Rel-20 </a:t>
            </a:r>
          </a:p>
          <a:p>
            <a:pPr lvl="1"/>
            <a:r>
              <a:rPr lang="en-US" sz="2000" dirty="0"/>
              <a:t>An individual topic does not imply that it will be approved for Rel-20, and even if approved, as an individual item (work item(WI) or study item(SI))!</a:t>
            </a:r>
          </a:p>
          <a:p>
            <a:pPr lvl="2"/>
            <a:r>
              <a:rPr lang="en-US" sz="1800" dirty="0"/>
              <a:t>All topics are subject to further discussion and justification, and may be potentially split, consolidated, promoted (to be an individual topic if not currently) or dropped</a:t>
            </a:r>
          </a:p>
          <a:p>
            <a:pPr lvl="2"/>
            <a:r>
              <a:rPr lang="en-US" sz="1800" dirty="0"/>
              <a:t>The list of topics is organized from functionality perspective </a:t>
            </a:r>
            <a:r>
              <a:rPr lang="en-US" sz="1800" dirty="0">
                <a:sym typeface="Wingdings" panose="05000000000000000000" pitchFamily="2" charset="2"/>
              </a:rPr>
              <a:t> how to consolidate them</a:t>
            </a:r>
            <a:r>
              <a:rPr lang="en-US" sz="1800" dirty="0"/>
              <a:t> into WIDs/SIDs is to be further discussed starting from RAN#107</a:t>
            </a:r>
          </a:p>
          <a:p>
            <a:pPr lvl="1"/>
            <a:r>
              <a:rPr lang="en-US" sz="2000" dirty="0"/>
              <a:t>For any topics of a continuing evolution nature from previous 5G release(s), it is expected that these topics are subject to more careful checking and dimensioning</a:t>
            </a:r>
          </a:p>
          <a:p>
            <a:pPr lvl="2"/>
            <a:r>
              <a:rPr lang="en-US" sz="1800" dirty="0"/>
              <a:t>Even if approved, the RAN WG involvement should be well contained</a:t>
            </a:r>
          </a:p>
          <a:p>
            <a:r>
              <a:rPr lang="en-US" sz="2200" dirty="0"/>
              <a:t>It is not precluded to bring up additional topics (not currently listed) in the future, for consideration in the 5G-Advanced Rel-20 package if sufficiently justified</a:t>
            </a:r>
          </a:p>
          <a:p>
            <a:pPr lvl="1"/>
            <a:r>
              <a:rPr lang="en-US" sz="2000" dirty="0"/>
              <a:t>For any additional topics, please submit them to RAN#107</a:t>
            </a:r>
          </a:p>
          <a:p>
            <a:pPr lvl="2"/>
            <a:endParaRPr lang="en-US" sz="1800" dirty="0"/>
          </a:p>
          <a:p>
            <a:pPr marL="609566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4431394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7368" y="2130447"/>
            <a:ext cx="9783497" cy="1470025"/>
          </a:xfrm>
        </p:spPr>
        <p:txBody>
          <a:bodyPr/>
          <a:lstStyle/>
          <a:p>
            <a:r>
              <a:rPr lang="en-US" dirty="0"/>
              <a:t>Categorization of Topics Based on Contributions to RAN 5G-Advanced Rel-20 Workshop: RAN1/2/3-led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9808" y="228801"/>
            <a:ext cx="11671540" cy="927100"/>
          </a:xfrm>
        </p:spPr>
        <p:txBody>
          <a:bodyPr/>
          <a:lstStyle/>
          <a:p>
            <a:r>
              <a:rPr lang="en-US" dirty="0"/>
              <a:t>Categorization of topics based on WS contributions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90" y="1127125"/>
            <a:ext cx="3164972" cy="5038524"/>
          </a:xfrm>
        </p:spPr>
        <p:txBody>
          <a:bodyPr/>
          <a:lstStyle/>
          <a:p>
            <a:r>
              <a:rPr lang="en-US" sz="2400" dirty="0"/>
              <a:t>AI/ML Air Interface</a:t>
            </a:r>
          </a:p>
          <a:p>
            <a:r>
              <a:rPr lang="en-US" sz="2400" dirty="0"/>
              <a:t>MIMO Evolution</a:t>
            </a:r>
          </a:p>
          <a:p>
            <a:r>
              <a:rPr lang="en-US" sz="2400" dirty="0"/>
              <a:t>Ambient IoT</a:t>
            </a:r>
          </a:p>
          <a:p>
            <a:r>
              <a:rPr lang="en-US" sz="2400" dirty="0"/>
              <a:t>AI/ML mobility</a:t>
            </a:r>
          </a:p>
          <a:p>
            <a:r>
              <a:rPr lang="en-US" sz="2400" dirty="0"/>
              <a:t>IoT NTN</a:t>
            </a:r>
          </a:p>
          <a:p>
            <a:r>
              <a:rPr lang="en-US" sz="2400" dirty="0"/>
              <a:t>AI/ML for NG-RAN</a:t>
            </a:r>
          </a:p>
          <a:p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C23419-D3FE-438D-BF1A-640C97744323}"/>
              </a:ext>
            </a:extLst>
          </p:cNvPr>
          <p:cNvSpPr txBox="1">
            <a:spLocks/>
          </p:cNvSpPr>
          <p:nvPr/>
        </p:nvSpPr>
        <p:spPr bwMode="auto">
          <a:xfrm>
            <a:off x="3961762" y="1127125"/>
            <a:ext cx="4804103" cy="423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Additional RAN1-led Candidate Topics</a:t>
            </a:r>
          </a:p>
          <a:p>
            <a:pPr lvl="1"/>
            <a:r>
              <a:rPr lang="en-US" sz="1800" dirty="0"/>
              <a:t>Coverage </a:t>
            </a:r>
            <a:r>
              <a:rPr lang="en-US" sz="1800" dirty="0" err="1"/>
              <a:t>enh</a:t>
            </a:r>
            <a:r>
              <a:rPr lang="en-US" sz="1800" dirty="0"/>
              <a:t>. (incl. FR2)</a:t>
            </a:r>
          </a:p>
          <a:p>
            <a:pPr lvl="1"/>
            <a:r>
              <a:rPr lang="en-US" sz="1800" dirty="0"/>
              <a:t>NES</a:t>
            </a:r>
            <a:endParaRPr lang="en-US" sz="1800" strike="sngStrike" dirty="0"/>
          </a:p>
          <a:p>
            <a:r>
              <a:rPr lang="en-US" sz="2000" kern="0" dirty="0"/>
              <a:t>Additional RAN2-led Candidate Topics</a:t>
            </a:r>
          </a:p>
          <a:p>
            <a:pPr lvl="1"/>
            <a:r>
              <a:rPr lang="en-US" sz="1800" dirty="0"/>
              <a:t>Mobility </a:t>
            </a:r>
            <a:r>
              <a:rPr lang="en-US" sz="1800" dirty="0" err="1"/>
              <a:t>Enh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XR </a:t>
            </a:r>
            <a:endParaRPr lang="en-US" sz="1800" dirty="0">
              <a:highlight>
                <a:srgbClr val="FFFF00"/>
              </a:highlight>
            </a:endParaRPr>
          </a:p>
          <a:p>
            <a:pPr lvl="1"/>
            <a:r>
              <a:rPr lang="en-US" sz="1800" dirty="0"/>
              <a:t>UAV/UAM </a:t>
            </a:r>
            <a:r>
              <a:rPr lang="en-US" sz="1800" dirty="0" err="1"/>
              <a:t>Enh</a:t>
            </a:r>
            <a:r>
              <a:rPr lang="en-US" sz="1800" dirty="0"/>
              <a:t>.</a:t>
            </a:r>
          </a:p>
          <a:p>
            <a:pPr lvl="1"/>
            <a:r>
              <a:rPr lang="en-US" sz="1800" dirty="0"/>
              <a:t>NR NTN</a:t>
            </a:r>
            <a:endParaRPr lang="en-US" sz="2800" kern="0" dirty="0"/>
          </a:p>
          <a:p>
            <a:r>
              <a:rPr lang="en-US" sz="2000" kern="0" dirty="0"/>
              <a:t>Additional RAN3-led Candidate Topics</a:t>
            </a:r>
          </a:p>
          <a:p>
            <a:pPr lvl="1"/>
            <a:r>
              <a:rPr lang="en-US" sz="1800" dirty="0"/>
              <a:t>Sensing/ISAC</a:t>
            </a:r>
          </a:p>
          <a:p>
            <a:pPr lvl="1"/>
            <a:r>
              <a:rPr lang="en-US" sz="1800" kern="0" dirty="0"/>
              <a:t>SON/</a:t>
            </a:r>
            <a:r>
              <a:rPr lang="en-US" sz="1800" kern="0" dirty="0" err="1"/>
              <a:t>MDTEnh</a:t>
            </a:r>
            <a:r>
              <a:rPr lang="en-US" sz="1800" kern="0" dirty="0"/>
              <a:t>.</a:t>
            </a:r>
          </a:p>
          <a:p>
            <a:pPr marL="0" indent="0">
              <a:buNone/>
            </a:pPr>
            <a:endParaRPr lang="en-US" sz="2331" dirty="0"/>
          </a:p>
          <a:p>
            <a:endParaRPr lang="en-US" sz="2331" dirty="0"/>
          </a:p>
          <a:p>
            <a:pPr lvl="1"/>
            <a:endParaRPr lang="en-US" sz="1800" dirty="0"/>
          </a:p>
          <a:p>
            <a:pPr lvl="1"/>
            <a:endParaRPr lang="en-US" sz="16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FC08D22-CEB7-4255-9B19-81D8C445853C}"/>
              </a:ext>
            </a:extLst>
          </p:cNvPr>
          <p:cNvSpPr txBox="1">
            <a:spLocks/>
          </p:cNvSpPr>
          <p:nvPr/>
        </p:nvSpPr>
        <p:spPr bwMode="auto">
          <a:xfrm>
            <a:off x="8765865" y="1017122"/>
            <a:ext cx="6033890" cy="5038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Others</a:t>
            </a:r>
            <a:endParaRPr lang="en-US" sz="1800" dirty="0"/>
          </a:p>
          <a:p>
            <a:pPr lvl="1"/>
            <a:r>
              <a:rPr lang="en-US" sz="1600" kern="0" dirty="0"/>
              <a:t>SBFD</a:t>
            </a:r>
          </a:p>
          <a:p>
            <a:pPr lvl="1"/>
            <a:r>
              <a:rPr lang="en-US" sz="1600" kern="0" dirty="0"/>
              <a:t>UE aggregation</a:t>
            </a:r>
          </a:p>
          <a:p>
            <a:pPr lvl="1"/>
            <a:r>
              <a:rPr lang="en-US" sz="1600" dirty="0"/>
              <a:t>CA enhancement (incl. faster </a:t>
            </a:r>
            <a:r>
              <a:rPr lang="en-US" sz="1600" dirty="0" err="1"/>
              <a:t>scell</a:t>
            </a:r>
            <a:r>
              <a:rPr lang="en-US" sz="1600" dirty="0"/>
              <a:t> activation)</a:t>
            </a:r>
          </a:p>
          <a:p>
            <a:pPr lvl="1"/>
            <a:r>
              <a:rPr lang="en-US" sz="1600" kern="0" dirty="0" err="1"/>
              <a:t>RRC_inactive</a:t>
            </a:r>
            <a:r>
              <a:rPr lang="en-US" sz="1600" kern="0" dirty="0"/>
              <a:t>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UE energy saving (incl. LP-WUS)</a:t>
            </a:r>
          </a:p>
          <a:p>
            <a:pPr lvl="1"/>
            <a:r>
              <a:rPr lang="en-US" sz="1600" kern="0" dirty="0" err="1"/>
              <a:t>Sidelink</a:t>
            </a:r>
            <a:r>
              <a:rPr lang="en-US" sz="1600" kern="0" dirty="0"/>
              <a:t> </a:t>
            </a:r>
            <a:r>
              <a:rPr lang="en-US" sz="1600" kern="0" dirty="0" err="1"/>
              <a:t>enh</a:t>
            </a:r>
            <a:r>
              <a:rPr lang="en-US" sz="1600" kern="0" dirty="0"/>
              <a:t>. (incl. SL relay)</a:t>
            </a:r>
          </a:p>
          <a:p>
            <a:pPr lvl="1"/>
            <a:r>
              <a:rPr lang="en-US" sz="1600" kern="0" dirty="0" err="1"/>
              <a:t>QoE</a:t>
            </a:r>
            <a:r>
              <a:rPr lang="en-US" sz="1600" kern="0" dirty="0"/>
              <a:t>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RIS</a:t>
            </a:r>
          </a:p>
          <a:p>
            <a:pPr lvl="1"/>
            <a:r>
              <a:rPr lang="en-US" sz="1600" kern="0" dirty="0"/>
              <a:t>Positioning</a:t>
            </a:r>
          </a:p>
          <a:p>
            <a:pPr lvl="1"/>
            <a:r>
              <a:rPr lang="en-US" sz="1600" kern="0" dirty="0"/>
              <a:t>Topological </a:t>
            </a:r>
            <a:r>
              <a:rPr lang="en-US" sz="1600" kern="0" dirty="0" err="1"/>
              <a:t>enh</a:t>
            </a:r>
            <a:r>
              <a:rPr lang="en-US" sz="1600" kern="0" dirty="0"/>
              <a:t>. (NCR, </a:t>
            </a:r>
            <a:r>
              <a:rPr lang="en-US" sz="1600" kern="0" dirty="0" err="1"/>
              <a:t>femto</a:t>
            </a:r>
            <a:r>
              <a:rPr lang="en-US" sz="1600" kern="0" dirty="0"/>
              <a:t>, WAB)</a:t>
            </a:r>
          </a:p>
          <a:p>
            <a:pPr lvl="1"/>
            <a:r>
              <a:rPr lang="en-US" sz="1600" kern="0" dirty="0"/>
              <a:t>UE Tx switching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Packet priority based access control</a:t>
            </a:r>
          </a:p>
          <a:p>
            <a:pPr lvl="1"/>
            <a:r>
              <a:rPr lang="en-US" sz="1600" kern="0" dirty="0" err="1"/>
              <a:t>Xn</a:t>
            </a:r>
            <a:r>
              <a:rPr lang="en-US" sz="1600" kern="0" dirty="0"/>
              <a:t> failure handling </a:t>
            </a:r>
            <a:r>
              <a:rPr lang="en-US" sz="1600" kern="0" dirty="0" err="1"/>
              <a:t>enh</a:t>
            </a:r>
            <a:r>
              <a:rPr lang="en-US" sz="1600" kern="0" dirty="0"/>
              <a:t>.</a:t>
            </a:r>
          </a:p>
          <a:p>
            <a:pPr lvl="1"/>
            <a:r>
              <a:rPr lang="en-US" sz="1600" kern="0" dirty="0"/>
              <a:t>Digital twin</a:t>
            </a:r>
          </a:p>
          <a:p>
            <a:pPr lvl="1"/>
            <a:r>
              <a:rPr lang="en-US" sz="1600" kern="0" dirty="0"/>
              <a:t>Ray tracing model</a:t>
            </a:r>
          </a:p>
          <a:p>
            <a:pPr lvl="1"/>
            <a:r>
              <a:rPr lang="en-US" sz="1600" kern="0" dirty="0"/>
              <a:t>Other UL </a:t>
            </a:r>
            <a:r>
              <a:rPr lang="en-US" sz="1600" kern="0" dirty="0" err="1"/>
              <a:t>enh</a:t>
            </a:r>
            <a:r>
              <a:rPr lang="en-US" sz="1600" kern="0" dirty="0"/>
              <a:t>. (e.g., PA non-linearity, scheduling)</a:t>
            </a:r>
          </a:p>
          <a:p>
            <a:pPr lvl="1"/>
            <a:r>
              <a:rPr lang="en-US" sz="1600" kern="0" dirty="0"/>
              <a:t>Others </a:t>
            </a:r>
          </a:p>
          <a:p>
            <a:pPr lvl="1"/>
            <a:endParaRPr lang="en-US" sz="2400" kern="0" dirty="0"/>
          </a:p>
          <a:p>
            <a:pPr marL="0" indent="0">
              <a:buNone/>
            </a:pPr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400" kern="0" dirty="0"/>
          </a:p>
          <a:p>
            <a:endParaRPr lang="en-US" sz="20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9CFD2CC-05AC-722A-6EE1-B71E97AF22C7}"/>
              </a:ext>
            </a:extLst>
          </p:cNvPr>
          <p:cNvSpPr txBox="1">
            <a:spLocks/>
          </p:cNvSpPr>
          <p:nvPr/>
        </p:nvSpPr>
        <p:spPr bwMode="auto">
          <a:xfrm>
            <a:off x="3961762" y="5294952"/>
            <a:ext cx="5413352" cy="67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Another candidate topic</a:t>
            </a:r>
            <a:r>
              <a:rPr lang="en-US" sz="2400" kern="0" dirty="0"/>
              <a:t>: </a:t>
            </a:r>
            <a:r>
              <a:rPr lang="en-US" sz="2000" kern="0" dirty="0"/>
              <a:t>Develop channel bandwidth 200MHz considering n104</a:t>
            </a:r>
            <a:endParaRPr lang="en-US" sz="18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9834173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AI/ML Air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100" y="1143000"/>
            <a:ext cx="13269323" cy="5038524"/>
          </a:xfrm>
        </p:spPr>
        <p:txBody>
          <a:bodyPr/>
          <a:lstStyle/>
          <a:p>
            <a:r>
              <a:rPr lang="en-US" sz="2400" dirty="0"/>
              <a:t>Whether/how to continue Artificial Intelligence (AI)/Machine Learning (ML) air interface in Rel-20 depends on the outcome of the Rel-19 study and possibly the leftovers of the normative work, if any. </a:t>
            </a:r>
          </a:p>
          <a:p>
            <a:r>
              <a:rPr lang="en-US" sz="2400" dirty="0"/>
              <a:t>Normative work on AI/ML air interface is expected, subject to successful completion of the Rel-19 study</a:t>
            </a:r>
          </a:p>
          <a:p>
            <a:pPr lvl="1"/>
            <a:r>
              <a:rPr lang="en-US" sz="2000" dirty="0"/>
              <a:t>E.g., two-sided model for CSI compression</a:t>
            </a:r>
          </a:p>
          <a:p>
            <a:r>
              <a:rPr lang="en-US" sz="2531" dirty="0"/>
              <a:t>Strong need to explore new use cases in Rel-20 for 5G-Advanced or not?</a:t>
            </a:r>
          </a:p>
          <a:p>
            <a:pPr lvl="1"/>
            <a:r>
              <a:rPr lang="en-US" sz="2000" dirty="0"/>
              <a:t>If so, these new use cases should be very limited. </a:t>
            </a:r>
          </a:p>
          <a:p>
            <a:pPr lvl="1"/>
            <a:r>
              <a:rPr lang="en-US" sz="2000" dirty="0"/>
              <a:t>Study of these new cases is expected to convert to normative work in Rel-20. </a:t>
            </a:r>
          </a:p>
          <a:p>
            <a:pPr lvl="1"/>
            <a:r>
              <a:rPr lang="en-US" sz="2000" dirty="0"/>
              <a:t>How to avoid overlapping with 6G study?</a:t>
            </a:r>
          </a:p>
          <a:p>
            <a:r>
              <a:rPr lang="en-US" sz="2531" dirty="0"/>
              <a:t>Any other aspects?</a:t>
            </a:r>
          </a:p>
          <a:p>
            <a:r>
              <a:rPr lang="en-US" sz="2400" dirty="0"/>
              <a:t>Important to keep the total amount of work related to AI/ML air interface within a reasonable load in Rel-20, and to avoid any overlap with the expected related 6G study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8599314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9127" y="0"/>
            <a:ext cx="11671540" cy="1143000"/>
          </a:xfrm>
        </p:spPr>
        <p:txBody>
          <a:bodyPr/>
          <a:lstStyle/>
          <a:p>
            <a:r>
              <a:rPr lang="en-US" dirty="0"/>
              <a:t>MIMO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433" y="1143000"/>
            <a:ext cx="13269323" cy="5038524"/>
          </a:xfrm>
        </p:spPr>
        <p:txBody>
          <a:bodyPr/>
          <a:lstStyle/>
          <a:p>
            <a:r>
              <a:rPr lang="en-US" sz="2400" dirty="0"/>
              <a:t>Still strong desire to continue Multiple Input Multiple Output (MIMO) evolution in Rel-20</a:t>
            </a:r>
          </a:p>
          <a:p>
            <a:pPr lvl="1"/>
            <a:r>
              <a:rPr lang="en-US" sz="2000" dirty="0"/>
              <a:t>For both downlink and uplink</a:t>
            </a:r>
          </a:p>
          <a:p>
            <a:r>
              <a:rPr lang="en-US" sz="2400" dirty="0"/>
              <a:t>Possible areas for evolution are rather wide</a:t>
            </a:r>
          </a:p>
          <a:p>
            <a:r>
              <a:rPr lang="en-US" sz="2400" dirty="0"/>
              <a:t>Important to focus on a very limited set of topics for MIMO evolution targeting real and urgent commercial needs in Rel-20</a:t>
            </a:r>
          </a:p>
          <a:p>
            <a:pPr lvl="1"/>
            <a:r>
              <a:rPr lang="en-US" sz="2000" dirty="0"/>
              <a:t>Especially considering MIMO has been evolving contiguously since Rel-15!</a:t>
            </a:r>
            <a:endParaRPr lang="en-US" sz="1600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07579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59604</TotalTime>
  <Words>1523</Words>
  <Application>Microsoft Office PowerPoint</Application>
  <PresentationFormat>Custom</PresentationFormat>
  <Paragraphs>154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RAN Chair’s Summary of 5G-Advanced in Rel-20</vt:lpstr>
      <vt:lpstr>General</vt:lpstr>
      <vt:lpstr>5G-Advanced in Rel-20:  Addressing Critical Commercial Needs before 6G</vt:lpstr>
      <vt:lpstr>Rel-20: 5G-Advanced vs. 6G</vt:lpstr>
      <vt:lpstr>Management of the Topics</vt:lpstr>
      <vt:lpstr>Categorization of Topics Based on Contributions to RAN 5G-Advanced Rel-20 Workshop: RAN1/2/3-led</vt:lpstr>
      <vt:lpstr>Categorization of topics based on WS contributions</vt:lpstr>
      <vt:lpstr>AI/ML Air Interface</vt:lpstr>
      <vt:lpstr>MIMO Evolution</vt:lpstr>
      <vt:lpstr>Ambient IoT</vt:lpstr>
      <vt:lpstr>AI/ML for Mobility</vt:lpstr>
      <vt:lpstr>IoT NTN</vt:lpstr>
      <vt:lpstr>AI/ML for NG-RAN</vt:lpstr>
      <vt:lpstr>Additional RAN1-led Candidate Topics</vt:lpstr>
      <vt:lpstr>Additional RAN2-led Candidate Topics</vt:lpstr>
      <vt:lpstr>Additional RAN3-led Candidate Topics</vt:lpstr>
      <vt:lpstr>Another Candidate Topic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627</cp:revision>
  <dcterms:created xsi:type="dcterms:W3CDTF">2018-05-24T11:49:12Z</dcterms:created>
  <dcterms:modified xsi:type="dcterms:W3CDTF">2024-12-11T11:31:23Z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