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3"/>
  </p:notesMasterIdLst>
  <p:sldIdLst>
    <p:sldId id="434" r:id="rId3"/>
    <p:sldId id="258" r:id="rId4"/>
    <p:sldId id="2147480967" r:id="rId5"/>
    <p:sldId id="2147480950" r:id="rId6"/>
    <p:sldId id="2147480984" r:id="rId7"/>
    <p:sldId id="2147480977" r:id="rId8"/>
    <p:sldId id="259" r:id="rId9"/>
    <p:sldId id="2147480973" r:id="rId10"/>
    <p:sldId id="2147480983" r:id="rId11"/>
    <p:sldId id="262" r:id="rId12"/>
    <p:sldId id="2147480969" r:id="rId13"/>
    <p:sldId id="260" r:id="rId14"/>
    <p:sldId id="2147480966" r:id="rId15"/>
    <p:sldId id="261" r:id="rId16"/>
    <p:sldId id="2147480974" r:id="rId17"/>
    <p:sldId id="2147480985" r:id="rId18"/>
    <p:sldId id="2147480986" r:id="rId19"/>
    <p:sldId id="2147480987" r:id="rId20"/>
    <p:sldId id="292" r:id="rId21"/>
    <p:sldId id="214748098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E886BED-F912-A953-C87C-7B5AE8295CE8}" name="Richard Burbidge" initials="RB" userId="Richard Burbidg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6A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277" autoAdjust="0"/>
    <p:restoredTop sz="94660"/>
  </p:normalViewPr>
  <p:slideViewPr>
    <p:cSldViewPr snapToGrid="0">
      <p:cViewPr>
        <p:scale>
          <a:sx n="65" d="100"/>
          <a:sy n="65" d="100"/>
        </p:scale>
        <p:origin x="680" y="180"/>
      </p:cViewPr>
      <p:guideLst>
        <p:guide orient="horz" pos="2160"/>
        <p:guide pos="3840"/>
      </p:guideLst>
    </p:cSldViewPr>
  </p:slideViewPr>
  <p:notesTextViewPr>
    <p:cViewPr>
      <p:scale>
        <a:sx n="1" d="1"/>
        <a:sy n="1" d="1"/>
      </p:scale>
      <p:origin x="0" y="0"/>
    </p:cViewPr>
  </p:notesTextViewPr>
  <p:sorterViewPr>
    <p:cViewPr varScale="1">
      <p:scale>
        <a:sx n="1" d="1"/>
        <a:sy n="1" d="1"/>
      </p:scale>
      <p:origin x="0" y="-5512"/>
    </p:cViewPr>
  </p:sorterViewPr>
  <p:notesViewPr>
    <p:cSldViewPr snapToGrid="0">
      <p:cViewPr varScale="1">
        <p:scale>
          <a:sx n="54" d="100"/>
          <a:sy n="54" d="100"/>
        </p:scale>
        <p:origin x="256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8/10/relationships/authors" Targe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01C7CC-1238-454C-88DA-18EFC4F522B9}" type="datetimeFigureOut">
              <a:rPr lang="en-US" smtClean="0"/>
              <a:t>3/10/2025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684659-B89C-43AB-82B2-9E3786229A62}" type="slidenum">
              <a:rPr lang="en-US" smtClean="0"/>
              <a:t>‹#›</a:t>
            </a:fld>
            <a:endParaRPr lang="en-US"/>
          </a:p>
        </p:txBody>
      </p:sp>
    </p:spTree>
    <p:extLst>
      <p:ext uri="{BB962C8B-B14F-4D97-AF65-F5344CB8AC3E}">
        <p14:creationId xmlns:p14="http://schemas.microsoft.com/office/powerpoint/2010/main" val="1688091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0EFD39E0-52DC-4E29-9B33-7D479C89A1F8}" type="slidenum">
              <a:rPr kumimoji="0" lang="en-US" sz="2400" b="0" i="0" u="none" strike="noStrike" kern="0" cap="none" spc="0" normalizeH="0" baseline="0" noProof="0" smtClean="0">
                <a:ln>
                  <a:noFill/>
                </a:ln>
                <a:solidFill>
                  <a:srgbClr val="000000"/>
                </a:solidFill>
                <a:effectLst/>
                <a:uLnTx/>
                <a:uFillTx/>
                <a:latin typeface="Helvetica Neue"/>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18</a:t>
            </a:fld>
            <a:endParaRPr kumimoji="0" lang="en-US" sz="2400" b="0" i="0" u="none" strike="noStrike" kern="0" cap="none" spc="0" normalizeH="0" baseline="0" noProof="0">
              <a:ln>
                <a:noFill/>
              </a:ln>
              <a:solidFill>
                <a:srgbClr val="000000"/>
              </a:solidFill>
              <a:effectLst/>
              <a:uLnTx/>
              <a:uFillTx/>
              <a:latin typeface="Helvetica Neue"/>
              <a:sym typeface="Helvetica Neue"/>
            </a:endParaRPr>
          </a:p>
        </p:txBody>
      </p:sp>
    </p:spTree>
    <p:extLst>
      <p:ext uri="{BB962C8B-B14F-4D97-AF65-F5344CB8AC3E}">
        <p14:creationId xmlns:p14="http://schemas.microsoft.com/office/powerpoint/2010/main" val="3453650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59859-5266-34B4-6B09-08041E0FD272}"/>
              </a:ext>
            </a:extLst>
          </p:cNvPr>
          <p:cNvSpPr>
            <a:spLocks noGrp="1"/>
          </p:cNvSpPr>
          <p:nvPr>
            <p:ph type="title"/>
          </p:nvPr>
        </p:nvSpPr>
        <p:spPr>
          <a:xfrm>
            <a:off x="1792941" y="365125"/>
            <a:ext cx="8444754"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299A03-E083-35AD-8F1C-6C340723CBD3}"/>
              </a:ext>
            </a:extLst>
          </p:cNvPr>
          <p:cNvSpPr>
            <a:spLocks noGrp="1"/>
          </p:cNvSpPr>
          <p:nvPr>
            <p:ph idx="1"/>
          </p:nvPr>
        </p:nvSpPr>
        <p:spPr>
          <a:xfrm>
            <a:off x="838200" y="1825625"/>
            <a:ext cx="10515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09686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3F16A9-F31A-2811-0E98-22A3309ACB67}"/>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D7DFA04-1445-22DB-FF19-1DF5F571E28D}"/>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25698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106BFEE-EF88-6521-3486-6C65FD305B73}"/>
              </a:ext>
            </a:extLst>
          </p:cNvPr>
          <p:cNvSpPr>
            <a:spLocks noGrp="1"/>
          </p:cNvSpPr>
          <p:nvPr>
            <p:ph type="ftr" sz="quarter" idx="3"/>
          </p:nvPr>
        </p:nvSpPr>
        <p:spPr>
          <a:xfrm>
            <a:off x="381000" y="6530127"/>
            <a:ext cx="4114800" cy="276022"/>
          </a:xfrm>
          <a:prstGeom prst="rect">
            <a:avLst/>
          </a:prstGeom>
        </p:spPr>
        <p:txBody>
          <a:bodyPr vert="horz" lIns="91440" tIns="45720" rIns="91440" bIns="45720" rtlCol="0" anchor="ctr"/>
          <a:lstStyle>
            <a:lvl1pPr algn="ctr">
              <a:defRPr sz="1200">
                <a:solidFill>
                  <a:schemeClr val="tx1">
                    <a:tint val="75000"/>
                  </a:schemeClr>
                </a:solidFill>
              </a:defRPr>
            </a:lvl1pPr>
          </a:lstStyle>
          <a:p>
            <a:pPr algn="l"/>
            <a:r>
              <a:rPr lang="en-GB" dirty="0"/>
              <a:t>6th O-RAN 6G Workshop</a:t>
            </a:r>
          </a:p>
        </p:txBody>
      </p:sp>
      <p:sp>
        <p:nvSpPr>
          <p:cNvPr id="6" name="Date Placeholder 3">
            <a:extLst>
              <a:ext uri="{FF2B5EF4-FFF2-40B4-BE49-F238E27FC236}">
                <a16:creationId xmlns:a16="http://schemas.microsoft.com/office/drawing/2014/main" id="{C8026890-6226-0786-E1AF-ED6F1F6B34A8}"/>
              </a:ext>
            </a:extLst>
          </p:cNvPr>
          <p:cNvSpPr>
            <a:spLocks noGrp="1"/>
          </p:cNvSpPr>
          <p:nvPr>
            <p:ph type="dt" sz="half" idx="2"/>
          </p:nvPr>
        </p:nvSpPr>
        <p:spPr>
          <a:xfrm>
            <a:off x="5239640" y="6530127"/>
            <a:ext cx="3084320" cy="276022"/>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13 June 2024 </a:t>
            </a:r>
            <a:endParaRPr lang="en-GB" dirty="0"/>
          </a:p>
        </p:txBody>
      </p:sp>
      <p:sp>
        <p:nvSpPr>
          <p:cNvPr id="9" name="Title 8">
            <a:extLst>
              <a:ext uri="{FF2B5EF4-FFF2-40B4-BE49-F238E27FC236}">
                <a16:creationId xmlns:a16="http://schemas.microsoft.com/office/drawing/2014/main" id="{2915D091-3EFD-22D5-BE34-1795E1533E06}"/>
              </a:ext>
            </a:extLst>
          </p:cNvPr>
          <p:cNvSpPr>
            <a:spLocks noGrp="1"/>
          </p:cNvSpPr>
          <p:nvPr>
            <p:ph type="title"/>
          </p:nvPr>
        </p:nvSpPr>
        <p:spPr>
          <a:xfrm>
            <a:off x="1541928" y="365125"/>
            <a:ext cx="9173575" cy="1325563"/>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80262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3" y="2130448"/>
            <a:ext cx="10363201" cy="1470025"/>
          </a:xfrm>
          <a:prstGeom prst="rect">
            <a:avLst/>
          </a:prstGeo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a:prstGeom prst="rect">
            <a:avLst/>
          </a:prstGeo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4114284982"/>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81459209"/>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2051811"/>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60172473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5A309-F0D6-5ED7-3D12-A3E529535A2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59CBCDA6-238E-A8BB-05FF-2E62A2CF2F6D}"/>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272368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8499C-1AAF-9050-2089-D1FE8528104F}"/>
              </a:ext>
            </a:extLst>
          </p:cNvPr>
          <p:cNvSpPr>
            <a:spLocks noGrp="1"/>
          </p:cNvSpPr>
          <p:nvPr>
            <p:ph type="title"/>
          </p:nvPr>
        </p:nvSpPr>
        <p:spPr>
          <a:xfrm>
            <a:off x="1541928" y="365125"/>
            <a:ext cx="9173575"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0E0FBDD-45E9-71C8-79E7-50F7CBA732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8ADBFB0-9158-F2D5-6B36-5C66068AAED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23862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3E02A-6595-ADEC-9842-7152827B2B4C}"/>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04D7BA1-5B35-8CF2-5593-1129A980EEC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8E1507-15B4-A15C-B42C-E3792D160641}"/>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82AE1C-ED18-224B-E0A8-57D9A8221EB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3BED9D-5DEC-0FF4-4870-276406DCE7F7}"/>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5212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53B65-838A-9051-4DEC-FE11AF653AA5}"/>
              </a:ext>
            </a:extLst>
          </p:cNvPr>
          <p:cNvSpPr>
            <a:spLocks noGrp="1"/>
          </p:cNvSpPr>
          <p:nvPr>
            <p:ph type="title"/>
          </p:nvPr>
        </p:nvSpPr>
        <p:spPr>
          <a:xfrm>
            <a:off x="1541928" y="365125"/>
            <a:ext cx="9173575"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2230955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975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8924C-D504-B77C-C6B5-9C7353C89F6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3187D0D-7F18-49DD-C2DB-0CEA5681F5C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FD81BA9-F818-42BD-CF6F-D7BA06BDED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626518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729D5-CF13-A950-5BCF-15247093F79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889C514-1025-F79B-81B9-B3CE6432768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ABE5154-9A79-FDDC-C8D7-1DDA0F0BD40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815949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CEE4F-0433-9C9D-A43F-F7C95A512CCA}"/>
              </a:ext>
            </a:extLst>
          </p:cNvPr>
          <p:cNvSpPr>
            <a:spLocks noGrp="1"/>
          </p:cNvSpPr>
          <p:nvPr>
            <p:ph type="title"/>
          </p:nvPr>
        </p:nvSpPr>
        <p:spPr>
          <a:xfrm>
            <a:off x="1541928" y="365125"/>
            <a:ext cx="9173575" cy="1325563"/>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4A49C82-E002-694E-5BA0-5DBADDAC2BFE}"/>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75965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jp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Title Placeholder 1">
            <a:extLst>
              <a:ext uri="{FF2B5EF4-FFF2-40B4-BE49-F238E27FC236}">
                <a16:creationId xmlns:a16="http://schemas.microsoft.com/office/drawing/2014/main" id="{D74DF784-8FE3-384F-0944-CC5730B1C509}"/>
              </a:ext>
            </a:extLst>
          </p:cNvPr>
          <p:cNvSpPr>
            <a:spLocks noGrp="1"/>
          </p:cNvSpPr>
          <p:nvPr>
            <p:ph type="title"/>
          </p:nvPr>
        </p:nvSpPr>
        <p:spPr bwMode="auto">
          <a:xfrm>
            <a:off x="2093383" y="173065"/>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5" name="Text Placeholder 2">
            <a:extLst>
              <a:ext uri="{FF2B5EF4-FFF2-40B4-BE49-F238E27FC236}">
                <a16:creationId xmlns:a16="http://schemas.microsoft.com/office/drawing/2014/main" id="{C28718CA-6F5D-7D0A-B185-45CA302F674E}"/>
              </a:ext>
            </a:extLst>
          </p:cNvPr>
          <p:cNvSpPr>
            <a:spLocks noGrp="1"/>
          </p:cNvSpPr>
          <p:nvPr>
            <p:ph type="body" idx="1"/>
          </p:nvPr>
        </p:nvSpPr>
        <p:spPr bwMode="auto">
          <a:xfrm>
            <a:off x="647703" y="1495425"/>
            <a:ext cx="11184467"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6" name="Oval 15">
            <a:extLst>
              <a:ext uri="{FF2B5EF4-FFF2-40B4-BE49-F238E27FC236}">
                <a16:creationId xmlns:a16="http://schemas.microsoft.com/office/drawing/2014/main" id="{A5BB4E3C-E2ED-94C2-CC3E-DBA8CE9540CB}"/>
              </a:ext>
            </a:extLst>
          </p:cNvPr>
          <p:cNvSpPr/>
          <p:nvPr userDrawn="1"/>
        </p:nvSpPr>
        <p:spPr bwMode="auto">
          <a:xfrm>
            <a:off x="11698755" y="6499877"/>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7" name="Rectangle 16">
            <a:extLst>
              <a:ext uri="{FF2B5EF4-FFF2-40B4-BE49-F238E27FC236}">
                <a16:creationId xmlns:a16="http://schemas.microsoft.com/office/drawing/2014/main" id="{3868FF38-14B3-0D4A-87D3-6DA26C74E762}"/>
              </a:ext>
            </a:extLst>
          </p:cNvPr>
          <p:cNvSpPr>
            <a:spLocks noChangeArrowheads="1"/>
          </p:cNvSpPr>
          <p:nvPr userDrawn="1"/>
        </p:nvSpPr>
        <p:spPr bwMode="auto">
          <a:xfrm>
            <a:off x="5778372" y="661715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solidFill>
                  <a:schemeClr val="bg1">
                    <a:lumMod val="65000"/>
                  </a:schemeClr>
                </a:solidFill>
              </a:rPr>
              <a:t>© 3GPP 2025</a:t>
            </a:r>
          </a:p>
        </p:txBody>
      </p:sp>
      <p:pic>
        <p:nvPicPr>
          <p:cNvPr id="18" name="Picture 17" descr="A blue and black logo&#10;&#10;Description automatically generated">
            <a:extLst>
              <a:ext uri="{FF2B5EF4-FFF2-40B4-BE49-F238E27FC236}">
                <a16:creationId xmlns:a16="http://schemas.microsoft.com/office/drawing/2014/main" id="{A6D58329-089F-60B2-643D-D9AF0A2E6CD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715504" y="173065"/>
            <a:ext cx="1364884" cy="767747"/>
          </a:xfrm>
          <a:prstGeom prst="rect">
            <a:avLst/>
          </a:prstGeom>
        </p:spPr>
      </p:pic>
      <p:pic>
        <p:nvPicPr>
          <p:cNvPr id="19" name="Picture 10">
            <a:extLst>
              <a:ext uri="{FF2B5EF4-FFF2-40B4-BE49-F238E27FC236}">
                <a16:creationId xmlns:a16="http://schemas.microsoft.com/office/drawing/2014/main" id="{91B16530-0913-C067-8761-6D3C2A7E797C}"/>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72286"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F82BEA26-492E-414E-192B-6F3E757818AE}"/>
              </a:ext>
            </a:extLst>
          </p:cNvPr>
          <p:cNvSpPr txBox="1"/>
          <p:nvPr userDrawn="1"/>
        </p:nvSpPr>
        <p:spPr>
          <a:xfrm>
            <a:off x="172286" y="6614005"/>
            <a:ext cx="4903470" cy="215444"/>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altLang="de-DE" sz="800" kern="1200" dirty="0">
                <a:solidFill>
                  <a:schemeClr val="bg1">
                    <a:lumMod val="65000"/>
                  </a:schemeClr>
                </a:solidFill>
                <a:latin typeface="Arial" panose="020B0604020202020204" pitchFamily="34" charset="0"/>
                <a:ea typeface="+mn-ea"/>
                <a:cs typeface="Arial" panose="020B0604020202020204" pitchFamily="34" charset="0"/>
              </a:rPr>
              <a:t>6GWS-250238, 3GPP workshop on 6G, Incheon, Korea, 10 - 11 Mar 2025</a:t>
            </a:r>
          </a:p>
        </p:txBody>
      </p:sp>
    </p:spTree>
    <p:extLst>
      <p:ext uri="{BB962C8B-B14F-4D97-AF65-F5344CB8AC3E}">
        <p14:creationId xmlns:p14="http://schemas.microsoft.com/office/powerpoint/2010/main" val="3088442631"/>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1" r:id="rId11"/>
    <p:sldLayoutId id="2147483666" r:id="rId12"/>
  </p:sldLayoutIdLst>
  <p:hf hdr="0"/>
  <p:txStyles>
    <p:titleStyle>
      <a:lvl1pPr algn="ctr" defTabSz="914400" rtl="0" eaLnBrk="1" latinLnBrk="0" hangingPunct="1">
        <a:lnSpc>
          <a:spcPct val="90000"/>
        </a:lnSpc>
        <a:spcBef>
          <a:spcPct val="0"/>
        </a:spcBef>
        <a:buNone/>
        <a:defRPr lang="en-GB" sz="3600" kern="1200" dirty="0">
          <a:solidFill>
            <a:srgbClr val="C00000"/>
          </a:solidFill>
          <a:latin typeface="Montserrat" panose="00000500000000000000" pitchFamily="2"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lang="en-US" altLang="en-US" sz="3034" kern="1200" dirty="0" smtClean="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093383" y="173065"/>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95425"/>
            <a:ext cx="11184467"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4" name="Oval 3">
            <a:extLst>
              <a:ext uri="{FF2B5EF4-FFF2-40B4-BE49-F238E27FC236}">
                <a16:creationId xmlns:a16="http://schemas.microsoft.com/office/drawing/2014/main" id="{2BFF0F84-3493-E1FC-C1EB-310316523608}"/>
              </a:ext>
            </a:extLst>
          </p:cNvPr>
          <p:cNvSpPr/>
          <p:nvPr userDrawn="1"/>
        </p:nvSpPr>
        <p:spPr bwMode="auto">
          <a:xfrm>
            <a:off x="11698755" y="6499877"/>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5" name="Rectangle 16">
            <a:extLst>
              <a:ext uri="{FF2B5EF4-FFF2-40B4-BE49-F238E27FC236}">
                <a16:creationId xmlns:a16="http://schemas.microsoft.com/office/drawing/2014/main" id="{2A499641-636B-5B64-AEE7-4FB59B3236E7}"/>
              </a:ext>
            </a:extLst>
          </p:cNvPr>
          <p:cNvSpPr>
            <a:spLocks noChangeArrowheads="1"/>
          </p:cNvSpPr>
          <p:nvPr userDrawn="1"/>
        </p:nvSpPr>
        <p:spPr bwMode="auto">
          <a:xfrm>
            <a:off x="5778372" y="661715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solidFill>
                  <a:schemeClr val="bg1">
                    <a:lumMod val="65000"/>
                  </a:schemeClr>
                </a:solidFill>
              </a:rPr>
              <a:t>© 3GPP 2025</a:t>
            </a:r>
          </a:p>
        </p:txBody>
      </p:sp>
      <p:pic>
        <p:nvPicPr>
          <p:cNvPr id="2" name="Picture 1" descr="A blue and black logo&#10;&#10;Description automatically generated">
            <a:extLst>
              <a:ext uri="{FF2B5EF4-FFF2-40B4-BE49-F238E27FC236}">
                <a16:creationId xmlns:a16="http://schemas.microsoft.com/office/drawing/2014/main" id="{8008AB01-B1C9-CE04-74B8-E45062B0D5C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715504" y="173065"/>
            <a:ext cx="1364884" cy="767747"/>
          </a:xfrm>
          <a:prstGeom prst="rect">
            <a:avLst/>
          </a:prstGeom>
        </p:spPr>
      </p:pic>
      <p:pic>
        <p:nvPicPr>
          <p:cNvPr id="3" name="Picture 10">
            <a:extLst>
              <a:ext uri="{FF2B5EF4-FFF2-40B4-BE49-F238E27FC236}">
                <a16:creationId xmlns:a16="http://schemas.microsoft.com/office/drawing/2014/main" id="{3692ADD0-AB1C-CFAE-148D-7B2C215CB656}"/>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72286"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A60815E-4E28-16F1-2EE9-42A218E65827}"/>
              </a:ext>
            </a:extLst>
          </p:cNvPr>
          <p:cNvSpPr txBox="1"/>
          <p:nvPr userDrawn="1"/>
        </p:nvSpPr>
        <p:spPr>
          <a:xfrm>
            <a:off x="172286" y="6614005"/>
            <a:ext cx="4903470" cy="215444"/>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altLang="de-DE" sz="800" kern="1200" dirty="0">
                <a:solidFill>
                  <a:schemeClr val="bg1">
                    <a:lumMod val="65000"/>
                  </a:schemeClr>
                </a:solidFill>
                <a:latin typeface="Arial" panose="020B0604020202020204" pitchFamily="34" charset="0"/>
                <a:ea typeface="+mn-ea"/>
                <a:cs typeface="Arial" panose="020B0604020202020204" pitchFamily="34" charset="0"/>
              </a:rPr>
              <a:t>6GWS-250238, 3GPP workshop on 6G, Incheon, Korea, 10 - 11 Mar 2025</a:t>
            </a:r>
          </a:p>
        </p:txBody>
      </p:sp>
    </p:spTree>
    <p:extLst>
      <p:ext uri="{BB962C8B-B14F-4D97-AF65-F5344CB8AC3E}">
        <p14:creationId xmlns:p14="http://schemas.microsoft.com/office/powerpoint/2010/main" val="298028244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ransition spd="slow"/>
  <p:hf sldNum="0" hdr="0" dt="0"/>
  <p:txStyles>
    <p:titleStyle>
      <a:lvl1pPr algn="ctr" rtl="0" eaLnBrk="0" fontAlgn="base" hangingPunct="0">
        <a:spcBef>
          <a:spcPct val="0"/>
        </a:spcBef>
        <a:spcAft>
          <a:spcPct val="0"/>
        </a:spcAft>
        <a:defRPr sz="3600">
          <a:solidFill>
            <a:srgbClr val="C00000"/>
          </a:solidFill>
          <a:latin typeface="Montserrat" panose="00000500000000000000" pitchFamily="2" charset="0"/>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ts val="600"/>
        </a:spcBef>
        <a:spcAft>
          <a:spcPct val="0"/>
        </a:spcAft>
        <a:buFontTx/>
        <a:buBlip>
          <a:blip r:embed="rId7"/>
        </a:buBlip>
        <a:defRPr sz="3034" baseline="0">
          <a:solidFill>
            <a:schemeClr val="tx1"/>
          </a:solidFill>
          <a:latin typeface="Calibri" panose="020F0502020204030204" pitchFamily="34" charset="0"/>
          <a:ea typeface="+mn-ea"/>
          <a:cs typeface="+mn-cs"/>
        </a:defRPr>
      </a:lvl1pPr>
      <a:lvl2pPr marL="952777" indent="-457200" algn="l" rtl="0" eaLnBrk="0" fontAlgn="base" hangingPunct="0">
        <a:spcBef>
          <a:spcPts val="600"/>
        </a:spcBef>
        <a:spcAft>
          <a:spcPct val="0"/>
        </a:spcAft>
        <a:buClr>
          <a:srgbClr val="92D050"/>
        </a:buClr>
        <a:buFont typeface="Arial" panose="020B0604020202020204" pitchFamily="34" charset="0"/>
        <a:buChar char="•"/>
        <a:defRPr sz="2602" baseline="0">
          <a:solidFill>
            <a:schemeClr val="tx1"/>
          </a:solidFill>
          <a:latin typeface="Calibri" panose="020F0502020204030204" pitchFamily="34" charset="0"/>
        </a:defRPr>
      </a:lvl2pPr>
      <a:lvl3pPr marL="1238943" indent="-247788" algn="l" rtl="0" eaLnBrk="0" fontAlgn="base" hangingPunct="0">
        <a:spcBef>
          <a:spcPts val="600"/>
        </a:spcBef>
        <a:spcAft>
          <a:spcPct val="0"/>
        </a:spcAft>
        <a:buFont typeface="Arial" panose="020B0604020202020204" pitchFamily="34" charset="0"/>
        <a:buChar char="•"/>
        <a:defRPr sz="2167" baseline="0">
          <a:solidFill>
            <a:schemeClr val="tx1"/>
          </a:solidFill>
          <a:latin typeface="Calibri" panose="020F0502020204030204" pitchFamily="34" charset="0"/>
        </a:defRPr>
      </a:lvl3pPr>
      <a:lvl4pPr marL="1734520" indent="-247788" algn="l" rtl="0" eaLnBrk="0" fontAlgn="base" hangingPunct="0">
        <a:spcBef>
          <a:spcPts val="600"/>
        </a:spcBef>
        <a:spcAft>
          <a:spcPct val="0"/>
        </a:spcAft>
        <a:buFont typeface="Arial" panose="020B0604020202020204" pitchFamily="34" charset="0"/>
        <a:buChar char="–"/>
        <a:defRPr sz="2167" baseline="0">
          <a:solidFill>
            <a:schemeClr val="tx1"/>
          </a:solidFill>
          <a:latin typeface="Calibri" panose="020F0502020204030204" pitchFamily="34" charset="0"/>
        </a:defRPr>
      </a:lvl4pPr>
      <a:lvl5pPr marL="2230097" indent="-247788" algn="l" rtl="0" eaLnBrk="0" fontAlgn="base" hangingPunct="0">
        <a:spcBef>
          <a:spcPts val="600"/>
        </a:spcBef>
        <a:spcAft>
          <a:spcPct val="0"/>
        </a:spcAft>
        <a:buFont typeface="Arial" panose="020B0604020202020204" pitchFamily="34" charset="0"/>
        <a:buChar char="»"/>
        <a:defRPr sz="1733" baseline="0">
          <a:solidFill>
            <a:schemeClr val="tx1"/>
          </a:solidFill>
          <a:latin typeface="Calibri" panose="020F0502020204030204" pitchFamily="34" charset="0"/>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hyperlink" Target="https://www.3gpp.org/ftp/workshop/2024-05-08_3GPP_Stage1_IMT2030_UC_WS/Docs/" TargetMode="External"/><Relationship Id="rId13" Type="http://schemas.openxmlformats.org/officeDocument/2006/relationships/hyperlink" Target="https://www.3gpp.org/ftp/tsg_sa/TSG_SA/TSGS_105_Melbourne_2024-09/Docs/SP-241391.zip" TargetMode="External"/><Relationship Id="rId3" Type="http://schemas.openxmlformats.org/officeDocument/2006/relationships/image" Target="../media/image7.png"/><Relationship Id="rId7" Type="http://schemas.openxmlformats.org/officeDocument/2006/relationships/hyperlink" Target="https://www.3gpp.org/ftp/workshop/2024-05-08_3GPP_Stage1_IMT2030_UC_WS/Docs/SWS-240025.zip" TargetMode="External"/><Relationship Id="rId12"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image" Target="../media/image10.svg"/><Relationship Id="rId11" Type="http://schemas.openxmlformats.org/officeDocument/2006/relationships/image" Target="../media/image13.png"/><Relationship Id="rId5" Type="http://schemas.openxmlformats.org/officeDocument/2006/relationships/image" Target="../media/image9.png"/><Relationship Id="rId15" Type="http://schemas.openxmlformats.org/officeDocument/2006/relationships/hyperlink" Target="http://www.3gpp.org/ftp/tsg_ran/TSG_RAN/TSGR_106/Docs/RP-243327.zip" TargetMode="External"/><Relationship Id="rId10" Type="http://schemas.openxmlformats.org/officeDocument/2006/relationships/image" Target="../media/image12.png"/><Relationship Id="rId4" Type="http://schemas.openxmlformats.org/officeDocument/2006/relationships/image" Target="../media/image8.svg"/><Relationship Id="rId9" Type="http://schemas.openxmlformats.org/officeDocument/2006/relationships/image" Target="../media/image11.png"/><Relationship Id="rId14" Type="http://schemas.openxmlformats.org/officeDocument/2006/relationships/hyperlink" Target="http://www.3gpp.org/ftp/tsg_ran/TSG_RAN/TSGR_106/Docs/RP-243292.zip"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91.zip" TargetMode="External"/><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17.jpg"/><Relationship Id="rId5" Type="http://schemas.openxmlformats.org/officeDocument/2006/relationships/hyperlink" Target="http://www.3gpp.org/ftp/tsg_ran/TSG_RAN/TSGR_106/Docs/RP-243327.zip" TargetMode="External"/><Relationship Id="rId4" Type="http://schemas.openxmlformats.org/officeDocument/2006/relationships/hyperlink" Target="http://www.3gpp.org/ftp/tsg_ran/TSG_RAN/TSGR_106/Docs/RP-243292.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hyperlink" Target="https://www.3gpp.org/ftp/workshop/2025-03-10_3GPP_6G_WS/Docs" TargetMode="Externa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92941" y="1646868"/>
            <a:ext cx="8461961" cy="1195193"/>
          </a:xfrm>
        </p:spPr>
        <p:txBody>
          <a:bodyPr/>
          <a:lstStyle/>
          <a:p>
            <a:pPr algn="ctr"/>
            <a:r>
              <a:rPr lang="en-US" sz="5400" b="1" dirty="0">
                <a:solidFill>
                  <a:srgbClr val="C00000"/>
                </a:solidFill>
                <a:effectLst>
                  <a:outerShdw blurRad="38100" dist="38100" dir="2700000" algn="tl">
                    <a:srgbClr val="000000">
                      <a:alpha val="43137"/>
                    </a:srgbClr>
                  </a:outerShdw>
                </a:effectLst>
              </a:rPr>
              <a:t>Chair’s summary of the 3GPP workshop on</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898722" y="4529416"/>
            <a:ext cx="8394556" cy="1289380"/>
          </a:xfrm>
        </p:spPr>
        <p:txBody>
          <a:bodyPr/>
          <a:lstStyle/>
          <a:p>
            <a:pPr>
              <a:spcBef>
                <a:spcPts val="600"/>
              </a:spcBef>
            </a:pPr>
            <a:r>
              <a:rPr lang="en-US" sz="2000" b="1" dirty="0"/>
              <a:t>Puneet Jain (TSG SA Chair)</a:t>
            </a:r>
          </a:p>
          <a:p>
            <a:pPr>
              <a:spcBef>
                <a:spcPts val="600"/>
              </a:spcBef>
            </a:pPr>
            <a:r>
              <a:rPr lang="en-US" sz="2000" b="1" dirty="0"/>
              <a:t>Ronald </a:t>
            </a:r>
            <a:r>
              <a:rPr lang="en-US" sz="2000" b="1" dirty="0" err="1"/>
              <a:t>Borsato</a:t>
            </a:r>
            <a:r>
              <a:rPr lang="en-US" sz="2000" b="1" dirty="0"/>
              <a:t> (TSG RAN Vice Chair)</a:t>
            </a:r>
            <a:endParaRPr lang="en-US" sz="2000" dirty="0"/>
          </a:p>
          <a:p>
            <a:r>
              <a:rPr lang="en-US" sz="2000" b="1" dirty="0"/>
              <a:t>Peter Schmitt (TSG CT Chair)</a:t>
            </a:r>
          </a:p>
          <a:p>
            <a:pPr>
              <a:spcBef>
                <a:spcPts val="600"/>
              </a:spcBef>
            </a:pPr>
            <a:endParaRPr lang="en-US" sz="2000" dirty="0"/>
          </a:p>
        </p:txBody>
      </p:sp>
      <p:pic>
        <p:nvPicPr>
          <p:cNvPr id="5" name="Picture 4" descr="A blue and black logo&#10;&#10;Description automatically generated">
            <a:extLst>
              <a:ext uri="{FF2B5EF4-FFF2-40B4-BE49-F238E27FC236}">
                <a16:creationId xmlns:a16="http://schemas.microsoft.com/office/drawing/2014/main" id="{F547689D-20D3-B6CA-5A19-F70D3C28EB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4677" y="3082321"/>
            <a:ext cx="2108920" cy="1186268"/>
          </a:xfrm>
          <a:prstGeom prst="rect">
            <a:avLst/>
          </a:prstGeom>
        </p:spPr>
      </p:pic>
      <p:sp>
        <p:nvSpPr>
          <p:cNvPr id="4" name="Subtitle 2">
            <a:extLst>
              <a:ext uri="{FF2B5EF4-FFF2-40B4-BE49-F238E27FC236}">
                <a16:creationId xmlns:a16="http://schemas.microsoft.com/office/drawing/2014/main" id="{7987CF6D-402B-5900-7D57-6D28011AC4D9}"/>
              </a:ext>
            </a:extLst>
          </p:cNvPr>
          <p:cNvSpPr txBox="1">
            <a:spLocks/>
          </p:cNvSpPr>
          <p:nvPr/>
        </p:nvSpPr>
        <p:spPr bwMode="auto">
          <a:xfrm>
            <a:off x="5109345" y="232381"/>
            <a:ext cx="1721223" cy="80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Tx/>
              <a:buNone/>
              <a:defRPr sz="3034">
                <a:solidFill>
                  <a:schemeClr val="tx1"/>
                </a:solidFill>
                <a:latin typeface="+mn-lt"/>
                <a:ea typeface="+mn-ea"/>
                <a:cs typeface="+mn-cs"/>
              </a:defRPr>
            </a:lvl1pPr>
            <a:lvl2pPr marL="495577" indent="0" algn="ctr" rtl="0" eaLnBrk="0" fontAlgn="base" hangingPunct="0">
              <a:spcBef>
                <a:spcPct val="20000"/>
              </a:spcBef>
              <a:spcAft>
                <a:spcPct val="0"/>
              </a:spcAft>
              <a:buClr>
                <a:srgbClr val="92D050"/>
              </a:buClr>
              <a:buFont typeface="Arial" panose="020B0604020202020204" pitchFamily="34" charset="0"/>
              <a:buNone/>
              <a:defRPr sz="2602">
                <a:solidFill>
                  <a:schemeClr val="tx1"/>
                </a:solidFill>
                <a:latin typeface="+mn-lt"/>
              </a:defRPr>
            </a:lvl2pPr>
            <a:lvl3pPr marL="991155" indent="0" algn="ctr" rtl="0" eaLnBrk="0" fontAlgn="base" hangingPunct="0">
              <a:spcBef>
                <a:spcPct val="20000"/>
              </a:spcBef>
              <a:spcAft>
                <a:spcPct val="0"/>
              </a:spcAft>
              <a:buFont typeface="Arial" panose="020B0604020202020204" pitchFamily="34" charset="0"/>
              <a:buNone/>
              <a:defRPr sz="2167">
                <a:solidFill>
                  <a:schemeClr val="tx1"/>
                </a:solidFill>
                <a:latin typeface="+mn-lt"/>
              </a:defRPr>
            </a:lvl3pPr>
            <a:lvl4pPr marL="1486731" indent="0" algn="ctr" rtl="0" eaLnBrk="0" fontAlgn="base" hangingPunct="0">
              <a:spcBef>
                <a:spcPct val="20000"/>
              </a:spcBef>
              <a:spcAft>
                <a:spcPct val="0"/>
              </a:spcAft>
              <a:buFont typeface="Arial" panose="020B0604020202020204" pitchFamily="34" charset="0"/>
              <a:buNone/>
              <a:defRPr sz="2167">
                <a:solidFill>
                  <a:schemeClr val="tx1"/>
                </a:solidFill>
                <a:latin typeface="+mn-lt"/>
              </a:defRPr>
            </a:lvl4pPr>
            <a:lvl5pPr marL="1982308" indent="0" algn="ctr" rtl="0" eaLnBrk="0" fontAlgn="base" hangingPunct="0">
              <a:spcBef>
                <a:spcPct val="20000"/>
              </a:spcBef>
              <a:spcAft>
                <a:spcPct val="0"/>
              </a:spcAft>
              <a:buFont typeface="Arial" panose="020B0604020202020204" pitchFamily="34" charset="0"/>
              <a:buNone/>
              <a:defRPr sz="1733">
                <a:solidFill>
                  <a:schemeClr val="tx1"/>
                </a:solidFill>
                <a:latin typeface="+mn-lt"/>
              </a:defRPr>
            </a:lvl5pPr>
            <a:lvl6pPr marL="2477886" indent="0" algn="ctr" rtl="0" eaLnBrk="0" fontAlgn="base" hangingPunct="0">
              <a:spcBef>
                <a:spcPct val="20000"/>
              </a:spcBef>
              <a:spcAft>
                <a:spcPct val="0"/>
              </a:spcAft>
              <a:buFont typeface="Arial" charset="0"/>
              <a:buNone/>
              <a:defRPr sz="1733">
                <a:solidFill>
                  <a:schemeClr val="tx1"/>
                </a:solidFill>
                <a:latin typeface="+mn-lt"/>
              </a:defRPr>
            </a:lvl6pPr>
            <a:lvl7pPr marL="2973463" indent="0" algn="ctr" rtl="0" eaLnBrk="0" fontAlgn="base" hangingPunct="0">
              <a:spcBef>
                <a:spcPct val="20000"/>
              </a:spcBef>
              <a:spcAft>
                <a:spcPct val="0"/>
              </a:spcAft>
              <a:buFont typeface="Arial" charset="0"/>
              <a:buNone/>
              <a:defRPr sz="1733">
                <a:solidFill>
                  <a:schemeClr val="tx1"/>
                </a:solidFill>
                <a:latin typeface="+mn-lt"/>
              </a:defRPr>
            </a:lvl7pPr>
            <a:lvl8pPr marL="3469041" indent="0" algn="ctr" rtl="0" eaLnBrk="0" fontAlgn="base" hangingPunct="0">
              <a:spcBef>
                <a:spcPct val="20000"/>
              </a:spcBef>
              <a:spcAft>
                <a:spcPct val="0"/>
              </a:spcAft>
              <a:buFont typeface="Arial" charset="0"/>
              <a:buNone/>
              <a:defRPr sz="1733">
                <a:solidFill>
                  <a:schemeClr val="tx1"/>
                </a:solidFill>
                <a:latin typeface="+mn-lt"/>
              </a:defRPr>
            </a:lvl8pPr>
            <a:lvl9pPr marL="3964618" indent="0" algn="ctr" rtl="0" eaLnBrk="0" fontAlgn="base" hangingPunct="0">
              <a:spcBef>
                <a:spcPct val="20000"/>
              </a:spcBef>
              <a:spcAft>
                <a:spcPct val="0"/>
              </a:spcAft>
              <a:buFont typeface="Arial" charset="0"/>
              <a:buNone/>
              <a:defRPr sz="1733">
                <a:solidFill>
                  <a:schemeClr val="tx1"/>
                </a:solidFill>
                <a:latin typeface="+mn-lt"/>
              </a:defRPr>
            </a:lvl9pPr>
          </a:lstStyle>
          <a:p>
            <a:pPr>
              <a:spcBef>
                <a:spcPts val="600"/>
              </a:spcBef>
            </a:pPr>
            <a:r>
              <a:rPr lang="en-US" sz="2000" b="1" kern="0" dirty="0"/>
              <a:t>6GWS-250238</a:t>
            </a:r>
          </a:p>
          <a:p>
            <a:pPr>
              <a:spcBef>
                <a:spcPts val="600"/>
              </a:spcBef>
            </a:pPr>
            <a:r>
              <a:rPr lang="en-US" sz="2000" b="1" kern="0" dirty="0"/>
              <a:t>AI# 6</a:t>
            </a:r>
            <a:endParaRPr lang="en-US" sz="2000" kern="0" dirty="0"/>
          </a:p>
        </p:txBody>
      </p:sp>
      <p:sp>
        <p:nvSpPr>
          <p:cNvPr id="7" name="AutoShape 14">
            <a:extLst>
              <a:ext uri="{FF2B5EF4-FFF2-40B4-BE49-F238E27FC236}">
                <a16:creationId xmlns:a16="http://schemas.microsoft.com/office/drawing/2014/main" id="{C5BF98F4-C5DD-C7D4-00A3-8E20108824B7}"/>
              </a:ext>
            </a:extLst>
          </p:cNvPr>
          <p:cNvSpPr>
            <a:spLocks noChangeArrowheads="1"/>
          </p:cNvSpPr>
          <p:nvPr/>
        </p:nvSpPr>
        <p:spPr bwMode="auto">
          <a:xfrm>
            <a:off x="227079" y="6416675"/>
            <a:ext cx="6603489" cy="3934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8" name="TextBox 7">
            <a:extLst>
              <a:ext uri="{FF2B5EF4-FFF2-40B4-BE49-F238E27FC236}">
                <a16:creationId xmlns:a16="http://schemas.microsoft.com/office/drawing/2014/main" id="{2DEBEB81-8D2C-EA01-E1B4-70E3D2BFB451}"/>
              </a:ext>
            </a:extLst>
          </p:cNvPr>
          <p:cNvSpPr txBox="1"/>
          <p:nvPr/>
        </p:nvSpPr>
        <p:spPr>
          <a:xfrm>
            <a:off x="303002" y="6520875"/>
            <a:ext cx="6173098" cy="337125"/>
          </a:xfrm>
          <a:prstGeom prst="rect">
            <a:avLst/>
          </a:prstGeom>
          <a:noFill/>
        </p:spPr>
        <p:txBody>
          <a:bodyPr anchor="ctr">
            <a:normAutofit fontScale="850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800" b="1" dirty="0">
                <a:solidFill>
                  <a:schemeClr val="bg1"/>
                </a:solidFill>
              </a:rPr>
              <a:t>6GWS-250238, 3GPP workshop on 6G, Incheon, Korea, 10 - 11 Mar 2025</a:t>
            </a:r>
          </a:p>
          <a:p>
            <a:pPr>
              <a:defRPr/>
            </a:pPr>
            <a:endParaRPr lang="en-GB" sz="1200" spc="300" dirty="0">
              <a:solidFill>
                <a:schemeClr val="bg1"/>
              </a:solidFill>
            </a:endParaRP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484D7-89A8-D13E-CB42-0AAB492AE0C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9EF77F-5AA4-054B-8C75-E3E584B62D74}"/>
              </a:ext>
            </a:extLst>
          </p:cNvPr>
          <p:cNvSpPr>
            <a:spLocks noGrp="1"/>
          </p:cNvSpPr>
          <p:nvPr>
            <p:ph idx="1"/>
          </p:nvPr>
        </p:nvSpPr>
        <p:spPr>
          <a:xfrm>
            <a:off x="609600" y="1728215"/>
            <a:ext cx="10972800" cy="4430537"/>
          </a:xfrm>
        </p:spPr>
        <p:txBody>
          <a:bodyPr/>
          <a:lstStyle/>
          <a:p>
            <a:pPr marL="371684" lvl="1" indent="-371684">
              <a:spcBef>
                <a:spcPts val="1000"/>
              </a:spcBef>
              <a:buBlip>
                <a:blip r:embed="rId2"/>
              </a:buBlip>
            </a:pPr>
            <a:r>
              <a:rPr lang="en-US" sz="1800" dirty="0"/>
              <a:t>6G Radio interface: Non-backwards compatible (from a UE perspective) to exploit full potential, with certain characteristics (e.g., waveform, modulation and channel coding) based on 5G NR with possible enhancements. </a:t>
            </a:r>
          </a:p>
          <a:p>
            <a:pPr marL="371684" lvl="1" indent="-371684">
              <a:spcBef>
                <a:spcPts val="1000"/>
              </a:spcBef>
              <a:buBlip>
                <a:blip r:embed="rId2"/>
              </a:buBlip>
            </a:pPr>
            <a:r>
              <a:rPr lang="en-US" sz="1800" dirty="0"/>
              <a:t>Study needs to show </a:t>
            </a:r>
            <a:r>
              <a:rPr lang="en-US" sz="1800" b="1" dirty="0"/>
              <a:t>significant gains</a:t>
            </a:r>
            <a:r>
              <a:rPr lang="en-US" sz="1800" dirty="0"/>
              <a:t> to justify 6G Radio. </a:t>
            </a:r>
          </a:p>
          <a:p>
            <a:pPr marL="371684" lvl="1" indent="-371684">
              <a:spcBef>
                <a:spcPts val="1000"/>
              </a:spcBef>
              <a:buBlip>
                <a:blip r:embed="rId2"/>
              </a:buBlip>
            </a:pPr>
            <a:r>
              <a:rPr lang="en-US" sz="1800" dirty="0"/>
              <a:t>Lean and Streamlined 6G, dimension appropriate set of functionalities, minimize adoption of multiple options for the same functionality, avoid excessive configurations</a:t>
            </a:r>
          </a:p>
          <a:p>
            <a:pPr marL="371684" lvl="1" indent="-371684">
              <a:spcBef>
                <a:spcPts val="1000"/>
              </a:spcBef>
              <a:buBlip>
                <a:blip r:embed="rId2"/>
              </a:buBlip>
            </a:pPr>
            <a:r>
              <a:rPr lang="en-US" sz="1800" b="1" dirty="0"/>
              <a:t>Superior coverage</a:t>
            </a:r>
            <a:r>
              <a:rPr lang="en-US" sz="1800" dirty="0"/>
              <a:t> for 6G radio from Day-1</a:t>
            </a:r>
          </a:p>
          <a:p>
            <a:pPr marL="371684" lvl="1" indent="-371684">
              <a:spcBef>
                <a:spcPts val="1000"/>
              </a:spcBef>
              <a:buBlip>
                <a:blip r:embed="rId2"/>
              </a:buBlip>
            </a:pPr>
            <a:r>
              <a:rPr lang="en-US" sz="1800" b="1" dirty="0"/>
              <a:t>Diverse device types</a:t>
            </a:r>
            <a:r>
              <a:rPr lang="en-US" sz="1800" dirty="0"/>
              <a:t> with scalable design from Day-1 based on, for example: Bandwidth/data rate, form factor, energy consumption</a:t>
            </a:r>
          </a:p>
          <a:p>
            <a:pPr marL="371684" lvl="1" indent="-371684">
              <a:spcBef>
                <a:spcPts val="1000"/>
              </a:spcBef>
              <a:buBlip>
                <a:blip r:embed="rId2"/>
              </a:buBlip>
            </a:pPr>
            <a:r>
              <a:rPr lang="en-US" sz="1800" dirty="0"/>
              <a:t>Harmonized TN and NTN design </a:t>
            </a:r>
          </a:p>
          <a:p>
            <a:pPr marL="371684" lvl="1" indent="-371684">
              <a:spcBef>
                <a:spcPts val="1000"/>
              </a:spcBef>
              <a:buBlip>
                <a:blip r:embed="rId2"/>
              </a:buBlip>
            </a:pPr>
            <a:r>
              <a:rPr lang="en-US" sz="1800" dirty="0"/>
              <a:t>AI/ML: </a:t>
            </a:r>
            <a:r>
              <a:rPr lang="en-US" sz="1800" b="1" dirty="0"/>
              <a:t>Extensible AI/ML framework </a:t>
            </a:r>
            <a:r>
              <a:rPr lang="en-US" sz="1800" dirty="0"/>
              <a:t>built on 5G-A as appropriate, with native support for AI/ML lifecycle management, (e.g., configuration, performance monitoring, deactivation, and seamless transition to conventional algorithms). And exploring new use cases.</a:t>
            </a:r>
          </a:p>
        </p:txBody>
      </p:sp>
      <p:sp>
        <p:nvSpPr>
          <p:cNvPr id="3" name="Title 2">
            <a:extLst>
              <a:ext uri="{FF2B5EF4-FFF2-40B4-BE49-F238E27FC236}">
                <a16:creationId xmlns:a16="http://schemas.microsoft.com/office/drawing/2014/main" id="{B996BC53-A960-3B03-C068-584602D08735}"/>
              </a:ext>
            </a:extLst>
          </p:cNvPr>
          <p:cNvSpPr>
            <a:spLocks noGrp="1"/>
          </p:cNvSpPr>
          <p:nvPr>
            <p:ph type="title"/>
          </p:nvPr>
        </p:nvSpPr>
        <p:spPr>
          <a:xfrm>
            <a:off x="1927413" y="219971"/>
            <a:ext cx="8534400" cy="985367"/>
          </a:xfrm>
        </p:spPr>
        <p:txBody>
          <a:bodyPr/>
          <a:lstStyle/>
          <a:p>
            <a:r>
              <a:rPr lang="en-GB" dirty="0"/>
              <a:t>Radio Access Network for 6G design considerations</a:t>
            </a:r>
          </a:p>
        </p:txBody>
      </p:sp>
    </p:spTree>
    <p:extLst>
      <p:ext uri="{BB962C8B-B14F-4D97-AF65-F5344CB8AC3E}">
        <p14:creationId xmlns:p14="http://schemas.microsoft.com/office/powerpoint/2010/main" val="233128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A0FF5-29C8-B28B-9909-361083F263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DE354D-2345-594B-2232-15E0DDB05EC9}"/>
              </a:ext>
            </a:extLst>
          </p:cNvPr>
          <p:cNvSpPr>
            <a:spLocks noGrp="1"/>
          </p:cNvSpPr>
          <p:nvPr>
            <p:ph type="title"/>
          </p:nvPr>
        </p:nvSpPr>
        <p:spPr>
          <a:xfrm>
            <a:off x="1795346" y="18255"/>
            <a:ext cx="8585784" cy="1325563"/>
          </a:xfrm>
        </p:spPr>
        <p:txBody>
          <a:bodyPr/>
          <a:lstStyle/>
          <a:p>
            <a:r>
              <a:rPr lang="en-US" dirty="0"/>
              <a:t>Core Network for 6G design considerations</a:t>
            </a:r>
          </a:p>
        </p:txBody>
      </p:sp>
      <p:sp>
        <p:nvSpPr>
          <p:cNvPr id="3" name="Content Placeholder 2">
            <a:extLst>
              <a:ext uri="{FF2B5EF4-FFF2-40B4-BE49-F238E27FC236}">
                <a16:creationId xmlns:a16="http://schemas.microsoft.com/office/drawing/2014/main" id="{36E51B32-92C5-9EDF-AC47-441D810E8297}"/>
              </a:ext>
            </a:extLst>
          </p:cNvPr>
          <p:cNvSpPr>
            <a:spLocks noGrp="1"/>
          </p:cNvSpPr>
          <p:nvPr>
            <p:ph idx="1"/>
          </p:nvPr>
        </p:nvSpPr>
        <p:spPr>
          <a:xfrm>
            <a:off x="757518" y="1412838"/>
            <a:ext cx="10408920" cy="4736592"/>
          </a:xfrm>
        </p:spPr>
        <p:txBody>
          <a:bodyPr>
            <a:noAutofit/>
          </a:bodyPr>
          <a:lstStyle/>
          <a:p>
            <a:pPr marL="457200" indent="-457200" eaLnBrk="0" fontAlgn="base" hangingPunct="0">
              <a:lnSpc>
                <a:spcPct val="120000"/>
              </a:lnSpc>
              <a:spcAft>
                <a:spcPct val="0"/>
              </a:spcAft>
              <a:buBlip>
                <a:blip r:embed="rId2"/>
              </a:buBlip>
            </a:pPr>
            <a:r>
              <a:rPr lang="en-US" sz="2000" dirty="0">
                <a:solidFill>
                  <a:srgbClr val="131314"/>
                </a:solidFill>
              </a:rPr>
              <a:t>A preference for a single 6G Standalone Architecture is noted, with SA mode as a baseline </a:t>
            </a:r>
          </a:p>
          <a:p>
            <a:pPr marL="457200" indent="-457200" eaLnBrk="0" fontAlgn="base" hangingPunct="0">
              <a:lnSpc>
                <a:spcPct val="120000"/>
              </a:lnSpc>
              <a:spcAft>
                <a:spcPct val="0"/>
              </a:spcAft>
              <a:buBlip>
                <a:blip r:embed="rId2"/>
              </a:buBlip>
            </a:pPr>
            <a:r>
              <a:rPr lang="en-US" sz="2000" dirty="0">
                <a:solidFill>
                  <a:srgbClr val="131314"/>
                </a:solidFill>
              </a:rPr>
              <a:t>Core Network for 6G to be designed to cover new 6G requirements regarding AI, connectivity, Security/Privacy/ Resilience with possible reuse of the 5G SBA/SBI framework and investigate enhancement 5G SBA/SBI architecture</a:t>
            </a:r>
          </a:p>
          <a:p>
            <a:pPr marL="457200" indent="-457200" eaLnBrk="0" fontAlgn="base" hangingPunct="0">
              <a:lnSpc>
                <a:spcPct val="120000"/>
              </a:lnSpc>
              <a:spcAft>
                <a:spcPct val="0"/>
              </a:spcAft>
              <a:buBlip>
                <a:blip r:embed="rId2"/>
              </a:buBlip>
            </a:pPr>
            <a:r>
              <a:rPr lang="en-US" sz="2000" dirty="0">
                <a:solidFill>
                  <a:srgbClr val="131314"/>
                </a:solidFill>
              </a:rPr>
              <a:t>Simplification of architecture and streamlining of NFs definitions and interactions/interfaces/protocols</a:t>
            </a:r>
          </a:p>
          <a:p>
            <a:pPr marL="457200" indent="-457200" eaLnBrk="0" fontAlgn="base" hangingPunct="0">
              <a:lnSpc>
                <a:spcPct val="120000"/>
              </a:lnSpc>
              <a:spcAft>
                <a:spcPct val="0"/>
              </a:spcAft>
              <a:buBlip>
                <a:blip r:embed="rId2"/>
              </a:buBlip>
            </a:pPr>
            <a:r>
              <a:rPr lang="en-US" sz="2000" dirty="0">
                <a:solidFill>
                  <a:srgbClr val="131314"/>
                </a:solidFill>
              </a:rPr>
              <a:t>Investigation of new functions based on the SBA architecture to support new 6G Services</a:t>
            </a:r>
          </a:p>
          <a:p>
            <a:pPr marL="457200" indent="-457200" eaLnBrk="0" fontAlgn="base" hangingPunct="0">
              <a:lnSpc>
                <a:spcPct val="120000"/>
              </a:lnSpc>
              <a:spcAft>
                <a:spcPct val="0"/>
              </a:spcAft>
              <a:buBlip>
                <a:blip r:embed="rId2"/>
              </a:buBlip>
            </a:pPr>
            <a:r>
              <a:rPr lang="en-US" sz="2000" dirty="0">
                <a:solidFill>
                  <a:srgbClr val="131314"/>
                </a:solidFill>
              </a:rPr>
              <a:t>Designed to integrate and interoperate with various access technologies, including FWA and Wi-Fi access</a:t>
            </a:r>
          </a:p>
          <a:p>
            <a:pPr marL="457200" indent="-457200" eaLnBrk="0" fontAlgn="base" hangingPunct="0">
              <a:lnSpc>
                <a:spcPct val="120000"/>
              </a:lnSpc>
              <a:spcAft>
                <a:spcPct val="0"/>
              </a:spcAft>
              <a:buBlip>
                <a:blip r:embed="rId2"/>
              </a:buBlip>
            </a:pPr>
            <a:r>
              <a:rPr lang="en-US" sz="2000" dirty="0">
                <a:solidFill>
                  <a:srgbClr val="131314"/>
                </a:solidFill>
              </a:rPr>
              <a:t>A unified network exposure framework for simplifying the 3GPP-wide exposure framework to foster an API economy of scale</a:t>
            </a:r>
          </a:p>
        </p:txBody>
      </p:sp>
    </p:spTree>
    <p:extLst>
      <p:ext uri="{BB962C8B-B14F-4D97-AF65-F5344CB8AC3E}">
        <p14:creationId xmlns:p14="http://schemas.microsoft.com/office/powerpoint/2010/main" val="834546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CF32D-24F0-1A05-CD4B-3671242EF26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5044FC-79CE-DC73-4429-82C0BEE04E1A}"/>
              </a:ext>
            </a:extLst>
          </p:cNvPr>
          <p:cNvSpPr>
            <a:spLocks noGrp="1"/>
          </p:cNvSpPr>
          <p:nvPr>
            <p:ph idx="1"/>
          </p:nvPr>
        </p:nvSpPr>
        <p:spPr>
          <a:xfrm>
            <a:off x="609600" y="1703294"/>
            <a:ext cx="10972800" cy="4442051"/>
          </a:xfrm>
        </p:spPr>
        <p:txBody>
          <a:bodyPr/>
          <a:lstStyle/>
          <a:p>
            <a:pPr>
              <a:spcBef>
                <a:spcPts val="1000"/>
              </a:spcBef>
            </a:pPr>
            <a:r>
              <a:rPr lang="en-GB" sz="2000" dirty="0"/>
              <a:t>6G SA standalone as the primary architecture option. Based on lesson learned from 5G, a</a:t>
            </a:r>
            <a:r>
              <a:rPr lang="en-US" sz="2000" dirty="0"/>
              <a:t>void 6G Non-Standalone (NSA) options</a:t>
            </a:r>
            <a:r>
              <a:rPr lang="en-GB" sz="2000" dirty="0"/>
              <a:t> if possible. </a:t>
            </a:r>
          </a:p>
          <a:p>
            <a:pPr>
              <a:spcBef>
                <a:spcPts val="1000"/>
              </a:spcBef>
            </a:pPr>
            <a:r>
              <a:rPr lang="en-GB" sz="2000" dirty="0"/>
              <a:t>MRSS (5G+6G spectrum sharing) and 6G-6G carrier aggregation</a:t>
            </a:r>
          </a:p>
          <a:p>
            <a:pPr>
              <a:spcBef>
                <a:spcPts val="1000"/>
              </a:spcBef>
            </a:pPr>
            <a:r>
              <a:rPr lang="en-US" sz="2000" dirty="0"/>
              <a:t>Other aggregation means were proposed as possible additional migration path, for example - </a:t>
            </a:r>
          </a:p>
          <a:p>
            <a:pPr marL="685800" lvl="1" indent="-228600">
              <a:lnSpc>
                <a:spcPct val="90000"/>
              </a:lnSpc>
              <a:buClr>
                <a:srgbClr val="C00000"/>
              </a:buClr>
            </a:pPr>
            <a:r>
              <a:rPr lang="en-GB" sz="2000" kern="1200" dirty="0">
                <a:latin typeface="+mn-lt"/>
                <a:ea typeface="+mn-ea"/>
                <a:cs typeface="+mn-cs"/>
              </a:rPr>
              <a:t>5G-6G Dual Connectivity</a:t>
            </a:r>
          </a:p>
          <a:p>
            <a:pPr marL="685800" lvl="1" indent="-228600">
              <a:lnSpc>
                <a:spcPct val="90000"/>
              </a:lnSpc>
              <a:buClr>
                <a:srgbClr val="C00000"/>
              </a:buClr>
            </a:pPr>
            <a:r>
              <a:rPr lang="en-GB" sz="2000" kern="1200" dirty="0">
                <a:latin typeface="+mn-lt"/>
                <a:ea typeface="+mn-ea"/>
                <a:cs typeface="+mn-cs"/>
              </a:rPr>
              <a:t>5G-6G Dual-stack</a:t>
            </a:r>
          </a:p>
        </p:txBody>
      </p:sp>
      <p:sp>
        <p:nvSpPr>
          <p:cNvPr id="3" name="Title 2">
            <a:extLst>
              <a:ext uri="{FF2B5EF4-FFF2-40B4-BE49-F238E27FC236}">
                <a16:creationId xmlns:a16="http://schemas.microsoft.com/office/drawing/2014/main" id="{4ACC84EF-26EA-3F3A-AA61-3B314A0EFBC9}"/>
              </a:ext>
            </a:extLst>
          </p:cNvPr>
          <p:cNvSpPr>
            <a:spLocks noGrp="1"/>
          </p:cNvSpPr>
          <p:nvPr>
            <p:ph type="title"/>
          </p:nvPr>
        </p:nvSpPr>
        <p:spPr>
          <a:xfrm>
            <a:off x="1846728" y="219971"/>
            <a:ext cx="8590495" cy="985367"/>
          </a:xfrm>
        </p:spPr>
        <p:txBody>
          <a:bodyPr/>
          <a:lstStyle/>
          <a:p>
            <a:r>
              <a:rPr lang="en-GB" dirty="0"/>
              <a:t>Migration/Architecture Options</a:t>
            </a:r>
          </a:p>
        </p:txBody>
      </p:sp>
    </p:spTree>
    <p:extLst>
      <p:ext uri="{BB962C8B-B14F-4D97-AF65-F5344CB8AC3E}">
        <p14:creationId xmlns:p14="http://schemas.microsoft.com/office/powerpoint/2010/main" val="1708994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51EC0-6669-CA1F-60DA-6447CFD02B1E}"/>
              </a:ext>
            </a:extLst>
          </p:cNvPr>
          <p:cNvSpPr>
            <a:spLocks noGrp="1"/>
          </p:cNvSpPr>
          <p:nvPr>
            <p:ph type="title"/>
          </p:nvPr>
        </p:nvSpPr>
        <p:spPr>
          <a:xfrm>
            <a:off x="1795346" y="18255"/>
            <a:ext cx="8038936" cy="1325563"/>
          </a:xfrm>
        </p:spPr>
        <p:txBody>
          <a:bodyPr/>
          <a:lstStyle/>
          <a:p>
            <a:r>
              <a:rPr lang="en-US" dirty="0"/>
              <a:t>Interworking with legacy 3GPP systems</a:t>
            </a:r>
          </a:p>
        </p:txBody>
      </p:sp>
      <p:sp>
        <p:nvSpPr>
          <p:cNvPr id="3" name="Content Placeholder 2">
            <a:extLst>
              <a:ext uri="{FF2B5EF4-FFF2-40B4-BE49-F238E27FC236}">
                <a16:creationId xmlns:a16="http://schemas.microsoft.com/office/drawing/2014/main" id="{CB2FA8A7-9071-1EC3-B469-A7D02988AB11}"/>
              </a:ext>
            </a:extLst>
          </p:cNvPr>
          <p:cNvSpPr>
            <a:spLocks noGrp="1"/>
          </p:cNvSpPr>
          <p:nvPr>
            <p:ph idx="1"/>
          </p:nvPr>
        </p:nvSpPr>
        <p:spPr>
          <a:xfrm>
            <a:off x="838200" y="1798730"/>
            <a:ext cx="10515600" cy="4351338"/>
          </a:xfrm>
        </p:spPr>
        <p:txBody>
          <a:bodyPr>
            <a:normAutofit/>
          </a:bodyPr>
          <a:lstStyle/>
          <a:p>
            <a:pPr marL="457200" indent="-457200" eaLnBrk="0" fontAlgn="base" hangingPunct="0">
              <a:lnSpc>
                <a:spcPct val="90000"/>
              </a:lnSpc>
              <a:spcAft>
                <a:spcPct val="0"/>
              </a:spcAft>
              <a:buBlip>
                <a:blip r:embed="rId2"/>
              </a:buBlip>
            </a:pPr>
            <a:r>
              <a:rPr lang="en-US" sz="2800" dirty="0"/>
              <a:t>Seamless interworking with 5G system </a:t>
            </a:r>
          </a:p>
          <a:p>
            <a:pPr lvl="1" eaLnBrk="0" fontAlgn="base" hangingPunct="0">
              <a:lnSpc>
                <a:spcPct val="90000"/>
              </a:lnSpc>
              <a:spcAft>
                <a:spcPct val="0"/>
              </a:spcAft>
              <a:buClr>
                <a:srgbClr val="C00000"/>
              </a:buClr>
            </a:pPr>
            <a:r>
              <a:rPr lang="en-US" dirty="0"/>
              <a:t>Single registration vs dual registration </a:t>
            </a:r>
          </a:p>
          <a:p>
            <a:pPr marL="457200" lvl="1" indent="0" eaLnBrk="0" fontAlgn="base" hangingPunct="0">
              <a:lnSpc>
                <a:spcPct val="90000"/>
              </a:lnSpc>
              <a:spcAft>
                <a:spcPct val="0"/>
              </a:spcAft>
              <a:buClr>
                <a:srgbClr val="C00000"/>
              </a:buClr>
              <a:buNone/>
            </a:pPr>
            <a:endParaRPr lang="en-US" dirty="0"/>
          </a:p>
          <a:p>
            <a:pPr marL="457200" indent="-457200" eaLnBrk="0" fontAlgn="base" hangingPunct="0">
              <a:lnSpc>
                <a:spcPct val="90000"/>
              </a:lnSpc>
              <a:spcAft>
                <a:spcPct val="0"/>
              </a:spcAft>
              <a:buBlip>
                <a:blip r:embed="rId2"/>
              </a:buBlip>
            </a:pPr>
            <a:r>
              <a:rPr lang="en-US" altLang="en-US" sz="2800" dirty="0"/>
              <a:t>Seamless interworking with 4G system?</a:t>
            </a:r>
          </a:p>
          <a:p>
            <a:pPr lvl="1" eaLnBrk="0" fontAlgn="base" hangingPunct="0">
              <a:lnSpc>
                <a:spcPct val="90000"/>
              </a:lnSpc>
              <a:spcAft>
                <a:spcPct val="0"/>
              </a:spcAft>
              <a:buClr>
                <a:srgbClr val="C00000"/>
              </a:buClr>
            </a:pPr>
            <a:r>
              <a:rPr lang="en-US" dirty="0"/>
              <a:t>General consideration to avoid interworking with 4G </a:t>
            </a:r>
          </a:p>
          <a:p>
            <a:pPr lvl="1" eaLnBrk="0" fontAlgn="base" hangingPunct="0">
              <a:lnSpc>
                <a:spcPct val="90000"/>
              </a:lnSpc>
              <a:spcAft>
                <a:spcPct val="0"/>
              </a:spcAft>
              <a:buClr>
                <a:srgbClr val="C00000"/>
              </a:buClr>
            </a:pPr>
            <a:r>
              <a:rPr lang="en-US" dirty="0"/>
              <a:t>Scenarios needs to be further discussed</a:t>
            </a:r>
          </a:p>
          <a:p>
            <a:pPr marL="457200" lvl="1" indent="0" eaLnBrk="0" fontAlgn="base" hangingPunct="0">
              <a:lnSpc>
                <a:spcPct val="90000"/>
              </a:lnSpc>
              <a:spcAft>
                <a:spcPct val="0"/>
              </a:spcAft>
              <a:buClr>
                <a:srgbClr val="C00000"/>
              </a:buClr>
              <a:buNone/>
            </a:pPr>
            <a:endParaRPr lang="en-US" dirty="0"/>
          </a:p>
          <a:p>
            <a:pPr marL="457200" indent="-457200" eaLnBrk="0" fontAlgn="base" hangingPunct="0">
              <a:lnSpc>
                <a:spcPct val="90000"/>
              </a:lnSpc>
              <a:spcAft>
                <a:spcPct val="0"/>
              </a:spcAft>
              <a:buBlip>
                <a:blip r:embed="rId2"/>
              </a:buBlip>
            </a:pPr>
            <a:r>
              <a:rPr lang="en-US" altLang="en-US" sz="2800" dirty="0"/>
              <a:t>No interworking with 2G and 3G system</a:t>
            </a:r>
          </a:p>
        </p:txBody>
      </p:sp>
    </p:spTree>
    <p:extLst>
      <p:ext uri="{BB962C8B-B14F-4D97-AF65-F5344CB8AC3E}">
        <p14:creationId xmlns:p14="http://schemas.microsoft.com/office/powerpoint/2010/main" val="3071843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590BF-6A68-43F9-A956-34A090A48707}"/>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3ACD3C-66F9-B9E8-A51A-29BA76E1AB9C}"/>
              </a:ext>
            </a:extLst>
          </p:cNvPr>
          <p:cNvSpPr>
            <a:spLocks noGrp="1"/>
          </p:cNvSpPr>
          <p:nvPr>
            <p:ph idx="1"/>
          </p:nvPr>
        </p:nvSpPr>
        <p:spPr>
          <a:xfrm>
            <a:off x="609600" y="1712259"/>
            <a:ext cx="10972800" cy="4433086"/>
          </a:xfrm>
        </p:spPr>
        <p:txBody>
          <a:bodyPr/>
          <a:lstStyle/>
          <a:p>
            <a:r>
              <a:rPr lang="en-GB" sz="2400" dirty="0"/>
              <a:t>Support for existing spectrum critical (FR1 &amp; FR2)</a:t>
            </a:r>
          </a:p>
          <a:p>
            <a:pPr marL="685800" lvl="1" indent="-228600">
              <a:lnSpc>
                <a:spcPct val="90000"/>
              </a:lnSpc>
              <a:spcBef>
                <a:spcPts val="500"/>
              </a:spcBef>
              <a:spcAft>
                <a:spcPts val="600"/>
              </a:spcAft>
              <a:buClr>
                <a:srgbClr val="C00000"/>
              </a:buClr>
            </a:pPr>
            <a:r>
              <a:rPr lang="en-GB" sz="1800" kern="1200" dirty="0">
                <a:latin typeface="+mn-lt"/>
                <a:ea typeface="+mn-ea"/>
                <a:cs typeface="+mn-cs"/>
              </a:rPr>
              <a:t>Performance and efficiency enhancements needed</a:t>
            </a:r>
          </a:p>
          <a:p>
            <a:r>
              <a:rPr lang="en-GB" sz="2400" dirty="0"/>
              <a:t>Support for new spectrum in upper mid band critical</a:t>
            </a:r>
          </a:p>
          <a:p>
            <a:pPr marL="685800" lvl="1" indent="-228600">
              <a:lnSpc>
                <a:spcPct val="90000"/>
              </a:lnSpc>
              <a:spcBef>
                <a:spcPts val="500"/>
              </a:spcBef>
              <a:buClr>
                <a:srgbClr val="C00000"/>
              </a:buClr>
            </a:pPr>
            <a:r>
              <a:rPr lang="en-GB" sz="1800" kern="1200" dirty="0">
                <a:latin typeface="+mn-lt"/>
                <a:ea typeface="+mn-ea"/>
                <a:cs typeface="+mn-cs"/>
              </a:rPr>
              <a:t>Desire for deployments based on existing mid band cell site grid</a:t>
            </a:r>
          </a:p>
          <a:p>
            <a:pPr marL="685800" lvl="1" indent="-228600">
              <a:lnSpc>
                <a:spcPct val="90000"/>
              </a:lnSpc>
              <a:spcBef>
                <a:spcPts val="500"/>
              </a:spcBef>
              <a:spcAft>
                <a:spcPts val="600"/>
              </a:spcAft>
              <a:buClr>
                <a:srgbClr val="C00000"/>
              </a:buClr>
            </a:pPr>
            <a:r>
              <a:rPr lang="en-GB" sz="1800" kern="1200" dirty="0">
                <a:latin typeface="+mn-lt"/>
                <a:ea typeface="+mn-ea"/>
                <a:cs typeface="+mn-cs"/>
              </a:rPr>
              <a:t>Evolution of MIMO technology with increased number of ports and antenna elements key to deliver performance in this frequency range </a:t>
            </a:r>
          </a:p>
          <a:p>
            <a:r>
              <a:rPr lang="en-GB" sz="2400" dirty="0"/>
              <a:t>Improvements in the support of different spectrum assets</a:t>
            </a:r>
          </a:p>
          <a:p>
            <a:pPr marL="685800" lvl="1" indent="-228600">
              <a:lnSpc>
                <a:spcPct val="90000"/>
              </a:lnSpc>
              <a:spcBef>
                <a:spcPts val="500"/>
              </a:spcBef>
              <a:buClr>
                <a:srgbClr val="C00000"/>
              </a:buClr>
            </a:pPr>
            <a:r>
              <a:rPr lang="en-GB" sz="1800" kern="1200" dirty="0">
                <a:latin typeface="+mn-lt"/>
                <a:ea typeface="+mn-ea"/>
                <a:cs typeface="+mn-cs"/>
              </a:rPr>
              <a:t>Reduced overhead and energy consumption, improved delay to access high data rates, reduced complexity in standardisation, implementation and deployment, etc</a:t>
            </a:r>
          </a:p>
          <a:p>
            <a:endParaRPr lang="en-GB" sz="1800" dirty="0"/>
          </a:p>
        </p:txBody>
      </p:sp>
      <p:sp>
        <p:nvSpPr>
          <p:cNvPr id="3" name="Title 2">
            <a:extLst>
              <a:ext uri="{FF2B5EF4-FFF2-40B4-BE49-F238E27FC236}">
                <a16:creationId xmlns:a16="http://schemas.microsoft.com/office/drawing/2014/main" id="{2B650917-82E5-3458-07DB-9BDBDBE5DBE0}"/>
              </a:ext>
            </a:extLst>
          </p:cNvPr>
          <p:cNvSpPr>
            <a:spLocks noGrp="1"/>
          </p:cNvSpPr>
          <p:nvPr>
            <p:ph type="title"/>
          </p:nvPr>
        </p:nvSpPr>
        <p:spPr>
          <a:xfrm>
            <a:off x="2241176" y="381002"/>
            <a:ext cx="7252448" cy="985367"/>
          </a:xfrm>
        </p:spPr>
        <p:txBody>
          <a:bodyPr/>
          <a:lstStyle/>
          <a:p>
            <a:r>
              <a:rPr lang="en-GB" dirty="0"/>
              <a:t>Spectrum Considerations</a:t>
            </a:r>
          </a:p>
        </p:txBody>
      </p:sp>
    </p:spTree>
    <p:extLst>
      <p:ext uri="{BB962C8B-B14F-4D97-AF65-F5344CB8AC3E}">
        <p14:creationId xmlns:p14="http://schemas.microsoft.com/office/powerpoint/2010/main" val="397356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0D85F-90F8-F387-7631-353F163EBA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58E6FC-71CC-3B8D-4D65-B49D4177C032}"/>
              </a:ext>
            </a:extLst>
          </p:cNvPr>
          <p:cNvSpPr>
            <a:spLocks noGrp="1"/>
          </p:cNvSpPr>
          <p:nvPr>
            <p:ph type="ctrTitle"/>
          </p:nvPr>
        </p:nvSpPr>
        <p:spPr/>
        <p:txBody>
          <a:bodyPr/>
          <a:lstStyle/>
          <a:p>
            <a:pPr algn="ctr"/>
            <a:r>
              <a:rPr lang="en-US" sz="5400" dirty="0"/>
              <a:t>3GPP 6G workplan/timeline</a:t>
            </a:r>
          </a:p>
        </p:txBody>
      </p:sp>
      <p:sp>
        <p:nvSpPr>
          <p:cNvPr id="3" name="Subtitle 2">
            <a:extLst>
              <a:ext uri="{FF2B5EF4-FFF2-40B4-BE49-F238E27FC236}">
                <a16:creationId xmlns:a16="http://schemas.microsoft.com/office/drawing/2014/main" id="{794E7FD7-F9CA-0C14-2AB6-7ED9124A8A1C}"/>
              </a:ext>
            </a:extLst>
          </p:cNvPr>
          <p:cNvSpPr>
            <a:spLocks noGrp="1"/>
          </p:cNvSpPr>
          <p:nvPr>
            <p:ph type="subTitle" idx="1"/>
          </p:nvPr>
        </p:nvSpPr>
        <p:spPr>
          <a:xfrm>
            <a:off x="1828799" y="3839308"/>
            <a:ext cx="8534401" cy="1752600"/>
          </a:xfrm>
        </p:spPr>
        <p:txBody>
          <a:bodyPr/>
          <a:lstStyle/>
          <a:p>
            <a:r>
              <a:rPr kumimoji="0" lang="en-US" sz="2400" b="0" i="0" u="none" strike="noStrike" kern="1200" cap="none" spc="0" normalizeH="0" baseline="0" noProof="0" dirty="0">
                <a:ln>
                  <a:noFill/>
                </a:ln>
                <a:solidFill>
                  <a:srgbClr val="C00000"/>
                </a:solidFill>
                <a:effectLst/>
                <a:uLnTx/>
                <a:uFillTx/>
                <a:latin typeface="Montserrat" panose="00000500000000000000" pitchFamily="2" charset="0"/>
                <a:ea typeface="+mj-ea"/>
                <a:cs typeface="+mj-cs"/>
              </a:rPr>
              <a:t>(source: 6GWS-250240)</a:t>
            </a:r>
            <a:endParaRPr lang="en-US" dirty="0"/>
          </a:p>
        </p:txBody>
      </p:sp>
    </p:spTree>
    <p:extLst>
      <p:ext uri="{BB962C8B-B14F-4D97-AF65-F5344CB8AC3E}">
        <p14:creationId xmlns:p14="http://schemas.microsoft.com/office/powerpoint/2010/main" val="307193535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3189466" y="220728"/>
            <a:ext cx="7284279" cy="922763"/>
          </a:xfrm>
        </p:spPr>
        <p:txBody>
          <a:bodyPr/>
          <a:lstStyle/>
          <a:p>
            <a:r>
              <a:rPr lang="en-GB" dirty="0">
                <a:latin typeface="Montserrat" panose="00000500000000000000" pitchFamily="2" charset="0"/>
              </a:rPr>
              <a:t>Overall 3GPP 6G Workplan</a:t>
            </a:r>
          </a:p>
        </p:txBody>
      </p:sp>
      <p:sp>
        <p:nvSpPr>
          <p:cNvPr id="3" name="Content Placeholder 2">
            <a:extLst>
              <a:ext uri="{FF2B5EF4-FFF2-40B4-BE49-F238E27FC236}">
                <a16:creationId xmlns:a16="http://schemas.microsoft.com/office/drawing/2014/main" id="{627DC7A7-372E-68CB-5856-6DBEC87604CB}"/>
              </a:ext>
            </a:extLst>
          </p:cNvPr>
          <p:cNvSpPr>
            <a:spLocks noGrp="1"/>
          </p:cNvSpPr>
          <p:nvPr>
            <p:ph idx="1"/>
          </p:nvPr>
        </p:nvSpPr>
        <p:spPr>
          <a:xfrm>
            <a:off x="647703" y="1382432"/>
            <a:ext cx="11184467" cy="4830233"/>
          </a:xfrm>
        </p:spPr>
        <p:txBody>
          <a:bodyPr/>
          <a:lstStyle/>
          <a:p>
            <a:pPr>
              <a:buBlip>
                <a:blip r:embed="rId2"/>
              </a:buBlip>
            </a:pPr>
            <a:r>
              <a:rPr lang="en-GB" dirty="0"/>
              <a:t> </a:t>
            </a:r>
          </a:p>
          <a:p>
            <a:pPr>
              <a:buBlip>
                <a:blip r:embed="rId2"/>
              </a:buBlip>
            </a:pPr>
            <a:endParaRPr lang="en-GB" dirty="0"/>
          </a:p>
          <a:p>
            <a:pPr>
              <a:buBlip>
                <a:blip r:embed="rId2"/>
              </a:buBlip>
            </a:pPr>
            <a:endParaRPr lang="en-GB"/>
          </a:p>
          <a:p>
            <a:pPr>
              <a:buBlip>
                <a:blip r:embed="rId2"/>
              </a:buBlip>
            </a:pPr>
            <a:endParaRPr lang="en-GB"/>
          </a:p>
        </p:txBody>
      </p:sp>
      <p:sp>
        <p:nvSpPr>
          <p:cNvPr id="4" name="Rectangle: Rounded Corners 3">
            <a:extLst>
              <a:ext uri="{FF2B5EF4-FFF2-40B4-BE49-F238E27FC236}">
                <a16:creationId xmlns:a16="http://schemas.microsoft.com/office/drawing/2014/main" id="{19A3791E-7201-0E53-FC67-E151A2200D04}"/>
              </a:ext>
            </a:extLst>
          </p:cNvPr>
          <p:cNvSpPr/>
          <p:nvPr/>
        </p:nvSpPr>
        <p:spPr>
          <a:xfrm>
            <a:off x="571370" y="1282014"/>
            <a:ext cx="11010900" cy="1224162"/>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5" name="Rectangle 4" descr="Meeting">
            <a:extLst>
              <a:ext uri="{FF2B5EF4-FFF2-40B4-BE49-F238E27FC236}">
                <a16:creationId xmlns:a16="http://schemas.microsoft.com/office/drawing/2014/main" id="{D0864BD2-FF58-96A9-3DA6-4F8718C21C3A}"/>
              </a:ext>
            </a:extLst>
          </p:cNvPr>
          <p:cNvSpPr/>
          <p:nvPr/>
        </p:nvSpPr>
        <p:spPr>
          <a:xfrm>
            <a:off x="862195" y="1498331"/>
            <a:ext cx="528774" cy="528774"/>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ntelOne Display Light" panose="020B0403020203020204" pitchFamily="34" charset="0"/>
            </a:endParaRPr>
          </a:p>
        </p:txBody>
      </p:sp>
      <p:sp>
        <p:nvSpPr>
          <p:cNvPr id="6" name="Freeform: Shape 5">
            <a:extLst>
              <a:ext uri="{FF2B5EF4-FFF2-40B4-BE49-F238E27FC236}">
                <a16:creationId xmlns:a16="http://schemas.microsoft.com/office/drawing/2014/main" id="{5C1D5485-A08E-0B87-6B7F-9BF6A03BB495}"/>
              </a:ext>
            </a:extLst>
          </p:cNvPr>
          <p:cNvSpPr/>
          <p:nvPr/>
        </p:nvSpPr>
        <p:spPr>
          <a:xfrm>
            <a:off x="1681795" y="1282014"/>
            <a:ext cx="4755581" cy="961407"/>
          </a:xfrm>
          <a:custGeom>
            <a:avLst/>
            <a:gdLst>
              <a:gd name="connsiteX0" fmla="*/ 0 w 9899388"/>
              <a:gd name="connsiteY0" fmla="*/ 0 h 961407"/>
              <a:gd name="connsiteX1" fmla="*/ 9899388 w 9899388"/>
              <a:gd name="connsiteY1" fmla="*/ 0 h 961407"/>
              <a:gd name="connsiteX2" fmla="*/ 9899388 w 9899388"/>
              <a:gd name="connsiteY2" fmla="*/ 961407 h 961407"/>
              <a:gd name="connsiteX3" fmla="*/ 0 w 9899388"/>
              <a:gd name="connsiteY3" fmla="*/ 961407 h 961407"/>
              <a:gd name="connsiteX4" fmla="*/ 0 w 9899388"/>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9388" h="961407">
                <a:moveTo>
                  <a:pt x="0" y="0"/>
                </a:moveTo>
                <a:lnTo>
                  <a:pt x="9899388" y="0"/>
                </a:lnTo>
                <a:lnTo>
                  <a:pt x="9899388"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Stage-1 workshop on IMT2030 use cases</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7" name="Rectangle: Rounded Corners 6">
            <a:extLst>
              <a:ext uri="{FF2B5EF4-FFF2-40B4-BE49-F238E27FC236}">
                <a16:creationId xmlns:a16="http://schemas.microsoft.com/office/drawing/2014/main" id="{6813EC80-8112-3EB5-8D3B-DBE20C26D665}"/>
              </a:ext>
            </a:extLst>
          </p:cNvPr>
          <p:cNvSpPr/>
          <p:nvPr/>
        </p:nvSpPr>
        <p:spPr>
          <a:xfrm>
            <a:off x="570283" y="2716896"/>
            <a:ext cx="11010900" cy="825920"/>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2B130AC5-3E72-8256-70DB-4BCBF8227351}"/>
              </a:ext>
            </a:extLst>
          </p:cNvPr>
          <p:cNvSpPr/>
          <p:nvPr/>
        </p:nvSpPr>
        <p:spPr>
          <a:xfrm>
            <a:off x="1681795" y="2465182"/>
            <a:ext cx="4954905" cy="1112517"/>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First 3GPP TSG-wide 6G Workshop</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0" name="Freeform: Shape 9">
            <a:extLst>
              <a:ext uri="{FF2B5EF4-FFF2-40B4-BE49-F238E27FC236}">
                <a16:creationId xmlns:a16="http://schemas.microsoft.com/office/drawing/2014/main" id="{34402F7C-2FBB-ADFB-7A10-319A0B259D81}"/>
              </a:ext>
            </a:extLst>
          </p:cNvPr>
          <p:cNvSpPr/>
          <p:nvPr/>
        </p:nvSpPr>
        <p:spPr>
          <a:xfrm>
            <a:off x="7102724" y="2828482"/>
            <a:ext cx="3968930" cy="58117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R="0" lvl="0" defTabSz="488950" rtl="0" eaLnBrk="1" fontAlgn="auto" latinLnBrk="0" hangingPunct="1">
              <a:lnSpc>
                <a:spcPct val="100000"/>
              </a:lnSpc>
              <a:spcBef>
                <a:spcPct val="0"/>
              </a:spcBef>
              <a:spcAft>
                <a:spcPts val="100"/>
              </a:spcAft>
              <a:buClrTx/>
              <a:buSzTx/>
              <a:tabLst/>
              <a:defRPr/>
            </a:pPr>
            <a:r>
              <a:rPr lang="en-US" sz="1200" dirty="0">
                <a:solidFill>
                  <a:srgbClr val="000000"/>
                </a:solidFill>
                <a:latin typeface="Montserrat" panose="00000500000000000000" pitchFamily="2" charset="0"/>
              </a:rPr>
              <a:t>To discuss vision &amp; priorities for next generation radio technology, system architecture, core networks and protocols. </a:t>
            </a:r>
          </a:p>
        </p:txBody>
      </p:sp>
      <p:sp>
        <p:nvSpPr>
          <p:cNvPr id="11" name="Rectangle: Rounded Corners 10">
            <a:extLst>
              <a:ext uri="{FF2B5EF4-FFF2-40B4-BE49-F238E27FC236}">
                <a16:creationId xmlns:a16="http://schemas.microsoft.com/office/drawing/2014/main" id="{22E0F29F-E151-39B2-3D2F-DDB436BDEF3A}"/>
              </a:ext>
            </a:extLst>
          </p:cNvPr>
          <p:cNvSpPr/>
          <p:nvPr/>
        </p:nvSpPr>
        <p:spPr>
          <a:xfrm>
            <a:off x="571370" y="3775270"/>
            <a:ext cx="11010900" cy="1090076"/>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E6E45F5F-302F-D8B2-313C-3E97FF7FCE10}"/>
              </a:ext>
            </a:extLst>
          </p:cNvPr>
          <p:cNvSpPr/>
          <p:nvPr/>
        </p:nvSpPr>
        <p:spPr>
          <a:xfrm>
            <a:off x="1681795" y="3963804"/>
            <a:ext cx="4954905" cy="695875"/>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Studies for 6G</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3" name="Freeform: Shape 12">
            <a:extLst>
              <a:ext uri="{FF2B5EF4-FFF2-40B4-BE49-F238E27FC236}">
                <a16:creationId xmlns:a16="http://schemas.microsoft.com/office/drawing/2014/main" id="{67DA3A5D-ED13-57F6-EABD-A27BA71F0371}"/>
              </a:ext>
            </a:extLst>
          </p:cNvPr>
          <p:cNvSpPr/>
          <p:nvPr/>
        </p:nvSpPr>
        <p:spPr>
          <a:xfrm>
            <a:off x="4490250" y="3971900"/>
            <a:ext cx="2146450" cy="69587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from </a:t>
            </a:r>
            <a:r>
              <a:rPr kumimoji="0" lang="en-US" sz="2000" b="1"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Release 20</a:t>
            </a: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4" name="Rectangle: Rounded Corners 13">
            <a:extLst>
              <a:ext uri="{FF2B5EF4-FFF2-40B4-BE49-F238E27FC236}">
                <a16:creationId xmlns:a16="http://schemas.microsoft.com/office/drawing/2014/main" id="{F9CEFE5E-35BD-58A8-9087-6AB72F0E94F5}"/>
              </a:ext>
            </a:extLst>
          </p:cNvPr>
          <p:cNvSpPr/>
          <p:nvPr/>
        </p:nvSpPr>
        <p:spPr>
          <a:xfrm>
            <a:off x="571370" y="5088417"/>
            <a:ext cx="11010900" cy="1370082"/>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5" name="Rectangle 14" descr="Books">
            <a:extLst>
              <a:ext uri="{FF2B5EF4-FFF2-40B4-BE49-F238E27FC236}">
                <a16:creationId xmlns:a16="http://schemas.microsoft.com/office/drawing/2014/main" id="{5466BA00-F8E7-6776-CB6B-E440F7224209}"/>
              </a:ext>
            </a:extLst>
          </p:cNvPr>
          <p:cNvSpPr/>
          <p:nvPr/>
        </p:nvSpPr>
        <p:spPr>
          <a:xfrm>
            <a:off x="959734" y="4197111"/>
            <a:ext cx="353805" cy="350679"/>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ntelOne Display Light" panose="020B0403020203020204" pitchFamily="34" charset="0"/>
            </a:endParaRPr>
          </a:p>
        </p:txBody>
      </p:sp>
      <p:sp>
        <p:nvSpPr>
          <p:cNvPr id="16" name="Freeform: Shape 15">
            <a:extLst>
              <a:ext uri="{FF2B5EF4-FFF2-40B4-BE49-F238E27FC236}">
                <a16:creationId xmlns:a16="http://schemas.microsoft.com/office/drawing/2014/main" id="{AE99BEAE-AD1C-170A-B990-E9395B44F9BF}"/>
              </a:ext>
            </a:extLst>
          </p:cNvPr>
          <p:cNvSpPr/>
          <p:nvPr/>
        </p:nvSpPr>
        <p:spPr>
          <a:xfrm>
            <a:off x="1681795" y="5442774"/>
            <a:ext cx="4954905" cy="538765"/>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Normative work for 6G</a:t>
            </a: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7" name="Freeform: Shape 16">
            <a:extLst>
              <a:ext uri="{FF2B5EF4-FFF2-40B4-BE49-F238E27FC236}">
                <a16:creationId xmlns:a16="http://schemas.microsoft.com/office/drawing/2014/main" id="{AE7F300C-B361-E27B-D012-7BD22E029657}"/>
              </a:ext>
            </a:extLst>
          </p:cNvPr>
          <p:cNvSpPr/>
          <p:nvPr/>
        </p:nvSpPr>
        <p:spPr>
          <a:xfrm>
            <a:off x="4521579" y="5432712"/>
            <a:ext cx="1915797" cy="53876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from </a:t>
            </a:r>
            <a:r>
              <a:rPr kumimoji="0" lang="en-US" sz="2000" b="1"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Release 21</a:t>
            </a: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9" name="Freeform: Shape 18">
            <a:extLst>
              <a:ext uri="{FF2B5EF4-FFF2-40B4-BE49-F238E27FC236}">
                <a16:creationId xmlns:a16="http://schemas.microsoft.com/office/drawing/2014/main" id="{BBC9C7AE-DC69-774A-DD51-C509B842C512}"/>
              </a:ext>
            </a:extLst>
          </p:cNvPr>
          <p:cNvSpPr/>
          <p:nvPr/>
        </p:nvSpPr>
        <p:spPr>
          <a:xfrm>
            <a:off x="1701436" y="1870428"/>
            <a:ext cx="4339614" cy="408780"/>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120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Rotterdam, Netherland, May 8 – 10, 2024</a:t>
            </a:r>
          </a:p>
        </p:txBody>
      </p:sp>
      <p:sp>
        <p:nvSpPr>
          <p:cNvPr id="20" name="TextBox 19">
            <a:extLst>
              <a:ext uri="{FF2B5EF4-FFF2-40B4-BE49-F238E27FC236}">
                <a16:creationId xmlns:a16="http://schemas.microsoft.com/office/drawing/2014/main" id="{B3110BA2-0203-956B-9377-697F5C516533}"/>
              </a:ext>
            </a:extLst>
          </p:cNvPr>
          <p:cNvSpPr txBox="1"/>
          <p:nvPr/>
        </p:nvSpPr>
        <p:spPr>
          <a:xfrm>
            <a:off x="7545897" y="1349996"/>
            <a:ext cx="3274330" cy="53860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Workshop Summary: </a:t>
            </a: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7"/>
              </a:rPr>
              <a:t>SWS-240025</a:t>
            </a:r>
            <a:endPar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Workshop Presentations: </a:t>
            </a: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8"/>
              </a:rPr>
              <a:t>Link</a:t>
            </a:r>
            <a:endParaRPr kumimoji="0" lang="en-US" sz="12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0C0EFDC3-40D9-EC13-3B29-4D1573805122}"/>
              </a:ext>
            </a:extLst>
          </p:cNvPr>
          <p:cNvSpPr/>
          <p:nvPr/>
        </p:nvSpPr>
        <p:spPr>
          <a:xfrm>
            <a:off x="1681795" y="3212988"/>
            <a:ext cx="4339614" cy="343580"/>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GB" sz="120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Incheon, S. Korea, March 10  – 11, 2025</a:t>
            </a:r>
            <a:endParaRPr kumimoji="0" lang="en-US" sz="200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pic>
        <p:nvPicPr>
          <p:cNvPr id="26" name="Picture 25" descr="A blue logo with black background&#10;&#10;Description automatically generated">
            <a:extLst>
              <a:ext uri="{FF2B5EF4-FFF2-40B4-BE49-F238E27FC236}">
                <a16:creationId xmlns:a16="http://schemas.microsoft.com/office/drawing/2014/main" id="{6BAFAD7A-AA98-97FB-4219-DE7CF81BD07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8200" y="2699141"/>
            <a:ext cx="617952" cy="547751"/>
          </a:xfrm>
          <a:prstGeom prst="rect">
            <a:avLst/>
          </a:prstGeom>
        </p:spPr>
      </p:pic>
      <p:pic>
        <p:nvPicPr>
          <p:cNvPr id="27" name="Picture 26" descr="A blue logo with black background&#10;&#10;Description automatically generated">
            <a:extLst>
              <a:ext uri="{FF2B5EF4-FFF2-40B4-BE49-F238E27FC236}">
                <a16:creationId xmlns:a16="http://schemas.microsoft.com/office/drawing/2014/main" id="{0EE1B7E6-8BAA-2EB2-97F7-199F846F3EF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83865" y="4013622"/>
            <a:ext cx="368254" cy="326419"/>
          </a:xfrm>
          <a:prstGeom prst="rect">
            <a:avLst/>
          </a:prstGeom>
        </p:spPr>
      </p:pic>
      <p:pic>
        <p:nvPicPr>
          <p:cNvPr id="29" name="Picture 28" descr="A blue and black logo&#10;&#10;Description automatically generated">
            <a:extLst>
              <a:ext uri="{FF2B5EF4-FFF2-40B4-BE49-F238E27FC236}">
                <a16:creationId xmlns:a16="http://schemas.microsoft.com/office/drawing/2014/main" id="{77BE5D8D-E706-5AED-0534-9EEB87C51CA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8715" y="5520980"/>
            <a:ext cx="769121" cy="432631"/>
          </a:xfrm>
          <a:prstGeom prst="rect">
            <a:avLst/>
          </a:prstGeom>
        </p:spPr>
      </p:pic>
      <p:sp>
        <p:nvSpPr>
          <p:cNvPr id="30" name="TextBox 29">
            <a:extLst>
              <a:ext uri="{FF2B5EF4-FFF2-40B4-BE49-F238E27FC236}">
                <a16:creationId xmlns:a16="http://schemas.microsoft.com/office/drawing/2014/main" id="{C8929F8F-C6FF-2536-EC19-25B64ABEC391}"/>
              </a:ext>
            </a:extLst>
          </p:cNvPr>
          <p:cNvSpPr txBox="1"/>
          <p:nvPr/>
        </p:nvSpPr>
        <p:spPr>
          <a:xfrm>
            <a:off x="802177" y="1888605"/>
            <a:ext cx="72968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D6A92"/>
                </a:solidFill>
                <a:effectLst/>
                <a:uLnTx/>
                <a:uFillTx/>
                <a:latin typeface="IntelOne Display Light" panose="020B0403020203020204" pitchFamily="34" charset="0"/>
              </a:rPr>
              <a:t>WG SA1</a:t>
            </a:r>
          </a:p>
        </p:txBody>
      </p:sp>
      <p:sp>
        <p:nvSpPr>
          <p:cNvPr id="31" name="TextBox 30">
            <a:extLst>
              <a:ext uri="{FF2B5EF4-FFF2-40B4-BE49-F238E27FC236}">
                <a16:creationId xmlns:a16="http://schemas.microsoft.com/office/drawing/2014/main" id="{802FEDDB-CE64-9DD3-A3C0-053CB5C22F85}"/>
              </a:ext>
            </a:extLst>
          </p:cNvPr>
          <p:cNvSpPr txBox="1"/>
          <p:nvPr/>
        </p:nvSpPr>
        <p:spPr>
          <a:xfrm>
            <a:off x="687539" y="3246892"/>
            <a:ext cx="89159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D6A92"/>
                </a:solidFill>
                <a:effectLst/>
                <a:uLnTx/>
                <a:uFillTx/>
                <a:latin typeface="IntelOne Display Light" panose="020B0403020203020204" pitchFamily="34" charset="0"/>
              </a:rPr>
              <a:t>TSGs#107</a:t>
            </a:r>
          </a:p>
        </p:txBody>
      </p:sp>
      <p:sp>
        <p:nvSpPr>
          <p:cNvPr id="32" name="Arrow: Down 31">
            <a:extLst>
              <a:ext uri="{FF2B5EF4-FFF2-40B4-BE49-F238E27FC236}">
                <a16:creationId xmlns:a16="http://schemas.microsoft.com/office/drawing/2014/main" id="{A8AD6CFE-7BCA-E248-072F-3ED950F39E25}"/>
              </a:ext>
            </a:extLst>
          </p:cNvPr>
          <p:cNvSpPr/>
          <p:nvPr/>
        </p:nvSpPr>
        <p:spPr>
          <a:xfrm>
            <a:off x="230735" y="1581856"/>
            <a:ext cx="280615" cy="4602257"/>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IntelOne Display Light" panose="020B0403020203020204" pitchFamily="34" charset="0"/>
            </a:endParaRPr>
          </a:p>
        </p:txBody>
      </p:sp>
      <p:sp>
        <p:nvSpPr>
          <p:cNvPr id="33" name="TextBox 32">
            <a:extLst>
              <a:ext uri="{FF2B5EF4-FFF2-40B4-BE49-F238E27FC236}">
                <a16:creationId xmlns:a16="http://schemas.microsoft.com/office/drawing/2014/main" id="{FC4B5099-F758-BAFC-8519-0F956F9AA690}"/>
              </a:ext>
            </a:extLst>
          </p:cNvPr>
          <p:cNvSpPr txBox="1"/>
          <p:nvPr/>
        </p:nvSpPr>
        <p:spPr>
          <a:xfrm>
            <a:off x="81273" y="1285093"/>
            <a:ext cx="53732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IntelOne Display Light" panose="020B0403020203020204" pitchFamily="34" charset="0"/>
              </a:rPr>
              <a:t>2024</a:t>
            </a:r>
          </a:p>
        </p:txBody>
      </p:sp>
      <p:pic>
        <p:nvPicPr>
          <p:cNvPr id="8" name="Picture 7" descr="A blue and black logo&#10;&#10;Description automatically generated">
            <a:extLst>
              <a:ext uri="{FF2B5EF4-FFF2-40B4-BE49-F238E27FC236}">
                <a16:creationId xmlns:a16="http://schemas.microsoft.com/office/drawing/2014/main" id="{EAF4A5A6-CEE9-C777-EB26-DF1696F89E5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715504" y="173065"/>
            <a:ext cx="1364884" cy="767747"/>
          </a:xfrm>
          <a:prstGeom prst="rect">
            <a:avLst/>
          </a:prstGeom>
        </p:spPr>
      </p:pic>
      <p:sp>
        <p:nvSpPr>
          <p:cNvPr id="23" name="TextBox 22">
            <a:extLst>
              <a:ext uri="{FF2B5EF4-FFF2-40B4-BE49-F238E27FC236}">
                <a16:creationId xmlns:a16="http://schemas.microsoft.com/office/drawing/2014/main" id="{86C87831-A35D-67BF-2DF4-2E501F1007FD}"/>
              </a:ext>
            </a:extLst>
          </p:cNvPr>
          <p:cNvSpPr txBox="1"/>
          <p:nvPr/>
        </p:nvSpPr>
        <p:spPr>
          <a:xfrm>
            <a:off x="7090548" y="2012593"/>
            <a:ext cx="4405881"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Bef>
                <a:spcPts val="600"/>
              </a:spcBef>
              <a:spcAft>
                <a:spcPts val="600"/>
              </a:spcAft>
            </a:pPr>
            <a:r>
              <a:rPr lang="en-GB" sz="1200" b="1" dirty="0">
                <a:latin typeface="Montserrat" panose="00000500000000000000" pitchFamily="2" charset="0"/>
                <a:hlinkClick r:id="rId13"/>
              </a:rPr>
              <a:t>SP-241391</a:t>
            </a:r>
            <a:r>
              <a:rPr lang="en-GB" sz="1200" b="1" dirty="0">
                <a:latin typeface="Montserrat" panose="00000500000000000000" pitchFamily="2" charset="0"/>
              </a:rPr>
              <a:t> </a:t>
            </a:r>
            <a:r>
              <a:rPr lang="en-GB" sz="1200" dirty="0">
                <a:latin typeface="Montserrat" panose="00000500000000000000" pitchFamily="2" charset="0"/>
              </a:rPr>
              <a:t>: SA1 6G study item on </a:t>
            </a:r>
            <a:r>
              <a:rPr lang="en-US" sz="1200" dirty="0">
                <a:latin typeface="Montserrat" panose="00000500000000000000" pitchFamily="2" charset="0"/>
              </a:rPr>
              <a:t>use cases and service requirements </a:t>
            </a:r>
            <a:r>
              <a:rPr lang="en-GB" sz="1200" dirty="0">
                <a:latin typeface="Montserrat" panose="00000500000000000000" pitchFamily="2" charset="0"/>
              </a:rPr>
              <a:t>(FS_6G_REQ) </a:t>
            </a:r>
            <a:r>
              <a:rPr lang="en-US" sz="1200" b="1" dirty="0">
                <a:latin typeface="Montserrat" panose="00000500000000000000" pitchFamily="2" charset="0"/>
              </a:rPr>
              <a:t>approved</a:t>
            </a:r>
            <a:r>
              <a:rPr lang="en-US" sz="1200" dirty="0">
                <a:latin typeface="Montserrat" panose="00000500000000000000" pitchFamily="2" charset="0"/>
              </a:rPr>
              <a:t> at </a:t>
            </a:r>
            <a:r>
              <a:rPr lang="en-GB" sz="1200" dirty="0">
                <a:latin typeface="Montserrat" panose="00000500000000000000" pitchFamily="2" charset="0"/>
              </a:rPr>
              <a:t>TSG SA#105. </a:t>
            </a:r>
          </a:p>
        </p:txBody>
      </p:sp>
      <p:sp>
        <p:nvSpPr>
          <p:cNvPr id="34" name="TextBox 33">
            <a:extLst>
              <a:ext uri="{FF2B5EF4-FFF2-40B4-BE49-F238E27FC236}">
                <a16:creationId xmlns:a16="http://schemas.microsoft.com/office/drawing/2014/main" id="{231D446B-8BDF-D521-0FA2-84C5C51E6AE8}"/>
              </a:ext>
            </a:extLst>
          </p:cNvPr>
          <p:cNvSpPr txBox="1"/>
          <p:nvPr/>
        </p:nvSpPr>
        <p:spPr>
          <a:xfrm>
            <a:off x="6929220" y="3936253"/>
            <a:ext cx="4673340" cy="7232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171450" lvl="2" defTabSz="711200">
              <a:lnSpc>
                <a:spcPct val="90000"/>
              </a:lnSpc>
              <a:spcBef>
                <a:spcPct val="0"/>
              </a:spcBef>
              <a:spcAft>
                <a:spcPts val="600"/>
              </a:spcAft>
            </a:pPr>
            <a:r>
              <a:rPr lang="en-US" sz="1200" b="1" dirty="0">
                <a:latin typeface="Montserrat" panose="00000500000000000000" pitchFamily="2" charset="0"/>
                <a:hlinkClick r:id="rId14"/>
              </a:rPr>
              <a:t>RP‑24</a:t>
            </a:r>
            <a:r>
              <a:rPr lang="en-US" sz="1200" b="1" dirty="0">
                <a:latin typeface="Montserrat" panose="00000500000000000000" pitchFamily="2" charset="0"/>
                <a:hlinkClick r:id="rId15"/>
              </a:rPr>
              <a:t>3327</a:t>
            </a:r>
            <a:r>
              <a:rPr lang="en-US" sz="1200" b="1" dirty="0">
                <a:latin typeface="Montserrat" panose="00000500000000000000" pitchFamily="2" charset="0"/>
              </a:rPr>
              <a:t> </a:t>
            </a:r>
            <a:r>
              <a:rPr lang="en-US" sz="1200" dirty="0">
                <a:latin typeface="Montserrat" panose="00000500000000000000" pitchFamily="2" charset="0"/>
              </a:rPr>
              <a:t>: The 6G RAN Study (part I: ITU focused) was approved at TSG RAN#106</a:t>
            </a:r>
          </a:p>
          <a:p>
            <a:pPr marL="171450" lvl="2" defTabSz="711200">
              <a:lnSpc>
                <a:spcPct val="90000"/>
              </a:lnSpc>
              <a:spcBef>
                <a:spcPct val="0"/>
              </a:spcBef>
              <a:spcAft>
                <a:spcPts val="600"/>
              </a:spcAft>
            </a:pPr>
            <a:r>
              <a:rPr lang="en-US" sz="1600" dirty="0"/>
              <a:t> </a:t>
            </a:r>
            <a:r>
              <a:rPr lang="en-US" sz="1200" b="1" kern="1200" dirty="0">
                <a:solidFill>
                  <a:srgbClr val="000000">
                    <a:hueOff val="0"/>
                    <a:satOff val="0"/>
                    <a:lumOff val="0"/>
                    <a:alphaOff val="0"/>
                  </a:srgbClr>
                </a:solidFill>
                <a:latin typeface="Montserrat" panose="00000500000000000000" pitchFamily="2" charset="0"/>
                <a:ea typeface="Helvetica Neue"/>
                <a:cs typeface="Helvetica Neue"/>
              </a:rPr>
              <a:t>See next slide for the 6G studies timelines</a:t>
            </a: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p:txBody>
      </p:sp>
      <p:sp>
        <p:nvSpPr>
          <p:cNvPr id="35" name="TextBox 34">
            <a:extLst>
              <a:ext uri="{FF2B5EF4-FFF2-40B4-BE49-F238E27FC236}">
                <a16:creationId xmlns:a16="http://schemas.microsoft.com/office/drawing/2014/main" id="{32428C59-7411-9C82-DA04-15E7F30E5B75}"/>
              </a:ext>
            </a:extLst>
          </p:cNvPr>
          <p:cNvSpPr txBox="1"/>
          <p:nvPr/>
        </p:nvSpPr>
        <p:spPr>
          <a:xfrm>
            <a:off x="7156373" y="5111180"/>
            <a:ext cx="4241573" cy="13649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lvl="0" algn="l" defTabSz="488950">
              <a:lnSpc>
                <a:spcPct val="100000"/>
              </a:lnSpc>
              <a:spcBef>
                <a:spcPct val="0"/>
              </a:spcBef>
              <a:spcAft>
                <a:spcPct val="35000"/>
              </a:spcAft>
            </a:pPr>
            <a:r>
              <a:rPr lang="en-US" sz="1100" kern="1200" dirty="0">
                <a:latin typeface="Montserrat" panose="00000500000000000000" pitchFamily="2" charset="0"/>
              </a:rPr>
              <a:t>Release 21 is expected to produce the 1st set of 3GPP 6G technical specifications and will be the release for IMT-2030 submission before 2030 and is expected to be delivered with a single drop (i.e., a single code freeze).</a:t>
            </a:r>
          </a:p>
          <a:p>
            <a:pPr defTabSz="488950">
              <a:spcBef>
                <a:spcPct val="0"/>
              </a:spcBef>
              <a:spcAft>
                <a:spcPct val="35000"/>
              </a:spcAft>
            </a:pPr>
            <a:r>
              <a:rPr lang="en-US" sz="1100" b="1" dirty="0">
                <a:latin typeface="Montserrat" panose="00000500000000000000" pitchFamily="2" charset="0"/>
              </a:rPr>
              <a:t>Rel-21 timeline is to be decided no later than June 2026</a:t>
            </a:r>
          </a:p>
          <a:p>
            <a:pPr marL="171450" indent="-171450" defTabSz="488950">
              <a:spcBef>
                <a:spcPct val="0"/>
              </a:spcBef>
              <a:spcAft>
                <a:spcPct val="35000"/>
              </a:spcAft>
              <a:buFont typeface="Arial" panose="020B0604020202020204" pitchFamily="34" charset="0"/>
              <a:buChar char="•"/>
            </a:pPr>
            <a:r>
              <a:rPr lang="en-US" sz="1000" dirty="0">
                <a:latin typeface="Montserrat" panose="00000500000000000000" pitchFamily="2" charset="0"/>
              </a:rPr>
              <a:t>However, ASN.1/</a:t>
            </a:r>
            <a:r>
              <a:rPr lang="en-US" sz="1000" dirty="0" err="1">
                <a:latin typeface="Montserrat" panose="00000500000000000000" pitchFamily="2" charset="0"/>
              </a:rPr>
              <a:t>OpenAPI</a:t>
            </a:r>
            <a:r>
              <a:rPr lang="en-US" sz="1000" dirty="0">
                <a:latin typeface="Montserrat" panose="00000500000000000000" pitchFamily="2" charset="0"/>
              </a:rPr>
              <a:t> freeze date is no earlier than March 2029</a:t>
            </a:r>
          </a:p>
        </p:txBody>
      </p:sp>
      <p:sp>
        <p:nvSpPr>
          <p:cNvPr id="18" name="TextBox 17">
            <a:extLst>
              <a:ext uri="{FF2B5EF4-FFF2-40B4-BE49-F238E27FC236}">
                <a16:creationId xmlns:a16="http://schemas.microsoft.com/office/drawing/2014/main" id="{909F2395-9949-46B7-51C9-075B24F03783}"/>
              </a:ext>
            </a:extLst>
          </p:cNvPr>
          <p:cNvSpPr txBox="1"/>
          <p:nvPr/>
        </p:nvSpPr>
        <p:spPr>
          <a:xfrm>
            <a:off x="42905" y="6289195"/>
            <a:ext cx="54694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IntelOne Display Light" panose="020B0403020203020204" pitchFamily="34" charset="0"/>
              </a:rPr>
              <a:t>2030</a:t>
            </a:r>
          </a:p>
        </p:txBody>
      </p:sp>
    </p:spTree>
    <p:extLst>
      <p:ext uri="{BB962C8B-B14F-4D97-AF65-F5344CB8AC3E}">
        <p14:creationId xmlns:p14="http://schemas.microsoft.com/office/powerpoint/2010/main" val="2180451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1910" y="2015289"/>
            <a:ext cx="0" cy="4149457"/>
          </a:xfrm>
          <a:prstGeom prst="line">
            <a:avLst/>
          </a:prstGeom>
          <a:noFill/>
          <a:ln w="28575" algn="ctr">
            <a:solidFill>
              <a:schemeClr val="accent4">
                <a:lumMod val="40000"/>
                <a:lumOff val="60000"/>
              </a:schemeClr>
            </a:solidFill>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34930" y="2015289"/>
            <a:ext cx="7846" cy="4149457"/>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flipH="1">
            <a:off x="5304121" y="2015289"/>
            <a:ext cx="23829" cy="4149457"/>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0970" y="2062707"/>
            <a:ext cx="0" cy="4149457"/>
          </a:xfrm>
          <a:prstGeom prst="line">
            <a:avLst/>
          </a:prstGeom>
          <a:noFill/>
          <a:ln w="9525" algn="ctr">
            <a:solidFill>
              <a:schemeClr val="accent4">
                <a:lumMod val="40000"/>
                <a:lumOff val="60000"/>
              </a:schemeClr>
            </a:solidFill>
            <a:prstDash val="dash"/>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13990" y="2015289"/>
            <a:ext cx="0" cy="4149457"/>
          </a:xfrm>
          <a:prstGeom prst="line">
            <a:avLst/>
          </a:prstGeom>
          <a:noFill/>
          <a:ln w="28575" algn="ctr">
            <a:solidFill>
              <a:schemeClr val="accent4">
                <a:lumMod val="40000"/>
                <a:lumOff val="60000"/>
              </a:schemeClr>
            </a:solidFill>
            <a:round/>
            <a:headEnd/>
            <a:tailEnd/>
          </a:ln>
        </p:spPr>
      </p:cxn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flipH="1">
            <a:off x="2836985" y="2015289"/>
            <a:ext cx="70025" cy="4149457"/>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2100030" y="2015289"/>
            <a:ext cx="0" cy="4149457"/>
          </a:xfrm>
          <a:prstGeom prst="line">
            <a:avLst/>
          </a:prstGeom>
          <a:noFill/>
          <a:ln w="9525" algn="ctr">
            <a:solidFill>
              <a:schemeClr val="accent4">
                <a:lumMod val="40000"/>
                <a:lumOff val="60000"/>
              </a:schemeClr>
            </a:solidFill>
            <a:prstDash val="dash"/>
            <a:round/>
            <a:headEnd/>
            <a:tailEnd/>
          </a:ln>
        </p:spPr>
      </p:cxnSp>
      <p:cxnSp>
        <p:nvCxnSpPr>
          <p:cNvPr id="17495" name="Straight Connector 114">
            <a:extLst>
              <a:ext uri="{FF2B5EF4-FFF2-40B4-BE49-F238E27FC236}">
                <a16:creationId xmlns:a16="http://schemas.microsoft.com/office/drawing/2014/main" id="{2352004F-3081-FB14-E751-D8610A73D2B5}"/>
              </a:ext>
            </a:extLst>
          </p:cNvPr>
          <p:cNvCxnSpPr>
            <a:cxnSpLocks noChangeShapeType="1"/>
          </p:cNvCxnSpPr>
          <p:nvPr/>
        </p:nvCxnSpPr>
        <p:spPr bwMode="auto">
          <a:xfrm>
            <a:off x="1277310" y="2015289"/>
            <a:ext cx="0" cy="4149457"/>
          </a:xfrm>
          <a:prstGeom prst="line">
            <a:avLst/>
          </a:prstGeom>
          <a:noFill/>
          <a:ln w="9525" algn="ctr">
            <a:solidFill>
              <a:schemeClr val="accent4">
                <a:lumMod val="40000"/>
                <a:lumOff val="60000"/>
              </a:schemeClr>
            </a:solidFill>
            <a:prstDash val="dash"/>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86070" y="2015289"/>
            <a:ext cx="0" cy="4149457"/>
          </a:xfrm>
          <a:prstGeom prst="line">
            <a:avLst/>
          </a:prstGeom>
          <a:noFill/>
          <a:ln w="28575" algn="ctr">
            <a:solidFill>
              <a:schemeClr val="accent4">
                <a:lumMod val="40000"/>
                <a:lumOff val="60000"/>
              </a:schemeClr>
            </a:solidFill>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83797" y="2015289"/>
            <a:ext cx="0" cy="4149457"/>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76810" y="2015289"/>
            <a:ext cx="0" cy="4149457"/>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flipH="1">
            <a:off x="10157925" y="2015289"/>
            <a:ext cx="11905" cy="4149457"/>
          </a:xfrm>
          <a:prstGeom prst="line">
            <a:avLst/>
          </a:prstGeom>
          <a:noFill/>
          <a:ln w="28575" algn="ctr">
            <a:solidFill>
              <a:schemeClr val="accent4">
                <a:lumMod val="40000"/>
                <a:lumOff val="60000"/>
              </a:schemeClr>
            </a:solidFill>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62850" y="2015289"/>
            <a:ext cx="0" cy="4149457"/>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55870" y="2015289"/>
            <a:ext cx="0" cy="4149457"/>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48890" y="2015289"/>
            <a:ext cx="0" cy="4149457"/>
          </a:xfrm>
          <a:prstGeom prst="line">
            <a:avLst/>
          </a:prstGeom>
          <a:noFill/>
          <a:ln w="9525" algn="ctr">
            <a:solidFill>
              <a:schemeClr val="accent4">
                <a:lumMod val="40000"/>
                <a:lumOff val="60000"/>
              </a:schemeClr>
            </a:solidFill>
            <a:prstDash val="dash"/>
            <a:round/>
            <a:headEnd/>
            <a:tailEnd/>
          </a:ln>
        </p:spPr>
      </p:cxnSp>
      <p:sp>
        <p:nvSpPr>
          <p:cNvPr id="42" name="Rectangle: Rounded Corners 41">
            <a:extLst>
              <a:ext uri="{FF2B5EF4-FFF2-40B4-BE49-F238E27FC236}">
                <a16:creationId xmlns:a16="http://schemas.microsoft.com/office/drawing/2014/main" id="{68BFFB8E-C75E-2163-D123-A91C5C560BE4}"/>
              </a:ext>
            </a:extLst>
          </p:cNvPr>
          <p:cNvSpPr/>
          <p:nvPr/>
        </p:nvSpPr>
        <p:spPr>
          <a:xfrm>
            <a:off x="98732" y="5813780"/>
            <a:ext cx="12062001" cy="743363"/>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73432" y="1332465"/>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 name="TextBox 1">
            <a:extLst>
              <a:ext uri="{FF2B5EF4-FFF2-40B4-BE49-F238E27FC236}">
                <a16:creationId xmlns:a16="http://schemas.microsoft.com/office/drawing/2014/main" id="{3B9E7960-6113-C4D1-ECEF-73196F0C03E0}"/>
              </a:ext>
            </a:extLst>
          </p:cNvPr>
          <p:cNvSpPr txBox="1"/>
          <p:nvPr/>
        </p:nvSpPr>
        <p:spPr>
          <a:xfrm>
            <a:off x="1770195" y="1169483"/>
            <a:ext cx="691215" cy="338554"/>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55935" y="1523247"/>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28540" y="1523247"/>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54128" y="1523247"/>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1304" y="1523247"/>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73738" y="1523247"/>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1993" y="1523247"/>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58206" y="1523247"/>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1155" y="1523247"/>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39984" y="1523247"/>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1459" y="1523247"/>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12573" y="1523247"/>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52212" y="1387498"/>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318272" y="2891010"/>
            <a:ext cx="342813" cy="2927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2000" dirty="0">
              <a:solidFill>
                <a:srgbClr val="FF0000"/>
              </a:solidFill>
              <a:latin typeface="Arial" charset="0"/>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64649" y="3158427"/>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00" b="1" dirty="0">
                <a:latin typeface="Montserrat" panose="00000500000000000000" pitchFamily="50" charset="0"/>
              </a:rPr>
              <a:t>Workshop on 6G </a:t>
            </a:r>
            <a:endParaRPr lang="en-GB" altLang="en-US" sz="900" dirty="0">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142776" y="5205252"/>
            <a:ext cx="1661320" cy="26385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50" dirty="0">
                <a:latin typeface="Montserrat" panose="00000500000000000000" pitchFamily="50" charset="0"/>
                <a:ea typeface="ＭＳ Ｐゴシック" charset="-128"/>
                <a:cs typeface="Arial" pitchFamily="34" charset="0"/>
              </a:rPr>
              <a:t>Stage 3 6G SID </a:t>
            </a:r>
            <a:r>
              <a:rPr lang="fr-FR" sz="1050" dirty="0" err="1">
                <a:latin typeface="Montserrat" panose="00000500000000000000" pitchFamily="50" charset="0"/>
                <a:ea typeface="ＭＳ Ｐゴシック" charset="-128"/>
                <a:cs typeface="Arial" pitchFamily="34" charset="0"/>
              </a:rPr>
              <a:t>def</a:t>
            </a:r>
            <a:r>
              <a:rPr lang="fr-FR" sz="1050"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0274" y="1509701"/>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23889" y="1509701"/>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0990" y="1527763"/>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57211" y="1733081"/>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44092" y="1710502"/>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26" name="Star: 5 Points 25">
            <a:extLst>
              <a:ext uri="{FF2B5EF4-FFF2-40B4-BE49-F238E27FC236}">
                <a16:creationId xmlns:a16="http://schemas.microsoft.com/office/drawing/2014/main" id="{FDA1D504-5A4B-17F6-5478-9450A10EDA8D}"/>
              </a:ext>
            </a:extLst>
          </p:cNvPr>
          <p:cNvSpPr/>
          <p:nvPr/>
        </p:nvSpPr>
        <p:spPr bwMode="auto">
          <a:xfrm>
            <a:off x="1531128" y="2058554"/>
            <a:ext cx="321992" cy="29372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2000" dirty="0">
              <a:solidFill>
                <a:srgbClr val="FF0000"/>
              </a:solidFill>
              <a:latin typeface="Arial" charset="0"/>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070127" y="2334752"/>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00" b="1" dirty="0">
                <a:latin typeface="Montserrat" panose="00000500000000000000" pitchFamily="50" charset="0"/>
              </a:rPr>
              <a:t>Workshop IMT-2030 use cases</a:t>
            </a:r>
            <a:endParaRPr lang="en-GB" altLang="en-US" sz="900" dirty="0">
              <a:latin typeface="Montserrat" panose="00000500000000000000" pitchFamily="50" charset="0"/>
            </a:endParaRP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0744" y="1523247"/>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sp>
        <p:nvSpPr>
          <p:cNvPr id="61" name="Chevron 60">
            <a:extLst>
              <a:ext uri="{FF2B5EF4-FFF2-40B4-BE49-F238E27FC236}">
                <a16:creationId xmlns:a16="http://schemas.microsoft.com/office/drawing/2014/main" id="{949047CD-F01D-8426-6AF0-4CD1206C7FB8}"/>
              </a:ext>
            </a:extLst>
          </p:cNvPr>
          <p:cNvSpPr/>
          <p:nvPr/>
        </p:nvSpPr>
        <p:spPr bwMode="auto">
          <a:xfrm>
            <a:off x="2706042" y="2055949"/>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SA1 6G </a:t>
            </a:r>
            <a:r>
              <a:rPr lang="fr-FR" sz="1100" dirty="0" err="1">
                <a:latin typeface="Montserrat" panose="00000500000000000000" pitchFamily="50" charset="0"/>
                <a:ea typeface="ＭＳ Ｐゴシック" charset="-128"/>
                <a:cs typeface="Arial" pitchFamily="34" charset="0"/>
              </a:rPr>
              <a:t>Study</a:t>
            </a:r>
            <a:endParaRPr lang="fr-FR" sz="1100" dirty="0">
              <a:latin typeface="Montserrat" panose="00000500000000000000" pitchFamily="50" charset="0"/>
              <a:ea typeface="ＭＳ Ｐゴシック" charset="-128"/>
              <a:cs typeface="Arial" pitchFamily="34" charset="0"/>
            </a:endParaRP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25502" y="2064834"/>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50" dirty="0">
                <a:latin typeface="Montserrat" panose="00000500000000000000" pitchFamily="50" charset="0"/>
                <a:ea typeface="ＭＳ Ｐゴシック" charset="-128"/>
                <a:cs typeface="Arial" pitchFamily="34" charset="0"/>
              </a:rPr>
              <a:t>SA1 6G SID </a:t>
            </a:r>
            <a:r>
              <a:rPr lang="fr-FR" sz="1050" dirty="0" err="1">
                <a:latin typeface="Montserrat" panose="00000500000000000000" pitchFamily="50" charset="0"/>
                <a:ea typeface="ＭＳ Ｐゴシック" charset="-128"/>
                <a:cs typeface="Arial" pitchFamily="34" charset="0"/>
              </a:rPr>
              <a:t>def</a:t>
            </a:r>
            <a:r>
              <a:rPr lang="fr-FR" sz="1050" dirty="0">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36985" y="2426085"/>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00" dirty="0">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0755" y="2471453"/>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RP ITU </a:t>
            </a:r>
            <a:r>
              <a:rPr lang="fr-FR" sz="1100" dirty="0" err="1">
                <a:latin typeface="Montserrat" panose="00000500000000000000" pitchFamily="50" charset="0"/>
                <a:ea typeface="ＭＳ Ｐゴシック" charset="-128"/>
                <a:cs typeface="Arial" pitchFamily="34" charset="0"/>
              </a:rPr>
              <a:t>Study</a:t>
            </a:r>
            <a:endParaRPr lang="fr-FR" sz="11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25147" y="2914967"/>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RP 6G </a:t>
            </a:r>
            <a:r>
              <a:rPr lang="fr-FR" sz="1100" dirty="0" err="1">
                <a:latin typeface="Montserrat" panose="00000500000000000000" pitchFamily="50" charset="0"/>
                <a:ea typeface="ＭＳ Ｐゴシック" charset="-128"/>
                <a:cs typeface="Arial" pitchFamily="34" charset="0"/>
              </a:rPr>
              <a:t>Study</a:t>
            </a:r>
            <a:endParaRPr lang="fr-FR" sz="1100" dirty="0">
              <a:latin typeface="Montserrat" panose="00000500000000000000" pitchFamily="50" charset="0"/>
              <a:ea typeface="ＭＳ Ｐゴシック" charset="-128"/>
              <a:cs typeface="Arial" pitchFamily="34" charset="0"/>
            </a:endParaRP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04121" y="4411791"/>
            <a:ext cx="5766983" cy="26188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RAN1 6G </a:t>
            </a:r>
            <a:r>
              <a:rPr lang="fr-FR" sz="1100" dirty="0" err="1">
                <a:latin typeface="Montserrat" panose="00000500000000000000" pitchFamily="50" charset="0"/>
                <a:ea typeface="ＭＳ Ｐゴシック" charset="-128"/>
                <a:cs typeface="Arial" pitchFamily="34" charset="0"/>
              </a:rPr>
              <a:t>Study</a:t>
            </a:r>
            <a:r>
              <a:rPr lang="fr-FR" sz="1100" dirty="0">
                <a:latin typeface="Montserrat" panose="00000500000000000000" pitchFamily="50" charset="0"/>
                <a:ea typeface="ＭＳ Ｐゴシック" charset="-128"/>
                <a:cs typeface="Arial" pitchFamily="34" charset="0"/>
              </a:rPr>
              <a:t>(</a:t>
            </a:r>
            <a:r>
              <a:rPr lang="fr-FR" sz="1100" dirty="0" err="1">
                <a:latin typeface="Montserrat" panose="00000500000000000000" pitchFamily="50" charset="0"/>
                <a:ea typeface="ＭＳ Ｐゴシック" charset="-128"/>
                <a:cs typeface="Arial" pitchFamily="34" charset="0"/>
              </a:rPr>
              <a:t>ies</a:t>
            </a:r>
            <a:r>
              <a:rPr lang="fr-FR" sz="1100" dirty="0">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03138" y="3466837"/>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SA2 6G </a:t>
            </a:r>
            <a:r>
              <a:rPr lang="fr-FR" sz="1100" dirty="0" err="1">
                <a:latin typeface="Montserrat" panose="00000500000000000000" pitchFamily="50" charset="0"/>
                <a:ea typeface="ＭＳ Ｐゴシック" charset="-128"/>
                <a:cs typeface="Arial" pitchFamily="34" charset="0"/>
              </a:rPr>
              <a:t>Study</a:t>
            </a:r>
            <a:r>
              <a:rPr lang="fr-FR" sz="1100" dirty="0">
                <a:latin typeface="Montserrat" panose="00000500000000000000" pitchFamily="50" charset="0"/>
                <a:ea typeface="ＭＳ Ｐゴシック" charset="-128"/>
                <a:cs typeface="Arial" pitchFamily="34" charset="0"/>
              </a:rPr>
              <a:t>(</a:t>
            </a:r>
            <a:r>
              <a:rPr lang="fr-FR" sz="1100" dirty="0" err="1">
                <a:latin typeface="Montserrat" panose="00000500000000000000" pitchFamily="50" charset="0"/>
                <a:ea typeface="ＭＳ Ｐゴシック" charset="-128"/>
                <a:cs typeface="Arial" pitchFamily="34" charset="0"/>
              </a:rPr>
              <a:t>ies</a:t>
            </a:r>
            <a:r>
              <a:rPr lang="fr-FR" sz="1100" dirty="0">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13785" y="5193446"/>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Stage 3 6G </a:t>
            </a:r>
            <a:r>
              <a:rPr lang="fr-FR" sz="1100" dirty="0" err="1">
                <a:latin typeface="Montserrat" panose="00000500000000000000" pitchFamily="50" charset="0"/>
                <a:ea typeface="ＭＳ Ｐゴシック" charset="-128"/>
                <a:cs typeface="Arial" pitchFamily="34" charset="0"/>
              </a:rPr>
              <a:t>Study</a:t>
            </a:r>
            <a:r>
              <a:rPr lang="fr-FR" sz="1100" dirty="0">
                <a:latin typeface="Montserrat" panose="00000500000000000000" pitchFamily="50" charset="0"/>
                <a:ea typeface="ＭＳ Ｐゴシック" charset="-128"/>
                <a:cs typeface="Arial" pitchFamily="34" charset="0"/>
              </a:rPr>
              <a:t>(</a:t>
            </a:r>
            <a:r>
              <a:rPr lang="fr-FR" sz="1100" dirty="0" err="1">
                <a:latin typeface="Montserrat" panose="00000500000000000000" pitchFamily="50" charset="0"/>
                <a:ea typeface="ＭＳ Ｐゴシック" charset="-128"/>
                <a:cs typeface="Arial" pitchFamily="34" charset="0"/>
              </a:rPr>
              <a:t>ies</a:t>
            </a:r>
            <a:r>
              <a:rPr lang="fr-FR" sz="1100"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29796" y="132795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26559" y="1164970"/>
            <a:ext cx="670376" cy="338554"/>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1320" y="1332474"/>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28083" y="1169492"/>
            <a:ext cx="679994" cy="338554"/>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23812" y="1318933"/>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78051" y="1174014"/>
            <a:ext cx="675185" cy="338554"/>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4106672" y="3917981"/>
            <a:ext cx="1754414" cy="495412"/>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50" dirty="0">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125273" y="3450699"/>
            <a:ext cx="1258485"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50" dirty="0">
                <a:latin typeface="Montserrat" panose="00000500000000000000" pitchFamily="50" charset="0"/>
                <a:ea typeface="ＭＳ Ｐゴシック" charset="-128"/>
                <a:cs typeface="Arial" pitchFamily="34" charset="0"/>
              </a:rPr>
              <a:t>SA2 &amp; RAN </a:t>
            </a:r>
            <a:r>
              <a:rPr lang="fr-FR" sz="1050" dirty="0" err="1">
                <a:latin typeface="Montserrat" panose="00000500000000000000" pitchFamily="50" charset="0"/>
                <a:ea typeface="ＭＳ Ｐゴシック" charset="-128"/>
                <a:cs typeface="Arial" pitchFamily="34" charset="0"/>
              </a:rPr>
              <a:t>WGs</a:t>
            </a:r>
            <a:r>
              <a:rPr lang="fr-FR" sz="1050" dirty="0">
                <a:latin typeface="Montserrat" panose="00000500000000000000" pitchFamily="50" charset="0"/>
                <a:ea typeface="ＭＳ Ｐゴシック" charset="-128"/>
                <a:cs typeface="Arial" pitchFamily="34" charset="0"/>
              </a:rPr>
              <a:t> 6G SID </a:t>
            </a:r>
            <a:r>
              <a:rPr lang="fr-FR" sz="1050" dirty="0" err="1">
                <a:latin typeface="Montserrat" panose="00000500000000000000" pitchFamily="50" charset="0"/>
                <a:ea typeface="ＭＳ Ｐゴシック" charset="-128"/>
                <a:cs typeface="Arial" pitchFamily="34" charset="0"/>
              </a:rPr>
              <a:t>def</a:t>
            </a:r>
            <a:r>
              <a:rPr lang="fr-FR" sz="1050" dirty="0">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4245837" y="3964304"/>
            <a:ext cx="1598507" cy="400110"/>
          </a:xfrm>
          <a:prstGeom prst="rect">
            <a:avLst/>
          </a:prstGeom>
          <a:noFill/>
        </p:spPr>
        <p:txBody>
          <a:bodyPr wrap="square">
            <a:spAutoFit/>
          </a:bodyPr>
          <a:lstStyle/>
          <a:p>
            <a:pPr algn="ctr">
              <a:defRPr/>
            </a:pPr>
            <a:r>
              <a:rPr lang="fr-FR" sz="1000" dirty="0">
                <a:latin typeface="Montserrat" panose="00000500000000000000" pitchFamily="50" charset="0"/>
                <a:ea typeface="ＭＳ Ｐゴシック" charset="-128"/>
                <a:cs typeface="Arial" pitchFamily="34" charset="0"/>
              </a:rPr>
              <a:t>SA3/4/5/6 SID </a:t>
            </a:r>
            <a:r>
              <a:rPr lang="fr-FR" sz="1000" dirty="0" err="1">
                <a:latin typeface="Montserrat" panose="00000500000000000000" pitchFamily="50" charset="0"/>
                <a:ea typeface="ＭＳ Ｐゴシック" charset="-128"/>
                <a:cs typeface="Arial" pitchFamily="34" charset="0"/>
              </a:rPr>
              <a:t>def</a:t>
            </a:r>
            <a:r>
              <a:rPr lang="fr-FR" sz="1000" dirty="0">
                <a:latin typeface="Montserrat" panose="00000500000000000000" pitchFamily="50" charset="0"/>
                <a:ea typeface="ＭＳ Ｐゴシック" charset="-128"/>
                <a:cs typeface="Arial" pitchFamily="34" charset="0"/>
              </a:rPr>
              <a:t>. and </a:t>
            </a:r>
            <a:r>
              <a:rPr lang="fr-FR" sz="1000" dirty="0" err="1">
                <a:latin typeface="Montserrat" panose="00000500000000000000" pitchFamily="50" charset="0"/>
                <a:ea typeface="ＭＳ Ｐゴシック" charset="-128"/>
                <a:cs typeface="Arial" pitchFamily="34" charset="0"/>
              </a:rPr>
              <a:t>compl</a:t>
            </a:r>
            <a:r>
              <a:rPr lang="fr-FR" sz="1000" dirty="0">
                <a:latin typeface="Montserrat" panose="00000500000000000000" pitchFamily="50" charset="0"/>
                <a:ea typeface="ＭＳ Ｐゴシック" charset="-128"/>
                <a:cs typeface="Arial" pitchFamily="34" charset="0"/>
              </a:rPr>
              <a:t>. TBD</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50623" y="4796997"/>
            <a:ext cx="5672323" cy="28303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RAN2/3/4 6G </a:t>
            </a:r>
            <a:r>
              <a:rPr lang="fr-FR" sz="1100" dirty="0" err="1">
                <a:latin typeface="Montserrat" panose="00000500000000000000" pitchFamily="50" charset="0"/>
                <a:ea typeface="ＭＳ Ｐゴシック" charset="-128"/>
                <a:cs typeface="Arial" pitchFamily="34" charset="0"/>
              </a:rPr>
              <a:t>Study</a:t>
            </a:r>
            <a:r>
              <a:rPr lang="fr-FR" sz="1100" dirty="0">
                <a:latin typeface="Montserrat" panose="00000500000000000000" pitchFamily="50" charset="0"/>
                <a:ea typeface="ＭＳ Ｐゴシック" charset="-128"/>
                <a:cs typeface="Arial" pitchFamily="34" charset="0"/>
              </a:rPr>
              <a:t>(</a:t>
            </a:r>
            <a:r>
              <a:rPr lang="fr-FR" sz="1100" dirty="0" err="1">
                <a:latin typeface="Montserrat" panose="00000500000000000000" pitchFamily="50" charset="0"/>
                <a:ea typeface="ＭＳ Ｐゴシック" charset="-128"/>
                <a:cs typeface="Arial" pitchFamily="34" charset="0"/>
              </a:rPr>
              <a:t>ies</a:t>
            </a:r>
            <a:r>
              <a:rPr lang="fr-FR" sz="1100" dirty="0">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34480" y="3464449"/>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1330" y="5187257"/>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50"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618992" y="5243817"/>
            <a:ext cx="1413367" cy="256545"/>
          </a:xfrm>
          <a:prstGeom prst="rect">
            <a:avLst/>
          </a:prstGeom>
          <a:noFill/>
        </p:spPr>
        <p:txBody>
          <a:bodyPr wrap="square">
            <a:spAutoFit/>
          </a:bodyPr>
          <a:lstStyle/>
          <a:p>
            <a:pPr algn="ctr">
              <a:defRPr/>
            </a:pPr>
            <a:r>
              <a:rPr lang="fr-FR" sz="1050" dirty="0">
                <a:solidFill>
                  <a:schemeClr val="dk1"/>
                </a:solidFill>
                <a:latin typeface="Montserrat" panose="00000500000000000000" pitchFamily="50" charset="0"/>
                <a:ea typeface="ＭＳ Ｐゴシック" charset="-128"/>
                <a:cs typeface="Arial" pitchFamily="34" charset="0"/>
              </a:rPr>
              <a:t>TBD</a:t>
            </a:r>
          </a:p>
        </p:txBody>
      </p:sp>
      <p:sp>
        <p:nvSpPr>
          <p:cNvPr id="6" name="Title 1">
            <a:extLst>
              <a:ext uri="{FF2B5EF4-FFF2-40B4-BE49-F238E27FC236}">
                <a16:creationId xmlns:a16="http://schemas.microsoft.com/office/drawing/2014/main" id="{3B50D8AD-275C-199D-B99A-DA3D057DF43E}"/>
              </a:ext>
            </a:extLst>
          </p:cNvPr>
          <p:cNvSpPr txBox="1">
            <a:spLocks/>
          </p:cNvSpPr>
          <p:nvPr/>
        </p:nvSpPr>
        <p:spPr>
          <a:xfrm>
            <a:off x="2676617" y="201348"/>
            <a:ext cx="8987229" cy="7073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defTabSz="914400" eaLnBrk="0" fontAlgn="base" hangingPunct="0">
              <a:spcBef>
                <a:spcPct val="0"/>
              </a:spcBef>
              <a:spcAft>
                <a:spcPct val="0"/>
              </a:spcAft>
              <a:defRPr/>
            </a:pPr>
            <a:r>
              <a:rPr lang="en-US" sz="3469" dirty="0">
                <a:solidFill>
                  <a:srgbClr val="C00000"/>
                </a:solidFill>
                <a:latin typeface="Montserrat" panose="00000500000000000000" pitchFamily="2" charset="0"/>
                <a:ea typeface="+mj-ea"/>
                <a:cs typeface="+mj-cs"/>
              </a:rPr>
              <a:t>Release 20: 6G Timeline</a:t>
            </a:r>
          </a:p>
          <a:p>
            <a:pPr marL="0" marR="0" lvl="0" indent="0" defTabSz="609600" rtl="0" eaLnBrk="1" fontAlgn="auto" latinLnBrk="0" hangingPunct="1">
              <a:lnSpc>
                <a:spcPct val="90000"/>
              </a:lnSpc>
              <a:spcBef>
                <a:spcPts val="0"/>
              </a:spcBef>
              <a:spcAft>
                <a:spcPts val="0"/>
              </a:spcAft>
              <a:buClrTx/>
              <a:buSzTx/>
              <a:buFontTx/>
              <a:buNone/>
              <a:tabLst/>
              <a:defRPr/>
            </a:pPr>
            <a:endParaRPr kumimoji="0" lang="en-GB" sz="3400" i="0" u="none" strike="noStrike" kern="0" cap="none" spc="0" normalizeH="0" baseline="0" noProof="0" dirty="0">
              <a:ln>
                <a:noFill/>
              </a:ln>
              <a:solidFill>
                <a:srgbClr val="525252"/>
              </a:solidFill>
              <a:effectLst/>
              <a:uLnTx/>
              <a:uFillTx/>
              <a:latin typeface="Intel Clear Light" panose="020B0404020203020204" pitchFamily="34" charset="0"/>
              <a:sym typeface="Helvetica"/>
            </a:endParaRPr>
          </a:p>
        </p:txBody>
      </p:sp>
      <p:sp>
        <p:nvSpPr>
          <p:cNvPr id="7" name="Chevron 60">
            <a:extLst>
              <a:ext uri="{FF2B5EF4-FFF2-40B4-BE49-F238E27FC236}">
                <a16:creationId xmlns:a16="http://schemas.microsoft.com/office/drawing/2014/main" id="{2158C7A4-C696-4D3E-9392-6387CDEE1083}"/>
              </a:ext>
            </a:extLst>
          </p:cNvPr>
          <p:cNvSpPr/>
          <p:nvPr/>
        </p:nvSpPr>
        <p:spPr bwMode="auto">
          <a:xfrm>
            <a:off x="10405654" y="5943744"/>
            <a:ext cx="1755079" cy="31540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600"/>
              </a:spcBef>
              <a:defRPr/>
            </a:pPr>
            <a:r>
              <a:rPr lang="fr-FR" sz="1100" dirty="0">
                <a:latin typeface="Montserrat" panose="00000500000000000000" pitchFamily="50" charset="0"/>
                <a:ea typeface="ＭＳ Ｐゴシック" charset="-128"/>
                <a:cs typeface="Arial" pitchFamily="34" charset="0"/>
              </a:rPr>
              <a:t>Tech </a:t>
            </a:r>
            <a:r>
              <a:rPr lang="fr-FR" sz="1100" dirty="0" err="1">
                <a:latin typeface="Montserrat" panose="00000500000000000000" pitchFamily="50" charset="0"/>
                <a:ea typeface="ＭＳ Ｐゴシック" charset="-128"/>
                <a:cs typeface="Arial" pitchFamily="34" charset="0"/>
              </a:rPr>
              <a:t>proposals</a:t>
            </a:r>
            <a:endParaRPr lang="fr-FR" sz="1100" dirty="0">
              <a:latin typeface="Montserrat" panose="00000500000000000000" pitchFamily="50" charset="0"/>
              <a:ea typeface="ＭＳ Ｐゴシック" charset="-128"/>
              <a:cs typeface="Arial" pitchFamily="34" charset="0"/>
            </a:endParaRPr>
          </a:p>
        </p:txBody>
      </p:sp>
      <p:pic>
        <p:nvPicPr>
          <p:cNvPr id="9" name="Immagine 8">
            <a:extLst>
              <a:ext uri="{FF2B5EF4-FFF2-40B4-BE49-F238E27FC236}">
                <a16:creationId xmlns:a16="http://schemas.microsoft.com/office/drawing/2014/main" id="{6DE698BE-1E64-4162-9FD3-D2922C9FE71E}"/>
              </a:ext>
            </a:extLst>
          </p:cNvPr>
          <p:cNvPicPr>
            <a:picLocks noChangeAspect="1"/>
          </p:cNvPicPr>
          <p:nvPr/>
        </p:nvPicPr>
        <p:blipFill>
          <a:blip r:embed="rId3"/>
          <a:stretch>
            <a:fillRect/>
          </a:stretch>
        </p:blipFill>
        <p:spPr>
          <a:xfrm>
            <a:off x="239984" y="5943744"/>
            <a:ext cx="512606" cy="520862"/>
          </a:xfrm>
          <a:prstGeom prst="rect">
            <a:avLst/>
          </a:prstGeom>
        </p:spPr>
      </p:pic>
      <p:sp>
        <p:nvSpPr>
          <p:cNvPr id="11" name="Chevron 60">
            <a:extLst>
              <a:ext uri="{FF2B5EF4-FFF2-40B4-BE49-F238E27FC236}">
                <a16:creationId xmlns:a16="http://schemas.microsoft.com/office/drawing/2014/main" id="{C93BA056-722A-420C-8C39-5FB3BE6E6DD3}"/>
              </a:ext>
            </a:extLst>
          </p:cNvPr>
          <p:cNvSpPr/>
          <p:nvPr/>
        </p:nvSpPr>
        <p:spPr bwMode="auto">
          <a:xfrm>
            <a:off x="976525" y="5957701"/>
            <a:ext cx="6744251" cy="31403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600"/>
              </a:spcBef>
              <a:defRPr/>
            </a:pPr>
            <a:r>
              <a:rPr lang="fr-FR" sz="1100" dirty="0">
                <a:latin typeface="Montserrat" panose="00000500000000000000" pitchFamily="50" charset="0"/>
                <a:ea typeface="ＭＳ Ｐゴシック" charset="-128"/>
                <a:cs typeface="Arial" pitchFamily="34" charset="0"/>
              </a:rPr>
              <a:t>IMT-2030 </a:t>
            </a:r>
            <a:r>
              <a:rPr lang="fr-FR" sz="1100" dirty="0" err="1">
                <a:latin typeface="Montserrat" panose="00000500000000000000" pitchFamily="50" charset="0"/>
                <a:ea typeface="ＭＳ Ｐゴシック" charset="-128"/>
                <a:cs typeface="Arial" pitchFamily="34" charset="0"/>
              </a:rPr>
              <a:t>Technical</a:t>
            </a:r>
            <a:r>
              <a:rPr lang="fr-FR" sz="1100" dirty="0">
                <a:latin typeface="Montserrat" panose="00000500000000000000" pitchFamily="50" charset="0"/>
                <a:ea typeface="ＭＳ Ｐゴシック" charset="-128"/>
                <a:cs typeface="Arial" pitchFamily="34" charset="0"/>
              </a:rPr>
              <a:t> Performance </a:t>
            </a:r>
            <a:r>
              <a:rPr lang="fr-FR" sz="1100" dirty="0" err="1">
                <a:latin typeface="Montserrat" panose="00000500000000000000" pitchFamily="50" charset="0"/>
                <a:ea typeface="ＭＳ Ｐゴシック" charset="-128"/>
                <a:cs typeface="Arial" pitchFamily="34" charset="0"/>
              </a:rPr>
              <a:t>Requirements</a:t>
            </a:r>
            <a:endParaRPr lang="fr-FR" sz="1100" dirty="0">
              <a:latin typeface="Montserrat" panose="00000500000000000000" pitchFamily="50" charset="0"/>
              <a:ea typeface="ＭＳ Ｐゴシック" charset="-128"/>
              <a:cs typeface="Arial" pitchFamily="34" charset="0"/>
            </a:endParaRPr>
          </a:p>
        </p:txBody>
      </p:sp>
      <p:sp>
        <p:nvSpPr>
          <p:cNvPr id="14" name="Star: 5 Points 13">
            <a:extLst>
              <a:ext uri="{FF2B5EF4-FFF2-40B4-BE49-F238E27FC236}">
                <a16:creationId xmlns:a16="http://schemas.microsoft.com/office/drawing/2014/main" id="{5BFDF589-4AD1-47DD-89B7-BAEAFEF8F9A7}"/>
              </a:ext>
            </a:extLst>
          </p:cNvPr>
          <p:cNvSpPr/>
          <p:nvPr/>
        </p:nvSpPr>
        <p:spPr bwMode="auto">
          <a:xfrm>
            <a:off x="9446931" y="5994110"/>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2000" dirty="0">
              <a:solidFill>
                <a:srgbClr val="FF0000"/>
              </a:solidFill>
              <a:latin typeface="Arial" charset="0"/>
            </a:endParaRPr>
          </a:p>
        </p:txBody>
      </p:sp>
      <p:sp>
        <p:nvSpPr>
          <p:cNvPr id="15" name="Star: 5 Points 14">
            <a:extLst>
              <a:ext uri="{FF2B5EF4-FFF2-40B4-BE49-F238E27FC236}">
                <a16:creationId xmlns:a16="http://schemas.microsoft.com/office/drawing/2014/main" id="{42025CAC-0C24-4ACB-9E0B-6D6F8C97759A}"/>
              </a:ext>
            </a:extLst>
          </p:cNvPr>
          <p:cNvSpPr/>
          <p:nvPr/>
        </p:nvSpPr>
        <p:spPr bwMode="auto">
          <a:xfrm>
            <a:off x="7328833" y="5952768"/>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2000" dirty="0">
              <a:solidFill>
                <a:srgbClr val="FF0000"/>
              </a:solidFill>
              <a:latin typeface="Arial" charset="0"/>
            </a:endParaRPr>
          </a:p>
        </p:txBody>
      </p:sp>
      <p:sp>
        <p:nvSpPr>
          <p:cNvPr id="18" name="Star: 5 Points 17">
            <a:extLst>
              <a:ext uri="{FF2B5EF4-FFF2-40B4-BE49-F238E27FC236}">
                <a16:creationId xmlns:a16="http://schemas.microsoft.com/office/drawing/2014/main" id="{2B2D820C-9C93-4AB9-A7E8-040BF4FE21DE}"/>
              </a:ext>
            </a:extLst>
          </p:cNvPr>
          <p:cNvSpPr/>
          <p:nvPr/>
        </p:nvSpPr>
        <p:spPr bwMode="auto">
          <a:xfrm>
            <a:off x="10402105" y="5968411"/>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2000" dirty="0">
              <a:solidFill>
                <a:srgbClr val="FF0000"/>
              </a:solidFill>
              <a:latin typeface="Arial" charset="0"/>
            </a:endParaRPr>
          </a:p>
        </p:txBody>
      </p:sp>
      <p:sp>
        <p:nvSpPr>
          <p:cNvPr id="39" name="TextBox 1">
            <a:extLst>
              <a:ext uri="{FF2B5EF4-FFF2-40B4-BE49-F238E27FC236}">
                <a16:creationId xmlns:a16="http://schemas.microsoft.com/office/drawing/2014/main" id="{E8142E9E-247C-456C-95F4-E26A1D4812DB}"/>
              </a:ext>
            </a:extLst>
          </p:cNvPr>
          <p:cNvSpPr txBox="1">
            <a:spLocks noChangeArrowheads="1"/>
          </p:cNvSpPr>
          <p:nvPr/>
        </p:nvSpPr>
        <p:spPr bwMode="auto">
          <a:xfrm>
            <a:off x="8143658" y="5874279"/>
            <a:ext cx="1298173" cy="646331"/>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defRPr/>
            </a:pPr>
            <a:r>
              <a:rPr lang="en-GB" altLang="en-US" sz="900" b="1" dirty="0">
                <a:latin typeface="Montserrat" panose="00000500000000000000" pitchFamily="50" charset="0"/>
              </a:rPr>
              <a:t>Requirements, evaluation criteria and submission templates</a:t>
            </a:r>
            <a:endParaRPr lang="en-GB" altLang="en-US" sz="900" dirty="0">
              <a:latin typeface="Montserrat" panose="00000500000000000000" pitchFamily="50" charset="0"/>
            </a:endParaRPr>
          </a:p>
        </p:txBody>
      </p:sp>
      <p:sp>
        <p:nvSpPr>
          <p:cNvPr id="40" name="TextBox 1">
            <a:extLst>
              <a:ext uri="{FF2B5EF4-FFF2-40B4-BE49-F238E27FC236}">
                <a16:creationId xmlns:a16="http://schemas.microsoft.com/office/drawing/2014/main" id="{045C3E92-97E8-425C-8081-6C6F4DF84B44}"/>
              </a:ext>
            </a:extLst>
          </p:cNvPr>
          <p:cNvSpPr txBox="1">
            <a:spLocks noChangeArrowheads="1"/>
          </p:cNvSpPr>
          <p:nvPr/>
        </p:nvSpPr>
        <p:spPr bwMode="auto">
          <a:xfrm>
            <a:off x="9823466" y="6234769"/>
            <a:ext cx="1519762" cy="36933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defRPr/>
            </a:pPr>
            <a:r>
              <a:rPr lang="en-GB" altLang="en-US" sz="900" b="1" dirty="0">
                <a:latin typeface="Montserrat" panose="00000500000000000000" pitchFamily="50" charset="0"/>
              </a:rPr>
              <a:t>Workshop on technology proposals</a:t>
            </a:r>
            <a:endParaRPr lang="en-GB" altLang="en-US" sz="900" dirty="0">
              <a:latin typeface="Montserrat" panose="00000500000000000000" pitchFamily="50" charset="0"/>
            </a:endParaRPr>
          </a:p>
        </p:txBody>
      </p:sp>
    </p:spTree>
    <p:extLst>
      <p:ext uri="{BB962C8B-B14F-4D97-AF65-F5344CB8AC3E}">
        <p14:creationId xmlns:p14="http://schemas.microsoft.com/office/powerpoint/2010/main" val="109995464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62F0F-FC47-7AC7-E9C0-46E511D547B9}"/>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300B0E7B-1F08-7411-53E3-768EEF00E4D9}"/>
              </a:ext>
            </a:extLst>
          </p:cNvPr>
          <p:cNvSpPr/>
          <p:nvPr/>
        </p:nvSpPr>
        <p:spPr>
          <a:xfrm>
            <a:off x="4135449" y="1460065"/>
            <a:ext cx="3873342"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b="1" kern="1200" dirty="0">
                <a:latin typeface="Montserrat" panose="00000500000000000000" pitchFamily="2" charset="0"/>
              </a:rPr>
              <a:t>6G Study Items(s) - RAN Plenary </a:t>
            </a:r>
            <a:endParaRPr lang="en-US" kern="1200" dirty="0">
              <a:latin typeface="Montserrat" panose="00000500000000000000" pitchFamily="2" charset="0"/>
            </a:endParaRPr>
          </a:p>
        </p:txBody>
      </p:sp>
      <p:sp>
        <p:nvSpPr>
          <p:cNvPr id="4" name="Freeform: Shape 3">
            <a:extLst>
              <a:ext uri="{FF2B5EF4-FFF2-40B4-BE49-F238E27FC236}">
                <a16:creationId xmlns:a16="http://schemas.microsoft.com/office/drawing/2014/main" id="{AC9DB305-0BB9-D32C-BEBA-E8EB883D1D57}"/>
              </a:ext>
            </a:extLst>
          </p:cNvPr>
          <p:cNvSpPr/>
          <p:nvPr/>
        </p:nvSpPr>
        <p:spPr>
          <a:xfrm>
            <a:off x="4144955" y="2108112"/>
            <a:ext cx="3873342" cy="2203757"/>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RAN Plenary (RP) work is split into an ITU-focused SI and General RAN SI</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IMT-2030 discussion is expected in RAN from Sep 2024 to Dec 2024</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RP SI Rel-20 focusing on ITU– IMT-2030:  approval Dec 2024 until June 2025</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RP SI Rel-20 focusing on 6G General: approval Mar 2025 (after 6G WS), until June 2026</a:t>
            </a:r>
          </a:p>
          <a:p>
            <a:pPr marL="228600" lvl="1" indent="-228600" algn="l" defTabSz="889000">
              <a:lnSpc>
                <a:spcPct val="90000"/>
              </a:lnSpc>
              <a:spcBef>
                <a:spcPct val="0"/>
              </a:spcBef>
              <a:spcAft>
                <a:spcPct val="15000"/>
              </a:spcAft>
              <a:buChar char="•"/>
            </a:pP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p:txBody>
      </p:sp>
      <p:sp>
        <p:nvSpPr>
          <p:cNvPr id="5" name="Freeform: Shape 4">
            <a:extLst>
              <a:ext uri="{FF2B5EF4-FFF2-40B4-BE49-F238E27FC236}">
                <a16:creationId xmlns:a16="http://schemas.microsoft.com/office/drawing/2014/main" id="{49D80F0E-7D80-0C1B-7E7F-0CEE73C8D065}"/>
              </a:ext>
            </a:extLst>
          </p:cNvPr>
          <p:cNvSpPr/>
          <p:nvPr/>
        </p:nvSpPr>
        <p:spPr>
          <a:xfrm>
            <a:off x="4135449" y="4431681"/>
            <a:ext cx="3873342"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b="1" kern="1200" dirty="0">
                <a:latin typeface="Montserrat" panose="00000500000000000000" pitchFamily="2" charset="0"/>
              </a:rPr>
              <a:t>6G Study Item(s) – RAN WGs</a:t>
            </a:r>
            <a:endParaRPr lang="en-US" kern="1200" dirty="0">
              <a:latin typeface="Montserrat" panose="00000500000000000000" pitchFamily="2" charset="0"/>
            </a:endParaRPr>
          </a:p>
        </p:txBody>
      </p:sp>
      <p:sp>
        <p:nvSpPr>
          <p:cNvPr id="7" name="Freeform: Shape 6">
            <a:extLst>
              <a:ext uri="{FF2B5EF4-FFF2-40B4-BE49-F238E27FC236}">
                <a16:creationId xmlns:a16="http://schemas.microsoft.com/office/drawing/2014/main" id="{C114AB86-851B-4115-ECEC-A10F064CBE69}"/>
              </a:ext>
            </a:extLst>
          </p:cNvPr>
          <p:cNvSpPr/>
          <p:nvPr/>
        </p:nvSpPr>
        <p:spPr>
          <a:xfrm>
            <a:off x="4135449" y="5070779"/>
            <a:ext cx="3873342" cy="1184098"/>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RAN WGs: 21 months </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RAN WG SI package approval June 2025</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RAN1 SI starts in June 2025 until Mar 2027</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RAN2/3/4 SI start in Sep 2025 until June 2027</a:t>
            </a:r>
          </a:p>
        </p:txBody>
      </p:sp>
      <p:sp>
        <p:nvSpPr>
          <p:cNvPr id="11" name="Title 1">
            <a:extLst>
              <a:ext uri="{FF2B5EF4-FFF2-40B4-BE49-F238E27FC236}">
                <a16:creationId xmlns:a16="http://schemas.microsoft.com/office/drawing/2014/main" id="{6998BD58-474F-7DB3-A84D-F1CD9450FAC3}"/>
              </a:ext>
            </a:extLst>
          </p:cNvPr>
          <p:cNvSpPr txBox="1">
            <a:spLocks/>
          </p:cNvSpPr>
          <p:nvPr/>
        </p:nvSpPr>
        <p:spPr>
          <a:xfrm>
            <a:off x="2803057" y="336680"/>
            <a:ext cx="7365470" cy="7834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defTabSz="609600" eaLnBrk="0" fontAlgn="base" latinLnBrk="0" hangingPunct="0">
              <a:lnSpc>
                <a:spcPct val="90000"/>
              </a:lnSpc>
              <a:spcBef>
                <a:spcPct val="0"/>
              </a:spcBef>
              <a:spcAft>
                <a:spcPct val="0"/>
              </a:spcAft>
              <a:buClrTx/>
              <a:buSzTx/>
              <a:buFontTx/>
              <a:buNone/>
              <a:tabLst/>
              <a:defRPr/>
            </a:pPr>
            <a:r>
              <a:rPr lang="en-GB" sz="3469" dirty="0">
                <a:solidFill>
                  <a:srgbClr val="C00000"/>
                </a:solidFill>
                <a:latin typeface="Montserrat" panose="00000500000000000000" pitchFamily="2" charset="0"/>
                <a:ea typeface="+mj-ea"/>
                <a:cs typeface="+mj-cs"/>
              </a:rPr>
              <a:t>Release 20: 6G Study Item (SI)</a:t>
            </a:r>
          </a:p>
        </p:txBody>
      </p:sp>
      <p:sp>
        <p:nvSpPr>
          <p:cNvPr id="2" name="Freeform: Shape 1">
            <a:extLst>
              <a:ext uri="{FF2B5EF4-FFF2-40B4-BE49-F238E27FC236}">
                <a16:creationId xmlns:a16="http://schemas.microsoft.com/office/drawing/2014/main" id="{005F038B-7232-0572-A3C8-EA3F37DB95C6}"/>
              </a:ext>
            </a:extLst>
          </p:cNvPr>
          <p:cNvSpPr/>
          <p:nvPr/>
        </p:nvSpPr>
        <p:spPr>
          <a:xfrm>
            <a:off x="296228" y="1436955"/>
            <a:ext cx="3506161"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b="1" kern="1200" dirty="0">
                <a:latin typeface="Montserrat" panose="00000500000000000000" pitchFamily="2" charset="0"/>
              </a:rPr>
              <a:t>6G Study Item(s) – TSG SA</a:t>
            </a:r>
            <a:endParaRPr lang="en-US" kern="1200" dirty="0">
              <a:latin typeface="Montserrat" panose="00000500000000000000" pitchFamily="2" charset="0"/>
            </a:endParaRPr>
          </a:p>
        </p:txBody>
      </p:sp>
      <p:sp>
        <p:nvSpPr>
          <p:cNvPr id="6" name="Freeform: Shape 5">
            <a:extLst>
              <a:ext uri="{FF2B5EF4-FFF2-40B4-BE49-F238E27FC236}">
                <a16:creationId xmlns:a16="http://schemas.microsoft.com/office/drawing/2014/main" id="{9052EF04-0B9D-C091-5771-069C241AB292}"/>
              </a:ext>
            </a:extLst>
          </p:cNvPr>
          <p:cNvSpPr/>
          <p:nvPr/>
        </p:nvSpPr>
        <p:spPr>
          <a:xfrm>
            <a:off x="296228" y="2085003"/>
            <a:ext cx="3506161" cy="4186536"/>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SA SI Approval</a:t>
            </a:r>
          </a:p>
          <a:p>
            <a:pPr marL="342900" lvl="2" indent="-171450" algn="l" defTabSz="711200">
              <a:lnSpc>
                <a:spcPct val="90000"/>
              </a:lnSpc>
              <a:spcBef>
                <a:spcPct val="0"/>
              </a:spcBef>
              <a:spcAft>
                <a:spcPts val="600"/>
              </a:spcAft>
              <a:buChar char="•"/>
            </a:pPr>
            <a:r>
              <a:rPr lang="nb-NO" sz="1200" kern="1200" dirty="0">
                <a:solidFill>
                  <a:srgbClr val="000000">
                    <a:hueOff val="0"/>
                    <a:satOff val="0"/>
                    <a:lumOff val="0"/>
                    <a:alphaOff val="0"/>
                  </a:srgbClr>
                </a:solidFill>
                <a:latin typeface="Montserrat" panose="00000500000000000000" pitchFamily="2" charset="0"/>
                <a:ea typeface="Helvetica Neue"/>
                <a:cs typeface="Helvetica Neue"/>
              </a:rPr>
              <a:t>SA1 SI approval: TSG#105 (Sept 2024)</a:t>
            </a: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a:p>
            <a:pPr marL="342900" lvl="2" indent="-171450" algn="l" defTabSz="711200">
              <a:lnSpc>
                <a:spcPct val="90000"/>
              </a:lnSpc>
              <a:spcBef>
                <a:spcPct val="0"/>
              </a:spcBef>
              <a:spcAft>
                <a:spcPts val="600"/>
              </a:spcAft>
              <a:buChar char="•"/>
            </a:pPr>
            <a:r>
              <a:rPr lang="nb-NO" sz="1200" kern="1200" dirty="0">
                <a:solidFill>
                  <a:srgbClr val="000000">
                    <a:hueOff val="0"/>
                    <a:satOff val="0"/>
                    <a:lumOff val="0"/>
                    <a:alphaOff val="0"/>
                  </a:srgbClr>
                </a:solidFill>
                <a:latin typeface="Montserrat" panose="00000500000000000000" pitchFamily="2" charset="0"/>
                <a:ea typeface="Helvetica Neue"/>
                <a:cs typeface="Helvetica Neue"/>
              </a:rPr>
              <a:t>SA2 SI approval: TSG#108 (Jun 2025) </a:t>
            </a: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a:p>
            <a:pPr marL="342900" lvl="2" indent="-171450" algn="l" defTabSz="711200">
              <a:lnSpc>
                <a:spcPct val="90000"/>
              </a:lnSpc>
              <a:spcBef>
                <a:spcPct val="0"/>
              </a:spcBef>
              <a:spcAft>
                <a:spcPts val="1200"/>
              </a:spcAft>
              <a:buChar char="•"/>
            </a:pPr>
            <a:r>
              <a:rPr lang="en-US" sz="1200" kern="1200" dirty="0">
                <a:solidFill>
                  <a:srgbClr val="000000">
                    <a:hueOff val="0"/>
                    <a:satOff val="0"/>
                    <a:lumOff val="0"/>
                    <a:alphaOff val="0"/>
                  </a:srgbClr>
                </a:solidFill>
                <a:latin typeface="Montserrat" panose="00000500000000000000" pitchFamily="2" charset="0"/>
                <a:ea typeface="Helvetica Neue"/>
                <a:cs typeface="Helvetica Neue"/>
              </a:rPr>
              <a:t>Other SA WG (SA3, SA4, SA5, SA6) SI approval: TBD at future TSG meeting</a:t>
            </a:r>
          </a:p>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SA SI completion (18/21 months)</a:t>
            </a:r>
          </a:p>
          <a:p>
            <a:pPr marL="342900" lvl="2" indent="-171450" defTabSz="711200">
              <a:lnSpc>
                <a:spcPct val="90000"/>
              </a:lnSpc>
              <a:spcBef>
                <a:spcPct val="0"/>
              </a:spcBef>
              <a:spcAft>
                <a:spcPts val="600"/>
              </a:spcAft>
              <a:buChar char="•"/>
            </a:pPr>
            <a:r>
              <a:rPr lang="en-US" sz="1200" dirty="0">
                <a:solidFill>
                  <a:srgbClr val="000000">
                    <a:hueOff val="0"/>
                    <a:satOff val="0"/>
                    <a:lumOff val="0"/>
                    <a:alphaOff val="0"/>
                  </a:srgbClr>
                </a:solidFill>
                <a:latin typeface="Montserrat" panose="00000500000000000000" pitchFamily="2" charset="0"/>
              </a:rPr>
              <a:t>SA1 6G SI completion: Mar 2026</a:t>
            </a:r>
          </a:p>
          <a:p>
            <a:pPr marL="342900" lvl="2" indent="-171450" defTabSz="711200">
              <a:lnSpc>
                <a:spcPct val="90000"/>
              </a:lnSpc>
              <a:spcBef>
                <a:spcPct val="0"/>
              </a:spcBef>
              <a:spcAft>
                <a:spcPts val="600"/>
              </a:spcAft>
              <a:buChar char="•"/>
            </a:pPr>
            <a:r>
              <a:rPr lang="en-US" sz="1200" dirty="0">
                <a:solidFill>
                  <a:srgbClr val="000000">
                    <a:hueOff val="0"/>
                    <a:satOff val="0"/>
                    <a:lumOff val="0"/>
                    <a:alphaOff val="0"/>
                  </a:srgbClr>
                </a:solidFill>
                <a:latin typeface="Montserrat" panose="00000500000000000000" pitchFamily="2" charset="0"/>
              </a:rPr>
              <a:t>SA2 6G SI completion: Dec 2026 or Mar 2027 (To be confirmed at future TSG meeting)</a:t>
            </a:r>
          </a:p>
          <a:p>
            <a:pPr marL="228600" lvl="1" indent="-228600" algn="l" defTabSz="889000">
              <a:lnSpc>
                <a:spcPct val="90000"/>
              </a:lnSpc>
              <a:spcBef>
                <a:spcPct val="0"/>
              </a:spcBef>
              <a:spcAft>
                <a:spcPct val="15000"/>
              </a:spcAft>
              <a:buChar char="•"/>
            </a:pP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p:txBody>
      </p:sp>
      <p:sp>
        <p:nvSpPr>
          <p:cNvPr id="8" name="Freeform: Shape 7">
            <a:extLst>
              <a:ext uri="{FF2B5EF4-FFF2-40B4-BE49-F238E27FC236}">
                <a16:creationId xmlns:a16="http://schemas.microsoft.com/office/drawing/2014/main" id="{D77D61C9-AC79-B3C5-530C-50F48DCA8BB7}"/>
              </a:ext>
            </a:extLst>
          </p:cNvPr>
          <p:cNvSpPr/>
          <p:nvPr/>
        </p:nvSpPr>
        <p:spPr>
          <a:xfrm>
            <a:off x="8373410" y="1477776"/>
            <a:ext cx="3493546"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b="1" kern="1200" dirty="0">
                <a:latin typeface="Montserrat" panose="00000500000000000000" pitchFamily="2" charset="0"/>
              </a:rPr>
              <a:t>6G Study Item(s) – TSG CT</a:t>
            </a:r>
            <a:endParaRPr lang="en-US" kern="1200" dirty="0">
              <a:latin typeface="Montserrat" panose="00000500000000000000" pitchFamily="2" charset="0"/>
            </a:endParaRPr>
          </a:p>
        </p:txBody>
      </p:sp>
      <p:sp>
        <p:nvSpPr>
          <p:cNvPr id="9" name="Freeform: Shape 8">
            <a:extLst>
              <a:ext uri="{FF2B5EF4-FFF2-40B4-BE49-F238E27FC236}">
                <a16:creationId xmlns:a16="http://schemas.microsoft.com/office/drawing/2014/main" id="{1517CF38-41A8-6E70-0803-A02DBEA15D67}"/>
              </a:ext>
            </a:extLst>
          </p:cNvPr>
          <p:cNvSpPr/>
          <p:nvPr/>
        </p:nvSpPr>
        <p:spPr>
          <a:xfrm>
            <a:off x="8378163" y="2109162"/>
            <a:ext cx="3484040" cy="4145715"/>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CT WGs: at least 9 months</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Discussion on 6G studies will start in Q4 2025 in CT</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CT WG 6G SI is expected to be approved in Mar 2026 (or Dec 2025).</a:t>
            </a:r>
          </a:p>
          <a:p>
            <a:pPr marL="228600" lvl="1" indent="-228600" algn="l" defTabSz="889000">
              <a:lnSpc>
                <a:spcPct val="90000"/>
              </a:lnSpc>
              <a:spcBef>
                <a:spcPct val="0"/>
              </a:spcBef>
              <a:spcAft>
                <a:spcPct val="15000"/>
              </a:spcAft>
              <a:buChar char="•"/>
            </a:pP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p:txBody>
      </p:sp>
    </p:spTree>
    <p:extLst>
      <p:ext uri="{BB962C8B-B14F-4D97-AF65-F5344CB8AC3E}">
        <p14:creationId xmlns:p14="http://schemas.microsoft.com/office/powerpoint/2010/main" val="106618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6439B3-9244-6B9E-105A-775C56CC7100}"/>
              </a:ext>
            </a:extLst>
          </p:cNvPr>
          <p:cNvSpPr txBox="1"/>
          <p:nvPr/>
        </p:nvSpPr>
        <p:spPr>
          <a:xfrm>
            <a:off x="328067" y="1147001"/>
            <a:ext cx="5527320" cy="5478423"/>
          </a:xfrm>
          <a:prstGeom prst="rect">
            <a:avLst/>
          </a:prstGeom>
          <a:noFill/>
        </p:spPr>
        <p:txBody>
          <a:bodyPr wrap="square" rtlCol="0">
            <a:spAutoFit/>
          </a:bodyPr>
          <a:lstStyle/>
          <a:p>
            <a:pPr marL="457200" indent="-457200">
              <a:spcAft>
                <a:spcPts val="600"/>
              </a:spcAft>
              <a:buBlip>
                <a:blip r:embed="rId2"/>
              </a:buBlip>
            </a:pPr>
            <a:r>
              <a:rPr lang="en-US" sz="1600" dirty="0"/>
              <a:t>3GPP Release 20 introduces a unique approach, dividing its focus into two key components: Rel-20_5GA for 5G-Advanced and Rel-20_6G for early 6G studies.</a:t>
            </a:r>
          </a:p>
          <a:p>
            <a:pPr marL="457200" indent="-457200">
              <a:spcAft>
                <a:spcPts val="600"/>
              </a:spcAft>
              <a:buBlip>
                <a:blip r:embed="rId2"/>
              </a:buBlip>
            </a:pPr>
            <a:r>
              <a:rPr lang="en-GB" sz="1600" dirty="0"/>
              <a:t>SA1 6G study on </a:t>
            </a:r>
            <a:r>
              <a:rPr lang="en-US" sz="1600" dirty="0"/>
              <a:t>use cases and service requirements was approved at </a:t>
            </a:r>
            <a:r>
              <a:rPr lang="en-GB" sz="1600" dirty="0"/>
              <a:t>TSG SA#105 (</a:t>
            </a:r>
            <a:r>
              <a:rPr lang="en-GB" sz="1600" b="1" dirty="0">
                <a:hlinkClick r:id="rId3"/>
              </a:rPr>
              <a:t>SP-241391</a:t>
            </a:r>
            <a:r>
              <a:rPr lang="en-GB" sz="1600" dirty="0"/>
              <a:t>). </a:t>
            </a:r>
            <a:r>
              <a:rPr lang="en-US" sz="1600" dirty="0"/>
              <a:t>The 6G RAN Study (part I: ITU focused) was approved at TSG RAN#106 (</a:t>
            </a:r>
            <a:r>
              <a:rPr lang="en-US" sz="1600" b="1" dirty="0">
                <a:hlinkClick r:id="rId4"/>
              </a:rPr>
              <a:t>RP‑24</a:t>
            </a:r>
            <a:r>
              <a:rPr lang="en-US" sz="1600" b="1" dirty="0">
                <a:hlinkClick r:id="rId5"/>
              </a:rPr>
              <a:t>3327</a:t>
            </a:r>
            <a:r>
              <a:rPr lang="en-US" sz="1600" b="1" dirty="0"/>
              <a:t>)</a:t>
            </a:r>
            <a:endParaRPr lang="en-US" sz="1600" dirty="0"/>
          </a:p>
          <a:p>
            <a:pPr marL="457200" indent="-457200">
              <a:spcAft>
                <a:spcPts val="600"/>
              </a:spcAft>
              <a:buBlip>
                <a:blip r:embed="rId2"/>
              </a:buBlip>
            </a:pPr>
            <a:r>
              <a:rPr lang="en-GB" sz="1600" dirty="0"/>
              <a:t>Technical studies on the </a:t>
            </a:r>
            <a:r>
              <a:rPr lang="en-US" sz="1600" dirty="0"/>
              <a:t>6G radio interface and 6G core network architecture within the RAN and SA Working Group </a:t>
            </a:r>
            <a:r>
              <a:rPr lang="en-GB" sz="1600" dirty="0"/>
              <a:t>to start in June 2025. </a:t>
            </a:r>
          </a:p>
          <a:p>
            <a:pPr marL="457200" indent="-457200">
              <a:spcAft>
                <a:spcPts val="600"/>
              </a:spcAft>
              <a:buBlip>
                <a:blip r:embed="rId2"/>
              </a:buBlip>
            </a:pPr>
            <a:r>
              <a:rPr lang="en-US" sz="1600" dirty="0">
                <a:effectLst/>
                <a:ea typeface="Calibri" panose="020F0502020204030204" pitchFamily="34" charset="0"/>
                <a:cs typeface="Times New Roman" panose="02020603050405020304" pitchFamily="18" charset="0"/>
              </a:rPr>
              <a:t>Release 21 will be the official start of normative 6G work and is expected to produce the first formal 6G technical specifications, aligning with IMT-2030 submission requirements. </a:t>
            </a:r>
          </a:p>
          <a:p>
            <a:pPr marL="457200" indent="-457200">
              <a:spcAft>
                <a:spcPts val="600"/>
              </a:spcAft>
              <a:buBlip>
                <a:blip r:embed="rId2"/>
              </a:buBlip>
            </a:pPr>
            <a:r>
              <a:rPr lang="en-US" sz="1600" dirty="0">
                <a:effectLst/>
                <a:ea typeface="Calibri" panose="020F0502020204030204" pitchFamily="34" charset="0"/>
                <a:cs typeface="Times New Roman" panose="02020603050405020304" pitchFamily="18" charset="0"/>
              </a:rPr>
              <a:t>The Release 21 timeline is expected to be finalized no later than June 2026, with ASN.1/</a:t>
            </a:r>
            <a:r>
              <a:rPr lang="en-US" sz="1600" dirty="0" err="1">
                <a:effectLst/>
                <a:ea typeface="Calibri" panose="020F0502020204030204" pitchFamily="34" charset="0"/>
                <a:cs typeface="Times New Roman" panose="02020603050405020304" pitchFamily="18" charset="0"/>
              </a:rPr>
              <a:t>OpenAPI</a:t>
            </a:r>
            <a:r>
              <a:rPr lang="en-US" sz="1600" dirty="0">
                <a:effectLst/>
                <a:ea typeface="Calibri" panose="020F0502020204030204" pitchFamily="34" charset="0"/>
                <a:cs typeface="Times New Roman" panose="02020603050405020304" pitchFamily="18" charset="0"/>
              </a:rPr>
              <a:t> freezes projected no earlier than March 2029.</a:t>
            </a:r>
          </a:p>
          <a:p>
            <a:pPr marL="457200" indent="-457200">
              <a:spcAft>
                <a:spcPts val="600"/>
              </a:spcAft>
              <a:buBlip>
                <a:blip r:embed="rId2"/>
              </a:buBlip>
            </a:pPr>
            <a:r>
              <a:rPr lang="en-US" sz="1600" dirty="0">
                <a:ea typeface="Calibri" panose="020F0502020204030204" pitchFamily="34" charset="0"/>
                <a:cs typeface="Times New Roman" panose="02020603050405020304" pitchFamily="18" charset="0"/>
              </a:rPr>
              <a:t>3GPP is contribution driven and active participation in relevant WGs is necessary to define the scope of 6G studies/work. </a:t>
            </a:r>
            <a:endParaRPr lang="en-GB" sz="1600" dirty="0">
              <a:ea typeface="Calibri" panose="020F0502020204030204" pitchFamily="34" charset="0"/>
              <a:cs typeface="Times New Roman" panose="02020603050405020304" pitchFamily="18" charset="0"/>
            </a:endParaRPr>
          </a:p>
        </p:txBody>
      </p:sp>
      <p:sp>
        <p:nvSpPr>
          <p:cNvPr id="3" name="Title 4">
            <a:extLst>
              <a:ext uri="{FF2B5EF4-FFF2-40B4-BE49-F238E27FC236}">
                <a16:creationId xmlns:a16="http://schemas.microsoft.com/office/drawing/2014/main" id="{97EDA1E6-31CC-1C1F-8075-0842DFA3D9C6}"/>
              </a:ext>
            </a:extLst>
          </p:cNvPr>
          <p:cNvSpPr txBox="1">
            <a:spLocks/>
          </p:cNvSpPr>
          <p:nvPr/>
        </p:nvSpPr>
        <p:spPr>
          <a:xfrm>
            <a:off x="1972234" y="232576"/>
            <a:ext cx="9852823" cy="81498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3400" dirty="0">
                <a:solidFill>
                  <a:srgbClr val="C00000"/>
                </a:solidFill>
                <a:latin typeface="Montserrat" panose="00000500000000000000" pitchFamily="50" charset="0"/>
                <a:sym typeface="Helvetica"/>
              </a:rPr>
              <a:t>Summary of Next Steps Towards 6G</a:t>
            </a:r>
          </a:p>
        </p:txBody>
      </p:sp>
      <p:pic>
        <p:nvPicPr>
          <p:cNvPr id="5" name="Picture 4" descr="A diagram of a diagram&#10;&#10;Description automatically generated with medium confidence">
            <a:extLst>
              <a:ext uri="{FF2B5EF4-FFF2-40B4-BE49-F238E27FC236}">
                <a16:creationId xmlns:a16="http://schemas.microsoft.com/office/drawing/2014/main" id="{DA138F54-A9FF-B041-FC1E-D31BE516FD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41295" y="2483799"/>
            <a:ext cx="6088736" cy="2593802"/>
          </a:xfrm>
          <a:prstGeom prst="rect">
            <a:avLst/>
          </a:prstGeom>
        </p:spPr>
      </p:pic>
    </p:spTree>
    <p:extLst>
      <p:ext uri="{BB962C8B-B14F-4D97-AF65-F5344CB8AC3E}">
        <p14:creationId xmlns:p14="http://schemas.microsoft.com/office/powerpoint/2010/main" val="1975607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D3BD2F-6200-EA62-DB12-435CA7B80B92}"/>
              </a:ext>
            </a:extLst>
          </p:cNvPr>
          <p:cNvSpPr>
            <a:spLocks noGrp="1"/>
          </p:cNvSpPr>
          <p:nvPr>
            <p:ph idx="1"/>
          </p:nvPr>
        </p:nvSpPr>
        <p:spPr>
          <a:xfrm>
            <a:off x="647704" y="1666875"/>
            <a:ext cx="10997220" cy="4599454"/>
          </a:xfrm>
        </p:spPr>
        <p:txBody>
          <a:bodyPr/>
          <a:lstStyle/>
          <a:p>
            <a:pPr>
              <a:spcBef>
                <a:spcPts val="1200"/>
              </a:spcBef>
            </a:pPr>
            <a:r>
              <a:rPr lang="en-US" sz="2400" dirty="0">
                <a:solidFill>
                  <a:srgbClr val="FF0000"/>
                </a:solidFill>
                <a:latin typeface="+mn-lt"/>
              </a:rPr>
              <a:t>The Chairs' summary is based on a compilation of input papers submitted for the 3GPP workshop on 6G. </a:t>
            </a:r>
          </a:p>
          <a:p>
            <a:pPr>
              <a:spcBef>
                <a:spcPts val="1200"/>
              </a:spcBef>
            </a:pPr>
            <a:r>
              <a:rPr lang="en-US" sz="2400" dirty="0">
                <a:solidFill>
                  <a:srgbClr val="FF0000"/>
                </a:solidFill>
                <a:latin typeface="+mn-lt"/>
              </a:rPr>
              <a:t>It is not an exhaustive record of all views expressed, or proposals submitted in the input contributions, nor does it reflect a consensus views among 3GPP members. </a:t>
            </a:r>
          </a:p>
          <a:p>
            <a:pPr>
              <a:spcBef>
                <a:spcPts val="1200"/>
              </a:spcBef>
            </a:pPr>
            <a:r>
              <a:rPr lang="en-US" sz="2400" dirty="0">
                <a:solidFill>
                  <a:srgbClr val="FF0000"/>
                </a:solidFill>
                <a:latin typeface="+mn-lt"/>
              </a:rPr>
              <a:t>This summary does not imply any prioritization or ranking of 6G technical areas. </a:t>
            </a:r>
          </a:p>
          <a:p>
            <a:pPr>
              <a:spcBef>
                <a:spcPts val="1200"/>
              </a:spcBef>
            </a:pPr>
            <a:r>
              <a:rPr lang="en-US" sz="2400" dirty="0">
                <a:solidFill>
                  <a:srgbClr val="FF0000"/>
                </a:solidFill>
                <a:latin typeface="+mn-lt"/>
              </a:rPr>
              <a:t>The scope of work within 3GPP is determined by its established working procedures, and there is no assurance that all the potential technical areas mentioned will be pursued as part of 3GPP studies in Release 20.</a:t>
            </a:r>
            <a:endParaRPr lang="en-GB" sz="2400" baseline="0" dirty="0">
              <a:solidFill>
                <a:srgbClr val="FF0000"/>
              </a:solidFill>
              <a:latin typeface="+mn-lt"/>
            </a:endParaRPr>
          </a:p>
        </p:txBody>
      </p:sp>
      <p:sp>
        <p:nvSpPr>
          <p:cNvPr id="3" name="Title 2">
            <a:extLst>
              <a:ext uri="{FF2B5EF4-FFF2-40B4-BE49-F238E27FC236}">
                <a16:creationId xmlns:a16="http://schemas.microsoft.com/office/drawing/2014/main" id="{BBBE0CCC-A276-905D-44EE-A301BB963BDA}"/>
              </a:ext>
            </a:extLst>
          </p:cNvPr>
          <p:cNvSpPr>
            <a:spLocks noGrp="1"/>
          </p:cNvSpPr>
          <p:nvPr>
            <p:ph type="title"/>
          </p:nvPr>
        </p:nvSpPr>
        <p:spPr/>
        <p:txBody>
          <a:bodyPr/>
          <a:lstStyle/>
          <a:p>
            <a:r>
              <a:rPr lang="en-GB" dirty="0"/>
              <a:t>General Disclaimer</a:t>
            </a:r>
          </a:p>
        </p:txBody>
      </p:sp>
    </p:spTree>
    <p:extLst>
      <p:ext uri="{BB962C8B-B14F-4D97-AF65-F5344CB8AC3E}">
        <p14:creationId xmlns:p14="http://schemas.microsoft.com/office/powerpoint/2010/main" val="1371763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sitting at tables&#10;&#10;AI-generated content may be incorrect.">
            <a:extLst>
              <a:ext uri="{FF2B5EF4-FFF2-40B4-BE49-F238E27FC236}">
                <a16:creationId xmlns:a16="http://schemas.microsoft.com/office/drawing/2014/main" id="{45B98B82-8DBC-5F5E-7F3A-5B06A19215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319919"/>
            <a:ext cx="5782235" cy="3126767"/>
          </a:xfrm>
          <a:prstGeom prst="rect">
            <a:avLst/>
          </a:prstGeom>
        </p:spPr>
      </p:pic>
      <p:sp>
        <p:nvSpPr>
          <p:cNvPr id="2" name="Title 1">
            <a:extLst>
              <a:ext uri="{FF2B5EF4-FFF2-40B4-BE49-F238E27FC236}">
                <a16:creationId xmlns:a16="http://schemas.microsoft.com/office/drawing/2014/main" id="{14745AC1-12B0-2944-257D-50E0F96DCC08}"/>
              </a:ext>
            </a:extLst>
          </p:cNvPr>
          <p:cNvSpPr>
            <a:spLocks noGrp="1"/>
          </p:cNvSpPr>
          <p:nvPr>
            <p:ph type="title"/>
          </p:nvPr>
        </p:nvSpPr>
        <p:spPr>
          <a:xfrm>
            <a:off x="134475" y="2305669"/>
            <a:ext cx="3137647" cy="787927"/>
          </a:xfrm>
        </p:spPr>
        <p:txBody>
          <a:bodyPr/>
          <a:lstStyle/>
          <a:p>
            <a:r>
              <a:rPr lang="en-GB" sz="3600" dirty="0">
                <a:solidFill>
                  <a:srgbClr val="C00000"/>
                </a:solidFill>
              </a:rPr>
              <a:t>Thank you!</a:t>
            </a:r>
          </a:p>
        </p:txBody>
      </p:sp>
      <p:sp>
        <p:nvSpPr>
          <p:cNvPr id="3" name="Text Placeholder 2">
            <a:extLst>
              <a:ext uri="{FF2B5EF4-FFF2-40B4-BE49-F238E27FC236}">
                <a16:creationId xmlns:a16="http://schemas.microsoft.com/office/drawing/2014/main" id="{C91C589A-1B85-57D8-BFB5-13C87A554C4D}"/>
              </a:ext>
            </a:extLst>
          </p:cNvPr>
          <p:cNvSpPr>
            <a:spLocks noGrp="1"/>
          </p:cNvSpPr>
          <p:nvPr>
            <p:ph type="body" idx="1"/>
          </p:nvPr>
        </p:nvSpPr>
        <p:spPr>
          <a:xfrm>
            <a:off x="514696" y="3225277"/>
            <a:ext cx="2258196" cy="787927"/>
          </a:xfrm>
          <a:ln>
            <a:noFill/>
          </a:ln>
        </p:spPr>
        <p:txBody>
          <a:bodyPr>
            <a:normAutofit/>
          </a:bodyPr>
          <a:lstStyle/>
          <a:p>
            <a:pPr algn="ctr"/>
            <a:r>
              <a:rPr lang="en-GB" dirty="0">
                <a:solidFill>
                  <a:schemeClr val="tx1"/>
                </a:solidFill>
              </a:rPr>
              <a:t>www.3gpp.org</a:t>
            </a:r>
          </a:p>
          <a:p>
            <a:endParaRPr lang="en-GB" dirty="0">
              <a:solidFill>
                <a:schemeClr val="bg1"/>
              </a:solidFill>
            </a:endParaRPr>
          </a:p>
        </p:txBody>
      </p:sp>
      <p:pic>
        <p:nvPicPr>
          <p:cNvPr id="12" name="Picture 11">
            <a:extLst>
              <a:ext uri="{FF2B5EF4-FFF2-40B4-BE49-F238E27FC236}">
                <a16:creationId xmlns:a16="http://schemas.microsoft.com/office/drawing/2014/main" id="{2D84202B-53BD-560D-7F77-3F1FA954CD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59156"/>
            <a:ext cx="12192000" cy="1419281"/>
          </a:xfrm>
          <a:prstGeom prst="rect">
            <a:avLst/>
          </a:prstGeom>
        </p:spPr>
      </p:pic>
      <p:pic>
        <p:nvPicPr>
          <p:cNvPr id="14" name="Picture 13" descr="A group of men standing in front of a large sign&#10;&#10;AI-generated content may be incorrect.">
            <a:extLst>
              <a:ext uri="{FF2B5EF4-FFF2-40B4-BE49-F238E27FC236}">
                <a16:creationId xmlns:a16="http://schemas.microsoft.com/office/drawing/2014/main" id="{829087EC-462A-AEA8-F9A5-0A1AB2E62A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9898" y="909558"/>
            <a:ext cx="2258196" cy="4022413"/>
          </a:xfrm>
          <a:prstGeom prst="rect">
            <a:avLst/>
          </a:prstGeom>
        </p:spPr>
      </p:pic>
    </p:spTree>
    <p:extLst>
      <p:ext uri="{BB962C8B-B14F-4D97-AF65-F5344CB8AC3E}">
        <p14:creationId xmlns:p14="http://schemas.microsoft.com/office/powerpoint/2010/main" val="1233991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9B55C-A36E-7A55-D072-2F1CC2BF06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5C9342-FED3-A969-4C5A-D5362FCD1F9A}"/>
              </a:ext>
            </a:extLst>
          </p:cNvPr>
          <p:cNvSpPr>
            <a:spLocks noGrp="1"/>
          </p:cNvSpPr>
          <p:nvPr>
            <p:ph type="title"/>
          </p:nvPr>
        </p:nvSpPr>
        <p:spPr>
          <a:xfrm>
            <a:off x="1795346" y="18255"/>
            <a:ext cx="9558454" cy="1325563"/>
          </a:xfrm>
        </p:spPr>
        <p:txBody>
          <a:bodyPr/>
          <a:lstStyle/>
          <a:p>
            <a:r>
              <a:rPr lang="en-US" dirty="0"/>
              <a:t>Outline</a:t>
            </a:r>
          </a:p>
        </p:txBody>
      </p:sp>
      <p:sp>
        <p:nvSpPr>
          <p:cNvPr id="3" name="Content Placeholder 2">
            <a:extLst>
              <a:ext uri="{FF2B5EF4-FFF2-40B4-BE49-F238E27FC236}">
                <a16:creationId xmlns:a16="http://schemas.microsoft.com/office/drawing/2014/main" id="{9E4CF0E2-E26D-9085-4646-CDA352CF290F}"/>
              </a:ext>
            </a:extLst>
          </p:cNvPr>
          <p:cNvSpPr>
            <a:spLocks noGrp="1"/>
          </p:cNvSpPr>
          <p:nvPr>
            <p:ph idx="1"/>
          </p:nvPr>
        </p:nvSpPr>
        <p:spPr>
          <a:xfrm>
            <a:off x="1094154" y="1825625"/>
            <a:ext cx="9644184" cy="4351338"/>
          </a:xfrm>
        </p:spPr>
        <p:txBody>
          <a:bodyPr>
            <a:normAutofit fontScale="92500" lnSpcReduction="20000"/>
          </a:bodyPr>
          <a:lstStyle/>
          <a:p>
            <a:pPr marL="569913" lvl="0" indent="-569913">
              <a:spcAft>
                <a:spcPts val="1200"/>
              </a:spcAft>
              <a:buFont typeface="+mj-lt"/>
              <a:buAutoNum type="arabicPeriod"/>
              <a:tabLst>
                <a:tab pos="569913" algn="l"/>
              </a:tabLst>
            </a:pPr>
            <a:r>
              <a:rPr lang="en-US" dirty="0">
                <a:effectLst/>
                <a:latin typeface="+mn-lt"/>
              </a:rPr>
              <a:t>3GPP Workshop on 6G – Introduction </a:t>
            </a:r>
          </a:p>
          <a:p>
            <a:pPr marL="569913" lvl="0" indent="-569913">
              <a:spcAft>
                <a:spcPts val="1200"/>
              </a:spcAft>
              <a:buFont typeface="+mj-lt"/>
              <a:buAutoNum type="arabicPeriod"/>
              <a:tabLst>
                <a:tab pos="569913" algn="l"/>
              </a:tabLst>
            </a:pPr>
            <a:r>
              <a:rPr lang="en-US" dirty="0">
                <a:effectLst/>
                <a:latin typeface="+mn-lt"/>
              </a:rPr>
              <a:t>6G Motivation (Why 6G?)</a:t>
            </a:r>
          </a:p>
          <a:p>
            <a:pPr marL="569913" indent="-569913">
              <a:spcAft>
                <a:spcPts val="1200"/>
              </a:spcAft>
              <a:buFont typeface="+mj-lt"/>
              <a:buAutoNum type="arabicPeriod"/>
              <a:tabLst>
                <a:tab pos="569913" algn="l"/>
              </a:tabLst>
            </a:pPr>
            <a:r>
              <a:rPr lang="en-US" dirty="0">
                <a:effectLst/>
                <a:latin typeface="+mn-lt"/>
              </a:rPr>
              <a:t>6G Goals </a:t>
            </a:r>
            <a:endParaRPr lang="en-US" dirty="0">
              <a:latin typeface="+mn-lt"/>
            </a:endParaRPr>
          </a:p>
          <a:p>
            <a:pPr marL="514350" lvl="0" indent="-514350">
              <a:spcAft>
                <a:spcPts val="1200"/>
              </a:spcAft>
              <a:buFont typeface="+mj-lt"/>
              <a:buAutoNum type="arabicPeriod"/>
              <a:tabLst>
                <a:tab pos="569913" algn="l"/>
              </a:tabLst>
            </a:pPr>
            <a:r>
              <a:rPr lang="en-US" dirty="0">
                <a:effectLst/>
                <a:latin typeface="+mn-lt"/>
              </a:rPr>
              <a:t>Lessons Learned from 5G</a:t>
            </a:r>
          </a:p>
          <a:p>
            <a:pPr marL="514350" lvl="0" indent="-514350">
              <a:spcAft>
                <a:spcPts val="1200"/>
              </a:spcAft>
              <a:buFont typeface="+mj-lt"/>
              <a:buAutoNum type="arabicPeriod"/>
              <a:tabLst>
                <a:tab pos="569913" algn="l"/>
              </a:tabLst>
            </a:pPr>
            <a:r>
              <a:rPr lang="en-US" dirty="0">
                <a:effectLst/>
                <a:latin typeface="+mn-lt"/>
              </a:rPr>
              <a:t>Potential 6G Technology Areas for 6G study</a:t>
            </a:r>
          </a:p>
          <a:p>
            <a:pPr marL="514350" lvl="0" indent="-514350">
              <a:spcAft>
                <a:spcPts val="1200"/>
              </a:spcAft>
              <a:buFont typeface="+mj-lt"/>
              <a:buAutoNum type="arabicPeriod"/>
              <a:tabLst>
                <a:tab pos="569913" algn="l"/>
              </a:tabLst>
            </a:pPr>
            <a:r>
              <a:rPr lang="en-US" dirty="0">
                <a:effectLst/>
                <a:latin typeface="+mn-lt"/>
              </a:rPr>
              <a:t>3GPP 6G Workplan/Timelines</a:t>
            </a:r>
          </a:p>
          <a:p>
            <a:pPr marL="514350" lvl="0" indent="-514350">
              <a:spcAft>
                <a:spcPts val="1200"/>
              </a:spcAft>
              <a:buFont typeface="+mj-lt"/>
              <a:buAutoNum type="arabicPeriod"/>
              <a:tabLst>
                <a:tab pos="569913" algn="l"/>
              </a:tabLst>
            </a:pPr>
            <a:r>
              <a:rPr lang="en-US" dirty="0">
                <a:effectLst/>
                <a:latin typeface="+mn-lt"/>
              </a:rPr>
              <a:t>Summary of Next Steps Towards 6G</a:t>
            </a:r>
          </a:p>
        </p:txBody>
      </p:sp>
    </p:spTree>
    <p:extLst>
      <p:ext uri="{BB962C8B-B14F-4D97-AF65-F5344CB8AC3E}">
        <p14:creationId xmlns:p14="http://schemas.microsoft.com/office/powerpoint/2010/main" val="853934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A9D7629-D95A-ECF0-F482-F306FF15E599}"/>
              </a:ext>
            </a:extLst>
          </p:cNvPr>
          <p:cNvSpPr/>
          <p:nvPr/>
        </p:nvSpPr>
        <p:spPr>
          <a:xfrm>
            <a:off x="816708" y="1777670"/>
            <a:ext cx="4144107" cy="3730645"/>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8383259" cy="1084152"/>
          </a:xfrm>
        </p:spPr>
        <p:txBody>
          <a:bodyPr>
            <a:noAutofit/>
          </a:bodyPr>
          <a:lstStyle/>
          <a:p>
            <a:r>
              <a:rPr lang="en-GB" sz="3600">
                <a:solidFill>
                  <a:srgbClr val="C00000"/>
                </a:solidFill>
              </a:rPr>
              <a:t>3GPP Workshop on 6G</a:t>
            </a:r>
            <a:endParaRPr lang="en-GB" sz="3600" dirty="0">
              <a:solidFill>
                <a:srgbClr val="C00000"/>
              </a:solidFill>
            </a:endParaRPr>
          </a:p>
        </p:txBody>
      </p:sp>
      <p:sp>
        <p:nvSpPr>
          <p:cNvPr id="4" name="TextBox 3">
            <a:extLst>
              <a:ext uri="{FF2B5EF4-FFF2-40B4-BE49-F238E27FC236}">
                <a16:creationId xmlns:a16="http://schemas.microsoft.com/office/drawing/2014/main" id="{F52E4B69-AD98-0B79-CD1D-F0BB354CD039}"/>
              </a:ext>
            </a:extLst>
          </p:cNvPr>
          <p:cNvSpPr txBox="1"/>
          <p:nvPr/>
        </p:nvSpPr>
        <p:spPr>
          <a:xfrm>
            <a:off x="4130208" y="1279350"/>
            <a:ext cx="4544485" cy="369332"/>
          </a:xfrm>
          <a:prstGeom prst="rect">
            <a:avLst/>
          </a:prstGeom>
          <a:noFill/>
        </p:spPr>
        <p:txBody>
          <a:bodyPr wrap="square">
            <a:spAutoFit/>
          </a:bodyPr>
          <a:lstStyle/>
          <a:p>
            <a:pPr>
              <a:spcBef>
                <a:spcPts val="600"/>
              </a:spcBef>
            </a:pPr>
            <a:r>
              <a:rPr lang="en-GB" sz="1600" dirty="0">
                <a:solidFill>
                  <a:schemeClr val="bg2">
                    <a:lumMod val="75000"/>
                  </a:schemeClr>
                </a:solidFill>
                <a:latin typeface="Montserrat" panose="00000500000000000000" pitchFamily="50" charset="0"/>
                <a:ea typeface="+mj-ea"/>
                <a:cs typeface="+mj-cs"/>
                <a:sym typeface="Helvetica"/>
              </a:rPr>
              <a:t>Workshop Presentations: </a:t>
            </a:r>
            <a:r>
              <a:rPr lang="en-GB" sz="1800" b="1" dirty="0">
                <a:solidFill>
                  <a:srgbClr val="0070C0"/>
                </a:solidFill>
                <a:latin typeface="Montserrat" panose="00000500000000000000" pitchFamily="50" charset="0"/>
                <a:ea typeface="+mj-ea"/>
                <a:cs typeface="+mj-cs"/>
                <a:sym typeface="Helvetica"/>
                <a:hlinkClick r:id="rId2"/>
              </a:rPr>
              <a:t>Link</a:t>
            </a:r>
            <a:endParaRPr lang="en-US" sz="1800" b="1" dirty="0">
              <a:solidFill>
                <a:srgbClr val="0070C0"/>
              </a:solidFill>
            </a:endParaRPr>
          </a:p>
        </p:txBody>
      </p:sp>
      <p:sp>
        <p:nvSpPr>
          <p:cNvPr id="3" name="Content Placeholder 2">
            <a:extLst>
              <a:ext uri="{FF2B5EF4-FFF2-40B4-BE49-F238E27FC236}">
                <a16:creationId xmlns:a16="http://schemas.microsoft.com/office/drawing/2014/main" id="{627DC7A7-372E-68CB-5856-6DBEC87604CB}"/>
              </a:ext>
            </a:extLst>
          </p:cNvPr>
          <p:cNvSpPr>
            <a:spLocks noGrp="1"/>
          </p:cNvSpPr>
          <p:nvPr>
            <p:ph idx="1"/>
          </p:nvPr>
        </p:nvSpPr>
        <p:spPr>
          <a:xfrm>
            <a:off x="999354" y="1987065"/>
            <a:ext cx="3730752" cy="3392424"/>
          </a:xfrm>
        </p:spPr>
        <p:txBody>
          <a:bodyPr>
            <a:normAutofit fontScale="92500" lnSpcReduction="10000"/>
          </a:bodyPr>
          <a:lstStyle/>
          <a:p>
            <a:pPr>
              <a:buBlip>
                <a:blip r:embed="rId3"/>
              </a:buBlip>
            </a:pPr>
            <a:r>
              <a:rPr lang="en-GB" sz="1800" dirty="0"/>
              <a:t>Opportunity for 3GPP members to present their </a:t>
            </a:r>
            <a:r>
              <a:rPr lang="en-US" sz="1800" b="1" dirty="0"/>
              <a:t>vision &amp; priorities for next generation radio technology, system architecture, core network and protocols</a:t>
            </a:r>
            <a:r>
              <a:rPr lang="en-GB" sz="1800" b="1" dirty="0"/>
              <a:t>.</a:t>
            </a:r>
          </a:p>
          <a:p>
            <a:pPr>
              <a:buBlip>
                <a:blip r:embed="rId3"/>
              </a:buBlip>
            </a:pPr>
            <a:r>
              <a:rPr lang="en-GB" sz="1800" b="1" dirty="0"/>
              <a:t>𝟭,676 𝗿𝗲𝗴𝗶𝘀𝘁𝗿𝗮𝘁𝗶𝗼𝗻𝘀,  𝟳48 𝗶𝗻-𝗽𝗲𝗿𝘀𝗼𝗻 registrants</a:t>
            </a:r>
          </a:p>
          <a:p>
            <a:pPr>
              <a:buBlip>
                <a:blip r:embed="rId3"/>
              </a:buBlip>
            </a:pPr>
            <a:r>
              <a:rPr lang="en-GB" sz="1800" b="1" dirty="0"/>
              <a:t>𝟮19 input 𝗰𝗼𝗻𝘁𝗿𝗶𝗯𝘂𝘁𝗶𝗼𝗻𝘀 from 𝗼𝗽𝗲𝗿𝗮𝘁𝗼𝗿𝘀, 𝘃𝗲𝗻𝗱𝗼𝗿𝘀, 𝗮𝗰𝗮𝗱𝗲𝗺𝗶𝗮, 𝗮𝗻𝗱 𝗠𝗥𝗣𝘀</a:t>
            </a:r>
          </a:p>
          <a:p>
            <a:pPr>
              <a:buBlip>
                <a:blip r:embed="rId3"/>
              </a:buBlip>
            </a:pPr>
            <a:r>
              <a:rPr lang="en-GB" sz="1800" dirty="0"/>
              <a:t>Discussions covering 𝗿𝗮𝗱𝗶𝗼, 𝗰𝗼𝗿𝗲 𝗻𝗲𝘁𝘄𝗼𝗿𝗸, 𝗽𝗿𝗼𝘁𝗼𝗰𝗼𝗹𝘀, 𝗮𝗻𝗱 𝗺𝗼𝗿𝗲</a:t>
            </a:r>
          </a:p>
        </p:txBody>
      </p:sp>
      <p:sp>
        <p:nvSpPr>
          <p:cNvPr id="12" name="TextBox 11">
            <a:extLst>
              <a:ext uri="{FF2B5EF4-FFF2-40B4-BE49-F238E27FC236}">
                <a16:creationId xmlns:a16="http://schemas.microsoft.com/office/drawing/2014/main" id="{46E494B9-71C9-8251-46DD-C43218B0CC27}"/>
              </a:ext>
            </a:extLst>
          </p:cNvPr>
          <p:cNvSpPr txBox="1"/>
          <p:nvPr/>
        </p:nvSpPr>
        <p:spPr>
          <a:xfrm>
            <a:off x="4519286" y="763853"/>
            <a:ext cx="3174267" cy="307777"/>
          </a:xfrm>
          <a:prstGeom prst="rect">
            <a:avLst/>
          </a:prstGeom>
          <a:noFill/>
        </p:spPr>
        <p:txBody>
          <a:bodyPr wrap="none" rtlCol="0">
            <a:spAutoFit/>
          </a:bodyPr>
          <a:lstStyle/>
          <a:p>
            <a:r>
              <a:rPr lang="en-GB" sz="1400" b="0" i="0">
                <a:solidFill>
                  <a:schemeClr val="bg2">
                    <a:lumMod val="25000"/>
                  </a:schemeClr>
                </a:solidFill>
                <a:effectLst/>
                <a:highlight>
                  <a:srgbClr val="FFFFFF"/>
                </a:highlight>
                <a:latin typeface="Montserrat" panose="00000500000000000000" pitchFamily="2" charset="0"/>
              </a:rPr>
              <a:t>Mar </a:t>
            </a:r>
            <a:r>
              <a:rPr lang="en-GB" sz="1400">
                <a:solidFill>
                  <a:schemeClr val="bg2">
                    <a:lumMod val="25000"/>
                  </a:schemeClr>
                </a:solidFill>
                <a:highlight>
                  <a:srgbClr val="FFFFFF"/>
                </a:highlight>
                <a:latin typeface="Montserrat" panose="00000500000000000000" pitchFamily="2" charset="0"/>
              </a:rPr>
              <a:t>10</a:t>
            </a:r>
            <a:r>
              <a:rPr lang="en-GB" sz="1400" b="0" i="0">
                <a:solidFill>
                  <a:schemeClr val="bg2">
                    <a:lumMod val="25000"/>
                  </a:schemeClr>
                </a:solidFill>
                <a:effectLst/>
                <a:highlight>
                  <a:srgbClr val="FFFFFF"/>
                </a:highlight>
                <a:latin typeface="Montserrat" panose="00000500000000000000" pitchFamily="2" charset="0"/>
              </a:rPr>
              <a:t>th to 11th in Incheon, Korea</a:t>
            </a:r>
            <a:endParaRPr lang="en-GB" sz="1400" dirty="0">
              <a:solidFill>
                <a:schemeClr val="bg2">
                  <a:lumMod val="25000"/>
                </a:schemeClr>
              </a:solidFill>
            </a:endParaRPr>
          </a:p>
        </p:txBody>
      </p:sp>
      <p:pic>
        <p:nvPicPr>
          <p:cNvPr id="1026" name="Picture 2" descr="2025 6g agenda">
            <a:extLst>
              <a:ext uri="{FF2B5EF4-FFF2-40B4-BE49-F238E27FC236}">
                <a16:creationId xmlns:a16="http://schemas.microsoft.com/office/drawing/2014/main" id="{5DFB2BDC-4F77-E6E4-AD53-B060C82915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8761" y="3083859"/>
            <a:ext cx="4646533" cy="28614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up of a logo&#10;&#10;AI-generated content may be incorrect.">
            <a:extLst>
              <a:ext uri="{FF2B5EF4-FFF2-40B4-BE49-F238E27FC236}">
                <a16:creationId xmlns:a16="http://schemas.microsoft.com/office/drawing/2014/main" id="{E8FBF3A1-BF75-CA99-5E8D-D3BBDE1AC3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23992" y="1034323"/>
            <a:ext cx="1768008" cy="5297908"/>
          </a:xfrm>
          <a:prstGeom prst="rect">
            <a:avLst/>
          </a:prstGeom>
        </p:spPr>
      </p:pic>
    </p:spTree>
    <p:extLst>
      <p:ext uri="{BB962C8B-B14F-4D97-AF65-F5344CB8AC3E}">
        <p14:creationId xmlns:p14="http://schemas.microsoft.com/office/powerpoint/2010/main" val="323939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32DDC-47C1-3105-60C4-548521A747E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2435E3-5D35-F8D3-C7BA-F077DBF28743}"/>
              </a:ext>
            </a:extLst>
          </p:cNvPr>
          <p:cNvSpPr>
            <a:spLocks noGrp="1"/>
          </p:cNvSpPr>
          <p:nvPr>
            <p:ph idx="1"/>
          </p:nvPr>
        </p:nvSpPr>
        <p:spPr>
          <a:xfrm>
            <a:off x="609600" y="1346384"/>
            <a:ext cx="10972800" cy="4658289"/>
          </a:xfrm>
        </p:spPr>
        <p:txBody>
          <a:bodyPr>
            <a:normAutofit/>
          </a:bodyPr>
          <a:lstStyle/>
          <a:p>
            <a:endParaRPr lang="en-GB" sz="1800" dirty="0"/>
          </a:p>
          <a:p>
            <a:pPr lvl="1"/>
            <a:endParaRPr lang="en-GB" sz="1600" dirty="0"/>
          </a:p>
        </p:txBody>
      </p:sp>
      <p:sp>
        <p:nvSpPr>
          <p:cNvPr id="3" name="Title 2">
            <a:extLst>
              <a:ext uri="{FF2B5EF4-FFF2-40B4-BE49-F238E27FC236}">
                <a16:creationId xmlns:a16="http://schemas.microsoft.com/office/drawing/2014/main" id="{30A3EFA9-710C-ACC4-2C07-B0CD9AD916E4}"/>
              </a:ext>
            </a:extLst>
          </p:cNvPr>
          <p:cNvSpPr>
            <a:spLocks noGrp="1"/>
          </p:cNvSpPr>
          <p:nvPr>
            <p:ph type="title"/>
          </p:nvPr>
        </p:nvSpPr>
        <p:spPr>
          <a:xfrm>
            <a:off x="2438400" y="219971"/>
            <a:ext cx="7037294" cy="985367"/>
          </a:xfrm>
        </p:spPr>
        <p:txBody>
          <a:bodyPr>
            <a:normAutofit/>
          </a:bodyPr>
          <a:lstStyle/>
          <a:p>
            <a:r>
              <a:rPr lang="en-GB" dirty="0"/>
              <a:t>6G Motivation (Why 6G?)</a:t>
            </a:r>
          </a:p>
        </p:txBody>
      </p:sp>
      <p:sp>
        <p:nvSpPr>
          <p:cNvPr id="5" name="Content Placeholder 2">
            <a:extLst>
              <a:ext uri="{FF2B5EF4-FFF2-40B4-BE49-F238E27FC236}">
                <a16:creationId xmlns:a16="http://schemas.microsoft.com/office/drawing/2014/main" id="{508E39C1-4DE9-7760-92B8-33B0E609924D}"/>
              </a:ext>
            </a:extLst>
          </p:cNvPr>
          <p:cNvSpPr txBox="1">
            <a:spLocks/>
          </p:cNvSpPr>
          <p:nvPr/>
        </p:nvSpPr>
        <p:spPr bwMode="auto">
          <a:xfrm>
            <a:off x="800101" y="1429977"/>
            <a:ext cx="515229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defTabSz="914400" rtl="0" eaLnBrk="1" latinLnBrk="0" hangingPunct="1">
              <a:lnSpc>
                <a:spcPct val="100000"/>
              </a:lnSpc>
              <a:spcBef>
                <a:spcPts val="1000"/>
              </a:spcBef>
              <a:buFont typeface="Arial" panose="020B0604020202020204" pitchFamily="34" charset="0"/>
              <a:buChar char="•"/>
              <a:defRPr lang="en-US" altLang="en-US" sz="3034" kern="1200" dirty="0" smtClean="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eaLnBrk="0" fontAlgn="base" hangingPunct="0">
              <a:lnSpc>
                <a:spcPct val="90000"/>
              </a:lnSpc>
              <a:spcAft>
                <a:spcPct val="0"/>
              </a:spcAft>
              <a:buBlip>
                <a:blip r:embed="rId2"/>
              </a:buBlip>
            </a:pPr>
            <a:r>
              <a:rPr lang="en-GB" altLang="en-US" sz="2000" dirty="0"/>
              <a:t>Support for New Services and Use Cases</a:t>
            </a:r>
          </a:p>
          <a:p>
            <a:pPr lvl="1" eaLnBrk="0" fontAlgn="base" hangingPunct="0">
              <a:lnSpc>
                <a:spcPct val="90000"/>
              </a:lnSpc>
              <a:spcAft>
                <a:spcPct val="0"/>
              </a:spcAft>
              <a:buClr>
                <a:srgbClr val="C00000"/>
              </a:buClr>
            </a:pPr>
            <a:r>
              <a:rPr lang="en-GB" sz="1400" dirty="0"/>
              <a:t>Enabling new services and use cases beyond traditional communication, such as integrated sensing and communication (ISAC), XR/immersive communication, and AI-based services – Compute.</a:t>
            </a:r>
          </a:p>
          <a:p>
            <a:pPr marL="457200" indent="-457200" eaLnBrk="0" fontAlgn="base" hangingPunct="0">
              <a:lnSpc>
                <a:spcPct val="90000"/>
              </a:lnSpc>
              <a:spcAft>
                <a:spcPct val="0"/>
              </a:spcAft>
              <a:buBlip>
                <a:blip r:embed="rId2"/>
              </a:buBlip>
            </a:pPr>
            <a:r>
              <a:rPr lang="en-GB" altLang="en-US" sz="2000" dirty="0"/>
              <a:t>Revenue Growth and Monetization</a:t>
            </a:r>
          </a:p>
          <a:p>
            <a:pPr lvl="1" eaLnBrk="0" fontAlgn="base" hangingPunct="0">
              <a:lnSpc>
                <a:spcPct val="90000"/>
              </a:lnSpc>
              <a:spcAft>
                <a:spcPct val="0"/>
              </a:spcAft>
              <a:buClr>
                <a:srgbClr val="C00000"/>
              </a:buClr>
            </a:pPr>
            <a:r>
              <a:rPr lang="en-GB" sz="1400" dirty="0"/>
              <a:t>Creating new revenue streams by monetizing network capabilities and supporting diverse applications across industries.</a:t>
            </a:r>
          </a:p>
          <a:p>
            <a:pPr marL="457200" indent="-457200" eaLnBrk="0" fontAlgn="base" hangingPunct="0">
              <a:lnSpc>
                <a:spcPct val="90000"/>
              </a:lnSpc>
              <a:spcAft>
                <a:spcPct val="0"/>
              </a:spcAft>
              <a:buBlip>
                <a:blip r:embed="rId2"/>
              </a:buBlip>
            </a:pPr>
            <a:r>
              <a:rPr lang="en-GB" altLang="en-US" sz="2000" dirty="0"/>
              <a:t>AI and Automation</a:t>
            </a:r>
          </a:p>
          <a:p>
            <a:pPr lvl="1" eaLnBrk="0" fontAlgn="base" hangingPunct="0">
              <a:lnSpc>
                <a:spcPct val="90000"/>
              </a:lnSpc>
              <a:spcAft>
                <a:spcPct val="0"/>
              </a:spcAft>
              <a:buClr>
                <a:srgbClr val="C00000"/>
              </a:buClr>
            </a:pPr>
            <a:r>
              <a:rPr lang="en-GB" sz="1400" dirty="0"/>
              <a:t>Implementing AI-native networks for automation, optimization, and improved efficiency in network management and resource allocation.</a:t>
            </a:r>
          </a:p>
          <a:p>
            <a:pPr marL="457200" indent="-457200" eaLnBrk="0" fontAlgn="base" hangingPunct="0">
              <a:lnSpc>
                <a:spcPct val="90000"/>
              </a:lnSpc>
              <a:spcAft>
                <a:spcPct val="0"/>
              </a:spcAft>
              <a:buBlip>
                <a:blip r:embed="rId2"/>
              </a:buBlip>
            </a:pPr>
            <a:r>
              <a:rPr lang="en-GB" altLang="en-US" sz="2000" dirty="0"/>
              <a:t>Energy Efficiency and Sustainability</a:t>
            </a:r>
          </a:p>
          <a:p>
            <a:pPr lvl="1" eaLnBrk="0" fontAlgn="base" hangingPunct="0">
              <a:lnSpc>
                <a:spcPct val="90000"/>
              </a:lnSpc>
              <a:spcAft>
                <a:spcPct val="0"/>
              </a:spcAft>
              <a:buClr>
                <a:srgbClr val="C00000"/>
              </a:buClr>
            </a:pPr>
            <a:r>
              <a:rPr lang="en-GB" sz="1400" dirty="0"/>
              <a:t>Reducing energy consumption and promoting environmental sustainability through energy-saving features in network design and AI-driven power management.</a:t>
            </a:r>
          </a:p>
        </p:txBody>
      </p:sp>
      <p:sp>
        <p:nvSpPr>
          <p:cNvPr id="6" name="Content Placeholder 2">
            <a:extLst>
              <a:ext uri="{FF2B5EF4-FFF2-40B4-BE49-F238E27FC236}">
                <a16:creationId xmlns:a16="http://schemas.microsoft.com/office/drawing/2014/main" id="{D2C646EE-6203-7DCC-2942-D748B4DF87D2}"/>
              </a:ext>
            </a:extLst>
          </p:cNvPr>
          <p:cNvSpPr txBox="1">
            <a:spLocks/>
          </p:cNvSpPr>
          <p:nvPr/>
        </p:nvSpPr>
        <p:spPr bwMode="auto">
          <a:xfrm>
            <a:off x="6312408" y="1469474"/>
            <a:ext cx="539015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lnSpc>
                <a:spcPct val="90000"/>
              </a:lnSpc>
              <a:spcBef>
                <a:spcPts val="1000"/>
              </a:spcBef>
              <a:spcAft>
                <a:spcPct val="0"/>
              </a:spcAft>
              <a:buFontTx/>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Spectrum Efficiency</a:t>
            </a:r>
          </a:p>
          <a:p>
            <a:pPr lvl="1"/>
            <a:r>
              <a:rPr lang="en-GB" sz="1400" dirty="0"/>
              <a:t>Utilizing spectrum efficiently, including dynamic spectrum sharing and exploring new spectrum bands.</a:t>
            </a:r>
          </a:p>
          <a:p>
            <a:r>
              <a:rPr lang="en-GB" sz="2000" dirty="0"/>
              <a:t>Ubiquitous Coverage</a:t>
            </a:r>
          </a:p>
          <a:p>
            <a:pPr lvl="1"/>
            <a:r>
              <a:rPr lang="en-GB" sz="1400" dirty="0"/>
              <a:t>Seamlessly integrating terrestrial and non-terrestrial networks (NTN) for ubiquitous coverage and resilient services.</a:t>
            </a:r>
          </a:p>
          <a:p>
            <a:r>
              <a:rPr lang="en-GB" sz="2000" dirty="0"/>
              <a:t>Total Cost of Ownership (TCO) Reduction</a:t>
            </a:r>
          </a:p>
          <a:p>
            <a:pPr lvl="1"/>
            <a:r>
              <a:rPr lang="en-GB" sz="1400" dirty="0"/>
              <a:t>Reducing capital expenditure (CAPEX) and operational expenditure (OPEX) through simplified network operations and improved energy efficiency.</a:t>
            </a:r>
          </a:p>
          <a:p>
            <a:pPr marL="457200" indent="-457200" eaLnBrk="0" fontAlgn="base" hangingPunct="0">
              <a:lnSpc>
                <a:spcPct val="90000"/>
              </a:lnSpc>
              <a:spcAft>
                <a:spcPct val="0"/>
              </a:spcAft>
              <a:buBlip>
                <a:blip r:embed="rId2"/>
              </a:buBlip>
            </a:pPr>
            <a:r>
              <a:rPr lang="en-GB" sz="2000" dirty="0"/>
              <a:t>Improved Service Reliability and Customer Experience</a:t>
            </a:r>
          </a:p>
          <a:p>
            <a:pPr lvl="1" eaLnBrk="0" fontAlgn="base" hangingPunct="0">
              <a:lnSpc>
                <a:spcPct val="90000"/>
              </a:lnSpc>
              <a:spcAft>
                <a:spcPct val="0"/>
              </a:spcAft>
              <a:buClr>
                <a:srgbClr val="C00000"/>
              </a:buClr>
            </a:pPr>
            <a:r>
              <a:rPr lang="en-GB" sz="1400" dirty="0"/>
              <a:t>Enhancing service reliability, resiliency, and insights for improved customer experience.</a:t>
            </a:r>
          </a:p>
          <a:p>
            <a:pPr marL="457200" indent="-457200" eaLnBrk="0" fontAlgn="base" hangingPunct="0">
              <a:lnSpc>
                <a:spcPct val="90000"/>
              </a:lnSpc>
              <a:spcAft>
                <a:spcPct val="0"/>
              </a:spcAft>
              <a:buBlip>
                <a:blip r:embed="rId2"/>
              </a:buBlip>
            </a:pPr>
            <a:r>
              <a:rPr lang="en-GB" altLang="en-US" sz="2000" dirty="0"/>
              <a:t>Network Simplification</a:t>
            </a:r>
          </a:p>
          <a:p>
            <a:pPr lvl="1" eaLnBrk="0" fontAlgn="base" hangingPunct="0">
              <a:lnSpc>
                <a:spcPct val="90000"/>
              </a:lnSpc>
              <a:spcAft>
                <a:spcPct val="0"/>
              </a:spcAft>
              <a:buClr>
                <a:srgbClr val="C00000"/>
              </a:buClr>
            </a:pPr>
            <a:r>
              <a:rPr lang="en-GB" sz="1400" dirty="0"/>
              <a:t>Simplifying network architecture, reducing complexity, and improving operational efficiency.</a:t>
            </a:r>
          </a:p>
        </p:txBody>
      </p:sp>
    </p:spTree>
    <p:extLst>
      <p:ext uri="{BB962C8B-B14F-4D97-AF65-F5344CB8AC3E}">
        <p14:creationId xmlns:p14="http://schemas.microsoft.com/office/powerpoint/2010/main" val="9317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802AC-7DBB-FEE5-5D34-05236F31B09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F6CF0C-B951-EAE3-C7B2-D7D1A9B146E9}"/>
              </a:ext>
            </a:extLst>
          </p:cNvPr>
          <p:cNvSpPr>
            <a:spLocks noGrp="1"/>
          </p:cNvSpPr>
          <p:nvPr>
            <p:ph idx="1"/>
          </p:nvPr>
        </p:nvSpPr>
        <p:spPr>
          <a:xfrm>
            <a:off x="609600" y="1487056"/>
            <a:ext cx="10972800" cy="4658289"/>
          </a:xfrm>
        </p:spPr>
        <p:txBody>
          <a:bodyPr>
            <a:normAutofit/>
          </a:bodyPr>
          <a:lstStyle/>
          <a:p>
            <a:endParaRPr lang="en-GB" sz="1800"/>
          </a:p>
          <a:p>
            <a:pPr lvl="1"/>
            <a:endParaRPr lang="en-GB" sz="1600" dirty="0"/>
          </a:p>
        </p:txBody>
      </p:sp>
      <p:sp>
        <p:nvSpPr>
          <p:cNvPr id="3" name="Title 2">
            <a:extLst>
              <a:ext uri="{FF2B5EF4-FFF2-40B4-BE49-F238E27FC236}">
                <a16:creationId xmlns:a16="http://schemas.microsoft.com/office/drawing/2014/main" id="{AFF696FB-55C8-3B47-9EE8-0CC395699278}"/>
              </a:ext>
            </a:extLst>
          </p:cNvPr>
          <p:cNvSpPr>
            <a:spLocks noGrp="1"/>
          </p:cNvSpPr>
          <p:nvPr>
            <p:ph type="title"/>
          </p:nvPr>
        </p:nvSpPr>
        <p:spPr>
          <a:xfrm>
            <a:off x="2438400" y="381002"/>
            <a:ext cx="7037294" cy="985367"/>
          </a:xfrm>
        </p:spPr>
        <p:txBody>
          <a:bodyPr>
            <a:normAutofit/>
          </a:bodyPr>
          <a:lstStyle/>
          <a:p>
            <a:r>
              <a:rPr lang="en-GB" dirty="0"/>
              <a:t>6G Goals</a:t>
            </a:r>
          </a:p>
        </p:txBody>
      </p:sp>
      <p:sp>
        <p:nvSpPr>
          <p:cNvPr id="9" name="Content Placeholder 2">
            <a:extLst>
              <a:ext uri="{FF2B5EF4-FFF2-40B4-BE49-F238E27FC236}">
                <a16:creationId xmlns:a16="http://schemas.microsoft.com/office/drawing/2014/main" id="{0C9F306F-23CA-33CC-161E-97B678F5EBC1}"/>
              </a:ext>
            </a:extLst>
          </p:cNvPr>
          <p:cNvSpPr txBox="1">
            <a:spLocks/>
          </p:cNvSpPr>
          <p:nvPr/>
        </p:nvSpPr>
        <p:spPr bwMode="auto">
          <a:xfrm>
            <a:off x="769351" y="1715897"/>
            <a:ext cx="518769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defTabSz="914400" rtl="0" eaLnBrk="1" latinLnBrk="0" hangingPunct="1">
              <a:lnSpc>
                <a:spcPct val="100000"/>
              </a:lnSpc>
              <a:spcBef>
                <a:spcPts val="1000"/>
              </a:spcBef>
              <a:buFont typeface="Arial" panose="020B0604020202020204" pitchFamily="34" charset="0"/>
              <a:buChar char="•"/>
              <a:defRPr lang="en-US" altLang="en-US" sz="3034" kern="1200" dirty="0" smtClean="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eaLnBrk="0" fontAlgn="base" hangingPunct="0">
              <a:lnSpc>
                <a:spcPct val="90000"/>
              </a:lnSpc>
              <a:spcAft>
                <a:spcPct val="0"/>
              </a:spcAft>
              <a:buBlip>
                <a:blip r:embed="rId2"/>
              </a:buBlip>
            </a:pPr>
            <a:r>
              <a:rPr lang="en-GB" sz="2400" dirty="0"/>
              <a:t>Sustainability</a:t>
            </a:r>
          </a:p>
          <a:p>
            <a:pPr lvl="1" eaLnBrk="0" fontAlgn="base" hangingPunct="0">
              <a:lnSpc>
                <a:spcPct val="90000"/>
              </a:lnSpc>
              <a:spcAft>
                <a:spcPct val="0"/>
              </a:spcAft>
              <a:buClr>
                <a:srgbClr val="C00000"/>
              </a:buClr>
            </a:pPr>
            <a:r>
              <a:rPr lang="en-GB" sz="1800" dirty="0"/>
              <a:t>Focus on environmental, social, and economic sustainability. This includes energy efficiency, reduced resource consumption, and contributing to global emissions targets.</a:t>
            </a:r>
          </a:p>
          <a:p>
            <a:pPr marL="457200" indent="-457200" eaLnBrk="0" fontAlgn="base" hangingPunct="0">
              <a:lnSpc>
                <a:spcPct val="90000"/>
              </a:lnSpc>
              <a:spcAft>
                <a:spcPct val="0"/>
              </a:spcAft>
              <a:buBlip>
                <a:blip r:embed="rId2"/>
              </a:buBlip>
            </a:pPr>
            <a:r>
              <a:rPr lang="en-GB" sz="2400" dirty="0"/>
              <a:t>Resilience</a:t>
            </a:r>
          </a:p>
          <a:p>
            <a:pPr lvl="1" eaLnBrk="0" fontAlgn="base" hangingPunct="0">
              <a:lnSpc>
                <a:spcPct val="90000"/>
              </a:lnSpc>
              <a:spcAft>
                <a:spcPct val="0"/>
              </a:spcAft>
              <a:buClr>
                <a:srgbClr val="C00000"/>
              </a:buClr>
            </a:pPr>
            <a:r>
              <a:rPr lang="en-GB" sz="1800" dirty="0"/>
              <a:t>Designing networks that are robust and can withstand various events, including operational errors, heavy traffic, and disasters.</a:t>
            </a:r>
          </a:p>
          <a:p>
            <a:pPr marL="457200" indent="-457200" eaLnBrk="0" fontAlgn="base" hangingPunct="0">
              <a:lnSpc>
                <a:spcPct val="90000"/>
              </a:lnSpc>
              <a:spcAft>
                <a:spcPct val="0"/>
              </a:spcAft>
              <a:buBlip>
                <a:blip r:embed="rId2"/>
              </a:buBlip>
            </a:pPr>
            <a:r>
              <a:rPr lang="en-GB" sz="2400" dirty="0"/>
              <a:t>Security</a:t>
            </a:r>
          </a:p>
          <a:p>
            <a:pPr lvl="1" eaLnBrk="0" fontAlgn="base" hangingPunct="0">
              <a:lnSpc>
                <a:spcPct val="90000"/>
              </a:lnSpc>
              <a:spcAft>
                <a:spcPct val="0"/>
              </a:spcAft>
              <a:buClr>
                <a:srgbClr val="C00000"/>
              </a:buClr>
            </a:pPr>
            <a:r>
              <a:rPr lang="en-GB" sz="1800" dirty="0"/>
              <a:t>Increased security, integrity, and privacy are required from day one, incorporating zero trust principles and post-quantum security measures.</a:t>
            </a:r>
          </a:p>
        </p:txBody>
      </p:sp>
      <p:sp>
        <p:nvSpPr>
          <p:cNvPr id="10" name="Content Placeholder 2">
            <a:extLst>
              <a:ext uri="{FF2B5EF4-FFF2-40B4-BE49-F238E27FC236}">
                <a16:creationId xmlns:a16="http://schemas.microsoft.com/office/drawing/2014/main" id="{74685828-0AC9-E0FC-B291-E7258072B13E}"/>
              </a:ext>
            </a:extLst>
          </p:cNvPr>
          <p:cNvSpPr txBox="1">
            <a:spLocks/>
          </p:cNvSpPr>
          <p:nvPr/>
        </p:nvSpPr>
        <p:spPr bwMode="auto">
          <a:xfrm>
            <a:off x="6478255" y="1715897"/>
            <a:ext cx="526389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lnSpc>
                <a:spcPct val="90000"/>
              </a:lnSpc>
              <a:spcBef>
                <a:spcPts val="1000"/>
              </a:spcBef>
              <a:spcAft>
                <a:spcPct val="0"/>
              </a:spcAft>
              <a:buFontTx/>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t>Customer Experience</a:t>
            </a:r>
          </a:p>
          <a:p>
            <a:pPr lvl="1"/>
            <a:r>
              <a:rPr lang="en-GB" sz="1800" dirty="0"/>
              <a:t>Improved end-user/customer experience through seamless, ubiquitous connectivity, ensuring reliable, high-quality services delivery. Optimized Quality of Experience (</a:t>
            </a:r>
            <a:r>
              <a:rPr lang="en-GB" sz="1800" dirty="0" err="1"/>
              <a:t>QoE</a:t>
            </a:r>
            <a:r>
              <a:rPr lang="en-GB" sz="1800" dirty="0"/>
              <a:t>) across diverse devices and network conditions.</a:t>
            </a:r>
          </a:p>
          <a:p>
            <a:r>
              <a:rPr lang="en-GB" sz="2400" dirty="0"/>
              <a:t>Efficiency</a:t>
            </a:r>
          </a:p>
          <a:p>
            <a:pPr lvl="1"/>
            <a:r>
              <a:rPr lang="en-GB" sz="1800" dirty="0"/>
              <a:t>Cost reduction via simplified systems and operations, with AI-driven automation and optimization.</a:t>
            </a:r>
          </a:p>
          <a:p>
            <a:r>
              <a:rPr lang="en-GB" sz="2400" dirty="0"/>
              <a:t>Interoperability</a:t>
            </a:r>
          </a:p>
          <a:p>
            <a:pPr lvl="1"/>
            <a:r>
              <a:rPr lang="en-GB" sz="1800" dirty="0"/>
              <a:t>Promoting open/interoperable interfaces and collaboration to foster innovation and avoid market fragmentation.</a:t>
            </a:r>
          </a:p>
        </p:txBody>
      </p:sp>
    </p:spTree>
    <p:extLst>
      <p:ext uri="{BB962C8B-B14F-4D97-AF65-F5344CB8AC3E}">
        <p14:creationId xmlns:p14="http://schemas.microsoft.com/office/powerpoint/2010/main" val="25865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7DF2B-8D8F-071F-DFF1-40C43DB873C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767F58C-AC14-05C9-5E2C-6BD56D42C328}"/>
              </a:ext>
            </a:extLst>
          </p:cNvPr>
          <p:cNvSpPr>
            <a:spLocks noGrp="1"/>
          </p:cNvSpPr>
          <p:nvPr>
            <p:ph type="title"/>
          </p:nvPr>
        </p:nvSpPr>
        <p:spPr>
          <a:xfrm>
            <a:off x="2438400" y="381002"/>
            <a:ext cx="7037294" cy="985367"/>
          </a:xfrm>
        </p:spPr>
        <p:txBody>
          <a:bodyPr>
            <a:normAutofit/>
          </a:bodyPr>
          <a:lstStyle/>
          <a:p>
            <a:r>
              <a:rPr lang="en-GB" dirty="0"/>
              <a:t>Lessons Learned from 5G </a:t>
            </a:r>
          </a:p>
        </p:txBody>
      </p:sp>
      <p:sp>
        <p:nvSpPr>
          <p:cNvPr id="7" name="Content Placeholder 2">
            <a:extLst>
              <a:ext uri="{FF2B5EF4-FFF2-40B4-BE49-F238E27FC236}">
                <a16:creationId xmlns:a16="http://schemas.microsoft.com/office/drawing/2014/main" id="{86628D4F-B1D2-10EE-0CC6-9A6D933D2D6F}"/>
              </a:ext>
            </a:extLst>
          </p:cNvPr>
          <p:cNvSpPr>
            <a:spLocks noGrp="1"/>
          </p:cNvSpPr>
          <p:nvPr>
            <p:ph idx="1"/>
          </p:nvPr>
        </p:nvSpPr>
        <p:spPr>
          <a:xfrm>
            <a:off x="649224" y="1825625"/>
            <a:ext cx="5221224" cy="4351338"/>
          </a:xfrm>
        </p:spPr>
        <p:txBody>
          <a:bodyPr/>
          <a:lstStyle/>
          <a:p>
            <a:pPr marL="457200" indent="-457200" eaLnBrk="0" fontAlgn="base" hangingPunct="0">
              <a:lnSpc>
                <a:spcPct val="90000"/>
              </a:lnSpc>
              <a:spcAft>
                <a:spcPct val="0"/>
              </a:spcAft>
              <a:buBlip>
                <a:blip r:embed="rId2"/>
              </a:buBlip>
            </a:pPr>
            <a:r>
              <a:rPr lang="en-GB" sz="2400" dirty="0"/>
              <a:t>Challenges in Migration</a:t>
            </a:r>
          </a:p>
          <a:p>
            <a:pPr lvl="1" eaLnBrk="0" fontAlgn="base" hangingPunct="0">
              <a:lnSpc>
                <a:spcPct val="90000"/>
              </a:lnSpc>
              <a:spcAft>
                <a:spcPct val="0"/>
              </a:spcAft>
              <a:buClr>
                <a:srgbClr val="C00000"/>
              </a:buClr>
            </a:pPr>
            <a:r>
              <a:rPr lang="en-GB" sz="1800" dirty="0"/>
              <a:t>The transition from 5G Non-Standalone (NSA) to Standalone (SA) proved complex and difficult.</a:t>
            </a:r>
          </a:p>
          <a:p>
            <a:pPr marL="457200" indent="-457200" eaLnBrk="0" fontAlgn="base" hangingPunct="0">
              <a:lnSpc>
                <a:spcPct val="90000"/>
              </a:lnSpc>
              <a:spcAft>
                <a:spcPct val="0"/>
              </a:spcAft>
              <a:buBlip>
                <a:blip r:embed="rId2"/>
              </a:buBlip>
            </a:pPr>
            <a:r>
              <a:rPr lang="en-GB" sz="2400" dirty="0"/>
              <a:t>Architectural Complexity</a:t>
            </a:r>
          </a:p>
          <a:p>
            <a:pPr lvl="1" eaLnBrk="0" fontAlgn="base" hangingPunct="0">
              <a:lnSpc>
                <a:spcPct val="90000"/>
              </a:lnSpc>
              <a:spcAft>
                <a:spcPct val="0"/>
              </a:spcAft>
              <a:buClr>
                <a:srgbClr val="C00000"/>
              </a:buClr>
            </a:pPr>
            <a:r>
              <a:rPr lang="en-GB" sz="1800" dirty="0"/>
              <a:t>An excessive number of architectural options, features, and configurations led to high system complexity, impacting UE capabilities and deployment efficiency.</a:t>
            </a:r>
          </a:p>
          <a:p>
            <a:pPr marL="457200" indent="-457200" eaLnBrk="0" fontAlgn="base" hangingPunct="0">
              <a:lnSpc>
                <a:spcPct val="90000"/>
              </a:lnSpc>
              <a:spcAft>
                <a:spcPct val="0"/>
              </a:spcAft>
              <a:buBlip>
                <a:blip r:embed="rId2"/>
              </a:buBlip>
            </a:pPr>
            <a:r>
              <a:rPr lang="en-GB" sz="2400" dirty="0"/>
              <a:t>Slow Adoption of Key Capabilities</a:t>
            </a:r>
          </a:p>
          <a:p>
            <a:pPr lvl="1" eaLnBrk="0" fontAlgn="base" hangingPunct="0">
              <a:lnSpc>
                <a:spcPct val="90000"/>
              </a:lnSpc>
              <a:spcAft>
                <a:spcPct val="0"/>
              </a:spcAft>
              <a:buClr>
                <a:srgbClr val="C00000"/>
              </a:buClr>
            </a:pPr>
            <a:r>
              <a:rPr lang="en-GB" sz="1800" dirty="0"/>
              <a:t>Certain 5G features, such as network slicing, experienced slow adoption—necessitating an analysis of underlying causes and potential simplifications in 6G.</a:t>
            </a:r>
          </a:p>
        </p:txBody>
      </p:sp>
      <p:sp>
        <p:nvSpPr>
          <p:cNvPr id="12" name="Content Placeholder 2">
            <a:extLst>
              <a:ext uri="{FF2B5EF4-FFF2-40B4-BE49-F238E27FC236}">
                <a16:creationId xmlns:a16="http://schemas.microsoft.com/office/drawing/2014/main" id="{C87937FE-47FF-A39E-8684-D3B0AD4D8E38}"/>
              </a:ext>
            </a:extLst>
          </p:cNvPr>
          <p:cNvSpPr txBox="1">
            <a:spLocks/>
          </p:cNvSpPr>
          <p:nvPr/>
        </p:nvSpPr>
        <p:spPr bwMode="auto">
          <a:xfrm>
            <a:off x="6321554" y="1825625"/>
            <a:ext cx="539191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lnSpc>
                <a:spcPct val="90000"/>
              </a:lnSpc>
              <a:spcBef>
                <a:spcPts val="1000"/>
              </a:spcBef>
              <a:spcAft>
                <a:spcPct val="0"/>
              </a:spcAft>
              <a:buFontTx/>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t>Deployment Inefficiencies</a:t>
            </a:r>
          </a:p>
          <a:p>
            <a:pPr lvl="1"/>
            <a:r>
              <a:rPr lang="en-GB" sz="1800" dirty="0"/>
              <a:t>Issues identified during 5G rollouts, including NRF profile inefficiencies and protocol challenges (e.g., HTTP/2 over TCP), should be addressed in 6G.</a:t>
            </a:r>
          </a:p>
          <a:p>
            <a:r>
              <a:rPr lang="en-GB" sz="2400" dirty="0"/>
              <a:t>Optimized Network Functions</a:t>
            </a:r>
          </a:p>
          <a:p>
            <a:pPr lvl="1"/>
            <a:r>
              <a:rPr lang="en-GB" sz="1800" dirty="0"/>
              <a:t>Ensuring efficient Network Function (NF) sizing with clear decoupling, while further exploring stateless architectures.</a:t>
            </a:r>
          </a:p>
          <a:p>
            <a:r>
              <a:rPr lang="en-GB" sz="2400" dirty="0"/>
              <a:t>Functionality Optimization</a:t>
            </a:r>
          </a:p>
          <a:p>
            <a:pPr lvl="1"/>
            <a:r>
              <a:rPr lang="en-GB" sz="1800" dirty="0"/>
              <a:t>6G should focus on a well-dimensioned set of functionalities, minimizing redundant options and excessive configurations to reduce complexity.</a:t>
            </a:r>
          </a:p>
        </p:txBody>
      </p:sp>
    </p:spTree>
    <p:extLst>
      <p:ext uri="{BB962C8B-B14F-4D97-AF65-F5344CB8AC3E}">
        <p14:creationId xmlns:p14="http://schemas.microsoft.com/office/powerpoint/2010/main" val="964389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B0C31-A43C-435C-C21E-42B1EEC5EA96}"/>
              </a:ext>
            </a:extLst>
          </p:cNvPr>
          <p:cNvSpPr>
            <a:spLocks noGrp="1"/>
          </p:cNvSpPr>
          <p:nvPr>
            <p:ph type="ctrTitle"/>
          </p:nvPr>
        </p:nvSpPr>
        <p:spPr>
          <a:xfrm>
            <a:off x="914399" y="2620375"/>
            <a:ext cx="10363201" cy="1470025"/>
          </a:xfrm>
        </p:spPr>
        <p:txBody>
          <a:bodyPr/>
          <a:lstStyle/>
          <a:p>
            <a:pPr algn="ctr"/>
            <a:r>
              <a:rPr lang="en-US" sz="5400" dirty="0"/>
              <a:t>Potential Technical Areas for 6G Study </a:t>
            </a:r>
          </a:p>
        </p:txBody>
      </p:sp>
    </p:spTree>
    <p:extLst>
      <p:ext uri="{BB962C8B-B14F-4D97-AF65-F5344CB8AC3E}">
        <p14:creationId xmlns:p14="http://schemas.microsoft.com/office/powerpoint/2010/main" val="158427265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0AA73-20EF-9FBE-5E45-5F0FA507197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FD9BA33-05C9-654D-31BB-BC82CCFF75D4}"/>
              </a:ext>
            </a:extLst>
          </p:cNvPr>
          <p:cNvSpPr>
            <a:spLocks noGrp="1"/>
          </p:cNvSpPr>
          <p:nvPr>
            <p:ph type="title"/>
          </p:nvPr>
        </p:nvSpPr>
        <p:spPr>
          <a:xfrm>
            <a:off x="1721224" y="147085"/>
            <a:ext cx="8619564" cy="985367"/>
          </a:xfrm>
        </p:spPr>
        <p:txBody>
          <a:bodyPr>
            <a:noAutofit/>
          </a:bodyPr>
          <a:lstStyle/>
          <a:p>
            <a:r>
              <a:rPr lang="en-GB" dirty="0"/>
              <a:t>6G System Design Considerations</a:t>
            </a:r>
          </a:p>
        </p:txBody>
      </p:sp>
      <p:sp>
        <p:nvSpPr>
          <p:cNvPr id="4" name="Content Placeholder 1">
            <a:extLst>
              <a:ext uri="{FF2B5EF4-FFF2-40B4-BE49-F238E27FC236}">
                <a16:creationId xmlns:a16="http://schemas.microsoft.com/office/drawing/2014/main" id="{AE7F1DB8-1505-91D3-AFFD-C702D4B9DA4E}"/>
              </a:ext>
            </a:extLst>
          </p:cNvPr>
          <p:cNvSpPr txBox="1">
            <a:spLocks/>
          </p:cNvSpPr>
          <p:nvPr/>
        </p:nvSpPr>
        <p:spPr>
          <a:xfrm>
            <a:off x="762000" y="1639456"/>
            <a:ext cx="10972800" cy="46582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US" altLang="en-US" sz="3034" kern="1200" dirty="0" smtClean="0">
                <a:solidFill>
                  <a:schemeClr val="tx1"/>
                </a:solidFill>
                <a:latin typeface="Montserrat"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ontserrat"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dirty="0"/>
          </a:p>
        </p:txBody>
      </p:sp>
      <p:sp>
        <p:nvSpPr>
          <p:cNvPr id="8" name="Content Placeholder 2">
            <a:extLst>
              <a:ext uri="{FF2B5EF4-FFF2-40B4-BE49-F238E27FC236}">
                <a16:creationId xmlns:a16="http://schemas.microsoft.com/office/drawing/2014/main" id="{D4F774B8-9B3C-9C6A-5F47-2FC582CA4E1F}"/>
              </a:ext>
            </a:extLst>
          </p:cNvPr>
          <p:cNvSpPr>
            <a:spLocks noGrp="1"/>
          </p:cNvSpPr>
          <p:nvPr>
            <p:ph idx="1"/>
          </p:nvPr>
        </p:nvSpPr>
        <p:spPr>
          <a:xfrm>
            <a:off x="838200" y="1825625"/>
            <a:ext cx="4812792" cy="4351338"/>
          </a:xfrm>
        </p:spPr>
        <p:txBody>
          <a:bodyPr/>
          <a:lstStyle/>
          <a:p>
            <a:pPr marL="457200" indent="-457200" eaLnBrk="0" fontAlgn="base" hangingPunct="0">
              <a:lnSpc>
                <a:spcPct val="90000"/>
              </a:lnSpc>
              <a:spcAft>
                <a:spcPct val="0"/>
              </a:spcAft>
              <a:buBlip>
                <a:blip r:embed="rId2"/>
              </a:buBlip>
            </a:pPr>
            <a:r>
              <a:rPr lang="en-GB" sz="1600" dirty="0"/>
              <a:t>Focus and Simplicity</a:t>
            </a:r>
          </a:p>
          <a:p>
            <a:pPr lvl="1" eaLnBrk="0" fontAlgn="base" hangingPunct="0">
              <a:lnSpc>
                <a:spcPct val="90000"/>
              </a:lnSpc>
              <a:spcAft>
                <a:spcPct val="0"/>
              </a:spcAft>
              <a:buClr>
                <a:srgbClr val="C00000"/>
              </a:buClr>
            </a:pPr>
            <a:r>
              <a:rPr lang="en-GB" sz="1200" dirty="0"/>
              <a:t>Lean and streamlined standards for 6G, e.g., by dimensioning an appropriate set of functionalities, minimizing the adoption of multiple options for the same functionality, avoiding excessive configurations, etc.</a:t>
            </a:r>
          </a:p>
          <a:p>
            <a:pPr marL="457200" indent="-457200" eaLnBrk="0" fontAlgn="base" hangingPunct="0">
              <a:lnSpc>
                <a:spcPct val="90000"/>
              </a:lnSpc>
              <a:spcAft>
                <a:spcPct val="0"/>
              </a:spcAft>
              <a:buBlip>
                <a:blip r:embed="rId2"/>
              </a:buBlip>
            </a:pPr>
            <a:r>
              <a:rPr lang="en-GB" sz="1600" dirty="0"/>
              <a:t>Cloud-Native Architecture</a:t>
            </a:r>
          </a:p>
          <a:p>
            <a:pPr lvl="1" eaLnBrk="0" fontAlgn="base" hangingPunct="0">
              <a:lnSpc>
                <a:spcPct val="90000"/>
              </a:lnSpc>
              <a:spcAft>
                <a:spcPct val="0"/>
              </a:spcAft>
              <a:buClr>
                <a:srgbClr val="C00000"/>
              </a:buClr>
            </a:pPr>
            <a:r>
              <a:rPr lang="en-GB" sz="1200" dirty="0"/>
              <a:t>Designing networks to be cloud-native to enable flexibility, agility, and innovation.</a:t>
            </a:r>
          </a:p>
          <a:p>
            <a:pPr marL="457200" indent="-457200" eaLnBrk="0" fontAlgn="base" hangingPunct="0">
              <a:lnSpc>
                <a:spcPct val="90000"/>
              </a:lnSpc>
              <a:spcAft>
                <a:spcPct val="0"/>
              </a:spcAft>
              <a:buBlip>
                <a:blip r:embed="rId2"/>
              </a:buBlip>
            </a:pPr>
            <a:r>
              <a:rPr lang="en-GB" sz="1600" dirty="0"/>
              <a:t>AI-Native Design</a:t>
            </a:r>
          </a:p>
          <a:p>
            <a:pPr lvl="1" eaLnBrk="0" fontAlgn="base" hangingPunct="0">
              <a:lnSpc>
                <a:spcPct val="90000"/>
              </a:lnSpc>
              <a:spcAft>
                <a:spcPct val="0"/>
              </a:spcAft>
              <a:buClr>
                <a:srgbClr val="C00000"/>
              </a:buClr>
            </a:pPr>
            <a:r>
              <a:rPr lang="en-GB" sz="1200" dirty="0"/>
              <a:t>Integrating AI and ML frameworks natively into the network for intelligent automation, optimization, and improved efficiency.</a:t>
            </a:r>
          </a:p>
          <a:p>
            <a:pPr marL="457200" indent="-457200" eaLnBrk="0" fontAlgn="base" hangingPunct="0">
              <a:lnSpc>
                <a:spcPct val="90000"/>
              </a:lnSpc>
              <a:spcAft>
                <a:spcPct val="0"/>
              </a:spcAft>
              <a:buBlip>
                <a:blip r:embed="rId2"/>
              </a:buBlip>
            </a:pPr>
            <a:r>
              <a:rPr lang="en-GB" sz="1600" dirty="0"/>
              <a:t>Scalability and Modular Design</a:t>
            </a:r>
          </a:p>
          <a:p>
            <a:pPr lvl="1" eaLnBrk="0" fontAlgn="base" hangingPunct="0">
              <a:lnSpc>
                <a:spcPct val="90000"/>
              </a:lnSpc>
              <a:spcAft>
                <a:spcPct val="0"/>
              </a:spcAft>
              <a:buClr>
                <a:srgbClr val="C00000"/>
              </a:buClr>
            </a:pPr>
            <a:r>
              <a:rPr lang="en-GB" sz="1200" dirty="0"/>
              <a:t>Implementing a scalable and modular design that allows a wide range of features, device types, services, and spectrum bands to be developed and deployed as needed.</a:t>
            </a:r>
          </a:p>
          <a:p>
            <a:pPr marL="457200" indent="-457200" eaLnBrk="0" fontAlgn="base" hangingPunct="0">
              <a:lnSpc>
                <a:spcPct val="90000"/>
              </a:lnSpc>
              <a:spcAft>
                <a:spcPct val="0"/>
              </a:spcAft>
              <a:buBlip>
                <a:blip r:embed="rId2"/>
              </a:buBlip>
            </a:pPr>
            <a:r>
              <a:rPr lang="en-GB" sz="1600" dirty="0"/>
              <a:t>Software-Driven Deployment</a:t>
            </a:r>
          </a:p>
          <a:p>
            <a:pPr lvl="1" eaLnBrk="0" fontAlgn="base" hangingPunct="0">
              <a:lnSpc>
                <a:spcPct val="90000"/>
              </a:lnSpc>
              <a:spcAft>
                <a:spcPct val="0"/>
              </a:spcAft>
              <a:buClr>
                <a:srgbClr val="C00000"/>
              </a:buClr>
            </a:pPr>
            <a:r>
              <a:rPr lang="en-GB" sz="1200" dirty="0"/>
              <a:t>Software-driven deployment with needs-based hardware refresh to allow for continuous innovation and agility.</a:t>
            </a:r>
          </a:p>
          <a:p>
            <a:pPr marL="457200" lvl="1" indent="0" eaLnBrk="0" fontAlgn="base" hangingPunct="0">
              <a:lnSpc>
                <a:spcPct val="90000"/>
              </a:lnSpc>
              <a:spcAft>
                <a:spcPct val="0"/>
              </a:spcAft>
              <a:buClr>
                <a:srgbClr val="C00000"/>
              </a:buClr>
              <a:buNone/>
            </a:pPr>
            <a:endParaRPr lang="en-GB" sz="1200" dirty="0"/>
          </a:p>
        </p:txBody>
      </p:sp>
      <p:sp>
        <p:nvSpPr>
          <p:cNvPr id="9" name="Content Placeholder 2">
            <a:extLst>
              <a:ext uri="{FF2B5EF4-FFF2-40B4-BE49-F238E27FC236}">
                <a16:creationId xmlns:a16="http://schemas.microsoft.com/office/drawing/2014/main" id="{D9B6A4E9-9B3F-4D6E-0F0B-4E529CB5B26E}"/>
              </a:ext>
            </a:extLst>
          </p:cNvPr>
          <p:cNvSpPr txBox="1">
            <a:spLocks/>
          </p:cNvSpPr>
          <p:nvPr/>
        </p:nvSpPr>
        <p:spPr bwMode="auto">
          <a:xfrm>
            <a:off x="6541010" y="1846834"/>
            <a:ext cx="481279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lnSpc>
                <a:spcPct val="90000"/>
              </a:lnSpc>
              <a:spcBef>
                <a:spcPts val="1000"/>
              </a:spcBef>
              <a:spcAft>
                <a:spcPct val="0"/>
              </a:spcAft>
              <a:buFontTx/>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Interoperability</a:t>
            </a:r>
          </a:p>
          <a:p>
            <a:pPr lvl="1"/>
            <a:r>
              <a:rPr lang="en-GB" sz="1200" dirty="0"/>
              <a:t>Designing components with interoperable interfaces and a unified management framework to ensure interoperability and avoid fragmentation.</a:t>
            </a:r>
          </a:p>
          <a:p>
            <a:r>
              <a:rPr lang="en-GB" sz="1600" dirty="0"/>
              <a:t>Enhanced Security</a:t>
            </a:r>
          </a:p>
          <a:p>
            <a:pPr lvl="1"/>
            <a:r>
              <a:rPr lang="en-GB" sz="1200" dirty="0"/>
              <a:t>Ensuring the 6G system is secure by design to provide enhanced security and privacy.</a:t>
            </a:r>
          </a:p>
          <a:p>
            <a:r>
              <a:rPr lang="en-GB" sz="1600" dirty="0"/>
              <a:t>IoT Support</a:t>
            </a:r>
          </a:p>
          <a:p>
            <a:pPr lvl="1"/>
            <a:r>
              <a:rPr lang="en-GB" sz="1200" dirty="0"/>
              <a:t>Designing 6G to support diverse IoT device types and use cases from day one, with a focus on long-term commitments and multi-generational solutions.</a:t>
            </a:r>
          </a:p>
          <a:p>
            <a:r>
              <a:rPr lang="en-GB" sz="1600" dirty="0"/>
              <a:t>Service-Aware</a:t>
            </a:r>
          </a:p>
          <a:p>
            <a:pPr lvl="1"/>
            <a:r>
              <a:rPr lang="en-GB" sz="1200" dirty="0"/>
              <a:t>Enabling a service-aware intelligent network powered by AI-native, programmable, and service-aware 6G RAN.</a:t>
            </a:r>
          </a:p>
          <a:p>
            <a:r>
              <a:rPr lang="en-GB" sz="1600" dirty="0"/>
              <a:t>Ubiquitous Connectivity</a:t>
            </a:r>
          </a:p>
          <a:p>
            <a:pPr lvl="1"/>
            <a:r>
              <a:rPr lang="en-GB" sz="1200" dirty="0"/>
              <a:t>Providing ubiquitous coverage through seamless integration of terrestrial and non-terrestrial networks.</a:t>
            </a:r>
          </a:p>
        </p:txBody>
      </p:sp>
    </p:spTree>
    <p:extLst>
      <p:ext uri="{BB962C8B-B14F-4D97-AF65-F5344CB8AC3E}">
        <p14:creationId xmlns:p14="http://schemas.microsoft.com/office/powerpoint/2010/main" val="32612170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otalTime>4630</TotalTime>
  <Words>2294</Words>
  <Application>Microsoft Office PowerPoint</Application>
  <PresentationFormat>Widescreen</PresentationFormat>
  <Paragraphs>247</Paragraphs>
  <Slides>20</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Calibri</vt:lpstr>
      <vt:lpstr>Helvetica Neue</vt:lpstr>
      <vt:lpstr>Intel Clear Light</vt:lpstr>
      <vt:lpstr>IntelOne Display Light</vt:lpstr>
      <vt:lpstr>Montserrat</vt:lpstr>
      <vt:lpstr>Office Theme</vt:lpstr>
      <vt:lpstr>2_Office Theme</vt:lpstr>
      <vt:lpstr>Chair’s summary of the 3GPP workshop on</vt:lpstr>
      <vt:lpstr>General Disclaimer</vt:lpstr>
      <vt:lpstr>Outline</vt:lpstr>
      <vt:lpstr>3GPP Workshop on 6G</vt:lpstr>
      <vt:lpstr>6G Motivation (Why 6G?)</vt:lpstr>
      <vt:lpstr>6G Goals</vt:lpstr>
      <vt:lpstr>Lessons Learned from 5G </vt:lpstr>
      <vt:lpstr>Potential Technical Areas for 6G Study </vt:lpstr>
      <vt:lpstr>6G System Design Considerations</vt:lpstr>
      <vt:lpstr>Radio Access Network for 6G design considerations</vt:lpstr>
      <vt:lpstr>Core Network for 6G design considerations</vt:lpstr>
      <vt:lpstr>Migration/Architecture Options</vt:lpstr>
      <vt:lpstr>Interworking with legacy 3GPP systems</vt:lpstr>
      <vt:lpstr>Spectrum Considerations</vt:lpstr>
      <vt:lpstr>3GPP 6G workplan/timeline</vt:lpstr>
      <vt:lpstr>Overall 3GPP 6G Workplan</vt:lpstr>
      <vt:lpstr>PowerPoint Presentation</vt:lpstr>
      <vt:lpstr>PowerPoint Presentation</vt:lpstr>
      <vt:lpstr>PowerPoint Presentation</vt:lpstr>
      <vt:lpstr>Thank you!</vt:lpstr>
    </vt:vector>
  </TitlesOfParts>
  <Company>ETSI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Flynn</dc:creator>
  <cp:lastModifiedBy>Jain, Puneet</cp:lastModifiedBy>
  <cp:revision>158</cp:revision>
  <dcterms:created xsi:type="dcterms:W3CDTF">2024-04-09T22:59:43Z</dcterms:created>
  <dcterms:modified xsi:type="dcterms:W3CDTF">2025-03-11T09:06:42Z</dcterms:modified>
</cp:coreProperties>
</file>