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58" r:id="rId4"/>
    <p:sldId id="264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EED"/>
    <a:srgbClr val="FFFFFF"/>
    <a:srgbClr val="EFF7FD"/>
    <a:srgbClr val="2E75B6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40" autoAdjust="0"/>
  </p:normalViewPr>
  <p:slideViewPr>
    <p:cSldViewPr snapToGrid="0">
      <p:cViewPr varScale="1">
        <p:scale>
          <a:sx n="74" d="100"/>
          <a:sy n="74" d="100"/>
        </p:scale>
        <p:origin x="56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79D917-A474-4A22-9918-758705A9AED7}" type="datetimeFigureOut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AED11-A2AE-41B6-827E-596C6AB2E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025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AED11-A2AE-41B6-827E-596C6AB2E9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76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AED11-A2AE-41B6-827E-596C6AB2E9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10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AED11-A2AE-41B6-827E-596C6AB2E9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939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AED11-A2AE-41B6-827E-596C6AB2E9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5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AED11-A2AE-41B6-827E-596C6AB2E9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210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A59995-F8BC-1CE6-EED3-4A4535AF8F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1F01CB3-FBDA-9DE7-3A38-B26EC61864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8F07F8-EE62-C893-2258-5D4C71F22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EC6A2-2506-4B5B-8296-79C68B4756F9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6D3D26-146F-D55C-AD75-A2D530117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418CD0-4C03-999A-500A-CC4A36D22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988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106D01-EFE9-E833-2061-5E31BEBFA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6095C8B-BA5F-7259-CB19-9D60458AFE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8E316E-C66C-1C7B-0C77-FD080D647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45AE-5C66-4FBB-A4C2-8DAB3D10F9EA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F13E97-F660-2DFE-A610-DE8102E9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C85FB0-B346-16DF-B8DF-F37ED18C5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390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5C4E1B6-7F17-0FF5-E4FC-7C55858C9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22B3992-7C28-7044-7540-D5E053820D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5F334E-EEFD-5514-11C7-3CB96C6AF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48E2E-44DB-4281-A0E2-84F2DD235BF8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15AA7C-C681-0FA5-5C26-9A09A05FD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B7DCF8-071E-9C12-5807-1181F1786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72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A90E2A-4B0D-26D9-18F0-73DC9090B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9F6647-E93B-C223-2797-79E58A13DE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ADB54A-4139-2EB8-55DA-B2BD3C26F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A0C4F-1513-4F6E-8F22-9EB4863B6660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CDBDF7-3763-63EC-2AE0-26B2AB3B8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64AFEE-3BBC-B101-760D-A975B4028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58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A665AD-9710-E597-0059-C7872A03D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50226C-34E8-D72F-D3EE-4431E084A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14E221-76DB-4265-B5B9-CB8BEA3A9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2E98-0AC4-4A3C-ACAD-CABF92A0355F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17662B-E6F2-2943-AA53-E36B32631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597482-94AF-7913-A7B8-0A3D571A9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660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C13F02-F63A-DFD3-9499-E54DD39F6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895F68-15BA-6913-7F6E-D57ABA474B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CBFA96C-DD11-04EC-AE5D-42C93F5F1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165ECC2-14B4-893F-65B5-271DF1FD3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5C0E-25F7-4CDE-9690-F8768F1A3BE7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94B402-163E-6586-AF14-5A8E89E23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C50D8E-1075-B025-E96F-868F965B6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0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6D1141-A900-1378-F25B-04C186ABF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753C30-BF7A-3ED2-46FB-8B54F4CD7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F6D7E22-6C57-84C1-DD3E-0D03CE846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88F6358-68F3-A02B-A44F-C91296F63F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1DF930C-2237-7FF4-3AA5-6728397E70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550F44F-903C-8A29-98F8-2ABB09488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F66FD-71F4-4731-8F24-A3C916590FD0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160AF9F-B550-9262-80E0-9F7E285DA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754D2D2-07EB-C39C-B7E6-85BF6EBAC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6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1FD8-0892-26F1-3030-B68FF8030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826E2A4-F016-7438-1F50-AD157B068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DFFE3-29BA-4503-98A8-3D33549A65FD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E05DECC-8987-5E51-EFFC-748F834F6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0DEE451-41A4-77AC-6E86-92553F714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275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412C78F-46AE-5217-56AD-5A38472E0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918A8-3A1C-478C-B200-8F29067AB49A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3A0FA52-9AE8-1438-A674-792385E26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082A67-EC9C-3609-F8EC-8D0277195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1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A9AE00-A141-ECEE-7CC3-DAE48DA38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A17CDF-0D18-8137-6C5C-DAFE9042A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179589-3FF3-AB57-35B4-429413FD1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E0B26B4-77E0-8C71-6850-BC9C4876D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B8CE-E98A-4897-82EC-A30CA1BDEE93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50A555-44D8-E22A-0DF7-5CDDDFB2F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6B102A-B00F-89A6-3207-E1238597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317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D2722E-B9D2-4BE1-BFFD-A341F2F85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E8A9E0D-5E68-7A28-5B8B-B3FA70B922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3BC1A5-2602-BD88-11D7-69D7E61B04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C9C620F-6CC5-1D71-C78A-35A6F35BF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72A6-8B52-4267-A39A-4B755CF3F26F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BF21A2-6A2F-0EBD-D805-8A53BEE8B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3EE03C4-8C83-76E8-CA5E-B60DC0C47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07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043053-BC4B-0408-7CFA-C08086643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4D1B74-0B3A-9CF0-D49D-E9641240B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041415-34D1-34CC-0A8B-5EEBFBAAC7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6E03F-2658-4A88-8BD4-9386BC019F8B}" type="datetime1">
              <a:rPr lang="zh-CN" altLang="en-US" smtClean="0"/>
              <a:t>2025/2/18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B0091C-A04B-469A-CCC2-ADFC31563B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976AD4-1D8C-885D-5393-C484F2636C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94F5B-AF08-4582-8991-6C93D2AC8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1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广电-48">
            <a:extLst>
              <a:ext uri="{FF2B5EF4-FFF2-40B4-BE49-F238E27FC236}">
                <a16:creationId xmlns:a16="http://schemas.microsoft.com/office/drawing/2014/main" id="{A6F5DB6E-4A51-8D9C-8BB3-586C1CE8E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02498"/>
            <a:ext cx="12192000" cy="40722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1BAC32A-72A1-1EE7-206E-E534072887D8}"/>
              </a:ext>
            </a:extLst>
          </p:cNvPr>
          <p:cNvSpPr txBox="1"/>
          <p:nvPr/>
        </p:nvSpPr>
        <p:spPr>
          <a:xfrm>
            <a:off x="672860" y="2317723"/>
            <a:ext cx="10990053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CBN's Vision and priority for Broadcast on 6G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CCE317-3208-C553-C8C1-C74049762FC5}"/>
              </a:ext>
            </a:extLst>
          </p:cNvPr>
          <p:cNvSpPr txBox="1"/>
          <p:nvPr/>
        </p:nvSpPr>
        <p:spPr>
          <a:xfrm>
            <a:off x="-1" y="80097"/>
            <a:ext cx="7060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altLang="zh-CN" b="1" dirty="0"/>
              <a:t>3GPP TSG </a:t>
            </a:r>
            <a:r>
              <a:rPr lang="en-US" altLang="zh-CN" b="1" dirty="0"/>
              <a:t>Workshop on 6G, 10-14 March, 2025</a:t>
            </a:r>
          </a:p>
          <a:p>
            <a:r>
              <a:rPr lang="en-US" altLang="zh-CN" b="1" dirty="0"/>
              <a:t>Agenda item: 3</a:t>
            </a:r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9E105B1F-9841-7451-7895-57D59344CBF3}"/>
              </a:ext>
            </a:extLst>
          </p:cNvPr>
          <p:cNvSpPr>
            <a:spLocks noGrp="1"/>
          </p:cNvSpPr>
          <p:nvPr/>
        </p:nvSpPr>
        <p:spPr>
          <a:xfrm>
            <a:off x="4552271" y="5011564"/>
            <a:ext cx="3087457" cy="64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CBN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China Broadnet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BCEBBF-52F7-F9CC-5136-8D9D52468C02}"/>
              </a:ext>
            </a:extLst>
          </p:cNvPr>
          <p:cNvSpPr txBox="1"/>
          <p:nvPr/>
        </p:nvSpPr>
        <p:spPr>
          <a:xfrm>
            <a:off x="10196423" y="172430"/>
            <a:ext cx="19955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6GWS-250224</a:t>
            </a:r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F9D3B4C1-6886-1210-35C6-47237016D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103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877849-5C5D-5D35-2C3C-4EA290E0C2E5}"/>
              </a:ext>
            </a:extLst>
          </p:cNvPr>
          <p:cNvSpPr/>
          <p:nvPr/>
        </p:nvSpPr>
        <p:spPr>
          <a:xfrm>
            <a:off x="4674023" y="1469543"/>
            <a:ext cx="3196199" cy="2799084"/>
          </a:xfrm>
          <a:prstGeom prst="roundRect">
            <a:avLst/>
          </a:prstGeom>
          <a:solidFill>
            <a:srgbClr val="EFF7FD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0886DFA-C737-FD5B-3328-35310FF5E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D56B3A-4708-4117-B676-E6A35AF35406}"/>
              </a:ext>
            </a:extLst>
          </p:cNvPr>
          <p:cNvSpPr txBox="1"/>
          <p:nvPr/>
        </p:nvSpPr>
        <p:spPr>
          <a:xfrm>
            <a:off x="336393" y="287978"/>
            <a:ext cx="629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16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3GPP NR MBS Evolution</a:t>
            </a:r>
            <a:endParaRPr lang="zh-CN" altLang="en-US" sz="2400" b="1" kern="1600" spc="3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95D9AF6-B0D8-80A8-6135-05E1923F99AD}"/>
              </a:ext>
            </a:extLst>
          </p:cNvPr>
          <p:cNvSpPr/>
          <p:nvPr/>
        </p:nvSpPr>
        <p:spPr>
          <a:xfrm>
            <a:off x="507508" y="1479302"/>
            <a:ext cx="3196199" cy="2799084"/>
          </a:xfrm>
          <a:prstGeom prst="roundRect">
            <a:avLst/>
          </a:prstGeom>
          <a:solidFill>
            <a:srgbClr val="EFF7FD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6738AD8-BA46-7C5C-4B6E-7F4B35F643DC}"/>
              </a:ext>
            </a:extLst>
          </p:cNvPr>
          <p:cNvSpPr/>
          <p:nvPr/>
        </p:nvSpPr>
        <p:spPr>
          <a:xfrm>
            <a:off x="1546798" y="1054570"/>
            <a:ext cx="111761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22223">
              <a:lnSpc>
                <a:spcPct val="90000"/>
              </a:lnSpc>
            </a:pP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cs typeface="Calibri" pitchFamily="34" charset="0"/>
              </a:rPr>
              <a:t>Rel-17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cs typeface="Calibri" pitchFamily="34" charset="0"/>
            </a:endParaRPr>
          </a:p>
        </p:txBody>
      </p:sp>
      <p:sp>
        <p:nvSpPr>
          <p:cNvPr id="9" name="文本框 9">
            <a:extLst>
              <a:ext uri="{FF2B5EF4-FFF2-40B4-BE49-F238E27FC236}">
                <a16:creationId xmlns:a16="http://schemas.microsoft.com/office/drawing/2014/main" id="{F5F2FE38-E369-CA25-8F69-58B40E1F9743}"/>
              </a:ext>
            </a:extLst>
          </p:cNvPr>
          <p:cNvSpPr txBox="1"/>
          <p:nvPr/>
        </p:nvSpPr>
        <p:spPr>
          <a:xfrm>
            <a:off x="797469" y="1758397"/>
            <a:ext cx="2616275" cy="22213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marL="285750" indent="-285750" defTabSz="2633209"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architecture</a:t>
            </a:r>
          </a:p>
          <a:p>
            <a:pPr marL="285750" indent="-285750" defTabSz="2633209"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Protocol architecture</a:t>
            </a:r>
          </a:p>
          <a:p>
            <a:pPr marL="285750" indent="-285750" defTabSz="2633209"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scheduling</a:t>
            </a:r>
          </a:p>
          <a:p>
            <a:pPr marL="285750" indent="-285750" defTabSz="2633209"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Session management</a:t>
            </a:r>
          </a:p>
          <a:p>
            <a:pPr marL="285750" indent="-285750" defTabSz="2633209"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continuity</a:t>
            </a:r>
          </a:p>
          <a:p>
            <a:pPr marL="285750" indent="-285750" defTabSz="2633209"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1D1D1A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6154FB7-0A1E-CF24-F2E5-7A1E49C0A8F0}"/>
              </a:ext>
            </a:extLst>
          </p:cNvPr>
          <p:cNvSpPr/>
          <p:nvPr/>
        </p:nvSpPr>
        <p:spPr>
          <a:xfrm>
            <a:off x="5713314" y="994318"/>
            <a:ext cx="111761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22223">
              <a:lnSpc>
                <a:spcPct val="90000"/>
              </a:lnSpc>
            </a:pP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cs typeface="Calibri" pitchFamily="34" charset="0"/>
              </a:rPr>
              <a:t>Rel-18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cs typeface="Calibri" pitchFamily="34" charset="0"/>
            </a:endParaRPr>
          </a:p>
        </p:txBody>
      </p:sp>
      <p:sp>
        <p:nvSpPr>
          <p:cNvPr id="11" name="文本框 9">
            <a:extLst>
              <a:ext uri="{FF2B5EF4-FFF2-40B4-BE49-F238E27FC236}">
                <a16:creationId xmlns:a16="http://schemas.microsoft.com/office/drawing/2014/main" id="{6D17B108-75A8-A846-9AFA-56039C569E99}"/>
              </a:ext>
            </a:extLst>
          </p:cNvPr>
          <p:cNvSpPr txBox="1"/>
          <p:nvPr/>
        </p:nvSpPr>
        <p:spPr>
          <a:xfrm>
            <a:off x="4767614" y="1534709"/>
            <a:ext cx="3144486" cy="25537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marL="285750" marR="0" lvl="1" indent="-285750" algn="l" defTabSz="2633209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800" kern="0" dirty="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</a:rPr>
              <a:t>Enhancement for simultaneous reception of broadcast and unicast</a:t>
            </a:r>
          </a:p>
          <a:p>
            <a:pPr marL="285750" marR="0" lvl="1" indent="-285750" algn="l" defTabSz="2633209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800" kern="0" dirty="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</a:rPr>
              <a:t>MBS enhancement of RAN sharing scenario</a:t>
            </a:r>
          </a:p>
          <a:p>
            <a:pPr marL="285750" marR="0" lvl="1" indent="-285750" algn="l" defTabSz="2633209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800" b="1" kern="0" dirty="0" err="1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</a:rPr>
              <a:t>RedCap</a:t>
            </a:r>
            <a:r>
              <a:rPr lang="en-US" altLang="zh-CN" sz="18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</a:rPr>
              <a:t> + MBS</a:t>
            </a:r>
          </a:p>
        </p:txBody>
      </p:sp>
      <p:sp>
        <p:nvSpPr>
          <p:cNvPr id="12" name="箭头: V 形 11">
            <a:extLst>
              <a:ext uri="{FF2B5EF4-FFF2-40B4-BE49-F238E27FC236}">
                <a16:creationId xmlns:a16="http://schemas.microsoft.com/office/drawing/2014/main" id="{DF8084D1-CBB7-C57E-E9C9-BCC274452244}"/>
              </a:ext>
            </a:extLst>
          </p:cNvPr>
          <p:cNvSpPr/>
          <p:nvPr/>
        </p:nvSpPr>
        <p:spPr>
          <a:xfrm>
            <a:off x="3870694" y="2052152"/>
            <a:ext cx="627169" cy="1653384"/>
          </a:xfrm>
          <a:prstGeom prst="chevron">
            <a:avLst/>
          </a:prstGeom>
          <a:solidFill>
            <a:srgbClr val="C6DEED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3A1CDBA-CD89-4032-9C0E-4D2F26FA1F73}"/>
              </a:ext>
            </a:extLst>
          </p:cNvPr>
          <p:cNvSpPr/>
          <p:nvPr/>
        </p:nvSpPr>
        <p:spPr>
          <a:xfrm>
            <a:off x="8725898" y="1469543"/>
            <a:ext cx="3196199" cy="2799084"/>
          </a:xfrm>
          <a:prstGeom prst="roundRect">
            <a:avLst/>
          </a:prstGeom>
          <a:solidFill>
            <a:srgbClr val="EFF7FD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箭头: V 形 14">
            <a:extLst>
              <a:ext uri="{FF2B5EF4-FFF2-40B4-BE49-F238E27FC236}">
                <a16:creationId xmlns:a16="http://schemas.microsoft.com/office/drawing/2014/main" id="{C6BFBDC0-6765-99F7-0547-3A98DAA9601A}"/>
              </a:ext>
            </a:extLst>
          </p:cNvPr>
          <p:cNvSpPr/>
          <p:nvPr/>
        </p:nvSpPr>
        <p:spPr>
          <a:xfrm>
            <a:off x="7973299" y="2042393"/>
            <a:ext cx="627169" cy="1653384"/>
          </a:xfrm>
          <a:prstGeom prst="chevron">
            <a:avLst/>
          </a:prstGeom>
          <a:solidFill>
            <a:srgbClr val="C6DEED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B93D4C-B178-1815-4CDB-375E0151AD5E}"/>
              </a:ext>
            </a:extLst>
          </p:cNvPr>
          <p:cNvSpPr/>
          <p:nvPr/>
        </p:nvSpPr>
        <p:spPr>
          <a:xfrm>
            <a:off x="9765189" y="1020359"/>
            <a:ext cx="111761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22223">
              <a:lnSpc>
                <a:spcPct val="90000"/>
              </a:lnSpc>
            </a:pP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cs typeface="Calibri" pitchFamily="34" charset="0"/>
              </a:rPr>
              <a:t>Rel-19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cs typeface="Calibri" pitchFamily="34" charset="0"/>
            </a:endParaRPr>
          </a:p>
        </p:txBody>
      </p:sp>
      <p:sp>
        <p:nvSpPr>
          <p:cNvPr id="17" name="文本框 9">
            <a:extLst>
              <a:ext uri="{FF2B5EF4-FFF2-40B4-BE49-F238E27FC236}">
                <a16:creationId xmlns:a16="http://schemas.microsoft.com/office/drawing/2014/main" id="{AC35F7E4-4D05-7142-EA29-44C1AE988055}"/>
              </a:ext>
            </a:extLst>
          </p:cNvPr>
          <p:cNvSpPr txBox="1"/>
          <p:nvPr/>
        </p:nvSpPr>
        <p:spPr>
          <a:xfrm>
            <a:off x="9125152" y="1646148"/>
            <a:ext cx="3144486" cy="476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marL="285750" marR="0" lvl="1" indent="-285750" algn="l" defTabSz="2633209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8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</a:rPr>
              <a:t>NTN + MBS</a:t>
            </a:r>
          </a:p>
        </p:txBody>
      </p:sp>
      <p:sp>
        <p:nvSpPr>
          <p:cNvPr id="30" name="文本框 9">
            <a:extLst>
              <a:ext uri="{FF2B5EF4-FFF2-40B4-BE49-F238E27FC236}">
                <a16:creationId xmlns:a16="http://schemas.microsoft.com/office/drawing/2014/main" id="{6E32527A-F9F8-A882-6066-9A19B8E8208D}"/>
              </a:ext>
            </a:extLst>
          </p:cNvPr>
          <p:cNvSpPr txBox="1"/>
          <p:nvPr/>
        </p:nvSpPr>
        <p:spPr>
          <a:xfrm>
            <a:off x="507507" y="4993585"/>
            <a:ext cx="11414590" cy="864066"/>
          </a:xfrm>
          <a:prstGeom prst="roundRect">
            <a:avLst/>
          </a:prstGeom>
          <a:solidFill>
            <a:srgbClr val="C6DEED"/>
          </a:solidFill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2633209"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6G broadcast will promote the integration and cooperation of multiple industries such as communication, media, public services, entertainment, transportation, and energy.</a:t>
            </a:r>
          </a:p>
        </p:txBody>
      </p:sp>
    </p:spTree>
    <p:extLst>
      <p:ext uri="{BB962C8B-B14F-4D97-AF65-F5344CB8AC3E}">
        <p14:creationId xmlns:p14="http://schemas.microsoft.com/office/powerpoint/2010/main" val="2515957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0886DFA-C737-FD5B-3328-35310FF5E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FC9653-4823-020E-7268-35BD514C6469}"/>
              </a:ext>
            </a:extLst>
          </p:cNvPr>
          <p:cNvSpPr txBox="1"/>
          <p:nvPr/>
        </p:nvSpPr>
        <p:spPr>
          <a:xfrm>
            <a:off x="310514" y="318743"/>
            <a:ext cx="629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16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Requirements</a:t>
            </a:r>
            <a:endParaRPr lang="zh-CN" altLang="en-US" sz="2400" b="1" kern="1600" spc="3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9">
            <a:extLst>
              <a:ext uri="{FF2B5EF4-FFF2-40B4-BE49-F238E27FC236}">
                <a16:creationId xmlns:a16="http://schemas.microsoft.com/office/drawing/2014/main" id="{9FEE4EDF-A423-2CB4-E7A6-A5261D15F6DD}"/>
              </a:ext>
            </a:extLst>
          </p:cNvPr>
          <p:cNvSpPr txBox="1"/>
          <p:nvPr/>
        </p:nvSpPr>
        <p:spPr>
          <a:xfrm>
            <a:off x="310514" y="780408"/>
            <a:ext cx="10573343" cy="50467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marL="285750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b="1" i="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UHD video broadcast</a:t>
            </a:r>
            <a:r>
              <a:rPr lang="en-US" altLang="zh-CN" sz="18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Support real-time broadcast of UHD videos.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VR/ AR broadcast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Satisfy the real-time broadcast of a large amount of 3D scene data, images, audio, and other content to users.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Massive IoT data broadcast</a:t>
            </a:r>
            <a:r>
              <a:rPr lang="en-US" altLang="zh-CN" sz="18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Support broadcast transmission of a large amount of IoT device data.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Wide coverage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Utilizing satellite communication, high-altitude platform communication, and other means to achieve seamless coverage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Intelligent transportation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Communication between vehicles and infrastructure in the Internet of Vehicles, such as real-time road condition information broadcast and autonomous driving assistance information broadcast, to ensure traffic safety and efficient operation.</a:t>
            </a:r>
          </a:p>
        </p:txBody>
      </p:sp>
    </p:spTree>
    <p:extLst>
      <p:ext uri="{BB962C8B-B14F-4D97-AF65-F5344CB8AC3E}">
        <p14:creationId xmlns:p14="http://schemas.microsoft.com/office/powerpoint/2010/main" val="2781699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0886DFA-C737-FD5B-3328-35310FF5E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FC9653-4823-020E-7268-35BD514C6469}"/>
              </a:ext>
            </a:extLst>
          </p:cNvPr>
          <p:cNvSpPr txBox="1"/>
          <p:nvPr/>
        </p:nvSpPr>
        <p:spPr>
          <a:xfrm>
            <a:off x="310514" y="318743"/>
            <a:ext cx="629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16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Requirements</a:t>
            </a:r>
            <a:endParaRPr lang="zh-CN" altLang="en-US" sz="2400" b="1" kern="1600" spc="3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99F7D06-8851-7EFA-D88D-FC2B37B4AF18}"/>
              </a:ext>
            </a:extLst>
          </p:cNvPr>
          <p:cNvSpPr txBox="1"/>
          <p:nvPr/>
        </p:nvSpPr>
        <p:spPr>
          <a:xfrm>
            <a:off x="310514" y="780408"/>
            <a:ext cx="10817561" cy="2776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 Internet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Support real-time data broadcast between equipment in factories, and achieve intelligent and automated industrial production.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Emergency and public services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In emergency situations such as natural disasters and public incidents, emergency information and rescue guidance can be quickly and accurately released to a wide range of users, improving the efficiency and effectiveness of emergency response.</a:t>
            </a:r>
          </a:p>
        </p:txBody>
      </p:sp>
    </p:spTree>
    <p:extLst>
      <p:ext uri="{BB962C8B-B14F-4D97-AF65-F5344CB8AC3E}">
        <p14:creationId xmlns:p14="http://schemas.microsoft.com/office/powerpoint/2010/main" val="638168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">
            <a:extLst>
              <a:ext uri="{FF2B5EF4-FFF2-40B4-BE49-F238E27FC236}">
                <a16:creationId xmlns:a16="http://schemas.microsoft.com/office/drawing/2014/main" id="{8D7C78E6-6959-1D13-D4D1-19F31182573B}"/>
              </a:ext>
            </a:extLst>
          </p:cNvPr>
          <p:cNvSpPr txBox="1"/>
          <p:nvPr/>
        </p:nvSpPr>
        <p:spPr>
          <a:xfrm>
            <a:off x="1022000" y="1263503"/>
            <a:ext cx="4136797" cy="25537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marL="285750" indent="-285750" defTabSz="9144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Spectrum efficiency improvement</a:t>
            </a:r>
          </a:p>
          <a:p>
            <a:pPr marL="285750" indent="-285750" defTabSz="9144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assisted optimization</a:t>
            </a:r>
          </a:p>
          <a:p>
            <a:pPr marL="285750" indent="-285750" defTabSz="9144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Spectrum resource expansion</a:t>
            </a:r>
          </a:p>
          <a:p>
            <a:pPr marL="285750" indent="-285750" algn="just" defTabSz="9144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Sensing integration</a:t>
            </a:r>
          </a:p>
          <a:p>
            <a:pPr marL="285750" indent="-285750" algn="just" defTabSz="9144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0886DFA-C737-FD5B-3328-35310FF5E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4" name="文本框 9">
            <a:extLst>
              <a:ext uri="{FF2B5EF4-FFF2-40B4-BE49-F238E27FC236}">
                <a16:creationId xmlns:a16="http://schemas.microsoft.com/office/drawing/2014/main" id="{7627192F-21DD-5D0B-38A0-BE79A9A8750A}"/>
              </a:ext>
            </a:extLst>
          </p:cNvPr>
          <p:cNvSpPr txBox="1"/>
          <p:nvPr/>
        </p:nvSpPr>
        <p:spPr>
          <a:xfrm>
            <a:off x="6791854" y="1263503"/>
            <a:ext cx="3637491" cy="17227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marL="285750" indent="-285750" defTabSz="9144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sharing</a:t>
            </a:r>
          </a:p>
          <a:p>
            <a:pPr marL="285750" indent="-285750" defTabSz="9144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Deep integration with AI</a:t>
            </a:r>
            <a:endParaRPr lang="zh-CN" altLang="en-US" sz="18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defTabSz="9144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Ubiquitous network architecture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CB6AF4C-F9D2-3A22-641F-5B1172BBF709}"/>
              </a:ext>
            </a:extLst>
          </p:cNvPr>
          <p:cNvSpPr/>
          <p:nvPr/>
        </p:nvSpPr>
        <p:spPr>
          <a:xfrm>
            <a:off x="713952" y="672176"/>
            <a:ext cx="4638817" cy="3287083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8D304D3-6BB2-68E2-168D-DAEC90E8A952}"/>
              </a:ext>
            </a:extLst>
          </p:cNvPr>
          <p:cNvSpPr/>
          <p:nvPr/>
        </p:nvSpPr>
        <p:spPr>
          <a:xfrm>
            <a:off x="1369425" y="838771"/>
            <a:ext cx="328487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22223">
              <a:lnSpc>
                <a:spcPct val="90000"/>
              </a:lnSpc>
            </a:pP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cs typeface="Calibri" pitchFamily="34" charset="0"/>
              </a:rPr>
              <a:t>Radio Access Network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8338D9D-768D-9ABE-E2A8-D7B3A8D82D68}"/>
              </a:ext>
            </a:extLst>
          </p:cNvPr>
          <p:cNvSpPr/>
          <p:nvPr/>
        </p:nvSpPr>
        <p:spPr>
          <a:xfrm>
            <a:off x="7728335" y="891027"/>
            <a:ext cx="212429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22223">
              <a:lnSpc>
                <a:spcPct val="90000"/>
              </a:lnSpc>
            </a:pP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cs typeface="Calibri" pitchFamily="34" charset="0"/>
              </a:rPr>
              <a:t>Core Network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023D0A1-3306-4834-E860-8067C6D333E5}"/>
              </a:ext>
            </a:extLst>
          </p:cNvPr>
          <p:cNvSpPr/>
          <p:nvPr/>
        </p:nvSpPr>
        <p:spPr>
          <a:xfrm>
            <a:off x="6471075" y="672176"/>
            <a:ext cx="4638817" cy="3287083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97BA01F-16BA-7FAB-4B6D-0B5E2AD2EBEE}"/>
              </a:ext>
            </a:extLst>
          </p:cNvPr>
          <p:cNvSpPr txBox="1"/>
          <p:nvPr/>
        </p:nvSpPr>
        <p:spPr>
          <a:xfrm>
            <a:off x="713952" y="4600180"/>
            <a:ext cx="10395940" cy="783193"/>
          </a:xfrm>
          <a:prstGeom prst="roundRect">
            <a:avLst/>
          </a:prstGeom>
          <a:solidFill>
            <a:srgbClr val="C6DEE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  <a:sym typeface="Gotham Book"/>
              </a:rPr>
              <a:t>Summary</a:t>
            </a:r>
            <a:r>
              <a:rPr lang="en-US" altLang="zh-CN" sz="20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  <a:sym typeface="Gotham Book"/>
              </a:rPr>
              <a:t>: The evolution of broadcast from 5G to 6G is critical and should be prioritized  </a:t>
            </a:r>
          </a:p>
          <a:p>
            <a:pPr algn="just"/>
            <a:r>
              <a:rPr lang="en-US" altLang="zh-CN" sz="20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  <a:sym typeface="Gotham Book"/>
              </a:rPr>
              <a:t>                   for support.</a:t>
            </a:r>
          </a:p>
        </p:txBody>
      </p:sp>
    </p:spTree>
    <p:extLst>
      <p:ext uri="{BB962C8B-B14F-4D97-AF65-F5344CB8AC3E}">
        <p14:creationId xmlns:p14="http://schemas.microsoft.com/office/powerpoint/2010/main" val="2602701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">
            <a:extLst>
              <a:ext uri="{FF2B5EF4-FFF2-40B4-BE49-F238E27FC236}">
                <a16:creationId xmlns:a16="http://schemas.microsoft.com/office/drawing/2014/main" id="{8D7C78E6-6959-1D13-D4D1-19F31182573B}"/>
              </a:ext>
            </a:extLst>
          </p:cNvPr>
          <p:cNvSpPr txBox="1"/>
          <p:nvPr/>
        </p:nvSpPr>
        <p:spPr>
          <a:xfrm>
            <a:off x="4666656" y="3060053"/>
            <a:ext cx="2858687" cy="7378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algn="just" defTabSz="914400">
              <a:lnSpc>
                <a:spcPct val="100000"/>
              </a:lnSpc>
            </a:pPr>
            <a:r>
              <a:rPr lang="en-US" altLang="zh-CN" sz="44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0886DFA-C737-FD5B-3328-35310FF5E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4F5B-AF08-4582-8991-6C93D2AC88C6}" type="slidenum">
              <a:rPr lang="zh-CN" altLang="en-US" smtClean="0"/>
              <a:t>6</a:t>
            </a:fld>
            <a:endParaRPr lang="zh-CN" altLang="en-US"/>
          </a:p>
        </p:txBody>
      </p:sp>
      <p:pic>
        <p:nvPicPr>
          <p:cNvPr id="3" name="图片 2" descr="中国广电-48">
            <a:extLst>
              <a:ext uri="{FF2B5EF4-FFF2-40B4-BE49-F238E27FC236}">
                <a16:creationId xmlns:a16="http://schemas.microsoft.com/office/drawing/2014/main" id="{2E4118BC-EB00-A5F1-C695-5B1784536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02498"/>
            <a:ext cx="12192000" cy="407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050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</TotalTime>
  <Words>327</Words>
  <Application>Microsoft Office PowerPoint</Application>
  <PresentationFormat>宽屏</PresentationFormat>
  <Paragraphs>51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等线 Light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CBN</dc:creator>
  <cp:lastModifiedBy>kx x</cp:lastModifiedBy>
  <cp:revision>27</cp:revision>
  <dcterms:created xsi:type="dcterms:W3CDTF">2024-08-07T07:11:50Z</dcterms:created>
  <dcterms:modified xsi:type="dcterms:W3CDTF">2025-02-17T17:02:05Z</dcterms:modified>
</cp:coreProperties>
</file>