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handoutMasterIdLst>
    <p:handoutMasterId r:id="rId9"/>
  </p:handoutMasterIdLst>
  <p:sldIdLst>
    <p:sldId id="1345" r:id="rId2"/>
    <p:sldId id="6899" r:id="rId3"/>
    <p:sldId id="6901" r:id="rId4"/>
    <p:sldId id="6900" r:id="rId5"/>
    <p:sldId id="6902" r:id="rId6"/>
    <p:sldId id="6898" r:id="rId7"/>
  </p:sldIdLst>
  <p:sldSz cx="9144000" cy="5143500" type="screen16x9"/>
  <p:notesSz cx="6797675" cy="987266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10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ierry Berisot" initials="TB [23]" lastIdx="1" clrIdx="0"/>
  <p:cmAuthor id="2" name="Jerome Bell" initials="JB" lastIdx="9" clrIdx="1"/>
  <p:cmAuthor id="3" name="Thierry Berisot" initials="TB [8]" lastIdx="1" clrIdx="2"/>
  <p:cmAuthor id="4" name="Thierry Berisot" initials="TB [9]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F4EA"/>
    <a:srgbClr val="27F92C"/>
    <a:srgbClr val="F89646"/>
    <a:srgbClr val="FCDDCF"/>
    <a:srgbClr val="FDEFE9"/>
    <a:srgbClr val="C0504D"/>
    <a:srgbClr val="E8D0D0"/>
    <a:srgbClr val="F5E9E9"/>
    <a:srgbClr val="9CBB5A"/>
    <a:srgbClr val="DEE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07" autoAdjust="0"/>
    <p:restoredTop sz="93787" autoAdjust="0"/>
  </p:normalViewPr>
  <p:slideViewPr>
    <p:cSldViewPr>
      <p:cViewPr varScale="1">
        <p:scale>
          <a:sx n="150" d="100"/>
          <a:sy n="150" d="100"/>
        </p:scale>
        <p:origin x="616" y="168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-331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666"/>
    </p:cViewPr>
  </p:sorterViewPr>
  <p:notesViewPr>
    <p:cSldViewPr>
      <p:cViewPr varScale="1">
        <p:scale>
          <a:sx n="46" d="100"/>
          <a:sy n="46" d="100"/>
        </p:scale>
        <p:origin x="2808" y="29"/>
      </p:cViewPr>
      <p:guideLst>
        <p:guide orient="horz" pos="2880"/>
        <p:guide pos="2160"/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C419B2F-358F-49E8-AA4C-3CCBF980E92D}" type="datetimeFigureOut">
              <a:rPr lang="fr-FR"/>
              <a:pPr>
                <a:defRPr/>
              </a:pPr>
              <a:t>17/02/2025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EA41666-3582-438F-AF1B-B5FBB2EC317F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5219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0DADF3-1C88-41A0-B138-876CB3C20240}" type="datetimeFigureOut">
              <a:rPr lang="fr-FR"/>
              <a:pPr>
                <a:defRPr/>
              </a:pPr>
              <a:t>17/02/2025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A602E30-61EE-4150-94DB-FBB717E710B3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64560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48869" y="9377316"/>
            <a:ext cx="2945659" cy="491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7431" tIns="43887" rIns="87431" bIns="43887" anchor="b"/>
          <a:lstStyle>
            <a:lvl1pPr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12788" indent="-274638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095375" indent="-219075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33525" indent="-219075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1971675" indent="-219075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288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8860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432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004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000000"/>
              </a:buClr>
              <a:buFont typeface="Times New Roman" pitchFamily="18" charset="0"/>
              <a:buNone/>
            </a:pPr>
            <a:fld id="{0A39EADD-1A09-441E-8D81-C0584DDA40FB}" type="slidenum">
              <a:rPr lang="en-GB" altLang="en-US">
                <a:solidFill>
                  <a:srgbClr val="000000"/>
                </a:solidFill>
                <a:latin typeface="Times New Roman" pitchFamily="18" charset="0"/>
                <a:ea typeface="MS Gothic" pitchFamily="49" charset="-128"/>
                <a:cs typeface="ヒラギノ角ゴ Pro W3"/>
              </a:rPr>
              <a:pPr algn="r" eaLnBrk="1" hangingPunct="1">
                <a:spcBef>
                  <a:spcPct val="0"/>
                </a:spcBef>
                <a:buClr>
                  <a:srgbClr val="000000"/>
                </a:buClr>
                <a:buFont typeface="Times New Roman" pitchFamily="18" charset="0"/>
                <a:buNone/>
              </a:pPr>
              <a:t>1</a:t>
            </a:fld>
            <a:endParaRPr lang="en-GB" altLang="en-US" dirty="0">
              <a:solidFill>
                <a:srgbClr val="000000"/>
              </a:solidFill>
              <a:latin typeface="Times New Roman" pitchFamily="18" charset="0"/>
              <a:ea typeface="MS Gothic" pitchFamily="49" charset="-128"/>
              <a:cs typeface="ヒラギノ角ゴ Pro W3"/>
            </a:endParaRPr>
          </a:p>
        </p:txBody>
      </p:sp>
      <p:sp>
        <p:nvSpPr>
          <p:cNvPr id="29699" name="Text Box 1"/>
          <p:cNvSpPr txBox="1">
            <a:spLocks noChangeArrowheads="1"/>
          </p:cNvSpPr>
          <p:nvPr/>
        </p:nvSpPr>
        <p:spPr bwMode="auto">
          <a:xfrm>
            <a:off x="1235226" y="740450"/>
            <a:ext cx="4327224" cy="37039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7090" tIns="43545" rIns="87090" bIns="43545" anchor="ctr"/>
          <a:lstStyle>
            <a:lvl1pPr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12788" indent="-274638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095375" indent="-219075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33525" indent="-219075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1971675" indent="-219075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288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8860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432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004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 typeface="Times New Roman" pitchFamily="18" charset="0"/>
              <a:buNone/>
            </a:pPr>
            <a:endParaRPr lang="fr-FR" altLang="en-US" sz="2300" dirty="0">
              <a:solidFill>
                <a:schemeClr val="bg1"/>
              </a:solidFill>
              <a:latin typeface="Times New Roman" pitchFamily="18" charset="0"/>
              <a:ea typeface="MS Gothic" pitchFamily="49" charset="-128"/>
              <a:cs typeface="ヒラギノ角ゴ Pro W3"/>
            </a:endParaRPr>
          </a:p>
        </p:txBody>
      </p:sp>
      <p:sp>
        <p:nvSpPr>
          <p:cNvPr id="2970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79768" y="4691229"/>
            <a:ext cx="5438140" cy="444098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431" tIns="43887" rIns="87431" bIns="43887" numCol="1" anchor="ctr" anchorCtr="0" compatLnSpc="1">
            <a:prstTxWarp prst="textNoShape">
              <a:avLst/>
            </a:prstTxWarp>
          </a:bodyPr>
          <a:lstStyle/>
          <a:p>
            <a:endParaRPr lang="fr-FR" altLang="en-US" dirty="0"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1029692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6091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487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>
  <p:cSld name="Diapositive de titre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799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-3924942" y="7044933"/>
            <a:ext cx="1439862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cs typeface="+mn-cs"/>
              </a:defRPr>
            </a:lvl1pPr>
          </a:lstStyle>
          <a:p>
            <a:pPr>
              <a:defRPr/>
            </a:pPr>
            <a:fld id="{B843D4B4-55EE-47AE-9227-24BAD3C53284}" type="slidenum">
              <a:rPr lang="fr-BE"/>
              <a:pPr>
                <a:defRPr/>
              </a:pPr>
              <a:t>‹#›</a:t>
            </a:fld>
            <a:endParaRPr lang="fr-BE" dirty="0"/>
          </a:p>
        </p:txBody>
      </p:sp>
      <p:sp>
        <p:nvSpPr>
          <p:cNvPr id="18" name="Espace réservé du numéro de diapositive 5"/>
          <p:cNvSpPr txBox="1">
            <a:spLocks/>
          </p:cNvSpPr>
          <p:nvPr userDrawn="1"/>
        </p:nvSpPr>
        <p:spPr>
          <a:xfrm>
            <a:off x="35496" y="4964210"/>
            <a:ext cx="539552" cy="17331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B843D4B4-55EE-47AE-9227-24BAD3C53284}" type="slidenum">
              <a:rPr lang="fr-BE" sz="600" smtClean="0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‹#›</a:t>
            </a:fld>
            <a:endParaRPr lang="fr-BE" sz="6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2651" y="4651494"/>
            <a:ext cx="615853" cy="4561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6" r:id="rId2"/>
    <p:sldLayoutId id="2147483707" r:id="rId3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8B45BDD-267D-4341-AD3B-40CE455972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1" y="-22409"/>
            <a:ext cx="9146316" cy="520205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56BA809-8D02-4AB6-920A-F1592FB06586}"/>
              </a:ext>
            </a:extLst>
          </p:cNvPr>
          <p:cNvSpPr/>
          <p:nvPr/>
        </p:nvSpPr>
        <p:spPr>
          <a:xfrm>
            <a:off x="639841" y="537523"/>
            <a:ext cx="78488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003471"/>
              </a:buClr>
            </a:pPr>
            <a:endParaRPr lang="en-GB" altLang="en-US" sz="3200" b="1" dirty="0">
              <a:solidFill>
                <a:schemeClr val="bg1"/>
              </a:solidFill>
              <a:latin typeface="+mj-lt"/>
              <a:ea typeface="MS Gothic" pitchFamily="49" charset="-128"/>
            </a:endParaRPr>
          </a:p>
          <a:p>
            <a:pPr algn="ctr">
              <a:buClr>
                <a:srgbClr val="003471"/>
              </a:buClr>
            </a:pPr>
            <a:r>
              <a:rPr lang="en-GB" altLang="en-US" sz="2400" b="1" dirty="0">
                <a:solidFill>
                  <a:srgbClr val="FFFF00"/>
                </a:solidFill>
                <a:latin typeface="+mj-lt"/>
                <a:ea typeface="MS Gothic" pitchFamily="49" charset="-128"/>
              </a:rPr>
              <a:t>Views on IoT in 6G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1" y="4542087"/>
            <a:ext cx="864138" cy="6375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1354B7-59AE-D378-3A2A-D48CD2D24C68}"/>
              </a:ext>
            </a:extLst>
          </p:cNvPr>
          <p:cNvSpPr txBox="1"/>
          <p:nvPr/>
        </p:nvSpPr>
        <p:spPr>
          <a:xfrm>
            <a:off x="7236296" y="267494"/>
            <a:ext cx="1710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6GWS-250189</a:t>
            </a:r>
            <a:endParaRPr lang="en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9655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diagram of a transportation system&#10;&#10;Description automatically generated">
            <a:extLst>
              <a:ext uri="{FF2B5EF4-FFF2-40B4-BE49-F238E27FC236}">
                <a16:creationId xmlns:a16="http://schemas.microsoft.com/office/drawing/2014/main" id="{9957BB49-F4D9-FCEC-E48A-D528E42122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915566"/>
            <a:ext cx="6255218" cy="2713479"/>
          </a:xfrm>
          <a:prstGeom prst="rect">
            <a:avLst/>
          </a:prstGeom>
        </p:spPr>
      </p:pic>
      <p:pic>
        <p:nvPicPr>
          <p:cNvPr id="11" name="Picture 10" descr="A black and white image of a ship&#10;&#10;Description automatically generated">
            <a:extLst>
              <a:ext uri="{FF2B5EF4-FFF2-40B4-BE49-F238E27FC236}">
                <a16:creationId xmlns:a16="http://schemas.microsoft.com/office/drawing/2014/main" id="{A57ECAF2-04A2-A8C6-1436-D414EC7B79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14958"/>
            <a:ext cx="1338487" cy="115679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EF2DFA0-503C-ECCB-7BF4-674920126894}"/>
              </a:ext>
            </a:extLst>
          </p:cNvPr>
          <p:cNvSpPr txBox="1"/>
          <p:nvPr/>
        </p:nvSpPr>
        <p:spPr>
          <a:xfrm>
            <a:off x="1187624" y="3712466"/>
            <a:ext cx="4427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R" sz="1400" dirty="0">
                <a:solidFill>
                  <a:srgbClr val="002060"/>
                </a:solidFill>
                <a:latin typeface="+mn-lt"/>
              </a:rPr>
              <a:t>Sea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9788A7-D182-6A6B-D618-7706802AF65D}"/>
              </a:ext>
            </a:extLst>
          </p:cNvPr>
          <p:cNvSpPr txBox="1"/>
          <p:nvPr/>
        </p:nvSpPr>
        <p:spPr>
          <a:xfrm>
            <a:off x="3707904" y="3712466"/>
            <a:ext cx="4920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R" sz="1400" dirty="0">
                <a:solidFill>
                  <a:srgbClr val="002060"/>
                </a:solidFill>
                <a:latin typeface="+mn-lt"/>
              </a:rPr>
              <a:t>Port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E75EC4-48BB-C62A-5F3B-8646CF812B46}"/>
              </a:ext>
            </a:extLst>
          </p:cNvPr>
          <p:cNvSpPr txBox="1"/>
          <p:nvPr/>
        </p:nvSpPr>
        <p:spPr>
          <a:xfrm>
            <a:off x="6876256" y="3712466"/>
            <a:ext cx="5357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R" sz="1400" dirty="0">
                <a:solidFill>
                  <a:srgbClr val="002060"/>
                </a:solidFill>
                <a:latin typeface="+mn-lt"/>
              </a:rPr>
              <a:t>Land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97E43D5-23B4-56FF-EF5F-D063DA474B00}"/>
              </a:ext>
            </a:extLst>
          </p:cNvPr>
          <p:cNvSpPr txBox="1">
            <a:spLocks/>
          </p:cNvSpPr>
          <p:nvPr/>
        </p:nvSpPr>
        <p:spPr>
          <a:xfrm>
            <a:off x="106293" y="20125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3GPP - a Global solution</a:t>
            </a:r>
            <a:endParaRPr lang="en-GB" sz="2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EFC74D-A7C7-AA38-3FBC-DB0986986CBC}"/>
              </a:ext>
            </a:extLst>
          </p:cNvPr>
          <p:cNvSpPr txBox="1"/>
          <p:nvPr/>
        </p:nvSpPr>
        <p:spPr>
          <a:xfrm>
            <a:off x="720188" y="4443958"/>
            <a:ext cx="80270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 sz="1200" b="1" dirty="0">
                <a:solidFill>
                  <a:srgbClr val="002060"/>
                </a:solidFill>
                <a:latin typeface="+mn-lt"/>
              </a:rPr>
              <a:t>For a vertical, 3GPP is a ecosystem – expectation to have generic devices working with MNOs, NPN and NTN globally</a:t>
            </a:r>
          </a:p>
        </p:txBody>
      </p:sp>
    </p:spTree>
    <p:extLst>
      <p:ext uri="{BB962C8B-B14F-4D97-AF65-F5344CB8AC3E}">
        <p14:creationId xmlns:p14="http://schemas.microsoft.com/office/powerpoint/2010/main" val="9334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86398A-65D1-AF79-4F1E-69FF19ED97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0890DE5-CFE8-BE23-41DC-C6C38187BF9C}"/>
              </a:ext>
            </a:extLst>
          </p:cNvPr>
          <p:cNvSpPr txBox="1">
            <a:spLocks/>
          </p:cNvSpPr>
          <p:nvPr/>
        </p:nvSpPr>
        <p:spPr>
          <a:xfrm>
            <a:off x="179512" y="51470"/>
            <a:ext cx="8784976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IoT/Verticals – Lifecycle of IoT devices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00FD0D-1793-7F5A-5BCB-BCB7FAC4D333}"/>
              </a:ext>
            </a:extLst>
          </p:cNvPr>
          <p:cNvSpPr txBox="1"/>
          <p:nvPr/>
        </p:nvSpPr>
        <p:spPr>
          <a:xfrm>
            <a:off x="251520" y="987574"/>
            <a:ext cx="2107744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From Standard </a:t>
            </a:r>
          </a:p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to implementation</a:t>
            </a:r>
          </a:p>
          <a:p>
            <a:endParaRPr lang="en-FR" sz="1400" b="1" dirty="0">
              <a:solidFill>
                <a:srgbClr val="002060"/>
              </a:solidFill>
              <a:latin typeface="+mn-lt"/>
            </a:endParaRPr>
          </a:p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Adoption </a:t>
            </a:r>
          </a:p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/ validation of Technology</a:t>
            </a:r>
          </a:p>
          <a:p>
            <a:endParaRPr lang="en-FR" sz="1400" b="1" dirty="0">
              <a:solidFill>
                <a:srgbClr val="002060"/>
              </a:solidFill>
              <a:latin typeface="+mn-lt"/>
            </a:endParaRPr>
          </a:p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Roll out/</a:t>
            </a:r>
          </a:p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deployment of devices/</a:t>
            </a:r>
          </a:p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Exploitation</a:t>
            </a:r>
          </a:p>
          <a:p>
            <a:endParaRPr lang="en-FR" sz="1400" b="1" dirty="0">
              <a:solidFill>
                <a:srgbClr val="002060"/>
              </a:solidFill>
              <a:latin typeface="+mn-lt"/>
            </a:endParaRPr>
          </a:p>
          <a:p>
            <a:endParaRPr lang="en-FR" sz="1400" b="1" dirty="0">
              <a:solidFill>
                <a:srgbClr val="002060"/>
              </a:solidFill>
              <a:latin typeface="+mn-lt"/>
            </a:endParaRPr>
          </a:p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Duration of life of the device</a:t>
            </a:r>
          </a:p>
          <a:p>
            <a:endParaRPr lang="en-FR" sz="1400" b="1" dirty="0">
              <a:solidFill>
                <a:srgbClr val="002060"/>
              </a:solidFill>
              <a:latin typeface="+mn-lt"/>
            </a:endParaRPr>
          </a:p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Decommissioning</a:t>
            </a:r>
          </a:p>
          <a:p>
            <a:endParaRPr lang="en-FR" sz="1400" b="1" dirty="0">
              <a:solidFill>
                <a:srgbClr val="002060"/>
              </a:solidFill>
              <a:latin typeface="+mn-lt"/>
            </a:endParaRPr>
          </a:p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U</a:t>
            </a:r>
            <a:r>
              <a:rPr lang="en-GB" sz="1400" b="1" dirty="0">
                <a:solidFill>
                  <a:srgbClr val="002060"/>
                </a:solidFill>
                <a:latin typeface="+mn-lt"/>
              </a:rPr>
              <a:t>s</a:t>
            </a:r>
            <a:r>
              <a:rPr lang="en-FR" sz="1400" b="1" dirty="0">
                <a:solidFill>
                  <a:srgbClr val="002060"/>
                </a:solidFill>
                <a:latin typeface="+mn-lt"/>
              </a:rPr>
              <a:t>e of a technology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CEDAA05-CEDD-2086-F077-57367056B7EC}"/>
              </a:ext>
            </a:extLst>
          </p:cNvPr>
          <p:cNvCxnSpPr>
            <a:cxnSpLocks/>
          </p:cNvCxnSpPr>
          <p:nvPr/>
        </p:nvCxnSpPr>
        <p:spPr>
          <a:xfrm>
            <a:off x="2123729" y="1394077"/>
            <a:ext cx="612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935F4601-A4E5-E69C-535E-340C41A8FD8F}"/>
              </a:ext>
            </a:extLst>
          </p:cNvPr>
          <p:cNvSpPr txBox="1"/>
          <p:nvPr/>
        </p:nvSpPr>
        <p:spPr>
          <a:xfrm>
            <a:off x="2017134" y="1059582"/>
            <a:ext cx="9332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R" sz="1100" b="1" dirty="0">
                <a:solidFill>
                  <a:srgbClr val="002060"/>
                </a:solidFill>
                <a:latin typeface="+mn-lt"/>
              </a:rPr>
              <a:t>3 to 5+ years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D5641E7-1EF7-0795-C8A9-AA0DC7B81B9A}"/>
              </a:ext>
            </a:extLst>
          </p:cNvPr>
          <p:cNvCxnSpPr>
            <a:cxnSpLocks/>
          </p:cNvCxnSpPr>
          <p:nvPr/>
        </p:nvCxnSpPr>
        <p:spPr>
          <a:xfrm>
            <a:off x="2702628" y="2069479"/>
            <a:ext cx="1224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88E145C5-2027-24DA-D47A-BF9E09AC7865}"/>
              </a:ext>
            </a:extLst>
          </p:cNvPr>
          <p:cNvSpPr txBox="1"/>
          <p:nvPr/>
        </p:nvSpPr>
        <p:spPr>
          <a:xfrm>
            <a:off x="2843808" y="1792908"/>
            <a:ext cx="9348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 sz="1100" b="1" dirty="0">
                <a:solidFill>
                  <a:srgbClr val="002060"/>
                </a:solidFill>
                <a:latin typeface="+mn-lt"/>
              </a:rPr>
              <a:t>3 to 10 years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A2D5800-9D90-00DC-A588-B3369E42907C}"/>
              </a:ext>
            </a:extLst>
          </p:cNvPr>
          <p:cNvCxnSpPr>
            <a:cxnSpLocks/>
          </p:cNvCxnSpPr>
          <p:nvPr/>
        </p:nvCxnSpPr>
        <p:spPr>
          <a:xfrm>
            <a:off x="3995936" y="2789559"/>
            <a:ext cx="244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57DF79F-E390-EA9A-C683-CDBC1920209C}"/>
              </a:ext>
            </a:extLst>
          </p:cNvPr>
          <p:cNvSpPr txBox="1"/>
          <p:nvPr/>
        </p:nvSpPr>
        <p:spPr>
          <a:xfrm>
            <a:off x="4716016" y="2527949"/>
            <a:ext cx="9348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R" sz="1100" b="1" dirty="0">
                <a:solidFill>
                  <a:srgbClr val="002060"/>
                </a:solidFill>
                <a:latin typeface="+mn-lt"/>
              </a:rPr>
              <a:t>5 to 20 years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928A006-73F8-11AF-F25E-C2A3B13F0B04}"/>
              </a:ext>
            </a:extLst>
          </p:cNvPr>
          <p:cNvCxnSpPr>
            <a:cxnSpLocks/>
          </p:cNvCxnSpPr>
          <p:nvPr/>
        </p:nvCxnSpPr>
        <p:spPr>
          <a:xfrm>
            <a:off x="6049582" y="3550582"/>
            <a:ext cx="244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CBA8BB6-B51C-A499-FB8C-2F77ED33E037}"/>
              </a:ext>
            </a:extLst>
          </p:cNvPr>
          <p:cNvSpPr txBox="1"/>
          <p:nvPr/>
        </p:nvSpPr>
        <p:spPr>
          <a:xfrm>
            <a:off x="6784738" y="3293540"/>
            <a:ext cx="9348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R" sz="1100" b="1" dirty="0">
                <a:solidFill>
                  <a:srgbClr val="002060"/>
                </a:solidFill>
                <a:latin typeface="+mn-lt"/>
              </a:rPr>
              <a:t>5 to 20 years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8BE1897-FF08-7EF5-0464-B0661D1FDB3E}"/>
              </a:ext>
            </a:extLst>
          </p:cNvPr>
          <p:cNvCxnSpPr>
            <a:cxnSpLocks/>
          </p:cNvCxnSpPr>
          <p:nvPr/>
        </p:nvCxnSpPr>
        <p:spPr>
          <a:xfrm>
            <a:off x="7779007" y="4094975"/>
            <a:ext cx="1224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7015C05-8BDA-72A4-A275-F22B057BEFE1}"/>
              </a:ext>
            </a:extLst>
          </p:cNvPr>
          <p:cNvSpPr txBox="1"/>
          <p:nvPr/>
        </p:nvSpPr>
        <p:spPr>
          <a:xfrm>
            <a:off x="7884368" y="3818404"/>
            <a:ext cx="9348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R" sz="1100" b="1" dirty="0">
                <a:solidFill>
                  <a:srgbClr val="002060"/>
                </a:solidFill>
                <a:latin typeface="+mn-lt"/>
              </a:rPr>
              <a:t>3 to 10 years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9B01AF6-E571-8FA3-F3C8-6AFA237523A8}"/>
              </a:ext>
            </a:extLst>
          </p:cNvPr>
          <p:cNvCxnSpPr>
            <a:cxnSpLocks/>
          </p:cNvCxnSpPr>
          <p:nvPr/>
        </p:nvCxnSpPr>
        <p:spPr>
          <a:xfrm>
            <a:off x="2049180" y="4581633"/>
            <a:ext cx="691530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7AF86A2-753D-4B1D-D9C3-41E27BBF2857}"/>
              </a:ext>
            </a:extLst>
          </p:cNvPr>
          <p:cNvSpPr txBox="1"/>
          <p:nvPr/>
        </p:nvSpPr>
        <p:spPr>
          <a:xfrm>
            <a:off x="4905138" y="4320023"/>
            <a:ext cx="22888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 sz="1100" b="1" dirty="0">
                <a:solidFill>
                  <a:srgbClr val="002060"/>
                </a:solidFill>
                <a:latin typeface="+mn-lt"/>
              </a:rPr>
              <a:t>15+ to 40/50+ years</a:t>
            </a:r>
          </a:p>
        </p:txBody>
      </p:sp>
    </p:spTree>
    <p:extLst>
      <p:ext uri="{BB962C8B-B14F-4D97-AF65-F5344CB8AC3E}">
        <p14:creationId xmlns:p14="http://schemas.microsoft.com/office/powerpoint/2010/main" val="2327267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796D9B-2358-9501-E3C4-90D00E4AE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B5CBADA1-B093-8F51-8FB3-4C960521F927}"/>
              </a:ext>
            </a:extLst>
          </p:cNvPr>
          <p:cNvSpPr txBox="1">
            <a:spLocks/>
          </p:cNvSpPr>
          <p:nvPr/>
        </p:nvSpPr>
        <p:spPr bwMode="auto">
          <a:xfrm>
            <a:off x="575556" y="771550"/>
            <a:ext cx="8388932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Consumer market and vertical markets have different expectations in terms of lifecycles and deployments</a:t>
            </a:r>
          </a:p>
          <a:p>
            <a:pPr lvl="1"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Expectations for Private </a:t>
            </a:r>
            <a:r>
              <a:rPr lang="en-GB" sz="1200" dirty="0" err="1">
                <a:solidFill>
                  <a:srgbClr val="002060"/>
                </a:solidFill>
              </a:rPr>
              <a:t>mMTC</a:t>
            </a:r>
            <a:r>
              <a:rPr lang="en-GB" sz="1200" dirty="0">
                <a:solidFill>
                  <a:srgbClr val="002060"/>
                </a:solidFill>
              </a:rPr>
              <a:t> (NB-IoT / </a:t>
            </a:r>
            <a:r>
              <a:rPr lang="en-GB" sz="1200" dirty="0" err="1">
                <a:solidFill>
                  <a:srgbClr val="002060"/>
                </a:solidFill>
              </a:rPr>
              <a:t>eMTC</a:t>
            </a:r>
            <a:r>
              <a:rPr lang="en-GB" sz="1200" dirty="0">
                <a:solidFill>
                  <a:srgbClr val="002060"/>
                </a:solidFill>
              </a:rPr>
              <a:t>) network =&gt; likely to be remaining for more than 30 years / 40+ years in some verticals</a:t>
            </a:r>
          </a:p>
          <a:p>
            <a:pPr lvl="1"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Expectations of exploitation of 5G services by verticals depending on the duration of life of their equipment </a:t>
            </a:r>
          </a:p>
          <a:p>
            <a:pPr lvl="2"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Duration of life of a plane ± 25 years</a:t>
            </a:r>
          </a:p>
          <a:p>
            <a:pPr lvl="2"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Duration of life of a Train ± 40 years</a:t>
            </a:r>
          </a:p>
          <a:p>
            <a:pPr lvl="2"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Duration of life of a smart meter ± 25 years</a:t>
            </a:r>
          </a:p>
          <a:p>
            <a:pPr marL="914400" lvl="2" indent="0">
              <a:lnSpc>
                <a:spcPct val="150000"/>
              </a:lnSpc>
              <a:buNone/>
            </a:pPr>
            <a:endParaRPr lang="en-GB" sz="1200" dirty="0">
              <a:solidFill>
                <a:srgbClr val="00206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GB" sz="1400" b="1" dirty="0">
                <a:solidFill>
                  <a:srgbClr val="002060"/>
                </a:solidFill>
              </a:rPr>
              <a:t>=&gt; Verticals expect to keep </a:t>
            </a:r>
            <a:r>
              <a:rPr lang="en-GB" sz="1400" b="1" dirty="0" err="1">
                <a:solidFill>
                  <a:srgbClr val="002060"/>
                </a:solidFill>
              </a:rPr>
              <a:t>mMTC</a:t>
            </a:r>
            <a:r>
              <a:rPr lang="en-GB" sz="1400" b="1" dirty="0">
                <a:solidFill>
                  <a:srgbClr val="002060"/>
                </a:solidFill>
              </a:rPr>
              <a:t> solutions and/or 5G solutions for the next 20 to 50 years</a:t>
            </a:r>
            <a:endParaRPr lang="en-GB" sz="1100" b="1" dirty="0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</a:pPr>
            <a:endParaRPr lang="en-GB" sz="1050" dirty="0">
              <a:solidFill>
                <a:srgbClr val="00206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F835E7-BA8A-6661-225B-0B9EC8C3D989}"/>
              </a:ext>
            </a:extLst>
          </p:cNvPr>
          <p:cNvSpPr txBox="1">
            <a:spLocks/>
          </p:cNvSpPr>
          <p:nvPr/>
        </p:nvSpPr>
        <p:spPr>
          <a:xfrm>
            <a:off x="179512" y="51470"/>
            <a:ext cx="8784976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IoT/Verticals – Different perspective than consumer</a:t>
            </a:r>
          </a:p>
        </p:txBody>
      </p:sp>
    </p:spTree>
    <p:extLst>
      <p:ext uri="{BB962C8B-B14F-4D97-AF65-F5344CB8AC3E}">
        <p14:creationId xmlns:p14="http://schemas.microsoft.com/office/powerpoint/2010/main" val="8730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41BAB4-2FDC-94E2-5460-2238BC97C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2DF922F-28CA-6751-1BA0-94ADAF26DC9A}"/>
              </a:ext>
            </a:extLst>
          </p:cNvPr>
          <p:cNvSpPr txBox="1">
            <a:spLocks/>
          </p:cNvSpPr>
          <p:nvPr/>
        </p:nvSpPr>
        <p:spPr>
          <a:xfrm>
            <a:off x="179512" y="51470"/>
            <a:ext cx="8784976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IoT/Verticals – what is needed by when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31B4BB4-2930-5161-97CD-F748D9DA34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5968381"/>
              </p:ext>
            </p:extLst>
          </p:nvPr>
        </p:nvGraphicFramePr>
        <p:xfrm>
          <a:off x="323527" y="699542"/>
          <a:ext cx="8496945" cy="33939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9389">
                  <a:extLst>
                    <a:ext uri="{9D8B030D-6E8A-4147-A177-3AD203B41FA5}">
                      <a16:colId xmlns:a16="http://schemas.microsoft.com/office/drawing/2014/main" val="2632125909"/>
                    </a:ext>
                  </a:extLst>
                </a:gridCol>
                <a:gridCol w="1699389">
                  <a:extLst>
                    <a:ext uri="{9D8B030D-6E8A-4147-A177-3AD203B41FA5}">
                      <a16:colId xmlns:a16="http://schemas.microsoft.com/office/drawing/2014/main" val="1709350051"/>
                    </a:ext>
                  </a:extLst>
                </a:gridCol>
                <a:gridCol w="1699389">
                  <a:extLst>
                    <a:ext uri="{9D8B030D-6E8A-4147-A177-3AD203B41FA5}">
                      <a16:colId xmlns:a16="http://schemas.microsoft.com/office/drawing/2014/main" val="3439922896"/>
                    </a:ext>
                  </a:extLst>
                </a:gridCol>
                <a:gridCol w="1699389">
                  <a:extLst>
                    <a:ext uri="{9D8B030D-6E8A-4147-A177-3AD203B41FA5}">
                      <a16:colId xmlns:a16="http://schemas.microsoft.com/office/drawing/2014/main" val="3296497606"/>
                    </a:ext>
                  </a:extLst>
                </a:gridCol>
                <a:gridCol w="1699389">
                  <a:extLst>
                    <a:ext uri="{9D8B030D-6E8A-4147-A177-3AD203B41FA5}">
                      <a16:colId xmlns:a16="http://schemas.microsoft.com/office/drawing/2014/main" val="2545513961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endParaRPr lang="en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FR" dirty="0"/>
                        <a:t>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FR" dirty="0"/>
                        <a:t>2030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FR" dirty="0"/>
                        <a:t>2035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FR" dirty="0"/>
                        <a:t>2040+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9264919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r>
                        <a:rPr lang="en-FR" sz="1100" b="1" dirty="0">
                          <a:solidFill>
                            <a:srgbClr val="002060"/>
                          </a:solidFill>
                        </a:rPr>
                        <a:t>Private Network/vertical demand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Mostly Deployment of PN for IoT (4GC)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rgbClr val="002060"/>
                          </a:solidFill>
                        </a:rPr>
                        <a:t>S</a:t>
                      </a:r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ome PN for IoT on 4GC</a:t>
                      </a:r>
                    </a:p>
                    <a:p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+</a:t>
                      </a:r>
                    </a:p>
                    <a:p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Need to support IoT On 5GC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rgbClr val="002060"/>
                          </a:solidFill>
                        </a:rPr>
                        <a:t>Still s</a:t>
                      </a:r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ome PN for IoT on 4GC</a:t>
                      </a:r>
                    </a:p>
                    <a:p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 +</a:t>
                      </a:r>
                    </a:p>
                    <a:p>
                      <a:r>
                        <a:rPr lang="en-GB" sz="1100" b="1" dirty="0">
                          <a:solidFill>
                            <a:srgbClr val="002060"/>
                          </a:solidFill>
                        </a:rPr>
                        <a:t>Increase demand to support </a:t>
                      </a:r>
                      <a:r>
                        <a:rPr lang="en-FR" sz="1100" b="1" dirty="0">
                          <a:solidFill>
                            <a:srgbClr val="002060"/>
                          </a:solidFill>
                        </a:rPr>
                        <a:t>IoT On 5GC </a:t>
                      </a:r>
                    </a:p>
                    <a:p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+</a:t>
                      </a:r>
                    </a:p>
                    <a:p>
                      <a:r>
                        <a:rPr lang="en-GB" sz="1100" dirty="0">
                          <a:solidFill>
                            <a:schemeClr val="accent2"/>
                          </a:solidFill>
                        </a:rPr>
                        <a:t>First need to support IoT on 6GC </a:t>
                      </a:r>
                      <a:endParaRPr lang="en-FR" sz="11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IoT On 5GC</a:t>
                      </a:r>
                    </a:p>
                    <a:p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+</a:t>
                      </a:r>
                    </a:p>
                    <a:p>
                      <a:r>
                        <a:rPr lang="en-GB" sz="1100" dirty="0">
                          <a:solidFill>
                            <a:srgbClr val="002060"/>
                          </a:solidFill>
                        </a:rPr>
                        <a:t>IoT on 6GC </a:t>
                      </a:r>
                      <a:endParaRPr lang="en-FR" sz="1100" dirty="0">
                        <a:solidFill>
                          <a:srgbClr val="002060"/>
                        </a:solidFill>
                      </a:endParaRPr>
                    </a:p>
                    <a:p>
                      <a:endParaRPr lang="en-FR" sz="11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3014758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r>
                        <a:rPr lang="en-FR" sz="1100" b="1" dirty="0">
                          <a:solidFill>
                            <a:srgbClr val="002060"/>
                          </a:solidFill>
                        </a:rPr>
                        <a:t>Satellite operator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IoT NTN on 4G only (LEO/GEO)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noProof="0" dirty="0">
                          <a:solidFill>
                            <a:srgbClr val="002060"/>
                          </a:solidFill>
                        </a:rPr>
                        <a:t>Several constellations IoT on 4GC  </a:t>
                      </a:r>
                    </a:p>
                    <a:p>
                      <a:r>
                        <a:rPr lang="en-GB" sz="1100" noProof="0" dirty="0">
                          <a:solidFill>
                            <a:srgbClr val="002060"/>
                          </a:solidFill>
                        </a:rPr>
                        <a:t>+</a:t>
                      </a:r>
                    </a:p>
                    <a:p>
                      <a:r>
                        <a:rPr lang="en-GB" sz="1100" noProof="0" dirty="0">
                          <a:solidFill>
                            <a:srgbClr val="002060"/>
                          </a:solidFill>
                        </a:rPr>
                        <a:t>Need to support IoT NTN On 5GC (for GEO)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noProof="0" dirty="0">
                          <a:solidFill>
                            <a:srgbClr val="002060"/>
                          </a:solidFill>
                        </a:rPr>
                        <a:t>Still several constellations IoT on 4GC  </a:t>
                      </a:r>
                    </a:p>
                    <a:p>
                      <a:r>
                        <a:rPr lang="en-GB" sz="1100" noProof="0" dirty="0">
                          <a:solidFill>
                            <a:srgbClr val="002060"/>
                          </a:solidFill>
                        </a:rPr>
                        <a:t>+</a:t>
                      </a:r>
                    </a:p>
                    <a:p>
                      <a:r>
                        <a:rPr lang="en-GB" sz="1100" b="1" noProof="0" dirty="0">
                          <a:solidFill>
                            <a:srgbClr val="002060"/>
                          </a:solidFill>
                        </a:rPr>
                        <a:t>New NR based constellations need to support IoT (on 5GC)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Most NR based constellations to support IoT</a:t>
                      </a:r>
                    </a:p>
                    <a:p>
                      <a:r>
                        <a:rPr lang="en-FR" sz="1100" b="1" dirty="0">
                          <a:solidFill>
                            <a:schemeClr val="accent2"/>
                          </a:solidFill>
                        </a:rPr>
                        <a:t>+ new 6G based constellations with need to support IoT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5305705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r>
                        <a:rPr lang="en-FR" sz="1100" b="1" dirty="0">
                          <a:solidFill>
                            <a:srgbClr val="002060"/>
                          </a:solidFill>
                        </a:rPr>
                        <a:t>MNO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IoT on 4G only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noProof="0" dirty="0">
                          <a:solidFill>
                            <a:srgbClr val="002060"/>
                          </a:solidFill>
                        </a:rPr>
                        <a:t>Unclear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noProof="0" dirty="0">
                          <a:solidFill>
                            <a:srgbClr val="002060"/>
                          </a:solidFill>
                        </a:rPr>
                        <a:t>Unclear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noProof="0" dirty="0">
                          <a:solidFill>
                            <a:srgbClr val="002060"/>
                          </a:solidFill>
                        </a:rPr>
                        <a:t>Unclear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02628059"/>
                  </a:ext>
                </a:extLst>
              </a:tr>
            </a:tbl>
          </a:graphicData>
        </a:graphic>
      </p:graphicFrame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B784F9A-612C-7071-04BD-B39CEAF93AB4}"/>
              </a:ext>
            </a:extLst>
          </p:cNvPr>
          <p:cNvCxnSpPr>
            <a:cxnSpLocks/>
          </p:cNvCxnSpPr>
          <p:nvPr/>
        </p:nvCxnSpPr>
        <p:spPr>
          <a:xfrm flipV="1">
            <a:off x="2699792" y="2211710"/>
            <a:ext cx="1224136" cy="2160240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EF7A63B-3DE3-CF0C-2256-89D81A80E639}"/>
              </a:ext>
            </a:extLst>
          </p:cNvPr>
          <p:cNvCxnSpPr>
            <a:cxnSpLocks/>
          </p:cNvCxnSpPr>
          <p:nvPr/>
        </p:nvCxnSpPr>
        <p:spPr>
          <a:xfrm flipV="1">
            <a:off x="2843808" y="3507854"/>
            <a:ext cx="864096" cy="864096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ECF976A-0FA0-9607-9A1E-3356985B6C3D}"/>
              </a:ext>
            </a:extLst>
          </p:cNvPr>
          <p:cNvCxnSpPr>
            <a:cxnSpLocks/>
          </p:cNvCxnSpPr>
          <p:nvPr/>
        </p:nvCxnSpPr>
        <p:spPr>
          <a:xfrm flipV="1">
            <a:off x="3167844" y="3435846"/>
            <a:ext cx="2268254" cy="1008112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0BCCEA7-0885-E12A-1F46-F419D3B03A37}"/>
              </a:ext>
            </a:extLst>
          </p:cNvPr>
          <p:cNvSpPr txBox="1"/>
          <p:nvPr/>
        </p:nvSpPr>
        <p:spPr>
          <a:xfrm>
            <a:off x="1707638" y="4326074"/>
            <a:ext cx="1726242" cy="523220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Requires to be part </a:t>
            </a:r>
          </a:p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of standard in Rel-20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6E0A58D-75BB-02AF-B272-655730DF94EF}"/>
              </a:ext>
            </a:extLst>
          </p:cNvPr>
          <p:cNvCxnSpPr>
            <a:cxnSpLocks/>
          </p:cNvCxnSpPr>
          <p:nvPr/>
        </p:nvCxnSpPr>
        <p:spPr>
          <a:xfrm flipV="1">
            <a:off x="4944098" y="2431926"/>
            <a:ext cx="1104068" cy="1881082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39DC947-B6A2-7509-0167-E812D9DC40F6}"/>
              </a:ext>
            </a:extLst>
          </p:cNvPr>
          <p:cNvCxnSpPr>
            <a:cxnSpLocks/>
          </p:cNvCxnSpPr>
          <p:nvPr/>
        </p:nvCxnSpPr>
        <p:spPr>
          <a:xfrm flipV="1">
            <a:off x="5436098" y="3588246"/>
            <a:ext cx="1872206" cy="855712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EB80022A-1A4C-9F4A-7468-4E749C0B35AE}"/>
              </a:ext>
            </a:extLst>
          </p:cNvPr>
          <p:cNvSpPr txBox="1"/>
          <p:nvPr/>
        </p:nvSpPr>
        <p:spPr>
          <a:xfrm>
            <a:off x="3803856" y="4313008"/>
            <a:ext cx="2045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R" sz="1400" b="1" dirty="0">
                <a:solidFill>
                  <a:schemeClr val="accent2"/>
                </a:solidFill>
                <a:latin typeface="+mn-lt"/>
              </a:rPr>
              <a:t>Requires to be part </a:t>
            </a:r>
          </a:p>
          <a:p>
            <a:r>
              <a:rPr lang="en-GB" sz="1400" b="1" dirty="0">
                <a:solidFill>
                  <a:schemeClr val="accent2"/>
                </a:solidFill>
                <a:latin typeface="+mn-lt"/>
              </a:rPr>
              <a:t>of 6G from the beginning</a:t>
            </a:r>
            <a:endParaRPr lang="en-FR" sz="1400" b="1" dirty="0">
              <a:solidFill>
                <a:schemeClr val="accent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0238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E7A7E0-1E5A-CF67-E985-E07BD7F6C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40A29B8F-B21A-D0C0-7835-B64161CAE341}"/>
              </a:ext>
            </a:extLst>
          </p:cNvPr>
          <p:cNvSpPr txBox="1">
            <a:spLocks/>
          </p:cNvSpPr>
          <p:nvPr/>
        </p:nvSpPr>
        <p:spPr bwMode="auto">
          <a:xfrm>
            <a:off x="575556" y="771550"/>
            <a:ext cx="8388932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There is an expectation/need from verticals to keep NB-IoT and </a:t>
            </a:r>
            <a:r>
              <a:rPr lang="en-GB" sz="1600" dirty="0" err="1">
                <a:solidFill>
                  <a:srgbClr val="002060"/>
                </a:solidFill>
              </a:rPr>
              <a:t>eMTC</a:t>
            </a:r>
            <a:r>
              <a:rPr lang="en-GB" sz="1600" dirty="0">
                <a:solidFill>
                  <a:srgbClr val="002060"/>
                </a:solidFill>
              </a:rPr>
              <a:t> at least for the next 30 to 40 years</a:t>
            </a:r>
          </a:p>
          <a:p>
            <a:pPr>
              <a:lnSpc>
                <a:spcPct val="150000"/>
              </a:lnSpc>
            </a:pPr>
            <a:endParaRPr lang="en-GB" sz="16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Expectations from verticals in 6G :</a:t>
            </a:r>
          </a:p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rgbClr val="002060"/>
                </a:solidFill>
              </a:rPr>
              <a:t>NO new standard </a:t>
            </a:r>
            <a:r>
              <a:rPr lang="en-GB" sz="1600" dirty="0">
                <a:solidFill>
                  <a:srgbClr val="002060"/>
                </a:solidFill>
              </a:rPr>
              <a:t>/ no new LPWA to address the use cases of NB-IoT/</a:t>
            </a:r>
            <a:r>
              <a:rPr lang="en-GB" sz="1600" dirty="0" err="1">
                <a:solidFill>
                  <a:srgbClr val="002060"/>
                </a:solidFill>
              </a:rPr>
              <a:t>eMTC</a:t>
            </a:r>
            <a:endParaRPr lang="en-GB" sz="1600" dirty="0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Allow a path to have NB-IoT/</a:t>
            </a:r>
            <a:r>
              <a:rPr lang="en-GB" sz="1600" dirty="0" err="1">
                <a:solidFill>
                  <a:srgbClr val="002060"/>
                </a:solidFill>
              </a:rPr>
              <a:t>eMTC</a:t>
            </a:r>
            <a:r>
              <a:rPr lang="en-GB" sz="1600" dirty="0">
                <a:solidFill>
                  <a:srgbClr val="002060"/>
                </a:solidFill>
              </a:rPr>
              <a:t> supported </a:t>
            </a:r>
            <a:r>
              <a:rPr lang="en-GB" sz="1600" b="1" dirty="0">
                <a:solidFill>
                  <a:srgbClr val="002060"/>
                </a:solidFill>
              </a:rPr>
              <a:t>by 5GC then by 6GC</a:t>
            </a:r>
            <a:r>
              <a:rPr lang="en-GB" sz="1600" dirty="0">
                <a:solidFill>
                  <a:srgbClr val="002060"/>
                </a:solidFill>
              </a:rPr>
              <a:t> to maintain technology at least for 30/40 years</a:t>
            </a:r>
            <a:endParaRPr lang="en-GB" sz="1400" dirty="0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</a:pPr>
            <a:endParaRPr lang="en-GB" sz="1600" dirty="0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</a:pPr>
            <a:endParaRPr lang="en-GB" sz="1050" dirty="0">
              <a:solidFill>
                <a:srgbClr val="00206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D159960-24A6-7149-CF7B-FF2F80554024}"/>
              </a:ext>
            </a:extLst>
          </p:cNvPr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The future of </a:t>
            </a:r>
            <a:r>
              <a:rPr lang="en-GB" sz="3200" dirty="0" err="1">
                <a:solidFill>
                  <a:srgbClr val="002060"/>
                </a:solidFill>
                <a:latin typeface="+mn-lt"/>
              </a:rPr>
              <a:t>mMTC</a:t>
            </a:r>
            <a:r>
              <a:rPr lang="en-GB" sz="3200" dirty="0">
                <a:solidFill>
                  <a:srgbClr val="002060"/>
                </a:solidFill>
                <a:latin typeface="+mn-lt"/>
              </a:rPr>
              <a:t> in 6G</a:t>
            </a:r>
          </a:p>
        </p:txBody>
      </p:sp>
    </p:spTree>
    <p:extLst>
      <p:ext uri="{BB962C8B-B14F-4D97-AF65-F5344CB8AC3E}">
        <p14:creationId xmlns:p14="http://schemas.microsoft.com/office/powerpoint/2010/main" val="4052223270"/>
      </p:ext>
    </p:extLst>
  </p:cSld>
  <p:clrMapOvr>
    <a:masterClrMapping/>
  </p:clrMapOvr>
</p:sld>
</file>

<file path=ppt/theme/theme1.xml><?xml version="1.0" encoding="utf-8"?>
<a:theme xmlns:a="http://schemas.openxmlformats.org/drawingml/2006/main" name="2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27502</TotalTime>
  <Words>451</Words>
  <Application>Microsoft Macintosh PowerPoint</Application>
  <PresentationFormat>On-screen Show (16:9)</PresentationFormat>
  <Paragraphs>84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ヒラギノ角ゴ Pro W3</vt:lpstr>
      <vt:lpstr>Arial</vt:lpstr>
      <vt:lpstr>Calibri</vt:lpstr>
      <vt:lpstr>Times New Roman</vt:lpstr>
      <vt:lpstr>2_Thème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Réflexion</dc:title>
  <dc:creator>JB</dc:creator>
  <cp:lastModifiedBy>Thierry Bérisot</cp:lastModifiedBy>
  <cp:revision>3029</cp:revision>
  <cp:lastPrinted>2023-04-26T10:01:34Z</cp:lastPrinted>
  <dcterms:created xsi:type="dcterms:W3CDTF">2015-12-08T18:09:12Z</dcterms:created>
  <dcterms:modified xsi:type="dcterms:W3CDTF">2025-02-17T23:15:09Z</dcterms:modified>
</cp:coreProperties>
</file>