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82" r:id="rId2"/>
    <p:sldId id="281" r:id="rId3"/>
    <p:sldId id="263" r:id="rId4"/>
    <p:sldId id="269" r:id="rId5"/>
    <p:sldId id="276" r:id="rId6"/>
    <p:sldId id="27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543F"/>
    <a:srgbClr val="8E0000"/>
    <a:srgbClr val="540000"/>
    <a:srgbClr val="2E0000"/>
    <a:srgbClr val="6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08" autoAdjust="0"/>
    <p:restoredTop sz="94660"/>
  </p:normalViewPr>
  <p:slideViewPr>
    <p:cSldViewPr snapToGrid="0">
      <p:cViewPr>
        <p:scale>
          <a:sx n="100" d="100"/>
          <a:sy n="100" d="100"/>
        </p:scale>
        <p:origin x="-420"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90B8C-4194-4F7B-A3E8-017FD7940842}" type="datetimeFigureOut">
              <a:rPr lang="en-GB" smtClean="0"/>
              <a:t>17/02/2025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F40C48-5B0F-44B1-9004-D805545C40E5}" type="slidenum">
              <a:rPr lang="en-GB" smtClean="0"/>
              <a:t>‹#›</a:t>
            </a:fld>
            <a:endParaRPr lang="en-GB"/>
          </a:p>
        </p:txBody>
      </p:sp>
    </p:spTree>
    <p:extLst>
      <p:ext uri="{BB962C8B-B14F-4D97-AF65-F5344CB8AC3E}">
        <p14:creationId xmlns:p14="http://schemas.microsoft.com/office/powerpoint/2010/main" val="2125524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B0DA47C-4DC0-42A1-A2F4-B09AA14EFDB5}" type="datetimeFigureOut">
              <a:rPr lang="en-GB" smtClean="0"/>
              <a:t>17/02/2025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2808813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0DA47C-4DC0-42A1-A2F4-B09AA14EFDB5}" type="datetimeFigureOut">
              <a:rPr lang="en-GB" smtClean="0"/>
              <a:t>17/02/2025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4003078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0DA47C-4DC0-42A1-A2F4-B09AA14EFDB5}" type="datetimeFigureOut">
              <a:rPr lang="en-GB" smtClean="0"/>
              <a:t>17/02/2025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80546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942228" y="6356350"/>
            <a:ext cx="2743200" cy="365125"/>
          </a:xfrm>
        </p:spPr>
        <p:txBody>
          <a:bodyPr/>
          <a:lstStyle/>
          <a:p>
            <a:fld id="{2BFE292F-1EBE-6D4A-B339-A324D614A372}" type="slidenum">
              <a:rPr kumimoji="1" lang="zh-CN" altLang="en-US" smtClean="0"/>
              <a:t>‹#›</a:t>
            </a:fld>
            <a:endParaRPr kumimoji="1" lang="zh-CN" altLang="en-US"/>
          </a:p>
        </p:txBody>
      </p:sp>
      <p:grpSp>
        <p:nvGrpSpPr>
          <p:cNvPr id="8" name="组合 12"/>
          <p:cNvGrpSpPr/>
          <p:nvPr userDrawn="1"/>
        </p:nvGrpSpPr>
        <p:grpSpPr>
          <a:xfrm>
            <a:off x="0" y="0"/>
            <a:ext cx="3200400" cy="901700"/>
            <a:chOff x="0" y="0"/>
            <a:chExt cx="3200400" cy="901700"/>
          </a:xfrm>
        </p:grpSpPr>
        <p:pic>
          <p:nvPicPr>
            <p:cNvPr id="9" name="图片 8" descr="图片包含 图形用户界面&#10;&#10;描述已自动生成"/>
            <p:cNvPicPr>
              <a:picLocks noChangeAspect="1"/>
            </p:cNvPicPr>
            <p:nvPr/>
          </p:nvPicPr>
          <p:blipFill rotWithShape="1">
            <a:blip r:embed="rId2"/>
            <a:srcRect r="68049"/>
            <a:stretch>
              <a:fillRect/>
            </a:stretch>
          </p:blipFill>
          <p:spPr>
            <a:xfrm>
              <a:off x="0" y="0"/>
              <a:ext cx="1022559" cy="901700"/>
            </a:xfrm>
            <a:prstGeom prst="rect">
              <a:avLst/>
            </a:prstGeom>
            <a:ln>
              <a:noFill/>
            </a:ln>
          </p:spPr>
        </p:pic>
        <p:cxnSp>
          <p:nvCxnSpPr>
            <p:cNvPr id="10" name="直线连接符 9"/>
            <p:cNvCxnSpPr/>
            <p:nvPr/>
          </p:nvCxnSpPr>
          <p:spPr>
            <a:xfrm>
              <a:off x="1108710" y="593368"/>
              <a:ext cx="209169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80646" y="-1"/>
            <a:ext cx="2079120" cy="601200"/>
          </a:xfrm>
          <a:prstGeom prst="rect">
            <a:avLst/>
          </a:prstGeom>
        </p:spPr>
      </p:pic>
    </p:spTree>
    <p:extLst>
      <p:ext uri="{BB962C8B-B14F-4D97-AF65-F5344CB8AC3E}">
        <p14:creationId xmlns:p14="http://schemas.microsoft.com/office/powerpoint/2010/main" val="767933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1081" cy="6858000"/>
          </a:xfrm>
          <a:prstGeom prst="rect">
            <a:avLst/>
          </a:prstGeom>
        </p:spPr>
      </p:pic>
    </p:spTree>
    <p:extLst>
      <p:ext uri="{BB962C8B-B14F-4D97-AF65-F5344CB8AC3E}">
        <p14:creationId xmlns:p14="http://schemas.microsoft.com/office/powerpoint/2010/main" val="2247139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B0DA47C-4DC0-42A1-A2F4-B09AA14EFDB5}" type="datetimeFigureOut">
              <a:rPr lang="en-GB" smtClean="0"/>
              <a:t>17/02/2025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1533863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B0DA47C-4DC0-42A1-A2F4-B09AA14EFDB5}" type="datetimeFigureOut">
              <a:rPr lang="en-GB" smtClean="0"/>
              <a:t>17/02/2025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1091342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B0DA47C-4DC0-42A1-A2F4-B09AA14EFDB5}" type="datetimeFigureOut">
              <a:rPr lang="en-GB" smtClean="0"/>
              <a:t>17/02/2025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66137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B0DA47C-4DC0-42A1-A2F4-B09AA14EFDB5}" type="datetimeFigureOut">
              <a:rPr lang="en-GB" smtClean="0"/>
              <a:t>17/02/2025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4139461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B0DA47C-4DC0-42A1-A2F4-B09AA14EFDB5}" type="datetimeFigureOut">
              <a:rPr lang="en-GB" smtClean="0"/>
              <a:t>17/02/2025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3522325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0DA47C-4DC0-42A1-A2F4-B09AA14EFDB5}" type="datetimeFigureOut">
              <a:rPr lang="en-GB" smtClean="0"/>
              <a:t>17/02/2025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4290002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B0DA47C-4DC0-42A1-A2F4-B09AA14EFDB5}" type="datetimeFigureOut">
              <a:rPr lang="en-GB" smtClean="0"/>
              <a:t>17/02/2025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130447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B0DA47C-4DC0-42A1-A2F4-B09AA14EFDB5}" type="datetimeFigureOut">
              <a:rPr lang="en-GB" smtClean="0"/>
              <a:t>17/02/2025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BD33590-68A9-4F32-A999-F20CFE6F7ABF}" type="slidenum">
              <a:rPr lang="en-GB" smtClean="0"/>
              <a:t>‹#›</a:t>
            </a:fld>
            <a:endParaRPr lang="en-GB"/>
          </a:p>
        </p:txBody>
      </p:sp>
    </p:spTree>
    <p:extLst>
      <p:ext uri="{BB962C8B-B14F-4D97-AF65-F5344CB8AC3E}">
        <p14:creationId xmlns:p14="http://schemas.microsoft.com/office/powerpoint/2010/main" val="4111780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0DA47C-4DC0-42A1-A2F4-B09AA14EFDB5}" type="datetimeFigureOut">
              <a:rPr lang="en-GB" smtClean="0"/>
              <a:t>17/02/2025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33590-68A9-4F32-A999-F20CFE6F7ABF}" type="slidenum">
              <a:rPr lang="en-GB" smtClean="0"/>
              <a:t>‹#›</a:t>
            </a:fld>
            <a:endParaRPr lang="en-GB"/>
          </a:p>
        </p:txBody>
      </p:sp>
    </p:spTree>
    <p:extLst>
      <p:ext uri="{BB962C8B-B14F-4D97-AF65-F5344CB8AC3E}">
        <p14:creationId xmlns:p14="http://schemas.microsoft.com/office/powerpoint/2010/main" val="2505419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hyperlink" Target="https://ieeexplore.ieee.org/document/9261433" TargetMode="External"/><Relationship Id="rId2" Type="http://schemas.openxmlformats.org/officeDocument/2006/relationships/hyperlink" Target="https://link.springer.com/article/10.1007/s11276-023-03445-y"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主标题为方正兰亭 , 最大30pt"/>
          <p:cNvSpPr txBox="1"/>
          <p:nvPr/>
        </p:nvSpPr>
        <p:spPr>
          <a:xfrm>
            <a:off x="927740" y="3208679"/>
            <a:ext cx="6712873" cy="2128788"/>
          </a:xfrm>
          <a:prstGeom prst="rect">
            <a:avLst/>
          </a:prstGeom>
          <a:ln w="12700">
            <a:miter lim="400000"/>
          </a:ln>
        </p:spPr>
        <p:txBody>
          <a:bodyPr wrap="square" lIns="25400" tIns="25400" rIns="25400" bIns="25400" anchor="ctr">
            <a:spAutoFit/>
          </a:bodyPr>
          <a:lstStyle/>
          <a:p>
            <a:pPr defTabSz="206375">
              <a:defRPr sz="6000">
                <a:solidFill>
                  <a:srgbClr val="5E5E5E"/>
                </a:solidFill>
                <a:latin typeface="Helvetica"/>
                <a:ea typeface="Helvetica"/>
                <a:cs typeface="Helvetica"/>
                <a:sym typeface="Helvetica"/>
              </a:defRPr>
            </a:pPr>
            <a:r>
              <a:rPr lang="en-GB" sz="4500" dirty="0">
                <a:solidFill>
                  <a:schemeClr val="bg1">
                    <a:lumMod val="85000"/>
                  </a:schemeClr>
                </a:solidFill>
                <a:sym typeface="Helvetica"/>
              </a:rPr>
              <a:t>TCL Views on</a:t>
            </a:r>
          </a:p>
          <a:p>
            <a:pPr defTabSz="206375">
              <a:defRPr sz="6000">
                <a:solidFill>
                  <a:srgbClr val="5E5E5E"/>
                </a:solidFill>
                <a:latin typeface="Helvetica"/>
                <a:ea typeface="Helvetica"/>
                <a:cs typeface="Helvetica"/>
                <a:sym typeface="Helvetica"/>
              </a:defRPr>
            </a:pPr>
            <a:r>
              <a:rPr lang="en-GB" sz="4500" dirty="0">
                <a:solidFill>
                  <a:schemeClr val="bg1">
                    <a:lumMod val="85000"/>
                  </a:schemeClr>
                </a:solidFill>
                <a:sym typeface="Helvetica"/>
              </a:rPr>
              <a:t>6G Satellite Access Standardization</a:t>
            </a:r>
            <a:endParaRPr lang="en-US" altLang="zh-CN" sz="4500" dirty="0">
              <a:solidFill>
                <a:schemeClr val="bg1">
                  <a:lumMod val="85000"/>
                </a:schemeClr>
              </a:solidFill>
              <a:latin typeface="Arial Black" panose="020B0A04020102020204" pitchFamily="34" charset="0"/>
              <a:ea typeface="微软雅黑" panose="020B0503020204020204" charset="-122"/>
              <a:cs typeface="FZLanTingHei-M-GBK" panose="02000000000000000000"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287" y="1118301"/>
            <a:ext cx="2646628" cy="608536"/>
          </a:xfrm>
          <a:prstGeom prst="rect">
            <a:avLst/>
          </a:prstGeom>
        </p:spPr>
      </p:pic>
      <p:sp>
        <p:nvSpPr>
          <p:cNvPr id="4" name="Rectangle 3"/>
          <p:cNvSpPr/>
          <p:nvPr/>
        </p:nvSpPr>
        <p:spPr>
          <a:xfrm>
            <a:off x="10475879" y="41972"/>
            <a:ext cx="1710725" cy="369332"/>
          </a:xfrm>
          <a:prstGeom prst="rect">
            <a:avLst/>
          </a:prstGeom>
        </p:spPr>
        <p:txBody>
          <a:bodyPr wrap="none">
            <a:spAutoFit/>
          </a:bodyPr>
          <a:lstStyle/>
          <a:p>
            <a:r>
              <a:rPr lang="en-GB" dirty="0">
                <a:solidFill>
                  <a:schemeClr val="bg1"/>
                </a:solidFill>
                <a:latin typeface="arial" panose="020B0604020202020204" pitchFamily="34" charset="0"/>
              </a:rPr>
              <a:t>6GWS-250181</a:t>
            </a:r>
            <a:endParaRPr lang="en-GB" dirty="0">
              <a:solidFill>
                <a:schemeClr val="bg1"/>
              </a:solidFill>
            </a:endParaRPr>
          </a:p>
        </p:txBody>
      </p:sp>
      <p:sp>
        <p:nvSpPr>
          <p:cNvPr id="5" name="Rectangle 4"/>
          <p:cNvSpPr/>
          <p:nvPr/>
        </p:nvSpPr>
        <p:spPr>
          <a:xfrm>
            <a:off x="8026400" y="6270227"/>
            <a:ext cx="4160204" cy="600101"/>
          </a:xfrm>
          <a:prstGeom prst="rect">
            <a:avLst/>
          </a:prstGeom>
        </p:spPr>
        <p:txBody>
          <a:bodyPr wrap="square">
            <a:spAutoFit/>
          </a:bodyPr>
          <a:lstStyle/>
          <a:p>
            <a:pPr>
              <a:lnSpc>
                <a:spcPct val="107000"/>
              </a:lnSpc>
            </a:pPr>
            <a:r>
              <a:rPr lang="en-US" sz="1600" dirty="0">
                <a:highlight>
                  <a:srgbClr val="C0C0C0"/>
                </a:highlight>
                <a:latin typeface="arial" panose="020B0604020202020204" pitchFamily="34" charset="0"/>
              </a:rPr>
              <a:t>3GPP TSG RAN 6G Workshop Meeting 	</a:t>
            </a:r>
          </a:p>
          <a:p>
            <a:pPr>
              <a:lnSpc>
                <a:spcPct val="107000"/>
              </a:lnSpc>
            </a:pPr>
            <a:r>
              <a:rPr lang="en-US" sz="1600" dirty="0">
                <a:highlight>
                  <a:srgbClr val="C0C0C0"/>
                </a:highlight>
                <a:latin typeface="arial" panose="020B0604020202020204" pitchFamily="34" charset="0"/>
              </a:rPr>
              <a:t>Incheon, South Korea, March 10-11th, 2025</a:t>
            </a:r>
            <a:endParaRPr lang="en-GB" sz="1600" dirty="0">
              <a:highlight>
                <a:srgbClr val="C0C0C0"/>
              </a:highlight>
              <a:latin typeface="arial" panose="020B0604020202020204" pitchFamily="34" charset="0"/>
            </a:endParaRPr>
          </a:p>
        </p:txBody>
      </p:sp>
    </p:spTree>
    <p:extLst>
      <p:ext uri="{BB962C8B-B14F-4D97-AF65-F5344CB8AC3E}">
        <p14:creationId xmlns:p14="http://schemas.microsoft.com/office/powerpoint/2010/main" val="2973143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9947" y="3588956"/>
            <a:ext cx="5828926" cy="1708160"/>
          </a:xfrm>
          <a:prstGeom prst="rect">
            <a:avLst/>
          </a:prstGeom>
        </p:spPr>
        <p:txBody>
          <a:bodyPr wrap="square">
            <a:spAutoFit/>
          </a:bodyPr>
          <a:lstStyle/>
          <a:p>
            <a:pPr marL="285750" indent="-285750" fontAlgn="auto">
              <a:lnSpc>
                <a:spcPts val="1800"/>
              </a:lnSpc>
              <a:spcAft>
                <a:spcPts val="0"/>
              </a:spcAft>
              <a:buFont typeface="Courier New" panose="02070309020205020404" pitchFamily="49" charset="0"/>
              <a:buChar char="o"/>
            </a:pPr>
            <a:r>
              <a:rPr lang="en-US" altLang="zh-CN" sz="1400" dirty="0">
                <a:solidFill>
                  <a:schemeClr val="accent1">
                    <a:lumMod val="75000"/>
                  </a:schemeClr>
                </a:solidFill>
                <a:latin typeface="Arial" panose="020B0604020202020204" pitchFamily="34" charset="0"/>
                <a:cs typeface="Arial" panose="020B0604020202020204" pitchFamily="34" charset="0"/>
                <a:sym typeface="+mn-ea"/>
              </a:rPr>
              <a:t>While 5G NTN was focusing only on integrating satellite components to 3gpp system, </a:t>
            </a:r>
            <a:r>
              <a:rPr lang="en-GB" sz="1400" dirty="0">
                <a:solidFill>
                  <a:schemeClr val="accent1">
                    <a:lumMod val="75000"/>
                  </a:schemeClr>
                </a:solidFill>
                <a:latin typeface="Arial" panose="020B0604020202020204" pitchFamily="34" charset="0"/>
                <a:cs typeface="Arial" panose="020B0604020202020204" pitchFamily="34" charset="0"/>
              </a:rPr>
              <a:t>6G unified space &amp; ground access system is expected to support new capabilities and new emerging use-cases such as holographic communication (HTC), Industrial Internet of Things (</a:t>
            </a:r>
            <a:r>
              <a:rPr lang="en-GB" sz="1400" dirty="0" err="1">
                <a:solidFill>
                  <a:schemeClr val="accent1">
                    <a:lumMod val="75000"/>
                  </a:schemeClr>
                </a:solidFill>
                <a:latin typeface="Arial" panose="020B0604020202020204" pitchFamily="34" charset="0"/>
                <a:cs typeface="Arial" panose="020B0604020202020204" pitchFamily="34" charset="0"/>
              </a:rPr>
              <a:t>IIoT</a:t>
            </a:r>
            <a:r>
              <a:rPr lang="en-GB" sz="1400" dirty="0">
                <a:solidFill>
                  <a:schemeClr val="accent1">
                    <a:lumMod val="75000"/>
                  </a:schemeClr>
                </a:solidFill>
                <a:latin typeface="Arial" panose="020B0604020202020204" pitchFamily="34" charset="0"/>
                <a:cs typeface="Arial" panose="020B0604020202020204" pitchFamily="34" charset="0"/>
              </a:rPr>
              <a:t>) and digital twins, on the top of remaining 5G use-cases e.g., voice over GEO, MBS, cell broadcasting &amp; emergency services</a:t>
            </a:r>
            <a:r>
              <a:rPr lang="en-GB" sz="1500" dirty="0">
                <a:solidFill>
                  <a:schemeClr val="accent1">
                    <a:lumMod val="75000"/>
                  </a:schemeClr>
                </a:solidFill>
                <a:ea typeface="+mn-lt"/>
                <a:cs typeface="Times New Roman" panose="02020603050405020304" pitchFamily="18" charset="0"/>
              </a:rPr>
              <a:t>.</a:t>
            </a:r>
          </a:p>
        </p:txBody>
      </p:sp>
      <p:sp>
        <p:nvSpPr>
          <p:cNvPr id="3" name="Rectangle 2"/>
          <p:cNvSpPr/>
          <p:nvPr/>
        </p:nvSpPr>
        <p:spPr>
          <a:xfrm>
            <a:off x="1023521" y="255438"/>
            <a:ext cx="1210588" cy="369332"/>
          </a:xfrm>
          <a:prstGeom prst="rect">
            <a:avLst/>
          </a:prstGeom>
        </p:spPr>
        <p:txBody>
          <a:bodyPr wrap="none">
            <a:spAutoFit/>
          </a:bodyPr>
          <a:lstStyle/>
          <a:p>
            <a:r>
              <a:rPr lang="en-US" b="1" u="sng" dirty="0">
                <a:latin typeface="Arial" panose="020B0604020202020204" pitchFamily="34" charset="0"/>
                <a:ea typeface="黑体" panose="02010609060101010101" pitchFamily="49" charset="-122"/>
                <a:cs typeface="Arial" panose="020B0604020202020204" pitchFamily="34" charset="0"/>
              </a:rPr>
              <a:t>Overview</a:t>
            </a:r>
            <a:endParaRPr lang="en-GB" dirty="0">
              <a:latin typeface="Arial" panose="020B0604020202020204" pitchFamily="34" charset="0"/>
              <a:cs typeface="Arial" panose="020B0604020202020204" pitchFamily="34" charset="0"/>
            </a:endParaRPr>
          </a:p>
        </p:txBody>
      </p:sp>
      <p:sp>
        <p:nvSpPr>
          <p:cNvPr id="25" name="圆角矩形 200">
            <a:extLst>
              <a:ext uri="{FF2B5EF4-FFF2-40B4-BE49-F238E27FC236}">
                <a16:creationId xmlns:a16="http://schemas.microsoft.com/office/drawing/2014/main" id="{1384F791-BDF6-458A-A00A-3FD47DCE8B29}"/>
              </a:ext>
            </a:extLst>
          </p:cNvPr>
          <p:cNvSpPr/>
          <p:nvPr/>
        </p:nvSpPr>
        <p:spPr>
          <a:xfrm>
            <a:off x="6999006" y="1098135"/>
            <a:ext cx="4200626" cy="5129019"/>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圆角矩形 200">
            <a:extLst>
              <a:ext uri="{FF2B5EF4-FFF2-40B4-BE49-F238E27FC236}">
                <a16:creationId xmlns:a16="http://schemas.microsoft.com/office/drawing/2014/main" id="{1384F791-BDF6-458A-A00A-3FD47DCE8B29}"/>
              </a:ext>
            </a:extLst>
          </p:cNvPr>
          <p:cNvSpPr/>
          <p:nvPr/>
        </p:nvSpPr>
        <p:spPr>
          <a:xfrm>
            <a:off x="1132676" y="998708"/>
            <a:ext cx="5002654" cy="2196525"/>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圆角矩形 200">
            <a:extLst>
              <a:ext uri="{FF2B5EF4-FFF2-40B4-BE49-F238E27FC236}">
                <a16:creationId xmlns:a16="http://schemas.microsoft.com/office/drawing/2014/main" id="{1384F791-BDF6-458A-A00A-3FD47DCE8B29}"/>
              </a:ext>
            </a:extLst>
          </p:cNvPr>
          <p:cNvSpPr/>
          <p:nvPr/>
        </p:nvSpPr>
        <p:spPr>
          <a:xfrm>
            <a:off x="779656" y="3483445"/>
            <a:ext cx="5964912" cy="2743709"/>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Rectangle 5"/>
          <p:cNvSpPr/>
          <p:nvPr/>
        </p:nvSpPr>
        <p:spPr>
          <a:xfrm>
            <a:off x="1023521" y="699608"/>
            <a:ext cx="2423805" cy="306302"/>
          </a:xfrm>
          <a:prstGeom prst="rect">
            <a:avLst/>
          </a:prstGeom>
        </p:spPr>
        <p:txBody>
          <a:bodyPr wrap="none">
            <a:spAutoFit/>
          </a:bodyPr>
          <a:lstStyle/>
          <a:p>
            <a:pPr marL="342900" lvl="0" indent="-342900">
              <a:lnSpc>
                <a:spcPts val="1800"/>
              </a:lnSpc>
              <a:buFont typeface="Symbol" panose="05050102010706020507" pitchFamily="18" charset="2"/>
              <a:buChar char=""/>
            </a:pPr>
            <a:r>
              <a:rPr lang="en-US" altLang="zh-CN" sz="1400" u="sng" dirty="0">
                <a:latin typeface="Arial" panose="020B0604020202020204" pitchFamily="34" charset="0"/>
                <a:ea typeface="Times New Roman" panose="02020603050405020304" pitchFamily="18" charset="0"/>
                <a:cs typeface="Arial" panose="020B0604020202020204" pitchFamily="34" charset="0"/>
              </a:rPr>
              <a:t>Satellite Access in 3gpp</a:t>
            </a:r>
          </a:p>
        </p:txBody>
      </p:sp>
      <p:sp>
        <p:nvSpPr>
          <p:cNvPr id="12" name="object 4"/>
          <p:cNvSpPr/>
          <p:nvPr/>
        </p:nvSpPr>
        <p:spPr>
          <a:xfrm>
            <a:off x="7235990" y="5679947"/>
            <a:ext cx="3465982" cy="302260"/>
          </a:xfrm>
          <a:custGeom>
            <a:avLst/>
            <a:gdLst/>
            <a:ahLst/>
            <a:cxnLst/>
            <a:rect l="l" t="t" r="r" b="b"/>
            <a:pathLst>
              <a:path w="3563620" h="302260">
                <a:moveTo>
                  <a:pt x="1781556" y="0"/>
                </a:moveTo>
                <a:lnTo>
                  <a:pt x="1635448" y="500"/>
                </a:lnTo>
                <a:lnTo>
                  <a:pt x="1353446" y="4384"/>
                </a:lnTo>
                <a:lnTo>
                  <a:pt x="1088118" y="11856"/>
                </a:lnTo>
                <a:lnTo>
                  <a:pt x="843133" y="22605"/>
                </a:lnTo>
                <a:lnTo>
                  <a:pt x="622161" y="36319"/>
                </a:lnTo>
                <a:lnTo>
                  <a:pt x="521827" y="44191"/>
                </a:lnTo>
                <a:lnTo>
                  <a:pt x="428871" y="52688"/>
                </a:lnTo>
                <a:lnTo>
                  <a:pt x="343753" y="61771"/>
                </a:lnTo>
                <a:lnTo>
                  <a:pt x="266931" y="71401"/>
                </a:lnTo>
                <a:lnTo>
                  <a:pt x="198864" y="81540"/>
                </a:lnTo>
                <a:lnTo>
                  <a:pt x="140011" y="92149"/>
                </a:lnTo>
                <a:lnTo>
                  <a:pt x="90830" y="103188"/>
                </a:lnTo>
                <a:lnTo>
                  <a:pt x="51780" y="114619"/>
                </a:lnTo>
                <a:lnTo>
                  <a:pt x="5906" y="138502"/>
                </a:lnTo>
                <a:lnTo>
                  <a:pt x="0" y="150875"/>
                </a:lnTo>
                <a:lnTo>
                  <a:pt x="5906" y="163249"/>
                </a:lnTo>
                <a:lnTo>
                  <a:pt x="51780" y="187132"/>
                </a:lnTo>
                <a:lnTo>
                  <a:pt x="90830" y="198563"/>
                </a:lnTo>
                <a:lnTo>
                  <a:pt x="140011" y="209602"/>
                </a:lnTo>
                <a:lnTo>
                  <a:pt x="198864" y="220211"/>
                </a:lnTo>
                <a:lnTo>
                  <a:pt x="266931" y="230350"/>
                </a:lnTo>
                <a:lnTo>
                  <a:pt x="343753" y="239980"/>
                </a:lnTo>
                <a:lnTo>
                  <a:pt x="428871" y="249063"/>
                </a:lnTo>
                <a:lnTo>
                  <a:pt x="521827" y="257560"/>
                </a:lnTo>
                <a:lnTo>
                  <a:pt x="622161" y="265432"/>
                </a:lnTo>
                <a:lnTo>
                  <a:pt x="729416" y="272641"/>
                </a:lnTo>
                <a:lnTo>
                  <a:pt x="962853" y="284911"/>
                </a:lnTo>
                <a:lnTo>
                  <a:pt x="1218468" y="294060"/>
                </a:lnTo>
                <a:lnTo>
                  <a:pt x="1492592" y="299777"/>
                </a:lnTo>
                <a:lnTo>
                  <a:pt x="1781556" y="301751"/>
                </a:lnTo>
                <a:lnTo>
                  <a:pt x="1927663" y="301251"/>
                </a:lnTo>
                <a:lnTo>
                  <a:pt x="2209665" y="297367"/>
                </a:lnTo>
                <a:lnTo>
                  <a:pt x="2474993" y="289895"/>
                </a:lnTo>
                <a:lnTo>
                  <a:pt x="2719978" y="279146"/>
                </a:lnTo>
                <a:lnTo>
                  <a:pt x="2940950" y="265432"/>
                </a:lnTo>
                <a:lnTo>
                  <a:pt x="3041284" y="257560"/>
                </a:lnTo>
                <a:lnTo>
                  <a:pt x="3134240" y="249063"/>
                </a:lnTo>
                <a:lnTo>
                  <a:pt x="3219358" y="239980"/>
                </a:lnTo>
                <a:lnTo>
                  <a:pt x="3296180" y="230350"/>
                </a:lnTo>
                <a:lnTo>
                  <a:pt x="3364247" y="220211"/>
                </a:lnTo>
                <a:lnTo>
                  <a:pt x="3423100" y="209602"/>
                </a:lnTo>
                <a:lnTo>
                  <a:pt x="3472281" y="198563"/>
                </a:lnTo>
                <a:lnTo>
                  <a:pt x="3511331" y="187132"/>
                </a:lnTo>
                <a:lnTo>
                  <a:pt x="3557205" y="163249"/>
                </a:lnTo>
                <a:lnTo>
                  <a:pt x="3563112" y="150875"/>
                </a:lnTo>
                <a:lnTo>
                  <a:pt x="3557205" y="138502"/>
                </a:lnTo>
                <a:lnTo>
                  <a:pt x="3511331" y="114619"/>
                </a:lnTo>
                <a:lnTo>
                  <a:pt x="3472281" y="103188"/>
                </a:lnTo>
                <a:lnTo>
                  <a:pt x="3423100" y="92149"/>
                </a:lnTo>
                <a:lnTo>
                  <a:pt x="3364247" y="81540"/>
                </a:lnTo>
                <a:lnTo>
                  <a:pt x="3296180" y="71401"/>
                </a:lnTo>
                <a:lnTo>
                  <a:pt x="3219358" y="61771"/>
                </a:lnTo>
                <a:lnTo>
                  <a:pt x="3134240" y="52688"/>
                </a:lnTo>
                <a:lnTo>
                  <a:pt x="3041284" y="44191"/>
                </a:lnTo>
                <a:lnTo>
                  <a:pt x="2940950" y="36319"/>
                </a:lnTo>
                <a:lnTo>
                  <a:pt x="2719978" y="22605"/>
                </a:lnTo>
                <a:lnTo>
                  <a:pt x="2474993" y="11856"/>
                </a:lnTo>
                <a:lnTo>
                  <a:pt x="2209665" y="4384"/>
                </a:lnTo>
                <a:lnTo>
                  <a:pt x="1927663" y="500"/>
                </a:lnTo>
                <a:lnTo>
                  <a:pt x="1781556" y="0"/>
                </a:lnTo>
                <a:close/>
              </a:path>
            </a:pathLst>
          </a:custGeom>
          <a:solidFill>
            <a:schemeClr val="tx1">
              <a:lumMod val="50000"/>
              <a:lumOff val="50000"/>
            </a:schemeClr>
          </a:solidFill>
          <a:ln w="12700">
            <a:solidFill>
              <a:schemeClr val="tx1">
                <a:lumMod val="50000"/>
                <a:lumOff val="50000"/>
              </a:schemeClr>
            </a:solidFill>
          </a:ln>
        </p:spPr>
        <p:txBody>
          <a:bodyPr wrap="square" lIns="0" tIns="0" rIns="0" bIns="0" rtlCol="0"/>
          <a:lstStyle/>
          <a:p>
            <a:endParaRPr/>
          </a:p>
        </p:txBody>
      </p:sp>
      <p:sp>
        <p:nvSpPr>
          <p:cNvPr id="13" name="object 5"/>
          <p:cNvSpPr/>
          <p:nvPr/>
        </p:nvSpPr>
        <p:spPr>
          <a:xfrm>
            <a:off x="7576350" y="5688203"/>
            <a:ext cx="2435860" cy="280670"/>
          </a:xfrm>
          <a:custGeom>
            <a:avLst/>
            <a:gdLst/>
            <a:ahLst/>
            <a:cxnLst/>
            <a:rect l="l" t="t" r="r" b="b"/>
            <a:pathLst>
              <a:path w="2435859" h="280670">
                <a:moveTo>
                  <a:pt x="1217676" y="0"/>
                </a:moveTo>
                <a:lnTo>
                  <a:pt x="1020172" y="1835"/>
                </a:lnTo>
                <a:lnTo>
                  <a:pt x="832811" y="7148"/>
                </a:lnTo>
                <a:lnTo>
                  <a:pt x="743717" y="11018"/>
                </a:lnTo>
                <a:lnTo>
                  <a:pt x="658100" y="15650"/>
                </a:lnTo>
                <a:lnTo>
                  <a:pt x="576273" y="21007"/>
                </a:lnTo>
                <a:lnTo>
                  <a:pt x="498549" y="27052"/>
                </a:lnTo>
                <a:lnTo>
                  <a:pt x="425241" y="33751"/>
                </a:lnTo>
                <a:lnTo>
                  <a:pt x="356663" y="41067"/>
                </a:lnTo>
                <a:lnTo>
                  <a:pt x="293129" y="48963"/>
                </a:lnTo>
                <a:lnTo>
                  <a:pt x="234952" y="57404"/>
                </a:lnTo>
                <a:lnTo>
                  <a:pt x="182445" y="66353"/>
                </a:lnTo>
                <a:lnTo>
                  <a:pt x="135922" y="75775"/>
                </a:lnTo>
                <a:lnTo>
                  <a:pt x="95696" y="85633"/>
                </a:lnTo>
                <a:lnTo>
                  <a:pt x="35391" y="106515"/>
                </a:lnTo>
                <a:lnTo>
                  <a:pt x="4036" y="128709"/>
                </a:lnTo>
                <a:lnTo>
                  <a:pt x="0" y="140208"/>
                </a:lnTo>
                <a:lnTo>
                  <a:pt x="4036" y="151706"/>
                </a:lnTo>
                <a:lnTo>
                  <a:pt x="35391" y="173900"/>
                </a:lnTo>
                <a:lnTo>
                  <a:pt x="95696" y="194782"/>
                </a:lnTo>
                <a:lnTo>
                  <a:pt x="135922" y="204640"/>
                </a:lnTo>
                <a:lnTo>
                  <a:pt x="182445" y="214062"/>
                </a:lnTo>
                <a:lnTo>
                  <a:pt x="234952" y="223011"/>
                </a:lnTo>
                <a:lnTo>
                  <a:pt x="293129" y="231452"/>
                </a:lnTo>
                <a:lnTo>
                  <a:pt x="356663" y="239348"/>
                </a:lnTo>
                <a:lnTo>
                  <a:pt x="425241" y="246664"/>
                </a:lnTo>
                <a:lnTo>
                  <a:pt x="498549" y="253363"/>
                </a:lnTo>
                <a:lnTo>
                  <a:pt x="576273" y="259408"/>
                </a:lnTo>
                <a:lnTo>
                  <a:pt x="658100" y="264765"/>
                </a:lnTo>
                <a:lnTo>
                  <a:pt x="743717" y="269397"/>
                </a:lnTo>
                <a:lnTo>
                  <a:pt x="832811" y="273267"/>
                </a:lnTo>
                <a:lnTo>
                  <a:pt x="1020172" y="278580"/>
                </a:lnTo>
                <a:lnTo>
                  <a:pt x="1217676" y="280416"/>
                </a:lnTo>
                <a:lnTo>
                  <a:pt x="1317539" y="279951"/>
                </a:lnTo>
                <a:lnTo>
                  <a:pt x="1510285" y="276341"/>
                </a:lnTo>
                <a:lnTo>
                  <a:pt x="1602540" y="273267"/>
                </a:lnTo>
                <a:lnTo>
                  <a:pt x="1691634" y="269397"/>
                </a:lnTo>
                <a:lnTo>
                  <a:pt x="1777251" y="264765"/>
                </a:lnTo>
                <a:lnTo>
                  <a:pt x="1859078" y="259408"/>
                </a:lnTo>
                <a:lnTo>
                  <a:pt x="1936802" y="253363"/>
                </a:lnTo>
                <a:lnTo>
                  <a:pt x="2010110" y="246664"/>
                </a:lnTo>
                <a:lnTo>
                  <a:pt x="2078688" y="239348"/>
                </a:lnTo>
                <a:lnTo>
                  <a:pt x="2142222" y="231452"/>
                </a:lnTo>
                <a:lnTo>
                  <a:pt x="2200399" y="223011"/>
                </a:lnTo>
                <a:lnTo>
                  <a:pt x="2252906" y="214062"/>
                </a:lnTo>
                <a:lnTo>
                  <a:pt x="2299429" y="204640"/>
                </a:lnTo>
                <a:lnTo>
                  <a:pt x="2339655" y="194782"/>
                </a:lnTo>
                <a:lnTo>
                  <a:pt x="2399960" y="173900"/>
                </a:lnTo>
                <a:lnTo>
                  <a:pt x="2431315" y="151706"/>
                </a:lnTo>
                <a:lnTo>
                  <a:pt x="2435352" y="140208"/>
                </a:lnTo>
                <a:lnTo>
                  <a:pt x="2431315" y="128709"/>
                </a:lnTo>
                <a:lnTo>
                  <a:pt x="2399960" y="106515"/>
                </a:lnTo>
                <a:lnTo>
                  <a:pt x="2339655" y="85633"/>
                </a:lnTo>
                <a:lnTo>
                  <a:pt x="2299429" y="75775"/>
                </a:lnTo>
                <a:lnTo>
                  <a:pt x="2252906" y="66353"/>
                </a:lnTo>
                <a:lnTo>
                  <a:pt x="2200399" y="57404"/>
                </a:lnTo>
                <a:lnTo>
                  <a:pt x="2142222" y="48963"/>
                </a:lnTo>
                <a:lnTo>
                  <a:pt x="2078688" y="41067"/>
                </a:lnTo>
                <a:lnTo>
                  <a:pt x="2010110" y="33751"/>
                </a:lnTo>
                <a:lnTo>
                  <a:pt x="1936802" y="27052"/>
                </a:lnTo>
                <a:lnTo>
                  <a:pt x="1859078" y="21007"/>
                </a:lnTo>
                <a:lnTo>
                  <a:pt x="1777251" y="15650"/>
                </a:lnTo>
                <a:lnTo>
                  <a:pt x="1691634" y="11018"/>
                </a:lnTo>
                <a:lnTo>
                  <a:pt x="1602540" y="7148"/>
                </a:lnTo>
                <a:lnTo>
                  <a:pt x="1415179" y="1835"/>
                </a:lnTo>
                <a:lnTo>
                  <a:pt x="1217676" y="0"/>
                </a:lnTo>
                <a:close/>
              </a:path>
            </a:pathLst>
          </a:custGeom>
          <a:solidFill>
            <a:srgbClr val="0070C0"/>
          </a:solidFill>
          <a:ln>
            <a:solidFill>
              <a:srgbClr val="0070C0"/>
            </a:solidFill>
          </a:ln>
        </p:spPr>
        <p:txBody>
          <a:bodyPr wrap="square" lIns="0" tIns="0" rIns="0" bIns="0" rtlCol="0"/>
          <a:lstStyle/>
          <a:p>
            <a:endParaRPr/>
          </a:p>
        </p:txBody>
      </p:sp>
      <p:sp>
        <p:nvSpPr>
          <p:cNvPr id="14" name="object 6"/>
          <p:cNvSpPr/>
          <p:nvPr/>
        </p:nvSpPr>
        <p:spPr>
          <a:xfrm>
            <a:off x="8372398" y="5701664"/>
            <a:ext cx="1533525" cy="226060"/>
          </a:xfrm>
          <a:custGeom>
            <a:avLst/>
            <a:gdLst/>
            <a:ahLst/>
            <a:cxnLst/>
            <a:rect l="l" t="t" r="r" b="b"/>
            <a:pathLst>
              <a:path w="1533525" h="226060">
                <a:moveTo>
                  <a:pt x="766572" y="0"/>
                </a:moveTo>
                <a:lnTo>
                  <a:pt x="703694" y="373"/>
                </a:lnTo>
                <a:lnTo>
                  <a:pt x="642217" y="1476"/>
                </a:lnTo>
                <a:lnTo>
                  <a:pt x="582338" y="3277"/>
                </a:lnTo>
                <a:lnTo>
                  <a:pt x="524256" y="5749"/>
                </a:lnTo>
                <a:lnTo>
                  <a:pt x="468165" y="8863"/>
                </a:lnTo>
                <a:lnTo>
                  <a:pt x="414265" y="12588"/>
                </a:lnTo>
                <a:lnTo>
                  <a:pt x="362751" y="16897"/>
                </a:lnTo>
                <a:lnTo>
                  <a:pt x="313822" y="21760"/>
                </a:lnTo>
                <a:lnTo>
                  <a:pt x="267673" y="27148"/>
                </a:lnTo>
                <a:lnTo>
                  <a:pt x="224504" y="33032"/>
                </a:lnTo>
                <a:lnTo>
                  <a:pt x="184510" y="39384"/>
                </a:lnTo>
                <a:lnTo>
                  <a:pt x="114837" y="53372"/>
                </a:lnTo>
                <a:lnTo>
                  <a:pt x="60233" y="68880"/>
                </a:lnTo>
                <a:lnTo>
                  <a:pt x="22275" y="85675"/>
                </a:lnTo>
                <a:lnTo>
                  <a:pt x="0" y="112775"/>
                </a:lnTo>
                <a:lnTo>
                  <a:pt x="2540" y="122024"/>
                </a:lnTo>
                <a:lnTo>
                  <a:pt x="39075" y="148420"/>
                </a:lnTo>
                <a:lnTo>
                  <a:pt x="85553" y="164601"/>
                </a:lnTo>
                <a:lnTo>
                  <a:pt x="147888" y="179378"/>
                </a:lnTo>
                <a:lnTo>
                  <a:pt x="224504" y="192519"/>
                </a:lnTo>
                <a:lnTo>
                  <a:pt x="267673" y="198403"/>
                </a:lnTo>
                <a:lnTo>
                  <a:pt x="313822" y="203791"/>
                </a:lnTo>
                <a:lnTo>
                  <a:pt x="362751" y="208654"/>
                </a:lnTo>
                <a:lnTo>
                  <a:pt x="414265" y="212963"/>
                </a:lnTo>
                <a:lnTo>
                  <a:pt x="468165" y="216688"/>
                </a:lnTo>
                <a:lnTo>
                  <a:pt x="524256" y="219802"/>
                </a:lnTo>
                <a:lnTo>
                  <a:pt x="582338" y="222274"/>
                </a:lnTo>
                <a:lnTo>
                  <a:pt x="642217" y="224075"/>
                </a:lnTo>
                <a:lnTo>
                  <a:pt x="703694" y="225178"/>
                </a:lnTo>
                <a:lnTo>
                  <a:pt x="766572" y="225552"/>
                </a:lnTo>
                <a:lnTo>
                  <a:pt x="829449" y="225178"/>
                </a:lnTo>
                <a:lnTo>
                  <a:pt x="890926" y="224075"/>
                </a:lnTo>
                <a:lnTo>
                  <a:pt x="950805" y="222274"/>
                </a:lnTo>
                <a:lnTo>
                  <a:pt x="1008887" y="219802"/>
                </a:lnTo>
                <a:lnTo>
                  <a:pt x="1064978" y="216688"/>
                </a:lnTo>
                <a:lnTo>
                  <a:pt x="1118878" y="212963"/>
                </a:lnTo>
                <a:lnTo>
                  <a:pt x="1170392" y="208654"/>
                </a:lnTo>
                <a:lnTo>
                  <a:pt x="1219321" y="203791"/>
                </a:lnTo>
                <a:lnTo>
                  <a:pt x="1265470" y="198403"/>
                </a:lnTo>
                <a:lnTo>
                  <a:pt x="1308639" y="192519"/>
                </a:lnTo>
                <a:lnTo>
                  <a:pt x="1348633" y="186167"/>
                </a:lnTo>
                <a:lnTo>
                  <a:pt x="1418306" y="172179"/>
                </a:lnTo>
                <a:lnTo>
                  <a:pt x="1472910" y="156671"/>
                </a:lnTo>
                <a:lnTo>
                  <a:pt x="1510868" y="139876"/>
                </a:lnTo>
                <a:lnTo>
                  <a:pt x="1533143" y="112775"/>
                </a:lnTo>
                <a:lnTo>
                  <a:pt x="1530603" y="103527"/>
                </a:lnTo>
                <a:lnTo>
                  <a:pt x="1494068" y="77131"/>
                </a:lnTo>
                <a:lnTo>
                  <a:pt x="1447590" y="60950"/>
                </a:lnTo>
                <a:lnTo>
                  <a:pt x="1385255" y="46173"/>
                </a:lnTo>
                <a:lnTo>
                  <a:pt x="1308639" y="33032"/>
                </a:lnTo>
                <a:lnTo>
                  <a:pt x="1265470" y="27148"/>
                </a:lnTo>
                <a:lnTo>
                  <a:pt x="1219321" y="21760"/>
                </a:lnTo>
                <a:lnTo>
                  <a:pt x="1170392" y="16897"/>
                </a:lnTo>
                <a:lnTo>
                  <a:pt x="1118878" y="12588"/>
                </a:lnTo>
                <a:lnTo>
                  <a:pt x="1064978" y="8863"/>
                </a:lnTo>
                <a:lnTo>
                  <a:pt x="1008888" y="5749"/>
                </a:lnTo>
                <a:lnTo>
                  <a:pt x="950805" y="3277"/>
                </a:lnTo>
                <a:lnTo>
                  <a:pt x="890926" y="1476"/>
                </a:lnTo>
                <a:lnTo>
                  <a:pt x="829449" y="373"/>
                </a:lnTo>
                <a:lnTo>
                  <a:pt x="766572" y="0"/>
                </a:lnTo>
                <a:close/>
              </a:path>
            </a:pathLst>
          </a:custGeom>
          <a:solidFill>
            <a:srgbClr val="FF5D5D"/>
          </a:solidFill>
          <a:ln>
            <a:solidFill>
              <a:srgbClr val="FF5D5D"/>
            </a:solidFill>
          </a:ln>
        </p:spPr>
        <p:txBody>
          <a:bodyPr wrap="square" lIns="0" tIns="0" rIns="0" bIns="0" rtlCol="0"/>
          <a:lstStyle/>
          <a:p>
            <a:endParaRPr/>
          </a:p>
        </p:txBody>
      </p:sp>
      <p:sp>
        <p:nvSpPr>
          <p:cNvPr id="15" name="object 8"/>
          <p:cNvSpPr/>
          <p:nvPr/>
        </p:nvSpPr>
        <p:spPr>
          <a:xfrm>
            <a:off x="8857865" y="1524012"/>
            <a:ext cx="275590" cy="284173"/>
          </a:xfrm>
          <a:custGeom>
            <a:avLst/>
            <a:gdLst/>
            <a:ahLst/>
            <a:cxnLst/>
            <a:rect l="l" t="t" r="r" b="b"/>
            <a:pathLst>
              <a:path w="275590" h="259714">
                <a:moveTo>
                  <a:pt x="51605" y="137588"/>
                </a:moveTo>
                <a:lnTo>
                  <a:pt x="3725" y="152133"/>
                </a:lnTo>
                <a:lnTo>
                  <a:pt x="0" y="156871"/>
                </a:lnTo>
                <a:lnTo>
                  <a:pt x="1007" y="166308"/>
                </a:lnTo>
                <a:lnTo>
                  <a:pt x="75804" y="240327"/>
                </a:lnTo>
                <a:lnTo>
                  <a:pt x="98814" y="259499"/>
                </a:lnTo>
                <a:lnTo>
                  <a:pt x="108116" y="256033"/>
                </a:lnTo>
                <a:lnTo>
                  <a:pt x="128703" y="217153"/>
                </a:lnTo>
                <a:lnTo>
                  <a:pt x="131324" y="194858"/>
                </a:lnTo>
                <a:lnTo>
                  <a:pt x="172839" y="194858"/>
                </a:lnTo>
                <a:lnTo>
                  <a:pt x="178371" y="190162"/>
                </a:lnTo>
                <a:lnTo>
                  <a:pt x="204258" y="165976"/>
                </a:lnTo>
                <a:lnTo>
                  <a:pt x="221102" y="149424"/>
                </a:lnTo>
                <a:lnTo>
                  <a:pt x="232361" y="139014"/>
                </a:lnTo>
                <a:lnTo>
                  <a:pt x="70443" y="139014"/>
                </a:lnTo>
                <a:lnTo>
                  <a:pt x="63812" y="138411"/>
                </a:lnTo>
                <a:lnTo>
                  <a:pt x="51605" y="137588"/>
                </a:lnTo>
                <a:close/>
              </a:path>
              <a:path w="275590" h="259714">
                <a:moveTo>
                  <a:pt x="172839" y="194858"/>
                </a:moveTo>
                <a:lnTo>
                  <a:pt x="131324" y="194858"/>
                </a:lnTo>
                <a:lnTo>
                  <a:pt x="143163" y="206115"/>
                </a:lnTo>
                <a:lnTo>
                  <a:pt x="145981" y="208583"/>
                </a:lnTo>
                <a:lnTo>
                  <a:pt x="151868" y="209322"/>
                </a:lnTo>
                <a:lnTo>
                  <a:pt x="161929" y="204118"/>
                </a:lnTo>
                <a:lnTo>
                  <a:pt x="172839" y="194858"/>
                </a:lnTo>
                <a:close/>
              </a:path>
              <a:path w="275590" h="259714">
                <a:moveTo>
                  <a:pt x="201031" y="0"/>
                </a:moveTo>
                <a:lnTo>
                  <a:pt x="157843" y="15065"/>
                </a:lnTo>
                <a:lnTo>
                  <a:pt x="114812" y="54288"/>
                </a:lnTo>
                <a:lnTo>
                  <a:pt x="101134" y="67043"/>
                </a:lnTo>
                <a:lnTo>
                  <a:pt x="60562" y="106018"/>
                </a:lnTo>
                <a:lnTo>
                  <a:pt x="55206" y="111277"/>
                </a:lnTo>
                <a:lnTo>
                  <a:pt x="55010" y="119328"/>
                </a:lnTo>
                <a:lnTo>
                  <a:pt x="65604" y="132676"/>
                </a:lnTo>
                <a:lnTo>
                  <a:pt x="70443" y="139014"/>
                </a:lnTo>
                <a:lnTo>
                  <a:pt x="232361" y="139014"/>
                </a:lnTo>
                <a:lnTo>
                  <a:pt x="245605" y="126797"/>
                </a:lnTo>
                <a:lnTo>
                  <a:pt x="251106" y="121791"/>
                </a:lnTo>
                <a:lnTo>
                  <a:pt x="274192" y="82861"/>
                </a:lnTo>
                <a:lnTo>
                  <a:pt x="275504" y="69229"/>
                </a:lnTo>
                <a:lnTo>
                  <a:pt x="273929" y="55305"/>
                </a:lnTo>
                <a:lnTo>
                  <a:pt x="253740" y="20309"/>
                </a:lnTo>
                <a:lnTo>
                  <a:pt x="216145" y="1407"/>
                </a:lnTo>
                <a:lnTo>
                  <a:pt x="201031" y="0"/>
                </a:lnTo>
                <a:close/>
              </a:path>
            </a:pathLst>
          </a:custGeom>
          <a:solidFill>
            <a:schemeClr val="bg1"/>
          </a:solidFill>
          <a:ln>
            <a:solidFill>
              <a:schemeClr val="tx1">
                <a:lumMod val="50000"/>
                <a:lumOff val="50000"/>
              </a:schemeClr>
            </a:solidFill>
          </a:ln>
        </p:spPr>
        <p:txBody>
          <a:bodyPr wrap="square" lIns="0" tIns="0" rIns="0" bIns="0" rtlCol="0"/>
          <a:lstStyle/>
          <a:p>
            <a:endParaRPr/>
          </a:p>
        </p:txBody>
      </p:sp>
      <p:sp>
        <p:nvSpPr>
          <p:cNvPr id="16" name="object 9"/>
          <p:cNvSpPr/>
          <p:nvPr/>
        </p:nvSpPr>
        <p:spPr>
          <a:xfrm>
            <a:off x="8794280" y="1412747"/>
            <a:ext cx="460375" cy="476631"/>
          </a:xfrm>
          <a:custGeom>
            <a:avLst/>
            <a:gdLst/>
            <a:ahLst/>
            <a:cxnLst/>
            <a:rect l="l" t="t" r="r" b="b"/>
            <a:pathLst>
              <a:path w="460375" h="435610">
                <a:moveTo>
                  <a:pt x="281843" y="265279"/>
                </a:moveTo>
                <a:lnTo>
                  <a:pt x="268097" y="277622"/>
                </a:lnTo>
                <a:lnTo>
                  <a:pt x="293675" y="301964"/>
                </a:lnTo>
                <a:lnTo>
                  <a:pt x="274830" y="321053"/>
                </a:lnTo>
                <a:lnTo>
                  <a:pt x="271652" y="324103"/>
                </a:lnTo>
                <a:lnTo>
                  <a:pt x="271652" y="329056"/>
                </a:lnTo>
                <a:lnTo>
                  <a:pt x="274827" y="332231"/>
                </a:lnTo>
                <a:lnTo>
                  <a:pt x="379475" y="431673"/>
                </a:lnTo>
                <a:lnTo>
                  <a:pt x="383031" y="435228"/>
                </a:lnTo>
                <a:lnTo>
                  <a:pt x="388366" y="435228"/>
                </a:lnTo>
                <a:lnTo>
                  <a:pt x="391925" y="431669"/>
                </a:lnTo>
                <a:lnTo>
                  <a:pt x="456818" y="370332"/>
                </a:lnTo>
                <a:lnTo>
                  <a:pt x="460375" y="366649"/>
                </a:lnTo>
                <a:lnTo>
                  <a:pt x="460375" y="361823"/>
                </a:lnTo>
                <a:lnTo>
                  <a:pt x="456819" y="358648"/>
                </a:lnTo>
                <a:lnTo>
                  <a:pt x="384156" y="289600"/>
                </a:lnTo>
                <a:lnTo>
                  <a:pt x="307939" y="289600"/>
                </a:lnTo>
                <a:lnTo>
                  <a:pt x="281843" y="265279"/>
                </a:lnTo>
                <a:close/>
              </a:path>
              <a:path w="460375" h="435610">
                <a:moveTo>
                  <a:pt x="348487" y="256921"/>
                </a:moveTo>
                <a:lnTo>
                  <a:pt x="344043" y="256921"/>
                </a:lnTo>
                <a:lnTo>
                  <a:pt x="341883" y="257682"/>
                </a:lnTo>
                <a:lnTo>
                  <a:pt x="340102" y="259210"/>
                </a:lnTo>
                <a:lnTo>
                  <a:pt x="307939" y="289600"/>
                </a:lnTo>
                <a:lnTo>
                  <a:pt x="384156" y="289600"/>
                </a:lnTo>
                <a:lnTo>
                  <a:pt x="352170" y="259206"/>
                </a:lnTo>
                <a:lnTo>
                  <a:pt x="350520" y="257682"/>
                </a:lnTo>
                <a:lnTo>
                  <a:pt x="348487" y="256921"/>
                </a:lnTo>
                <a:close/>
              </a:path>
              <a:path w="460375" h="435610">
                <a:moveTo>
                  <a:pt x="166294" y="156973"/>
                </a:moveTo>
                <a:lnTo>
                  <a:pt x="139063" y="156973"/>
                </a:lnTo>
                <a:lnTo>
                  <a:pt x="164091" y="180130"/>
                </a:lnTo>
                <a:lnTo>
                  <a:pt x="178053" y="168148"/>
                </a:lnTo>
                <a:lnTo>
                  <a:pt x="166294" y="156973"/>
                </a:lnTo>
                <a:close/>
              </a:path>
              <a:path w="460375" h="435610">
                <a:moveTo>
                  <a:pt x="76326" y="0"/>
                </a:moveTo>
                <a:lnTo>
                  <a:pt x="72008" y="0"/>
                </a:lnTo>
                <a:lnTo>
                  <a:pt x="69723" y="762"/>
                </a:lnTo>
                <a:lnTo>
                  <a:pt x="67941" y="2416"/>
                </a:lnTo>
                <a:lnTo>
                  <a:pt x="3048" y="64134"/>
                </a:lnTo>
                <a:lnTo>
                  <a:pt x="0" y="67310"/>
                </a:lnTo>
                <a:lnTo>
                  <a:pt x="0" y="72643"/>
                </a:lnTo>
                <a:lnTo>
                  <a:pt x="3048" y="75818"/>
                </a:lnTo>
                <a:lnTo>
                  <a:pt x="107822" y="175260"/>
                </a:lnTo>
                <a:lnTo>
                  <a:pt x="110871" y="178435"/>
                </a:lnTo>
                <a:lnTo>
                  <a:pt x="116331" y="178435"/>
                </a:lnTo>
                <a:lnTo>
                  <a:pt x="119891" y="175256"/>
                </a:lnTo>
                <a:lnTo>
                  <a:pt x="139063" y="156973"/>
                </a:lnTo>
                <a:lnTo>
                  <a:pt x="166294" y="156973"/>
                </a:lnTo>
                <a:lnTo>
                  <a:pt x="153079" y="144416"/>
                </a:lnTo>
                <a:lnTo>
                  <a:pt x="184696" y="113497"/>
                </a:lnTo>
                <a:lnTo>
                  <a:pt x="188341" y="109854"/>
                </a:lnTo>
                <a:lnTo>
                  <a:pt x="188341" y="104901"/>
                </a:lnTo>
                <a:lnTo>
                  <a:pt x="184784" y="101853"/>
                </a:lnTo>
                <a:lnTo>
                  <a:pt x="80010" y="2412"/>
                </a:lnTo>
                <a:lnTo>
                  <a:pt x="78485" y="762"/>
                </a:lnTo>
                <a:lnTo>
                  <a:pt x="76326" y="0"/>
                </a:lnTo>
                <a:close/>
              </a:path>
            </a:pathLst>
          </a:custGeom>
          <a:solidFill>
            <a:schemeClr val="bg1"/>
          </a:solidFill>
          <a:ln>
            <a:solidFill>
              <a:schemeClr val="tx1">
                <a:lumMod val="50000"/>
                <a:lumOff val="50000"/>
              </a:schemeClr>
            </a:solidFill>
          </a:ln>
        </p:spPr>
        <p:txBody>
          <a:bodyPr wrap="square" lIns="0" tIns="0" rIns="0" bIns="0" rtlCol="0"/>
          <a:lstStyle/>
          <a:p>
            <a:endParaRPr/>
          </a:p>
        </p:txBody>
      </p:sp>
      <p:sp>
        <p:nvSpPr>
          <p:cNvPr id="17" name="object 10"/>
          <p:cNvSpPr/>
          <p:nvPr/>
        </p:nvSpPr>
        <p:spPr>
          <a:xfrm>
            <a:off x="8784375" y="1725166"/>
            <a:ext cx="137160" cy="148687"/>
          </a:xfrm>
          <a:custGeom>
            <a:avLst/>
            <a:gdLst/>
            <a:ahLst/>
            <a:cxnLst/>
            <a:rect l="l" t="t" r="r" b="b"/>
            <a:pathLst>
              <a:path w="137159" h="135889">
                <a:moveTo>
                  <a:pt x="11302" y="18796"/>
                </a:moveTo>
                <a:lnTo>
                  <a:pt x="6730" y="19939"/>
                </a:lnTo>
                <a:lnTo>
                  <a:pt x="2539" y="21336"/>
                </a:lnTo>
                <a:lnTo>
                  <a:pt x="0" y="25654"/>
                </a:lnTo>
                <a:lnTo>
                  <a:pt x="1397" y="29718"/>
                </a:lnTo>
                <a:lnTo>
                  <a:pt x="5372" y="41956"/>
                </a:lnTo>
                <a:lnTo>
                  <a:pt x="23387" y="75794"/>
                </a:lnTo>
                <a:lnTo>
                  <a:pt x="50466" y="104836"/>
                </a:lnTo>
                <a:lnTo>
                  <a:pt x="82899" y="125307"/>
                </a:lnTo>
                <a:lnTo>
                  <a:pt x="112395" y="135636"/>
                </a:lnTo>
                <a:lnTo>
                  <a:pt x="116966" y="133350"/>
                </a:lnTo>
                <a:lnTo>
                  <a:pt x="117982" y="128905"/>
                </a:lnTo>
                <a:lnTo>
                  <a:pt x="119125" y="126111"/>
                </a:lnTo>
                <a:lnTo>
                  <a:pt x="100205" y="115318"/>
                </a:lnTo>
                <a:lnTo>
                  <a:pt x="88383" y="110348"/>
                </a:lnTo>
                <a:lnTo>
                  <a:pt x="56485" y="89067"/>
                </a:lnTo>
                <a:lnTo>
                  <a:pt x="30687" y="57530"/>
                </a:lnTo>
                <a:lnTo>
                  <a:pt x="15493" y="21336"/>
                </a:lnTo>
                <a:lnTo>
                  <a:pt x="11302" y="18796"/>
                </a:lnTo>
                <a:close/>
              </a:path>
              <a:path w="137159" h="135889">
                <a:moveTo>
                  <a:pt x="44068" y="9652"/>
                </a:moveTo>
                <a:lnTo>
                  <a:pt x="39497" y="10795"/>
                </a:lnTo>
                <a:lnTo>
                  <a:pt x="35305" y="12192"/>
                </a:lnTo>
                <a:lnTo>
                  <a:pt x="32765" y="16383"/>
                </a:lnTo>
                <a:lnTo>
                  <a:pt x="38211" y="32738"/>
                </a:lnTo>
                <a:lnTo>
                  <a:pt x="58328" y="65421"/>
                </a:lnTo>
                <a:lnTo>
                  <a:pt x="96124" y="94292"/>
                </a:lnTo>
                <a:lnTo>
                  <a:pt x="121284" y="102997"/>
                </a:lnTo>
                <a:lnTo>
                  <a:pt x="125729" y="100711"/>
                </a:lnTo>
                <a:lnTo>
                  <a:pt x="126873" y="96266"/>
                </a:lnTo>
                <a:lnTo>
                  <a:pt x="127761" y="93726"/>
                </a:lnTo>
                <a:lnTo>
                  <a:pt x="121157" y="86741"/>
                </a:lnTo>
                <a:lnTo>
                  <a:pt x="109079" y="82635"/>
                </a:lnTo>
                <a:lnTo>
                  <a:pt x="76854" y="61838"/>
                </a:lnTo>
                <a:lnTo>
                  <a:pt x="54540" y="30239"/>
                </a:lnTo>
                <a:lnTo>
                  <a:pt x="48259" y="12192"/>
                </a:lnTo>
                <a:lnTo>
                  <a:pt x="44068" y="9652"/>
                </a:lnTo>
                <a:close/>
              </a:path>
              <a:path w="137159" h="135889">
                <a:moveTo>
                  <a:pt x="79248" y="0"/>
                </a:moveTo>
                <a:lnTo>
                  <a:pt x="75310" y="1143"/>
                </a:lnTo>
                <a:lnTo>
                  <a:pt x="70738" y="2286"/>
                </a:lnTo>
                <a:lnTo>
                  <a:pt x="68452" y="6731"/>
                </a:lnTo>
                <a:lnTo>
                  <a:pt x="88382" y="43997"/>
                </a:lnTo>
                <a:lnTo>
                  <a:pt x="123462" y="65928"/>
                </a:lnTo>
                <a:lnTo>
                  <a:pt x="130936" y="67945"/>
                </a:lnTo>
                <a:lnTo>
                  <a:pt x="135254" y="65405"/>
                </a:lnTo>
                <a:lnTo>
                  <a:pt x="136657" y="61181"/>
                </a:lnTo>
                <a:lnTo>
                  <a:pt x="137159" y="58420"/>
                </a:lnTo>
                <a:lnTo>
                  <a:pt x="136271" y="55372"/>
                </a:lnTo>
                <a:lnTo>
                  <a:pt x="134365" y="53340"/>
                </a:lnTo>
                <a:lnTo>
                  <a:pt x="133476" y="52578"/>
                </a:lnTo>
                <a:lnTo>
                  <a:pt x="132333" y="51943"/>
                </a:lnTo>
                <a:lnTo>
                  <a:pt x="130936" y="51689"/>
                </a:lnTo>
                <a:lnTo>
                  <a:pt x="118869" y="47082"/>
                </a:lnTo>
                <a:lnTo>
                  <a:pt x="89920" y="18796"/>
                </a:lnTo>
                <a:lnTo>
                  <a:pt x="83692" y="2159"/>
                </a:lnTo>
                <a:lnTo>
                  <a:pt x="79248" y="0"/>
                </a:lnTo>
                <a:close/>
              </a:path>
            </a:pathLst>
          </a:custGeom>
          <a:solidFill>
            <a:schemeClr val="bg1"/>
          </a:solidFill>
          <a:ln>
            <a:solidFill>
              <a:schemeClr val="tx1">
                <a:lumMod val="50000"/>
                <a:lumOff val="50000"/>
              </a:schemeClr>
            </a:solidFill>
          </a:ln>
        </p:spPr>
        <p:txBody>
          <a:bodyPr wrap="square" lIns="0" tIns="0" rIns="0" bIns="0" rtlCol="0"/>
          <a:lstStyle/>
          <a:p>
            <a:endParaRPr/>
          </a:p>
        </p:txBody>
      </p:sp>
      <p:sp>
        <p:nvSpPr>
          <p:cNvPr id="18" name="object 11"/>
          <p:cNvSpPr/>
          <p:nvPr/>
        </p:nvSpPr>
        <p:spPr>
          <a:xfrm>
            <a:off x="8678804" y="2876042"/>
            <a:ext cx="218720" cy="220676"/>
          </a:xfrm>
          <a:custGeom>
            <a:avLst/>
            <a:gdLst/>
            <a:ahLst/>
            <a:cxnLst/>
            <a:rect l="l" t="t" r="r" b="b"/>
            <a:pathLst>
              <a:path w="297815" h="281939">
                <a:moveTo>
                  <a:pt x="51617" y="149681"/>
                </a:moveTo>
                <a:lnTo>
                  <a:pt x="3905" y="165346"/>
                </a:lnTo>
                <a:lnTo>
                  <a:pt x="0" y="172187"/>
                </a:lnTo>
                <a:lnTo>
                  <a:pt x="2158" y="180153"/>
                </a:lnTo>
                <a:lnTo>
                  <a:pt x="99333" y="277940"/>
                </a:lnTo>
                <a:lnTo>
                  <a:pt x="113128" y="281844"/>
                </a:lnTo>
                <a:lnTo>
                  <a:pt x="123731" y="273413"/>
                </a:lnTo>
                <a:lnTo>
                  <a:pt x="139933" y="234824"/>
                </a:lnTo>
                <a:lnTo>
                  <a:pt x="143809" y="213695"/>
                </a:lnTo>
                <a:lnTo>
                  <a:pt x="185436" y="213695"/>
                </a:lnTo>
                <a:lnTo>
                  <a:pt x="220608" y="180653"/>
                </a:lnTo>
                <a:lnTo>
                  <a:pt x="244003" y="157788"/>
                </a:lnTo>
                <a:lnTo>
                  <a:pt x="250502" y="151744"/>
                </a:lnTo>
                <a:lnTo>
                  <a:pt x="75972" y="151744"/>
                </a:lnTo>
                <a:lnTo>
                  <a:pt x="63900" y="149883"/>
                </a:lnTo>
                <a:lnTo>
                  <a:pt x="51617" y="149681"/>
                </a:lnTo>
                <a:close/>
              </a:path>
              <a:path w="297815" h="281939">
                <a:moveTo>
                  <a:pt x="185436" y="213695"/>
                </a:moveTo>
                <a:lnTo>
                  <a:pt x="143809" y="213695"/>
                </a:lnTo>
                <a:lnTo>
                  <a:pt x="154864" y="224275"/>
                </a:lnTo>
                <a:lnTo>
                  <a:pt x="156923" y="226189"/>
                </a:lnTo>
                <a:lnTo>
                  <a:pt x="165901" y="228110"/>
                </a:lnTo>
                <a:lnTo>
                  <a:pt x="178660" y="220061"/>
                </a:lnTo>
                <a:lnTo>
                  <a:pt x="185436" y="213695"/>
                </a:lnTo>
                <a:close/>
              </a:path>
              <a:path w="297815" h="281939">
                <a:moveTo>
                  <a:pt x="217597" y="0"/>
                </a:moveTo>
                <a:lnTo>
                  <a:pt x="176727" y="12636"/>
                </a:lnTo>
                <a:lnTo>
                  <a:pt x="123285" y="59809"/>
                </a:lnTo>
                <a:lnTo>
                  <a:pt x="109188" y="72890"/>
                </a:lnTo>
                <a:lnTo>
                  <a:pt x="108347" y="73717"/>
                </a:lnTo>
                <a:lnTo>
                  <a:pt x="60575" y="119716"/>
                </a:lnTo>
                <a:lnTo>
                  <a:pt x="58422" y="128126"/>
                </a:lnTo>
                <a:lnTo>
                  <a:pt x="67184" y="140580"/>
                </a:lnTo>
                <a:lnTo>
                  <a:pt x="77404" y="150978"/>
                </a:lnTo>
                <a:lnTo>
                  <a:pt x="75972" y="151744"/>
                </a:lnTo>
                <a:lnTo>
                  <a:pt x="250502" y="151744"/>
                </a:lnTo>
                <a:lnTo>
                  <a:pt x="266279" y="137111"/>
                </a:lnTo>
                <a:lnTo>
                  <a:pt x="271461" y="132391"/>
                </a:lnTo>
                <a:lnTo>
                  <a:pt x="293999" y="96098"/>
                </a:lnTo>
                <a:lnTo>
                  <a:pt x="297240" y="65926"/>
                </a:lnTo>
                <a:lnTo>
                  <a:pt x="294055" y="52431"/>
                </a:lnTo>
                <a:lnTo>
                  <a:pt x="270998" y="19034"/>
                </a:lnTo>
                <a:lnTo>
                  <a:pt x="232663" y="1307"/>
                </a:lnTo>
                <a:lnTo>
                  <a:pt x="217597" y="0"/>
                </a:lnTo>
                <a:close/>
              </a:path>
            </a:pathLst>
          </a:custGeom>
          <a:solidFill>
            <a:schemeClr val="bg1"/>
          </a:solidFill>
          <a:ln>
            <a:solidFill>
              <a:srgbClr val="0353BD"/>
            </a:solidFill>
          </a:ln>
        </p:spPr>
        <p:txBody>
          <a:bodyPr wrap="square" lIns="0" tIns="0" rIns="0" bIns="0" rtlCol="0"/>
          <a:lstStyle/>
          <a:p>
            <a:endParaRPr/>
          </a:p>
        </p:txBody>
      </p:sp>
      <p:sp>
        <p:nvSpPr>
          <p:cNvPr id="19" name="object 12"/>
          <p:cNvSpPr/>
          <p:nvPr/>
        </p:nvSpPr>
        <p:spPr>
          <a:xfrm>
            <a:off x="8610065" y="2755638"/>
            <a:ext cx="366554" cy="369782"/>
          </a:xfrm>
          <a:custGeom>
            <a:avLst/>
            <a:gdLst/>
            <a:ahLst/>
            <a:cxnLst/>
            <a:rect l="l" t="t" r="r" b="b"/>
            <a:pathLst>
              <a:path w="499109" h="472439">
                <a:moveTo>
                  <a:pt x="304421" y="286895"/>
                </a:moveTo>
                <a:lnTo>
                  <a:pt x="290322" y="300989"/>
                </a:lnTo>
                <a:lnTo>
                  <a:pt x="319022" y="328166"/>
                </a:lnTo>
                <a:lnTo>
                  <a:pt x="297735" y="348062"/>
                </a:lnTo>
                <a:lnTo>
                  <a:pt x="294259" y="351408"/>
                </a:lnTo>
                <a:lnTo>
                  <a:pt x="294259" y="356742"/>
                </a:lnTo>
                <a:lnTo>
                  <a:pt x="297688" y="360171"/>
                </a:lnTo>
                <a:lnTo>
                  <a:pt x="410971" y="467994"/>
                </a:lnTo>
                <a:lnTo>
                  <a:pt x="414909" y="471931"/>
                </a:lnTo>
                <a:lnTo>
                  <a:pt x="420750" y="471931"/>
                </a:lnTo>
                <a:lnTo>
                  <a:pt x="424562" y="467993"/>
                </a:lnTo>
                <a:lnTo>
                  <a:pt x="494754" y="401482"/>
                </a:lnTo>
                <a:lnTo>
                  <a:pt x="498729" y="397637"/>
                </a:lnTo>
                <a:lnTo>
                  <a:pt x="498729" y="392302"/>
                </a:lnTo>
                <a:lnTo>
                  <a:pt x="494792" y="388874"/>
                </a:lnTo>
                <a:lnTo>
                  <a:pt x="415891" y="313776"/>
                </a:lnTo>
                <a:lnTo>
                  <a:pt x="333813" y="313776"/>
                </a:lnTo>
                <a:lnTo>
                  <a:pt x="304421" y="286895"/>
                </a:lnTo>
                <a:close/>
              </a:path>
              <a:path w="499109" h="472439">
                <a:moveTo>
                  <a:pt x="377444" y="278511"/>
                </a:moveTo>
                <a:lnTo>
                  <a:pt x="372745" y="278511"/>
                </a:lnTo>
                <a:lnTo>
                  <a:pt x="370332" y="279400"/>
                </a:lnTo>
                <a:lnTo>
                  <a:pt x="368425" y="281052"/>
                </a:lnTo>
                <a:lnTo>
                  <a:pt x="333813" y="313776"/>
                </a:lnTo>
                <a:lnTo>
                  <a:pt x="415891" y="313776"/>
                </a:lnTo>
                <a:lnTo>
                  <a:pt x="381507" y="281050"/>
                </a:lnTo>
                <a:lnTo>
                  <a:pt x="379730" y="279400"/>
                </a:lnTo>
                <a:lnTo>
                  <a:pt x="377444" y="278511"/>
                </a:lnTo>
                <a:close/>
              </a:path>
              <a:path w="499109" h="472439">
                <a:moveTo>
                  <a:pt x="180178" y="170211"/>
                </a:moveTo>
                <a:lnTo>
                  <a:pt x="150716" y="170211"/>
                </a:lnTo>
                <a:lnTo>
                  <a:pt x="177356" y="194950"/>
                </a:lnTo>
                <a:lnTo>
                  <a:pt x="192913" y="182244"/>
                </a:lnTo>
                <a:lnTo>
                  <a:pt x="180178" y="170211"/>
                </a:lnTo>
                <a:close/>
              </a:path>
              <a:path w="499109" h="472439">
                <a:moveTo>
                  <a:pt x="82804" y="0"/>
                </a:moveTo>
                <a:lnTo>
                  <a:pt x="78105" y="0"/>
                </a:lnTo>
                <a:lnTo>
                  <a:pt x="75565" y="888"/>
                </a:lnTo>
                <a:lnTo>
                  <a:pt x="73657" y="2541"/>
                </a:lnTo>
                <a:lnTo>
                  <a:pt x="3471" y="69555"/>
                </a:lnTo>
                <a:lnTo>
                  <a:pt x="0" y="73025"/>
                </a:lnTo>
                <a:lnTo>
                  <a:pt x="0" y="78866"/>
                </a:lnTo>
                <a:lnTo>
                  <a:pt x="3429" y="82168"/>
                </a:lnTo>
                <a:lnTo>
                  <a:pt x="116839" y="189991"/>
                </a:lnTo>
                <a:lnTo>
                  <a:pt x="120142" y="193420"/>
                </a:lnTo>
                <a:lnTo>
                  <a:pt x="125984" y="193420"/>
                </a:lnTo>
                <a:lnTo>
                  <a:pt x="129923" y="189990"/>
                </a:lnTo>
                <a:lnTo>
                  <a:pt x="150716" y="170211"/>
                </a:lnTo>
                <a:lnTo>
                  <a:pt x="180178" y="170211"/>
                </a:lnTo>
                <a:lnTo>
                  <a:pt x="166251" y="157050"/>
                </a:lnTo>
                <a:lnTo>
                  <a:pt x="199854" y="123361"/>
                </a:lnTo>
                <a:lnTo>
                  <a:pt x="203962" y="119125"/>
                </a:lnTo>
                <a:lnTo>
                  <a:pt x="203962" y="113791"/>
                </a:lnTo>
                <a:lnTo>
                  <a:pt x="200151" y="110362"/>
                </a:lnTo>
                <a:lnTo>
                  <a:pt x="86741" y="2539"/>
                </a:lnTo>
                <a:lnTo>
                  <a:pt x="85090" y="888"/>
                </a:lnTo>
                <a:lnTo>
                  <a:pt x="82804" y="0"/>
                </a:lnTo>
                <a:close/>
              </a:path>
            </a:pathLst>
          </a:custGeom>
          <a:solidFill>
            <a:schemeClr val="bg1"/>
          </a:solidFill>
          <a:ln>
            <a:solidFill>
              <a:srgbClr val="0353BD"/>
            </a:solidFill>
          </a:ln>
        </p:spPr>
        <p:txBody>
          <a:bodyPr wrap="square" lIns="0" tIns="0" rIns="0" bIns="0" rtlCol="0"/>
          <a:lstStyle/>
          <a:p>
            <a:endParaRPr/>
          </a:p>
        </p:txBody>
      </p:sp>
      <p:sp>
        <p:nvSpPr>
          <p:cNvPr id="20" name="object 13"/>
          <p:cNvSpPr/>
          <p:nvPr/>
        </p:nvSpPr>
        <p:spPr>
          <a:xfrm>
            <a:off x="8598762" y="3093966"/>
            <a:ext cx="108661" cy="114811"/>
          </a:xfrm>
          <a:custGeom>
            <a:avLst/>
            <a:gdLst/>
            <a:ahLst/>
            <a:cxnLst/>
            <a:rect l="l" t="t" r="r" b="b"/>
            <a:pathLst>
              <a:path w="147954" h="146685">
                <a:moveTo>
                  <a:pt x="12065" y="20319"/>
                </a:moveTo>
                <a:lnTo>
                  <a:pt x="7239" y="21462"/>
                </a:lnTo>
                <a:lnTo>
                  <a:pt x="2667" y="22987"/>
                </a:lnTo>
                <a:lnTo>
                  <a:pt x="0" y="27559"/>
                </a:lnTo>
                <a:lnTo>
                  <a:pt x="1524" y="32130"/>
                </a:lnTo>
                <a:lnTo>
                  <a:pt x="5449" y="44375"/>
                </a:lnTo>
                <a:lnTo>
                  <a:pt x="22931" y="78496"/>
                </a:lnTo>
                <a:lnTo>
                  <a:pt x="53590" y="112392"/>
                </a:lnTo>
                <a:lnTo>
                  <a:pt x="85700" y="133421"/>
                </a:lnTo>
                <a:lnTo>
                  <a:pt x="121158" y="146303"/>
                </a:lnTo>
                <a:lnTo>
                  <a:pt x="125984" y="143890"/>
                </a:lnTo>
                <a:lnTo>
                  <a:pt x="127253" y="139064"/>
                </a:lnTo>
                <a:lnTo>
                  <a:pt x="128397" y="136016"/>
                </a:lnTo>
                <a:lnTo>
                  <a:pt x="127126" y="132968"/>
                </a:lnTo>
                <a:lnTo>
                  <a:pt x="124968" y="130937"/>
                </a:lnTo>
                <a:lnTo>
                  <a:pt x="124078" y="130048"/>
                </a:lnTo>
                <a:lnTo>
                  <a:pt x="122554" y="129159"/>
                </a:lnTo>
                <a:lnTo>
                  <a:pt x="121285" y="128524"/>
                </a:lnTo>
                <a:lnTo>
                  <a:pt x="108959" y="124787"/>
                </a:lnTo>
                <a:lnTo>
                  <a:pt x="97083" y="119945"/>
                </a:lnTo>
                <a:lnTo>
                  <a:pt x="64713" y="99345"/>
                </a:lnTo>
                <a:lnTo>
                  <a:pt x="36516" y="66885"/>
                </a:lnTo>
                <a:lnTo>
                  <a:pt x="16764" y="22987"/>
                </a:lnTo>
                <a:lnTo>
                  <a:pt x="12065" y="20319"/>
                </a:lnTo>
                <a:close/>
              </a:path>
              <a:path w="147954" h="146685">
                <a:moveTo>
                  <a:pt x="47498" y="10413"/>
                </a:moveTo>
                <a:lnTo>
                  <a:pt x="42545" y="11684"/>
                </a:lnTo>
                <a:lnTo>
                  <a:pt x="37973" y="13208"/>
                </a:lnTo>
                <a:lnTo>
                  <a:pt x="35305" y="17652"/>
                </a:lnTo>
                <a:lnTo>
                  <a:pt x="37078" y="22987"/>
                </a:lnTo>
                <a:lnTo>
                  <a:pt x="40810" y="34418"/>
                </a:lnTo>
                <a:lnTo>
                  <a:pt x="60289" y="67495"/>
                </a:lnTo>
                <a:lnTo>
                  <a:pt x="89854" y="93937"/>
                </a:lnTo>
                <a:lnTo>
                  <a:pt x="124940" y="109497"/>
                </a:lnTo>
                <a:lnTo>
                  <a:pt x="130683" y="111125"/>
                </a:lnTo>
                <a:lnTo>
                  <a:pt x="135509" y="108712"/>
                </a:lnTo>
                <a:lnTo>
                  <a:pt x="136819" y="103759"/>
                </a:lnTo>
                <a:lnTo>
                  <a:pt x="137668" y="101091"/>
                </a:lnTo>
                <a:lnTo>
                  <a:pt x="130555" y="93599"/>
                </a:lnTo>
                <a:lnTo>
                  <a:pt x="118462" y="89468"/>
                </a:lnTo>
                <a:lnTo>
                  <a:pt x="85779" y="69388"/>
                </a:lnTo>
                <a:lnTo>
                  <a:pt x="61292" y="37518"/>
                </a:lnTo>
                <a:lnTo>
                  <a:pt x="52070" y="13080"/>
                </a:lnTo>
                <a:lnTo>
                  <a:pt x="47498" y="10413"/>
                </a:lnTo>
                <a:close/>
              </a:path>
              <a:path w="147954" h="146685">
                <a:moveTo>
                  <a:pt x="85344" y="0"/>
                </a:moveTo>
                <a:lnTo>
                  <a:pt x="81152" y="1269"/>
                </a:lnTo>
                <a:lnTo>
                  <a:pt x="76200" y="2412"/>
                </a:lnTo>
                <a:lnTo>
                  <a:pt x="73787" y="7238"/>
                </a:lnTo>
                <a:lnTo>
                  <a:pt x="93288" y="45259"/>
                </a:lnTo>
                <a:lnTo>
                  <a:pt x="130241" y="70280"/>
                </a:lnTo>
                <a:lnTo>
                  <a:pt x="141224" y="73278"/>
                </a:lnTo>
                <a:lnTo>
                  <a:pt x="145796" y="70612"/>
                </a:lnTo>
                <a:lnTo>
                  <a:pt x="147193" y="66039"/>
                </a:lnTo>
                <a:lnTo>
                  <a:pt x="147827" y="62991"/>
                </a:lnTo>
                <a:lnTo>
                  <a:pt x="146939" y="59689"/>
                </a:lnTo>
                <a:lnTo>
                  <a:pt x="143891" y="56641"/>
                </a:lnTo>
                <a:lnTo>
                  <a:pt x="142621" y="56134"/>
                </a:lnTo>
                <a:lnTo>
                  <a:pt x="141097" y="55752"/>
                </a:lnTo>
                <a:lnTo>
                  <a:pt x="128973" y="51259"/>
                </a:lnTo>
                <a:lnTo>
                  <a:pt x="98371" y="22653"/>
                </a:lnTo>
                <a:lnTo>
                  <a:pt x="90170" y="2412"/>
                </a:lnTo>
                <a:lnTo>
                  <a:pt x="85344" y="0"/>
                </a:lnTo>
                <a:close/>
              </a:path>
            </a:pathLst>
          </a:custGeom>
          <a:solidFill>
            <a:schemeClr val="bg1"/>
          </a:solidFill>
          <a:ln>
            <a:solidFill>
              <a:srgbClr val="0353BD"/>
            </a:solidFill>
          </a:ln>
        </p:spPr>
        <p:txBody>
          <a:bodyPr wrap="square" lIns="0" tIns="0" rIns="0" bIns="0" rtlCol="0"/>
          <a:lstStyle/>
          <a:p>
            <a:endParaRPr/>
          </a:p>
        </p:txBody>
      </p:sp>
      <p:sp>
        <p:nvSpPr>
          <p:cNvPr id="21" name="object 14"/>
          <p:cNvSpPr/>
          <p:nvPr/>
        </p:nvSpPr>
        <p:spPr>
          <a:xfrm>
            <a:off x="9007514" y="1896997"/>
            <a:ext cx="1694458" cy="3931541"/>
          </a:xfrm>
          <a:custGeom>
            <a:avLst/>
            <a:gdLst/>
            <a:ahLst/>
            <a:cxnLst/>
            <a:rect l="l" t="t" r="r" b="b"/>
            <a:pathLst>
              <a:path w="1676400" h="3920490">
                <a:moveTo>
                  <a:pt x="0" y="0"/>
                </a:moveTo>
                <a:lnTo>
                  <a:pt x="1676400" y="3920350"/>
                </a:lnTo>
              </a:path>
            </a:pathLst>
          </a:custGeom>
          <a:ln w="12700">
            <a:solidFill>
              <a:schemeClr val="bg1">
                <a:lumMod val="50000"/>
              </a:schemeClr>
            </a:solidFill>
          </a:ln>
        </p:spPr>
        <p:txBody>
          <a:bodyPr wrap="square" lIns="0" tIns="0" rIns="0" bIns="0" rtlCol="0"/>
          <a:lstStyle/>
          <a:p>
            <a:endParaRPr/>
          </a:p>
        </p:txBody>
      </p:sp>
      <p:sp>
        <p:nvSpPr>
          <p:cNvPr id="22" name="object 15"/>
          <p:cNvSpPr/>
          <p:nvPr/>
        </p:nvSpPr>
        <p:spPr>
          <a:xfrm>
            <a:off x="7239037" y="1863636"/>
            <a:ext cx="1733311" cy="3964902"/>
          </a:xfrm>
          <a:custGeom>
            <a:avLst/>
            <a:gdLst/>
            <a:ahLst/>
            <a:cxnLst/>
            <a:rect l="l" t="t" r="r" b="b"/>
            <a:pathLst>
              <a:path w="1676400" h="3920490">
                <a:moveTo>
                  <a:pt x="0" y="3920350"/>
                </a:moveTo>
                <a:lnTo>
                  <a:pt x="1676400" y="0"/>
                </a:lnTo>
              </a:path>
            </a:pathLst>
          </a:custGeom>
          <a:ln w="12700">
            <a:solidFill>
              <a:schemeClr val="bg1">
                <a:lumMod val="50000"/>
              </a:schemeClr>
            </a:solidFill>
          </a:ln>
        </p:spPr>
        <p:txBody>
          <a:bodyPr wrap="square" lIns="0" tIns="0" rIns="0" bIns="0" rtlCol="0"/>
          <a:lstStyle/>
          <a:p>
            <a:endParaRPr/>
          </a:p>
        </p:txBody>
      </p:sp>
      <p:sp>
        <p:nvSpPr>
          <p:cNvPr id="23" name="object 16"/>
          <p:cNvSpPr/>
          <p:nvPr/>
        </p:nvSpPr>
        <p:spPr>
          <a:xfrm>
            <a:off x="8824812" y="3132735"/>
            <a:ext cx="1182305" cy="2695803"/>
          </a:xfrm>
          <a:custGeom>
            <a:avLst/>
            <a:gdLst/>
            <a:ahLst/>
            <a:cxnLst/>
            <a:rect l="l" t="t" r="r" b="b"/>
            <a:pathLst>
              <a:path w="1137920" h="2661285">
                <a:moveTo>
                  <a:pt x="0" y="0"/>
                </a:moveTo>
                <a:lnTo>
                  <a:pt x="1137792" y="2660891"/>
                </a:lnTo>
              </a:path>
            </a:pathLst>
          </a:custGeom>
          <a:ln w="9525">
            <a:solidFill>
              <a:srgbClr val="0353BD"/>
            </a:solidFill>
          </a:ln>
        </p:spPr>
        <p:txBody>
          <a:bodyPr wrap="square" lIns="0" tIns="0" rIns="0" bIns="0" rtlCol="0"/>
          <a:lstStyle/>
          <a:p>
            <a:endParaRPr/>
          </a:p>
        </p:txBody>
      </p:sp>
      <p:sp>
        <p:nvSpPr>
          <p:cNvPr id="28" name="object 17"/>
          <p:cNvSpPr/>
          <p:nvPr/>
        </p:nvSpPr>
        <p:spPr>
          <a:xfrm>
            <a:off x="7606883" y="3093966"/>
            <a:ext cx="1187397" cy="2715903"/>
          </a:xfrm>
          <a:custGeom>
            <a:avLst/>
            <a:gdLst/>
            <a:ahLst/>
            <a:cxnLst/>
            <a:rect l="l" t="t" r="r" b="b"/>
            <a:pathLst>
              <a:path w="1137920" h="2661285">
                <a:moveTo>
                  <a:pt x="0" y="2660891"/>
                </a:moveTo>
                <a:lnTo>
                  <a:pt x="1137793" y="0"/>
                </a:lnTo>
              </a:path>
            </a:pathLst>
          </a:custGeom>
          <a:ln w="9525">
            <a:solidFill>
              <a:srgbClr val="0353BD"/>
            </a:solidFill>
          </a:ln>
        </p:spPr>
        <p:txBody>
          <a:bodyPr wrap="square" lIns="0" tIns="0" rIns="0" bIns="0" rtlCol="0"/>
          <a:lstStyle/>
          <a:p>
            <a:endParaRPr/>
          </a:p>
        </p:txBody>
      </p:sp>
      <p:sp>
        <p:nvSpPr>
          <p:cNvPr id="29" name="object 18"/>
          <p:cNvSpPr/>
          <p:nvPr/>
        </p:nvSpPr>
        <p:spPr>
          <a:xfrm>
            <a:off x="9199555" y="4174057"/>
            <a:ext cx="703426" cy="1651052"/>
          </a:xfrm>
          <a:custGeom>
            <a:avLst/>
            <a:gdLst/>
            <a:ahLst/>
            <a:cxnLst/>
            <a:rect l="l" t="t" r="r" b="b"/>
            <a:pathLst>
              <a:path w="713740" h="1668145">
                <a:moveTo>
                  <a:pt x="0" y="0"/>
                </a:moveTo>
                <a:lnTo>
                  <a:pt x="713232" y="1668068"/>
                </a:lnTo>
              </a:path>
            </a:pathLst>
          </a:custGeom>
          <a:ln w="9144">
            <a:solidFill>
              <a:srgbClr val="FF5D5D"/>
            </a:solidFill>
          </a:ln>
        </p:spPr>
        <p:txBody>
          <a:bodyPr wrap="square" lIns="0" tIns="0" rIns="0" bIns="0" rtlCol="0"/>
          <a:lstStyle/>
          <a:p>
            <a:endParaRPr/>
          </a:p>
        </p:txBody>
      </p:sp>
      <p:sp>
        <p:nvSpPr>
          <p:cNvPr id="30" name="object 19"/>
          <p:cNvSpPr/>
          <p:nvPr/>
        </p:nvSpPr>
        <p:spPr>
          <a:xfrm>
            <a:off x="8411265" y="4149290"/>
            <a:ext cx="755548" cy="1661087"/>
          </a:xfrm>
          <a:custGeom>
            <a:avLst/>
            <a:gdLst/>
            <a:ahLst/>
            <a:cxnLst/>
            <a:rect l="l" t="t" r="r" b="b"/>
            <a:pathLst>
              <a:path w="713740" h="1668145">
                <a:moveTo>
                  <a:pt x="0" y="1668068"/>
                </a:moveTo>
                <a:lnTo>
                  <a:pt x="713232" y="0"/>
                </a:lnTo>
              </a:path>
            </a:pathLst>
          </a:custGeom>
          <a:ln w="9144">
            <a:solidFill>
              <a:srgbClr val="FF5D5D"/>
            </a:solidFill>
          </a:ln>
        </p:spPr>
        <p:txBody>
          <a:bodyPr wrap="square" lIns="0" tIns="0" rIns="0" bIns="0" rtlCol="0"/>
          <a:lstStyle/>
          <a:p>
            <a:endParaRPr/>
          </a:p>
        </p:txBody>
      </p:sp>
      <p:sp>
        <p:nvSpPr>
          <p:cNvPr id="31" name="object 20"/>
          <p:cNvSpPr/>
          <p:nvPr/>
        </p:nvSpPr>
        <p:spPr>
          <a:xfrm>
            <a:off x="8731791" y="4925089"/>
            <a:ext cx="375651" cy="882636"/>
          </a:xfrm>
          <a:custGeom>
            <a:avLst/>
            <a:gdLst/>
            <a:ahLst/>
            <a:cxnLst/>
            <a:rect l="l" t="t" r="r" b="b"/>
            <a:pathLst>
              <a:path w="399415" h="934085">
                <a:moveTo>
                  <a:pt x="0" y="0"/>
                </a:moveTo>
                <a:lnTo>
                  <a:pt x="399415" y="933983"/>
                </a:lnTo>
              </a:path>
            </a:pathLst>
          </a:custGeom>
          <a:ln w="9525">
            <a:solidFill>
              <a:srgbClr val="00B050"/>
            </a:solidFill>
          </a:ln>
        </p:spPr>
        <p:txBody>
          <a:bodyPr wrap="square" lIns="0" tIns="0" rIns="0" bIns="0" rtlCol="0"/>
          <a:lstStyle/>
          <a:p>
            <a:endParaRPr/>
          </a:p>
        </p:txBody>
      </p:sp>
      <p:sp>
        <p:nvSpPr>
          <p:cNvPr id="32" name="object 21"/>
          <p:cNvSpPr/>
          <p:nvPr/>
        </p:nvSpPr>
        <p:spPr>
          <a:xfrm>
            <a:off x="8271204" y="4903229"/>
            <a:ext cx="430055" cy="906132"/>
          </a:xfrm>
          <a:custGeom>
            <a:avLst/>
            <a:gdLst/>
            <a:ahLst/>
            <a:cxnLst/>
            <a:rect l="l" t="t" r="r" b="b"/>
            <a:pathLst>
              <a:path w="399415" h="934085">
                <a:moveTo>
                  <a:pt x="0" y="933983"/>
                </a:moveTo>
                <a:lnTo>
                  <a:pt x="399414" y="0"/>
                </a:lnTo>
              </a:path>
            </a:pathLst>
          </a:custGeom>
          <a:ln w="9525">
            <a:solidFill>
              <a:srgbClr val="00B050"/>
            </a:solidFill>
          </a:ln>
        </p:spPr>
        <p:txBody>
          <a:bodyPr wrap="square" lIns="0" tIns="0" rIns="0" bIns="0" rtlCol="0"/>
          <a:lstStyle/>
          <a:p>
            <a:endParaRPr/>
          </a:p>
        </p:txBody>
      </p:sp>
      <p:sp>
        <p:nvSpPr>
          <p:cNvPr id="33" name="object 22"/>
          <p:cNvSpPr/>
          <p:nvPr/>
        </p:nvSpPr>
        <p:spPr>
          <a:xfrm>
            <a:off x="8933998" y="3790183"/>
            <a:ext cx="116205" cy="297180"/>
          </a:xfrm>
          <a:custGeom>
            <a:avLst/>
            <a:gdLst/>
            <a:ahLst/>
            <a:cxnLst/>
            <a:rect l="l" t="t" r="r" b="b"/>
            <a:pathLst>
              <a:path w="116204" h="297179">
                <a:moveTo>
                  <a:pt x="45720" y="0"/>
                </a:moveTo>
                <a:lnTo>
                  <a:pt x="6984" y="0"/>
                </a:lnTo>
                <a:lnTo>
                  <a:pt x="0" y="6984"/>
                </a:lnTo>
                <a:lnTo>
                  <a:pt x="0" y="290194"/>
                </a:lnTo>
                <a:lnTo>
                  <a:pt x="6984" y="297179"/>
                </a:lnTo>
                <a:lnTo>
                  <a:pt x="45720" y="297179"/>
                </a:lnTo>
                <a:lnTo>
                  <a:pt x="51307" y="293623"/>
                </a:lnTo>
                <a:lnTo>
                  <a:pt x="53759" y="287949"/>
                </a:lnTo>
                <a:lnTo>
                  <a:pt x="115786" y="148504"/>
                </a:lnTo>
                <a:lnTo>
                  <a:pt x="53721" y="9143"/>
                </a:lnTo>
                <a:lnTo>
                  <a:pt x="51307" y="3555"/>
                </a:lnTo>
                <a:lnTo>
                  <a:pt x="45720" y="0"/>
                </a:lnTo>
                <a:close/>
              </a:path>
            </a:pathLst>
          </a:custGeom>
          <a:solidFill>
            <a:schemeClr val="bg1"/>
          </a:solidFill>
          <a:ln>
            <a:solidFill>
              <a:srgbClr val="C00000"/>
            </a:solidFill>
          </a:ln>
        </p:spPr>
        <p:txBody>
          <a:bodyPr wrap="square" lIns="0" tIns="0" rIns="0" bIns="0" rtlCol="0"/>
          <a:lstStyle/>
          <a:p>
            <a:endParaRPr/>
          </a:p>
        </p:txBody>
      </p:sp>
      <p:sp>
        <p:nvSpPr>
          <p:cNvPr id="34" name="object 23"/>
          <p:cNvSpPr/>
          <p:nvPr/>
        </p:nvSpPr>
        <p:spPr>
          <a:xfrm>
            <a:off x="9083364" y="4014212"/>
            <a:ext cx="166370" cy="99060"/>
          </a:xfrm>
          <a:custGeom>
            <a:avLst/>
            <a:gdLst/>
            <a:ahLst/>
            <a:cxnLst/>
            <a:rect l="l" t="t" r="r" b="b"/>
            <a:pathLst>
              <a:path w="166370" h="99060">
                <a:moveTo>
                  <a:pt x="166008" y="0"/>
                </a:moveTo>
                <a:lnTo>
                  <a:pt x="0" y="85"/>
                </a:lnTo>
                <a:lnTo>
                  <a:pt x="14082" y="83565"/>
                </a:lnTo>
                <a:lnTo>
                  <a:pt x="15479" y="92455"/>
                </a:lnTo>
                <a:lnTo>
                  <a:pt x="23353" y="99059"/>
                </a:lnTo>
                <a:lnTo>
                  <a:pt x="142733" y="99059"/>
                </a:lnTo>
                <a:lnTo>
                  <a:pt x="150607" y="92455"/>
                </a:lnTo>
                <a:lnTo>
                  <a:pt x="152018" y="83480"/>
                </a:lnTo>
                <a:lnTo>
                  <a:pt x="166008" y="0"/>
                </a:lnTo>
                <a:close/>
              </a:path>
            </a:pathLst>
          </a:custGeom>
          <a:solidFill>
            <a:schemeClr val="bg1"/>
          </a:solidFill>
          <a:ln>
            <a:solidFill>
              <a:srgbClr val="C00000"/>
            </a:solidFill>
          </a:ln>
        </p:spPr>
        <p:txBody>
          <a:bodyPr wrap="square" lIns="0" tIns="0" rIns="0" bIns="0" rtlCol="0"/>
          <a:lstStyle/>
          <a:p>
            <a:endParaRPr/>
          </a:p>
        </p:txBody>
      </p:sp>
      <p:sp>
        <p:nvSpPr>
          <p:cNvPr id="35" name="object 24"/>
          <p:cNvSpPr/>
          <p:nvPr/>
        </p:nvSpPr>
        <p:spPr>
          <a:xfrm>
            <a:off x="8925872" y="3822187"/>
            <a:ext cx="488315" cy="231775"/>
          </a:xfrm>
          <a:custGeom>
            <a:avLst/>
            <a:gdLst/>
            <a:ahLst/>
            <a:cxnLst/>
            <a:rect l="l" t="t" r="r" b="b"/>
            <a:pathLst>
              <a:path w="488315" h="231775">
                <a:moveTo>
                  <a:pt x="268221" y="0"/>
                </a:moveTo>
                <a:lnTo>
                  <a:pt x="219381" y="2294"/>
                </a:lnTo>
                <a:lnTo>
                  <a:pt x="174381" y="9269"/>
                </a:lnTo>
                <a:lnTo>
                  <a:pt x="132743" y="21062"/>
                </a:lnTo>
                <a:lnTo>
                  <a:pt x="93987" y="37809"/>
                </a:lnTo>
                <a:lnTo>
                  <a:pt x="57633" y="59648"/>
                </a:lnTo>
                <a:lnTo>
                  <a:pt x="23201" y="86716"/>
                </a:lnTo>
                <a:lnTo>
                  <a:pt x="0" y="119570"/>
                </a:lnTo>
                <a:lnTo>
                  <a:pt x="6093" y="130175"/>
                </a:lnTo>
                <a:lnTo>
                  <a:pt x="36092" y="155250"/>
                </a:lnTo>
                <a:lnTo>
                  <a:pt x="69561" y="177740"/>
                </a:lnTo>
                <a:lnTo>
                  <a:pt x="106745" y="197067"/>
                </a:lnTo>
                <a:lnTo>
                  <a:pt x="147891" y="212652"/>
                </a:lnTo>
                <a:lnTo>
                  <a:pt x="193246" y="223916"/>
                </a:lnTo>
                <a:lnTo>
                  <a:pt x="243056" y="230280"/>
                </a:lnTo>
                <a:lnTo>
                  <a:pt x="278859" y="231515"/>
                </a:lnTo>
                <a:lnTo>
                  <a:pt x="297060" y="230662"/>
                </a:lnTo>
                <a:lnTo>
                  <a:pt x="348681" y="223664"/>
                </a:lnTo>
                <a:lnTo>
                  <a:pt x="394565" y="210668"/>
                </a:lnTo>
                <a:lnTo>
                  <a:pt x="433083" y="192529"/>
                </a:lnTo>
                <a:lnTo>
                  <a:pt x="470174" y="161826"/>
                </a:lnTo>
                <a:lnTo>
                  <a:pt x="487424" y="125533"/>
                </a:lnTo>
                <a:lnTo>
                  <a:pt x="488185" y="115823"/>
                </a:lnTo>
                <a:lnTo>
                  <a:pt x="487932" y="110221"/>
                </a:lnTo>
                <a:lnTo>
                  <a:pt x="473020" y="73452"/>
                </a:lnTo>
                <a:lnTo>
                  <a:pt x="437857" y="42058"/>
                </a:lnTo>
                <a:lnTo>
                  <a:pt x="400515" y="23260"/>
                </a:lnTo>
                <a:lnTo>
                  <a:pt x="355578" y="9482"/>
                </a:lnTo>
                <a:lnTo>
                  <a:pt x="304671" y="1580"/>
                </a:lnTo>
                <a:lnTo>
                  <a:pt x="268221" y="0"/>
                </a:lnTo>
                <a:close/>
              </a:path>
            </a:pathLst>
          </a:custGeom>
          <a:solidFill>
            <a:schemeClr val="bg1"/>
          </a:solidFill>
          <a:ln>
            <a:solidFill>
              <a:srgbClr val="C00000"/>
            </a:solidFill>
          </a:ln>
        </p:spPr>
        <p:txBody>
          <a:bodyPr wrap="square" lIns="0" tIns="0" rIns="0" bIns="0" rtlCol="0"/>
          <a:lstStyle/>
          <a:p>
            <a:endParaRPr/>
          </a:p>
        </p:txBody>
      </p:sp>
      <p:sp>
        <p:nvSpPr>
          <p:cNvPr id="36" name="object 25"/>
          <p:cNvSpPr/>
          <p:nvPr/>
        </p:nvSpPr>
        <p:spPr>
          <a:xfrm>
            <a:off x="9206794" y="4079744"/>
            <a:ext cx="17145" cy="17145"/>
          </a:xfrm>
          <a:custGeom>
            <a:avLst/>
            <a:gdLst/>
            <a:ahLst/>
            <a:cxnLst/>
            <a:rect l="l" t="t" r="r" b="b"/>
            <a:pathLst>
              <a:path w="17145" h="17145">
                <a:moveTo>
                  <a:pt x="15493" y="0"/>
                </a:moveTo>
                <a:lnTo>
                  <a:pt x="1269" y="0"/>
                </a:lnTo>
                <a:lnTo>
                  <a:pt x="0" y="1270"/>
                </a:lnTo>
                <a:lnTo>
                  <a:pt x="0" y="15494"/>
                </a:lnTo>
                <a:lnTo>
                  <a:pt x="1269" y="16764"/>
                </a:lnTo>
                <a:lnTo>
                  <a:pt x="15493" y="16764"/>
                </a:lnTo>
                <a:lnTo>
                  <a:pt x="16763" y="15494"/>
                </a:lnTo>
                <a:lnTo>
                  <a:pt x="16763" y="1270"/>
                </a:lnTo>
                <a:lnTo>
                  <a:pt x="15493" y="0"/>
                </a:lnTo>
                <a:close/>
              </a:path>
            </a:pathLst>
          </a:custGeom>
          <a:solidFill>
            <a:schemeClr val="bg1"/>
          </a:solidFill>
          <a:ln>
            <a:solidFill>
              <a:srgbClr val="C00000"/>
            </a:solidFill>
          </a:ln>
        </p:spPr>
        <p:txBody>
          <a:bodyPr wrap="square" lIns="0" tIns="0" rIns="0" bIns="0" rtlCol="0"/>
          <a:lstStyle/>
          <a:p>
            <a:endParaRPr/>
          </a:p>
        </p:txBody>
      </p:sp>
      <p:sp>
        <p:nvSpPr>
          <p:cNvPr id="37" name="object 26"/>
          <p:cNvSpPr/>
          <p:nvPr/>
        </p:nvSpPr>
        <p:spPr>
          <a:xfrm>
            <a:off x="9182410" y="4079744"/>
            <a:ext cx="17145" cy="17145"/>
          </a:xfrm>
          <a:custGeom>
            <a:avLst/>
            <a:gdLst/>
            <a:ahLst/>
            <a:cxnLst/>
            <a:rect l="l" t="t" r="r" b="b"/>
            <a:pathLst>
              <a:path w="17145" h="17145">
                <a:moveTo>
                  <a:pt x="15494" y="0"/>
                </a:moveTo>
                <a:lnTo>
                  <a:pt x="1270" y="0"/>
                </a:lnTo>
                <a:lnTo>
                  <a:pt x="0" y="1270"/>
                </a:lnTo>
                <a:lnTo>
                  <a:pt x="0" y="15494"/>
                </a:lnTo>
                <a:lnTo>
                  <a:pt x="1270" y="16764"/>
                </a:lnTo>
                <a:lnTo>
                  <a:pt x="15494" y="16764"/>
                </a:lnTo>
                <a:lnTo>
                  <a:pt x="16764" y="15494"/>
                </a:lnTo>
                <a:lnTo>
                  <a:pt x="16764" y="1270"/>
                </a:lnTo>
                <a:lnTo>
                  <a:pt x="15494" y="0"/>
                </a:lnTo>
                <a:close/>
              </a:path>
            </a:pathLst>
          </a:custGeom>
          <a:solidFill>
            <a:schemeClr val="bg1"/>
          </a:solidFill>
          <a:ln>
            <a:solidFill>
              <a:srgbClr val="C00000"/>
            </a:solidFill>
          </a:ln>
        </p:spPr>
        <p:txBody>
          <a:bodyPr wrap="square" lIns="0" tIns="0" rIns="0" bIns="0" rtlCol="0"/>
          <a:lstStyle/>
          <a:p>
            <a:endParaRPr/>
          </a:p>
        </p:txBody>
      </p:sp>
      <p:sp>
        <p:nvSpPr>
          <p:cNvPr id="38" name="object 27"/>
          <p:cNvSpPr/>
          <p:nvPr/>
        </p:nvSpPr>
        <p:spPr>
          <a:xfrm>
            <a:off x="9158025" y="4079744"/>
            <a:ext cx="17145" cy="17145"/>
          </a:xfrm>
          <a:custGeom>
            <a:avLst/>
            <a:gdLst/>
            <a:ahLst/>
            <a:cxnLst/>
            <a:rect l="l" t="t" r="r" b="b"/>
            <a:pathLst>
              <a:path w="17145" h="17145">
                <a:moveTo>
                  <a:pt x="15494" y="0"/>
                </a:moveTo>
                <a:lnTo>
                  <a:pt x="1270" y="0"/>
                </a:lnTo>
                <a:lnTo>
                  <a:pt x="0" y="1270"/>
                </a:lnTo>
                <a:lnTo>
                  <a:pt x="0" y="15494"/>
                </a:lnTo>
                <a:lnTo>
                  <a:pt x="1270" y="16764"/>
                </a:lnTo>
                <a:lnTo>
                  <a:pt x="15494" y="16764"/>
                </a:lnTo>
                <a:lnTo>
                  <a:pt x="16763" y="15494"/>
                </a:lnTo>
                <a:lnTo>
                  <a:pt x="16763" y="1270"/>
                </a:lnTo>
                <a:lnTo>
                  <a:pt x="15494" y="0"/>
                </a:lnTo>
                <a:close/>
              </a:path>
            </a:pathLst>
          </a:custGeom>
          <a:solidFill>
            <a:schemeClr val="bg1"/>
          </a:solidFill>
          <a:ln>
            <a:solidFill>
              <a:srgbClr val="C00000"/>
            </a:solidFill>
          </a:ln>
        </p:spPr>
        <p:txBody>
          <a:bodyPr wrap="square" lIns="0" tIns="0" rIns="0" bIns="0" rtlCol="0"/>
          <a:lstStyle/>
          <a:p>
            <a:endParaRPr/>
          </a:p>
        </p:txBody>
      </p:sp>
      <p:sp>
        <p:nvSpPr>
          <p:cNvPr id="39" name="object 28"/>
          <p:cNvSpPr/>
          <p:nvPr/>
        </p:nvSpPr>
        <p:spPr>
          <a:xfrm>
            <a:off x="8562551" y="4559980"/>
            <a:ext cx="299185" cy="342363"/>
          </a:xfrm>
          <a:custGeom>
            <a:avLst/>
            <a:gdLst/>
            <a:ahLst/>
            <a:cxnLst/>
            <a:rect l="l" t="t" r="r" b="b"/>
            <a:pathLst>
              <a:path w="410209" h="408304">
                <a:moveTo>
                  <a:pt x="334689" y="256539"/>
                </a:moveTo>
                <a:lnTo>
                  <a:pt x="290683" y="270325"/>
                </a:lnTo>
                <a:lnTo>
                  <a:pt x="261741" y="309826"/>
                </a:lnTo>
                <a:lnTo>
                  <a:pt x="258503" y="333113"/>
                </a:lnTo>
                <a:lnTo>
                  <a:pt x="259703" y="344990"/>
                </a:lnTo>
                <a:lnTo>
                  <a:pt x="283731" y="389401"/>
                </a:lnTo>
                <a:lnTo>
                  <a:pt x="329220" y="407294"/>
                </a:lnTo>
                <a:lnTo>
                  <a:pt x="344958" y="407739"/>
                </a:lnTo>
                <a:lnTo>
                  <a:pt x="356921" y="405080"/>
                </a:lnTo>
                <a:lnTo>
                  <a:pt x="391204" y="383914"/>
                </a:lnTo>
                <a:lnTo>
                  <a:pt x="409920" y="341917"/>
                </a:lnTo>
                <a:lnTo>
                  <a:pt x="410124" y="330244"/>
                </a:lnTo>
                <a:lnTo>
                  <a:pt x="408469" y="318442"/>
                </a:lnTo>
                <a:lnTo>
                  <a:pt x="392012" y="283963"/>
                </a:lnTo>
                <a:lnTo>
                  <a:pt x="359734" y="260721"/>
                </a:lnTo>
                <a:lnTo>
                  <a:pt x="334689" y="256539"/>
                </a:lnTo>
                <a:close/>
              </a:path>
              <a:path w="410209" h="408304">
                <a:moveTo>
                  <a:pt x="75863" y="256539"/>
                </a:moveTo>
                <a:lnTo>
                  <a:pt x="32070" y="270296"/>
                </a:lnTo>
                <a:lnTo>
                  <a:pt x="3176" y="309792"/>
                </a:lnTo>
                <a:lnTo>
                  <a:pt x="0" y="333107"/>
                </a:lnTo>
                <a:lnTo>
                  <a:pt x="1211" y="345008"/>
                </a:lnTo>
                <a:lnTo>
                  <a:pt x="25201" y="389593"/>
                </a:lnTo>
                <a:lnTo>
                  <a:pt x="70788" y="407282"/>
                </a:lnTo>
                <a:lnTo>
                  <a:pt x="86489" y="407705"/>
                </a:lnTo>
                <a:lnTo>
                  <a:pt x="98496" y="405014"/>
                </a:lnTo>
                <a:lnTo>
                  <a:pt x="132610" y="383694"/>
                </a:lnTo>
                <a:lnTo>
                  <a:pt x="151397" y="341748"/>
                </a:lnTo>
                <a:lnTo>
                  <a:pt x="151591" y="330100"/>
                </a:lnTo>
                <a:lnTo>
                  <a:pt x="149918" y="318326"/>
                </a:lnTo>
                <a:lnTo>
                  <a:pt x="133358" y="283937"/>
                </a:lnTo>
                <a:lnTo>
                  <a:pt x="101136" y="260721"/>
                </a:lnTo>
                <a:lnTo>
                  <a:pt x="75863" y="256539"/>
                </a:lnTo>
                <a:close/>
              </a:path>
              <a:path w="410209" h="408304">
                <a:moveTo>
                  <a:pt x="334689" y="0"/>
                </a:moveTo>
                <a:lnTo>
                  <a:pt x="290642" y="13644"/>
                </a:lnTo>
                <a:lnTo>
                  <a:pt x="261717" y="53016"/>
                </a:lnTo>
                <a:lnTo>
                  <a:pt x="258511" y="76317"/>
                </a:lnTo>
                <a:lnTo>
                  <a:pt x="259724" y="88201"/>
                </a:lnTo>
                <a:lnTo>
                  <a:pt x="283786" y="132603"/>
                </a:lnTo>
                <a:lnTo>
                  <a:pt x="329216" y="150755"/>
                </a:lnTo>
                <a:lnTo>
                  <a:pt x="344916" y="151203"/>
                </a:lnTo>
                <a:lnTo>
                  <a:pt x="356882" y="148538"/>
                </a:lnTo>
                <a:lnTo>
                  <a:pt x="391056" y="127166"/>
                </a:lnTo>
                <a:lnTo>
                  <a:pt x="409915" y="85192"/>
                </a:lnTo>
                <a:lnTo>
                  <a:pt x="410144" y="73505"/>
                </a:lnTo>
                <a:lnTo>
                  <a:pt x="408511" y="61690"/>
                </a:lnTo>
                <a:lnTo>
                  <a:pt x="392104" y="27223"/>
                </a:lnTo>
                <a:lnTo>
                  <a:pt x="359794" y="4170"/>
                </a:lnTo>
                <a:lnTo>
                  <a:pt x="334689" y="0"/>
                </a:lnTo>
                <a:close/>
              </a:path>
              <a:path w="410209" h="408304">
                <a:moveTo>
                  <a:pt x="75863" y="0"/>
                </a:moveTo>
                <a:lnTo>
                  <a:pt x="32028" y="13617"/>
                </a:lnTo>
                <a:lnTo>
                  <a:pt x="3152" y="52984"/>
                </a:lnTo>
                <a:lnTo>
                  <a:pt x="8" y="76314"/>
                </a:lnTo>
                <a:lnTo>
                  <a:pt x="1232" y="88221"/>
                </a:lnTo>
                <a:lnTo>
                  <a:pt x="25256" y="132799"/>
                </a:lnTo>
                <a:lnTo>
                  <a:pt x="70784" y="150743"/>
                </a:lnTo>
                <a:lnTo>
                  <a:pt x="86447" y="151170"/>
                </a:lnTo>
                <a:lnTo>
                  <a:pt x="98457" y="148471"/>
                </a:lnTo>
                <a:lnTo>
                  <a:pt x="132462" y="126946"/>
                </a:lnTo>
                <a:lnTo>
                  <a:pt x="151392" y="85022"/>
                </a:lnTo>
                <a:lnTo>
                  <a:pt x="151612" y="73361"/>
                </a:lnTo>
                <a:lnTo>
                  <a:pt x="149960" y="61574"/>
                </a:lnTo>
                <a:lnTo>
                  <a:pt x="133448" y="27196"/>
                </a:lnTo>
                <a:lnTo>
                  <a:pt x="101196" y="4170"/>
                </a:lnTo>
                <a:lnTo>
                  <a:pt x="75863" y="0"/>
                </a:lnTo>
                <a:close/>
              </a:path>
            </a:pathLst>
          </a:custGeom>
          <a:solidFill>
            <a:schemeClr val="bg1"/>
          </a:solidFill>
          <a:ln>
            <a:solidFill>
              <a:srgbClr val="00B050"/>
            </a:solidFill>
          </a:ln>
        </p:spPr>
        <p:txBody>
          <a:bodyPr wrap="square" lIns="0" tIns="0" rIns="0" bIns="0" rtlCol="0"/>
          <a:lstStyle/>
          <a:p>
            <a:endParaRPr/>
          </a:p>
        </p:txBody>
      </p:sp>
      <p:sp>
        <p:nvSpPr>
          <p:cNvPr id="40" name="object 29"/>
          <p:cNvSpPr/>
          <p:nvPr/>
        </p:nvSpPr>
        <p:spPr>
          <a:xfrm>
            <a:off x="8565162" y="4561504"/>
            <a:ext cx="295944" cy="340233"/>
          </a:xfrm>
          <a:custGeom>
            <a:avLst/>
            <a:gdLst/>
            <a:ahLst/>
            <a:cxnLst/>
            <a:rect l="l" t="t" r="r" b="b"/>
            <a:pathLst>
              <a:path w="405765" h="405764">
                <a:moveTo>
                  <a:pt x="328654" y="330441"/>
                </a:moveTo>
                <a:lnTo>
                  <a:pt x="292400" y="355258"/>
                </a:lnTo>
                <a:lnTo>
                  <a:pt x="261844" y="391898"/>
                </a:lnTo>
                <a:lnTo>
                  <a:pt x="259375" y="400118"/>
                </a:lnTo>
                <a:lnTo>
                  <a:pt x="261493" y="405360"/>
                </a:lnTo>
                <a:lnTo>
                  <a:pt x="304228" y="375063"/>
                </a:lnTo>
                <a:lnTo>
                  <a:pt x="330668" y="340666"/>
                </a:lnTo>
                <a:lnTo>
                  <a:pt x="332587" y="333755"/>
                </a:lnTo>
                <a:lnTo>
                  <a:pt x="331952" y="331723"/>
                </a:lnTo>
                <a:lnTo>
                  <a:pt x="338807" y="331374"/>
                </a:lnTo>
                <a:lnTo>
                  <a:pt x="339103" y="331215"/>
                </a:lnTo>
                <a:lnTo>
                  <a:pt x="331444" y="331215"/>
                </a:lnTo>
                <a:lnTo>
                  <a:pt x="328654" y="330441"/>
                </a:lnTo>
                <a:close/>
              </a:path>
              <a:path w="405765" h="405764">
                <a:moveTo>
                  <a:pt x="403072" y="257301"/>
                </a:moveTo>
                <a:lnTo>
                  <a:pt x="402056" y="257301"/>
                </a:lnTo>
                <a:lnTo>
                  <a:pt x="400868" y="257358"/>
                </a:lnTo>
                <a:lnTo>
                  <a:pt x="358602" y="288067"/>
                </a:lnTo>
                <a:lnTo>
                  <a:pt x="332374" y="322233"/>
                </a:lnTo>
                <a:lnTo>
                  <a:pt x="330555" y="329183"/>
                </a:lnTo>
                <a:lnTo>
                  <a:pt x="331444" y="331215"/>
                </a:lnTo>
                <a:lnTo>
                  <a:pt x="339103" y="331215"/>
                </a:lnTo>
                <a:lnTo>
                  <a:pt x="346645" y="327169"/>
                </a:lnTo>
                <a:lnTo>
                  <a:pt x="383362" y="295301"/>
                </a:lnTo>
                <a:lnTo>
                  <a:pt x="404968" y="263252"/>
                </a:lnTo>
                <a:lnTo>
                  <a:pt x="404469" y="258190"/>
                </a:lnTo>
                <a:lnTo>
                  <a:pt x="403961" y="257555"/>
                </a:lnTo>
                <a:lnTo>
                  <a:pt x="403072" y="257301"/>
                </a:lnTo>
                <a:close/>
              </a:path>
              <a:path w="405765" h="405764">
                <a:moveTo>
                  <a:pt x="81280" y="331723"/>
                </a:moveTo>
                <a:lnTo>
                  <a:pt x="73761" y="331723"/>
                </a:lnTo>
                <a:lnTo>
                  <a:pt x="73007" y="334374"/>
                </a:lnTo>
                <a:lnTo>
                  <a:pt x="98026" y="370758"/>
                </a:lnTo>
                <a:lnTo>
                  <a:pt x="134662" y="401161"/>
                </a:lnTo>
                <a:lnTo>
                  <a:pt x="142807" y="403541"/>
                </a:lnTo>
                <a:lnTo>
                  <a:pt x="147983" y="401322"/>
                </a:lnTo>
                <a:lnTo>
                  <a:pt x="117232" y="358558"/>
                </a:lnTo>
                <a:lnTo>
                  <a:pt x="83241" y="332224"/>
                </a:lnTo>
                <a:lnTo>
                  <a:pt x="81280" y="331723"/>
                </a:lnTo>
                <a:close/>
              </a:path>
              <a:path w="405765" h="405764">
                <a:moveTo>
                  <a:pt x="3276" y="257301"/>
                </a:moveTo>
                <a:lnTo>
                  <a:pt x="2260" y="257301"/>
                </a:lnTo>
                <a:lnTo>
                  <a:pt x="1371" y="257555"/>
                </a:lnTo>
                <a:lnTo>
                  <a:pt x="0" y="261292"/>
                </a:lnTo>
                <a:lnTo>
                  <a:pt x="2419" y="268606"/>
                </a:lnTo>
                <a:lnTo>
                  <a:pt x="30295" y="304119"/>
                </a:lnTo>
                <a:lnTo>
                  <a:pt x="64692" y="330549"/>
                </a:lnTo>
                <a:lnTo>
                  <a:pt x="71602" y="332485"/>
                </a:lnTo>
                <a:lnTo>
                  <a:pt x="73761" y="331723"/>
                </a:lnTo>
                <a:lnTo>
                  <a:pt x="81280" y="331723"/>
                </a:lnTo>
                <a:lnTo>
                  <a:pt x="79289" y="331215"/>
                </a:lnTo>
                <a:lnTo>
                  <a:pt x="74142" y="331215"/>
                </a:lnTo>
                <a:lnTo>
                  <a:pt x="74995" y="328020"/>
                </a:lnTo>
                <a:lnTo>
                  <a:pt x="44561" y="285770"/>
                </a:lnTo>
                <a:lnTo>
                  <a:pt x="10291" y="259246"/>
                </a:lnTo>
                <a:lnTo>
                  <a:pt x="3276" y="257301"/>
                </a:lnTo>
                <a:close/>
              </a:path>
              <a:path w="405765" h="405764">
                <a:moveTo>
                  <a:pt x="76301" y="330453"/>
                </a:moveTo>
                <a:lnTo>
                  <a:pt x="74142" y="331215"/>
                </a:lnTo>
                <a:lnTo>
                  <a:pt x="79289" y="331215"/>
                </a:lnTo>
                <a:lnTo>
                  <a:pt x="76301" y="330453"/>
                </a:lnTo>
                <a:close/>
              </a:path>
              <a:path w="405765" h="405764">
                <a:moveTo>
                  <a:pt x="336956" y="73786"/>
                </a:moveTo>
                <a:lnTo>
                  <a:pt x="331571" y="73786"/>
                </a:lnTo>
                <a:lnTo>
                  <a:pt x="330551" y="76789"/>
                </a:lnTo>
                <a:lnTo>
                  <a:pt x="355300" y="113152"/>
                </a:lnTo>
                <a:lnTo>
                  <a:pt x="391887" y="143849"/>
                </a:lnTo>
                <a:lnTo>
                  <a:pt x="400082" y="146389"/>
                </a:lnTo>
                <a:lnTo>
                  <a:pt x="405303" y="144328"/>
                </a:lnTo>
                <a:lnTo>
                  <a:pt x="375295" y="101512"/>
                </a:lnTo>
                <a:lnTo>
                  <a:pt x="340861" y="74907"/>
                </a:lnTo>
                <a:lnTo>
                  <a:pt x="336956" y="73786"/>
                </a:lnTo>
                <a:close/>
              </a:path>
              <a:path w="405765" h="405764">
                <a:moveTo>
                  <a:pt x="260959" y="0"/>
                </a:moveTo>
                <a:lnTo>
                  <a:pt x="259943" y="0"/>
                </a:lnTo>
                <a:lnTo>
                  <a:pt x="259054" y="253"/>
                </a:lnTo>
                <a:lnTo>
                  <a:pt x="257599" y="4000"/>
                </a:lnTo>
                <a:lnTo>
                  <a:pt x="260056" y="11311"/>
                </a:lnTo>
                <a:lnTo>
                  <a:pt x="288266" y="46717"/>
                </a:lnTo>
                <a:lnTo>
                  <a:pt x="322402" y="72909"/>
                </a:lnTo>
                <a:lnTo>
                  <a:pt x="329285" y="74675"/>
                </a:lnTo>
                <a:lnTo>
                  <a:pt x="331571" y="73786"/>
                </a:lnTo>
                <a:lnTo>
                  <a:pt x="336956" y="73786"/>
                </a:lnTo>
                <a:lnTo>
                  <a:pt x="336513" y="73659"/>
                </a:lnTo>
                <a:lnTo>
                  <a:pt x="331825" y="73659"/>
                </a:lnTo>
                <a:lnTo>
                  <a:pt x="332560" y="70486"/>
                </a:lnTo>
                <a:lnTo>
                  <a:pt x="302334" y="28317"/>
                </a:lnTo>
                <a:lnTo>
                  <a:pt x="267918" y="1940"/>
                </a:lnTo>
                <a:lnTo>
                  <a:pt x="260959" y="0"/>
                </a:lnTo>
                <a:close/>
              </a:path>
              <a:path w="405765" h="405764">
                <a:moveTo>
                  <a:pt x="333857" y="72897"/>
                </a:moveTo>
                <a:lnTo>
                  <a:pt x="331825" y="73659"/>
                </a:lnTo>
                <a:lnTo>
                  <a:pt x="336513" y="73659"/>
                </a:lnTo>
                <a:lnTo>
                  <a:pt x="333857" y="72897"/>
                </a:lnTo>
                <a:close/>
              </a:path>
              <a:path w="405765" h="405764">
                <a:moveTo>
                  <a:pt x="145770" y="0"/>
                </a:moveTo>
                <a:lnTo>
                  <a:pt x="144754" y="0"/>
                </a:lnTo>
                <a:lnTo>
                  <a:pt x="143795" y="32"/>
                </a:lnTo>
                <a:lnTo>
                  <a:pt x="101462" y="30089"/>
                </a:lnTo>
                <a:lnTo>
                  <a:pt x="74926" y="64465"/>
                </a:lnTo>
                <a:lnTo>
                  <a:pt x="72999" y="71373"/>
                </a:lnTo>
                <a:lnTo>
                  <a:pt x="73761" y="73659"/>
                </a:lnTo>
                <a:lnTo>
                  <a:pt x="68567" y="73659"/>
                </a:lnTo>
                <a:lnTo>
                  <a:pt x="34508" y="98142"/>
                </a:lnTo>
                <a:lnTo>
                  <a:pt x="4190" y="134836"/>
                </a:lnTo>
                <a:lnTo>
                  <a:pt x="1869" y="142932"/>
                </a:lnTo>
                <a:lnTo>
                  <a:pt x="4140" y="148042"/>
                </a:lnTo>
                <a:lnTo>
                  <a:pt x="46930" y="117242"/>
                </a:lnTo>
                <a:lnTo>
                  <a:pt x="73199" y="83138"/>
                </a:lnTo>
                <a:lnTo>
                  <a:pt x="75031" y="76199"/>
                </a:lnTo>
                <a:lnTo>
                  <a:pt x="74015" y="73786"/>
                </a:lnTo>
                <a:lnTo>
                  <a:pt x="81274" y="73686"/>
                </a:lnTo>
                <a:lnTo>
                  <a:pt x="73761" y="73659"/>
                </a:lnTo>
                <a:lnTo>
                  <a:pt x="70947" y="72919"/>
                </a:lnTo>
                <a:lnTo>
                  <a:pt x="82733" y="72919"/>
                </a:lnTo>
                <a:lnTo>
                  <a:pt x="89091" y="69574"/>
                </a:lnTo>
                <a:lnTo>
                  <a:pt x="125723" y="37939"/>
                </a:lnTo>
                <a:lnTo>
                  <a:pt x="147655" y="5981"/>
                </a:lnTo>
                <a:lnTo>
                  <a:pt x="147167" y="888"/>
                </a:lnTo>
                <a:lnTo>
                  <a:pt x="146532" y="253"/>
                </a:lnTo>
                <a:lnTo>
                  <a:pt x="145770" y="0"/>
                </a:lnTo>
                <a:close/>
              </a:path>
            </a:pathLst>
          </a:custGeom>
          <a:solidFill>
            <a:schemeClr val="bg1"/>
          </a:solidFill>
          <a:ln>
            <a:solidFill>
              <a:srgbClr val="00B050"/>
            </a:solidFill>
          </a:ln>
        </p:spPr>
        <p:txBody>
          <a:bodyPr wrap="square" lIns="0" tIns="0" rIns="0" bIns="0" rtlCol="0"/>
          <a:lstStyle/>
          <a:p>
            <a:endParaRPr/>
          </a:p>
        </p:txBody>
      </p:sp>
      <p:sp>
        <p:nvSpPr>
          <p:cNvPr id="41" name="object 30"/>
          <p:cNvSpPr/>
          <p:nvPr/>
        </p:nvSpPr>
        <p:spPr>
          <a:xfrm>
            <a:off x="8629145" y="4625513"/>
            <a:ext cx="202390" cy="231614"/>
          </a:xfrm>
          <a:custGeom>
            <a:avLst/>
            <a:gdLst/>
            <a:ahLst/>
            <a:cxnLst/>
            <a:rect l="l" t="t" r="r" b="b"/>
            <a:pathLst>
              <a:path w="277495" h="276225">
                <a:moveTo>
                  <a:pt x="10414" y="0"/>
                </a:moveTo>
                <a:lnTo>
                  <a:pt x="5969" y="381"/>
                </a:lnTo>
                <a:lnTo>
                  <a:pt x="380" y="5968"/>
                </a:lnTo>
                <a:lnTo>
                  <a:pt x="0" y="10287"/>
                </a:lnTo>
                <a:lnTo>
                  <a:pt x="31580" y="51996"/>
                </a:lnTo>
                <a:lnTo>
                  <a:pt x="52163" y="79252"/>
                </a:lnTo>
                <a:lnTo>
                  <a:pt x="66355" y="98190"/>
                </a:lnTo>
                <a:lnTo>
                  <a:pt x="71492" y="105173"/>
                </a:lnTo>
                <a:lnTo>
                  <a:pt x="78720" y="116686"/>
                </a:lnTo>
                <a:lnTo>
                  <a:pt x="82983" y="128598"/>
                </a:lnTo>
                <a:lnTo>
                  <a:pt x="82447" y="144456"/>
                </a:lnTo>
                <a:lnTo>
                  <a:pt x="61359" y="184329"/>
                </a:lnTo>
                <a:lnTo>
                  <a:pt x="2940" y="261639"/>
                </a:lnTo>
                <a:lnTo>
                  <a:pt x="0" y="265556"/>
                </a:lnTo>
                <a:lnTo>
                  <a:pt x="253" y="270002"/>
                </a:lnTo>
                <a:lnTo>
                  <a:pt x="3048" y="272669"/>
                </a:lnTo>
                <a:lnTo>
                  <a:pt x="5842" y="275463"/>
                </a:lnTo>
                <a:lnTo>
                  <a:pt x="10160" y="275844"/>
                </a:lnTo>
                <a:lnTo>
                  <a:pt x="14436" y="272607"/>
                </a:lnTo>
                <a:lnTo>
                  <a:pt x="98465" y="209981"/>
                </a:lnTo>
                <a:lnTo>
                  <a:pt x="105567" y="204810"/>
                </a:lnTo>
                <a:lnTo>
                  <a:pt x="117133" y="197564"/>
                </a:lnTo>
                <a:lnTo>
                  <a:pt x="129064" y="193322"/>
                </a:lnTo>
                <a:lnTo>
                  <a:pt x="222658" y="193322"/>
                </a:lnTo>
                <a:lnTo>
                  <a:pt x="210913" y="177672"/>
                </a:lnTo>
                <a:lnTo>
                  <a:pt x="205744" y="170664"/>
                </a:lnTo>
                <a:lnTo>
                  <a:pt x="198518" y="159241"/>
                </a:lnTo>
                <a:lnTo>
                  <a:pt x="194255" y="147316"/>
                </a:lnTo>
                <a:lnTo>
                  <a:pt x="194790" y="131512"/>
                </a:lnTo>
                <a:lnTo>
                  <a:pt x="197679" y="119322"/>
                </a:lnTo>
                <a:lnTo>
                  <a:pt x="202669" y="109478"/>
                </a:lnTo>
                <a:lnTo>
                  <a:pt x="208179" y="101988"/>
                </a:lnTo>
                <a:lnTo>
                  <a:pt x="222711" y="82569"/>
                </a:lnTo>
                <a:lnTo>
                  <a:pt x="148142" y="82569"/>
                </a:lnTo>
                <a:lnTo>
                  <a:pt x="110165" y="74384"/>
                </a:lnTo>
                <a:lnTo>
                  <a:pt x="14412" y="3122"/>
                </a:lnTo>
                <a:lnTo>
                  <a:pt x="10414" y="0"/>
                </a:lnTo>
                <a:close/>
              </a:path>
              <a:path w="277495" h="276225">
                <a:moveTo>
                  <a:pt x="222658" y="193322"/>
                </a:moveTo>
                <a:lnTo>
                  <a:pt x="129064" y="193322"/>
                </a:lnTo>
                <a:lnTo>
                  <a:pt x="144925" y="193789"/>
                </a:lnTo>
                <a:lnTo>
                  <a:pt x="157167" y="196604"/>
                </a:lnTo>
                <a:lnTo>
                  <a:pt x="262923" y="272669"/>
                </a:lnTo>
                <a:lnTo>
                  <a:pt x="266700" y="275590"/>
                </a:lnTo>
                <a:lnTo>
                  <a:pt x="271018" y="275463"/>
                </a:lnTo>
                <a:lnTo>
                  <a:pt x="274315" y="272607"/>
                </a:lnTo>
                <a:lnTo>
                  <a:pt x="276987" y="270256"/>
                </a:lnTo>
                <a:lnTo>
                  <a:pt x="277368" y="265556"/>
                </a:lnTo>
                <a:lnTo>
                  <a:pt x="274954" y="262255"/>
                </a:lnTo>
                <a:lnTo>
                  <a:pt x="225132" y="196604"/>
                </a:lnTo>
                <a:lnTo>
                  <a:pt x="222658" y="193322"/>
                </a:lnTo>
                <a:close/>
              </a:path>
              <a:path w="277495" h="276225">
                <a:moveTo>
                  <a:pt x="266953" y="0"/>
                </a:moveTo>
                <a:lnTo>
                  <a:pt x="178639" y="66077"/>
                </a:lnTo>
                <a:lnTo>
                  <a:pt x="148142" y="82569"/>
                </a:lnTo>
                <a:lnTo>
                  <a:pt x="222711" y="82569"/>
                </a:lnTo>
                <a:lnTo>
                  <a:pt x="245862" y="51879"/>
                </a:lnTo>
                <a:lnTo>
                  <a:pt x="274142" y="14576"/>
                </a:lnTo>
                <a:lnTo>
                  <a:pt x="276987" y="10795"/>
                </a:lnTo>
                <a:lnTo>
                  <a:pt x="276987" y="6604"/>
                </a:lnTo>
                <a:lnTo>
                  <a:pt x="274447" y="3683"/>
                </a:lnTo>
                <a:lnTo>
                  <a:pt x="271779" y="508"/>
                </a:lnTo>
                <a:lnTo>
                  <a:pt x="266953" y="0"/>
                </a:lnTo>
                <a:close/>
              </a:path>
            </a:pathLst>
          </a:custGeom>
          <a:solidFill>
            <a:schemeClr val="bg1"/>
          </a:solidFill>
          <a:ln>
            <a:solidFill>
              <a:srgbClr val="00B050"/>
            </a:solidFill>
          </a:ln>
        </p:spPr>
        <p:txBody>
          <a:bodyPr wrap="square" lIns="0" tIns="0" rIns="0" bIns="0" rtlCol="0"/>
          <a:lstStyle/>
          <a:p>
            <a:endParaRPr/>
          </a:p>
        </p:txBody>
      </p:sp>
      <p:sp>
        <p:nvSpPr>
          <p:cNvPr id="42" name="object 31"/>
          <p:cNvSpPr/>
          <p:nvPr/>
        </p:nvSpPr>
        <p:spPr>
          <a:xfrm>
            <a:off x="8707147" y="4728451"/>
            <a:ext cx="45719" cy="46322"/>
          </a:xfrm>
          <a:custGeom>
            <a:avLst/>
            <a:gdLst/>
            <a:ahLst/>
            <a:cxnLst/>
            <a:rect l="l" t="t" r="r" b="b"/>
            <a:pathLst>
              <a:path w="55245" h="55245">
                <a:moveTo>
                  <a:pt x="50800" y="0"/>
                </a:moveTo>
                <a:lnTo>
                  <a:pt x="4064" y="0"/>
                </a:lnTo>
                <a:lnTo>
                  <a:pt x="0" y="4064"/>
                </a:lnTo>
                <a:lnTo>
                  <a:pt x="0" y="50800"/>
                </a:lnTo>
                <a:lnTo>
                  <a:pt x="4064" y="54864"/>
                </a:lnTo>
                <a:lnTo>
                  <a:pt x="50800" y="54864"/>
                </a:lnTo>
                <a:lnTo>
                  <a:pt x="54864" y="50800"/>
                </a:lnTo>
                <a:lnTo>
                  <a:pt x="54864" y="4064"/>
                </a:lnTo>
                <a:lnTo>
                  <a:pt x="50800" y="0"/>
                </a:lnTo>
                <a:close/>
              </a:path>
            </a:pathLst>
          </a:custGeom>
          <a:solidFill>
            <a:schemeClr val="bg1"/>
          </a:solidFill>
          <a:ln>
            <a:solidFill>
              <a:srgbClr val="00B050"/>
            </a:solidFill>
          </a:ln>
        </p:spPr>
        <p:txBody>
          <a:bodyPr wrap="square" lIns="0" tIns="0" rIns="0" bIns="0" rtlCol="0"/>
          <a:lstStyle/>
          <a:p>
            <a:endParaRPr/>
          </a:p>
        </p:txBody>
      </p:sp>
      <p:sp>
        <p:nvSpPr>
          <p:cNvPr id="43" name="object 35"/>
          <p:cNvSpPr txBox="1"/>
          <p:nvPr/>
        </p:nvSpPr>
        <p:spPr>
          <a:xfrm>
            <a:off x="9285549" y="1647346"/>
            <a:ext cx="1670384" cy="323165"/>
          </a:xfrm>
          <a:prstGeom prst="rect">
            <a:avLst/>
          </a:prstGeom>
          <a:ln>
            <a:noFill/>
          </a:ln>
        </p:spPr>
        <p:txBody>
          <a:bodyPr vert="horz" wrap="square" lIns="0" tIns="0" rIns="0" bIns="0" rtlCol="0">
            <a:spAutoFit/>
          </a:bodyPr>
          <a:lstStyle/>
          <a:p>
            <a:pPr marL="12700">
              <a:lnSpc>
                <a:spcPct val="100000"/>
              </a:lnSpc>
            </a:pPr>
            <a:r>
              <a:rPr lang="en-GB" sz="1050" spc="-10" dirty="0">
                <a:latin typeface="Microsoft Sans Serif"/>
                <a:cs typeface="Microsoft Sans Serif"/>
              </a:rPr>
              <a:t>GEO </a:t>
            </a:r>
            <a:r>
              <a:rPr lang="en-GB" sz="1050" dirty="0">
                <a:latin typeface="Microsoft Sans Serif"/>
                <a:cs typeface="Microsoft Sans Serif"/>
              </a:rPr>
              <a:t>Satellites</a:t>
            </a:r>
            <a:endParaRPr sz="1050" dirty="0">
              <a:latin typeface="Microsoft Sans Serif"/>
              <a:cs typeface="Microsoft Sans Serif"/>
            </a:endParaRPr>
          </a:p>
          <a:p>
            <a:pPr marL="12700">
              <a:lnSpc>
                <a:spcPct val="100000"/>
              </a:lnSpc>
              <a:spcBef>
                <a:spcPts val="45"/>
              </a:spcBef>
            </a:pPr>
            <a:r>
              <a:rPr sz="1575" spc="-7" baseline="5291" dirty="0">
                <a:latin typeface="Microsoft Sans Serif"/>
                <a:cs typeface="Microsoft Sans Serif"/>
              </a:rPr>
              <a:t>36,000</a:t>
            </a:r>
            <a:r>
              <a:rPr lang="en-GB" sz="1575" spc="-7" baseline="5291" dirty="0">
                <a:latin typeface="Microsoft Sans Serif"/>
                <a:cs typeface="Microsoft Sans Serif"/>
              </a:rPr>
              <a:t> Km and higher </a:t>
            </a:r>
            <a:endParaRPr sz="1575" spc="-7" baseline="5291" dirty="0">
              <a:latin typeface="Microsoft Sans Serif"/>
              <a:cs typeface="Microsoft Sans Serif"/>
            </a:endParaRPr>
          </a:p>
        </p:txBody>
      </p:sp>
      <p:sp>
        <p:nvSpPr>
          <p:cNvPr id="44" name="object 36"/>
          <p:cNvSpPr txBox="1"/>
          <p:nvPr/>
        </p:nvSpPr>
        <p:spPr>
          <a:xfrm>
            <a:off x="9485606" y="2825202"/>
            <a:ext cx="1950182" cy="469359"/>
          </a:xfrm>
          <a:prstGeom prst="rect">
            <a:avLst/>
          </a:prstGeom>
          <a:ln>
            <a:noFill/>
          </a:ln>
        </p:spPr>
        <p:txBody>
          <a:bodyPr vert="horz" wrap="square" lIns="0" tIns="0" rIns="0" bIns="0" rtlCol="0">
            <a:spAutoFit/>
          </a:bodyPr>
          <a:lstStyle/>
          <a:p>
            <a:pPr marL="12700" marR="5080">
              <a:lnSpc>
                <a:spcPts val="1210"/>
              </a:lnSpc>
            </a:pPr>
            <a:r>
              <a:rPr lang="en-GB" sz="1050" spc="-5" dirty="0">
                <a:latin typeface="Microsoft Sans Serif"/>
                <a:cs typeface="Microsoft Sans Serif"/>
              </a:rPr>
              <a:t>MEO-</a:t>
            </a:r>
            <a:r>
              <a:rPr sz="1050" spc="-5" dirty="0">
                <a:latin typeface="Microsoft Sans Serif"/>
                <a:cs typeface="Microsoft Sans Serif"/>
              </a:rPr>
              <a:t>L</a:t>
            </a:r>
            <a:r>
              <a:rPr sz="1050" dirty="0">
                <a:latin typeface="Microsoft Sans Serif"/>
                <a:cs typeface="Microsoft Sans Serif"/>
              </a:rPr>
              <a:t>E</a:t>
            </a:r>
            <a:r>
              <a:rPr sz="1050" spc="-5" dirty="0">
                <a:latin typeface="Microsoft Sans Serif"/>
                <a:cs typeface="Microsoft Sans Serif"/>
              </a:rPr>
              <a:t>O</a:t>
            </a:r>
            <a:r>
              <a:rPr sz="1050" spc="104" baseline="23809" dirty="0">
                <a:latin typeface="Microsoft Sans Serif"/>
                <a:cs typeface="Microsoft Sans Serif"/>
              </a:rPr>
              <a:t> </a:t>
            </a:r>
            <a:r>
              <a:rPr lang="en-GB" sz="1050" dirty="0">
                <a:latin typeface="Microsoft Sans Serif"/>
                <a:cs typeface="Microsoft Sans Serif"/>
              </a:rPr>
              <a:t>Satellites</a:t>
            </a:r>
            <a:endParaRPr lang="en-US" sz="1050" spc="-5" dirty="0">
              <a:latin typeface="Microsoft Sans Serif"/>
              <a:cs typeface="Microsoft Sans Serif"/>
            </a:endParaRPr>
          </a:p>
          <a:p>
            <a:pPr marL="12700" marR="5080">
              <a:lnSpc>
                <a:spcPts val="1210"/>
              </a:lnSpc>
            </a:pPr>
            <a:r>
              <a:rPr sz="1050" spc="-5" dirty="0">
                <a:latin typeface="Microsoft Sans Serif"/>
                <a:cs typeface="Microsoft Sans Serif"/>
              </a:rPr>
              <a:t> </a:t>
            </a:r>
            <a:r>
              <a:rPr sz="1050" dirty="0">
                <a:latin typeface="Microsoft Sans Serif"/>
                <a:cs typeface="Microsoft Sans Serif"/>
              </a:rPr>
              <a:t>500</a:t>
            </a:r>
            <a:r>
              <a:rPr lang="en-GB" sz="1050" dirty="0">
                <a:latin typeface="Microsoft Sans Serif"/>
                <a:cs typeface="Microsoft Sans Serif"/>
              </a:rPr>
              <a:t>/</a:t>
            </a:r>
            <a:r>
              <a:rPr sz="1050" spc="-5" dirty="0">
                <a:latin typeface="Microsoft Sans Serif"/>
                <a:cs typeface="Microsoft Sans Serif"/>
              </a:rPr>
              <a:t>-</a:t>
            </a:r>
            <a:r>
              <a:rPr lang="en-GB" sz="1050" spc="-5" dirty="0">
                <a:latin typeface="Microsoft Sans Serif"/>
                <a:cs typeface="Microsoft Sans Serif"/>
              </a:rPr>
              <a:t> 25,000km</a:t>
            </a:r>
            <a:endParaRPr lang="en-GB" sz="1050" dirty="0">
              <a:latin typeface="Microsoft Sans Serif"/>
              <a:cs typeface="Microsoft Sans Serif"/>
            </a:endParaRPr>
          </a:p>
          <a:p>
            <a:pPr marL="12700" marR="5080">
              <a:lnSpc>
                <a:spcPts val="1210"/>
              </a:lnSpc>
            </a:pPr>
            <a:endParaRPr sz="1050" dirty="0">
              <a:latin typeface="Microsoft Sans Serif"/>
              <a:cs typeface="Microsoft Sans Serif"/>
            </a:endParaRPr>
          </a:p>
        </p:txBody>
      </p:sp>
      <p:sp>
        <p:nvSpPr>
          <p:cNvPr id="45" name="object 37"/>
          <p:cNvSpPr txBox="1"/>
          <p:nvPr/>
        </p:nvSpPr>
        <p:spPr>
          <a:xfrm>
            <a:off x="9914588" y="3853486"/>
            <a:ext cx="1030605" cy="161925"/>
          </a:xfrm>
          <a:prstGeom prst="rect">
            <a:avLst/>
          </a:prstGeom>
          <a:ln>
            <a:noFill/>
          </a:ln>
        </p:spPr>
        <p:txBody>
          <a:bodyPr vert="horz" wrap="square" lIns="0" tIns="0" rIns="0" bIns="0" rtlCol="0">
            <a:spAutoFit/>
          </a:bodyPr>
          <a:lstStyle/>
          <a:p>
            <a:pPr marL="12700">
              <a:lnSpc>
                <a:spcPct val="100000"/>
              </a:lnSpc>
            </a:pPr>
            <a:r>
              <a:rPr sz="1050" dirty="0">
                <a:latin typeface="Microsoft Sans Serif"/>
                <a:cs typeface="Microsoft Sans Serif"/>
              </a:rPr>
              <a:t>HAP</a:t>
            </a:r>
            <a:r>
              <a:rPr sz="1050" spc="5" dirty="0">
                <a:latin typeface="Microsoft Sans Serif"/>
                <a:cs typeface="Microsoft Sans Serif"/>
              </a:rPr>
              <a:t>S</a:t>
            </a:r>
            <a:r>
              <a:rPr sz="1050" spc="89" baseline="23809" dirty="0">
                <a:latin typeface="Microsoft Sans Serif"/>
                <a:cs typeface="Microsoft Sans Serif"/>
              </a:rPr>
              <a:t> </a:t>
            </a:r>
            <a:r>
              <a:rPr sz="1050" dirty="0">
                <a:latin typeface="Microsoft Sans Serif"/>
                <a:cs typeface="Microsoft Sans Serif"/>
              </a:rPr>
              <a:t>10</a:t>
            </a:r>
            <a:r>
              <a:rPr sz="1050" spc="-5" dirty="0">
                <a:latin typeface="Microsoft Sans Serif"/>
                <a:cs typeface="Microsoft Sans Serif"/>
              </a:rPr>
              <a:t>-20 </a:t>
            </a:r>
            <a:r>
              <a:rPr sz="1050" dirty="0">
                <a:latin typeface="Microsoft Sans Serif"/>
                <a:cs typeface="Microsoft Sans Serif"/>
              </a:rPr>
              <a:t>km</a:t>
            </a:r>
          </a:p>
        </p:txBody>
      </p:sp>
      <p:sp>
        <p:nvSpPr>
          <p:cNvPr id="46" name="object 38"/>
          <p:cNvSpPr txBox="1"/>
          <p:nvPr/>
        </p:nvSpPr>
        <p:spPr>
          <a:xfrm>
            <a:off x="10261160" y="4702396"/>
            <a:ext cx="807720" cy="165735"/>
          </a:xfrm>
          <a:prstGeom prst="rect">
            <a:avLst/>
          </a:prstGeom>
          <a:ln>
            <a:noFill/>
          </a:ln>
        </p:spPr>
        <p:txBody>
          <a:bodyPr vert="horz" wrap="square" lIns="0" tIns="0" rIns="0" bIns="0" rtlCol="0">
            <a:spAutoFit/>
          </a:bodyPr>
          <a:lstStyle/>
          <a:p>
            <a:pPr marL="12700">
              <a:lnSpc>
                <a:spcPct val="100000"/>
              </a:lnSpc>
            </a:pPr>
            <a:r>
              <a:rPr sz="1575" baseline="5291" dirty="0">
                <a:latin typeface="Microsoft Sans Serif"/>
                <a:cs typeface="Microsoft Sans Serif"/>
              </a:rPr>
              <a:t>UA</a:t>
            </a:r>
            <a:r>
              <a:rPr sz="1575" spc="7" baseline="5291" dirty="0">
                <a:latin typeface="Microsoft Sans Serif"/>
                <a:cs typeface="Microsoft Sans Serif"/>
              </a:rPr>
              <a:t>V</a:t>
            </a:r>
            <a:r>
              <a:rPr sz="1050" spc="89" baseline="31746" dirty="0">
                <a:latin typeface="Microsoft Sans Serif"/>
                <a:cs typeface="Microsoft Sans Serif"/>
              </a:rPr>
              <a:t> </a:t>
            </a:r>
            <a:r>
              <a:rPr sz="700" spc="-5" dirty="0">
                <a:latin typeface="Microsoft Sans Serif"/>
                <a:cs typeface="Microsoft Sans Serif"/>
              </a:rPr>
              <a:t>~</a:t>
            </a:r>
            <a:r>
              <a:rPr sz="1575" spc="-7" baseline="5291" dirty="0">
                <a:latin typeface="Microsoft Sans Serif"/>
                <a:cs typeface="Microsoft Sans Serif"/>
              </a:rPr>
              <a:t>100</a:t>
            </a:r>
            <a:r>
              <a:rPr sz="1575" spc="7" baseline="5291" dirty="0">
                <a:latin typeface="Microsoft Sans Serif"/>
                <a:cs typeface="Microsoft Sans Serif"/>
              </a:rPr>
              <a:t> m</a:t>
            </a:r>
            <a:endParaRPr sz="1575" baseline="5291" dirty="0">
              <a:latin typeface="Microsoft Sans Serif"/>
              <a:cs typeface="Microsoft Sans Serif"/>
            </a:endParaRPr>
          </a:p>
        </p:txBody>
      </p:sp>
      <p:sp>
        <p:nvSpPr>
          <p:cNvPr id="47" name="object 7"/>
          <p:cNvSpPr/>
          <p:nvPr/>
        </p:nvSpPr>
        <p:spPr>
          <a:xfrm>
            <a:off x="8259012" y="5757115"/>
            <a:ext cx="868680" cy="137160"/>
          </a:xfrm>
          <a:custGeom>
            <a:avLst/>
            <a:gdLst/>
            <a:ahLst/>
            <a:cxnLst/>
            <a:rect l="l" t="t" r="r" b="b"/>
            <a:pathLst>
              <a:path w="868679" h="137160">
                <a:moveTo>
                  <a:pt x="434340" y="0"/>
                </a:moveTo>
                <a:lnTo>
                  <a:pt x="363882" y="897"/>
                </a:lnTo>
                <a:lnTo>
                  <a:pt x="297045" y="3496"/>
                </a:lnTo>
                <a:lnTo>
                  <a:pt x="234725" y="7655"/>
                </a:lnTo>
                <a:lnTo>
                  <a:pt x="177814" y="13233"/>
                </a:lnTo>
                <a:lnTo>
                  <a:pt x="127206" y="20088"/>
                </a:lnTo>
                <a:lnTo>
                  <a:pt x="83795" y="28079"/>
                </a:lnTo>
                <a:lnTo>
                  <a:pt x="34129" y="41887"/>
                </a:lnTo>
                <a:lnTo>
                  <a:pt x="1439" y="62955"/>
                </a:lnTo>
                <a:lnTo>
                  <a:pt x="0" y="68579"/>
                </a:lnTo>
                <a:lnTo>
                  <a:pt x="1439" y="74204"/>
                </a:lnTo>
                <a:lnTo>
                  <a:pt x="34129" y="95272"/>
                </a:lnTo>
                <a:lnTo>
                  <a:pt x="83795" y="109080"/>
                </a:lnTo>
                <a:lnTo>
                  <a:pt x="127206" y="117071"/>
                </a:lnTo>
                <a:lnTo>
                  <a:pt x="177814" y="123926"/>
                </a:lnTo>
                <a:lnTo>
                  <a:pt x="234725" y="129504"/>
                </a:lnTo>
                <a:lnTo>
                  <a:pt x="297045" y="133663"/>
                </a:lnTo>
                <a:lnTo>
                  <a:pt x="363882" y="136262"/>
                </a:lnTo>
                <a:lnTo>
                  <a:pt x="434340" y="137159"/>
                </a:lnTo>
                <a:lnTo>
                  <a:pt x="469965" y="136932"/>
                </a:lnTo>
                <a:lnTo>
                  <a:pt x="538724" y="135166"/>
                </a:lnTo>
                <a:lnTo>
                  <a:pt x="603414" y="131770"/>
                </a:lnTo>
                <a:lnTo>
                  <a:pt x="663142" y="126884"/>
                </a:lnTo>
                <a:lnTo>
                  <a:pt x="717013" y="120650"/>
                </a:lnTo>
                <a:lnTo>
                  <a:pt x="764134" y="113209"/>
                </a:lnTo>
                <a:lnTo>
                  <a:pt x="803611" y="104703"/>
                </a:lnTo>
                <a:lnTo>
                  <a:pt x="846539" y="90254"/>
                </a:lnTo>
                <a:lnTo>
                  <a:pt x="868679" y="68579"/>
                </a:lnTo>
                <a:lnTo>
                  <a:pt x="867240" y="62955"/>
                </a:lnTo>
                <a:lnTo>
                  <a:pt x="834550" y="41887"/>
                </a:lnTo>
                <a:lnTo>
                  <a:pt x="784884" y="28079"/>
                </a:lnTo>
                <a:lnTo>
                  <a:pt x="741473" y="20088"/>
                </a:lnTo>
                <a:lnTo>
                  <a:pt x="690865" y="13233"/>
                </a:lnTo>
                <a:lnTo>
                  <a:pt x="633954" y="7655"/>
                </a:lnTo>
                <a:lnTo>
                  <a:pt x="571634" y="3496"/>
                </a:lnTo>
                <a:lnTo>
                  <a:pt x="504797" y="897"/>
                </a:lnTo>
                <a:lnTo>
                  <a:pt x="434340" y="0"/>
                </a:lnTo>
                <a:close/>
              </a:path>
            </a:pathLst>
          </a:custGeom>
          <a:solidFill>
            <a:srgbClr val="00B050"/>
          </a:solidFill>
          <a:ln>
            <a:solidFill>
              <a:srgbClr val="00B050"/>
            </a:solidFill>
          </a:ln>
        </p:spPr>
        <p:txBody>
          <a:bodyPr wrap="square" lIns="0" tIns="0" rIns="0" bIns="0" rtlCol="0"/>
          <a:lstStyle/>
          <a:p>
            <a:endParaRPr/>
          </a:p>
        </p:txBody>
      </p:sp>
      <p:pic>
        <p:nvPicPr>
          <p:cNvPr id="48" name="图片 128" descr="新媒体"/>
          <p:cNvPicPr>
            <a:picLocks noChangeAspect="1"/>
          </p:cNvPicPr>
          <p:nvPr/>
        </p:nvPicPr>
        <p:blipFill>
          <a:blip r:embed="rId2">
            <a:duotone>
              <a:prstClr val="black"/>
              <a:srgbClr val="F60000">
                <a:tint val="45000"/>
                <a:satMod val="400000"/>
              </a:srgbClr>
            </a:duotone>
            <a:extLst>
              <a:ext uri="{96DAC541-7B7A-43D3-8B79-37D633B846F1}">
                <asvg:svgBlip xmlns:asvg="http://schemas.microsoft.com/office/drawing/2016/SVG/main" r:embed="rId3"/>
              </a:ext>
            </a:extLst>
          </a:blip>
          <a:stretch>
            <a:fillRect/>
          </a:stretch>
        </p:blipFill>
        <p:spPr>
          <a:xfrm>
            <a:off x="8618365" y="5535648"/>
            <a:ext cx="246179" cy="321598"/>
          </a:xfrm>
          <a:prstGeom prst="rect">
            <a:avLst/>
          </a:prstGeom>
        </p:spPr>
      </p:pic>
      <p:sp>
        <p:nvSpPr>
          <p:cNvPr id="7" name="Rectangle 6"/>
          <p:cNvSpPr/>
          <p:nvPr/>
        </p:nvSpPr>
        <p:spPr>
          <a:xfrm>
            <a:off x="873710" y="3173948"/>
            <a:ext cx="2117631" cy="323165"/>
          </a:xfrm>
          <a:prstGeom prst="rect">
            <a:avLst/>
          </a:prstGeom>
        </p:spPr>
        <p:txBody>
          <a:bodyPr wrap="none">
            <a:spAutoFit/>
          </a:bodyPr>
          <a:lstStyle/>
          <a:p>
            <a:pPr marL="285750" indent="-285750" algn="just" fontAlgn="auto">
              <a:lnSpc>
                <a:spcPts val="1800"/>
              </a:lnSpc>
              <a:spcAft>
                <a:spcPts val="0"/>
              </a:spcAft>
              <a:buFont typeface="Arial" panose="020B0604020202020204" pitchFamily="34" charset="0"/>
              <a:buChar char="•"/>
            </a:pPr>
            <a:r>
              <a:rPr lang="en-GB" sz="1400" u="sng" dirty="0">
                <a:latin typeface="Arial" panose="020B0604020202020204" pitchFamily="34" charset="0"/>
                <a:ea typeface="Times New Roman" panose="02020603050405020304" pitchFamily="18" charset="0"/>
                <a:cs typeface="Arial" panose="020B0604020202020204" pitchFamily="34" charset="0"/>
              </a:rPr>
              <a:t>6G Satellite Access :</a:t>
            </a:r>
          </a:p>
        </p:txBody>
      </p:sp>
      <p:pic>
        <p:nvPicPr>
          <p:cNvPr id="8" name="Picture 7"/>
          <p:cNvPicPr>
            <a:picLocks noChangeAspect="1"/>
          </p:cNvPicPr>
          <p:nvPr/>
        </p:nvPicPr>
        <p:blipFill>
          <a:blip r:embed="rId4"/>
          <a:stretch>
            <a:fillRect/>
          </a:stretch>
        </p:blipFill>
        <p:spPr>
          <a:xfrm>
            <a:off x="1547314" y="1090199"/>
            <a:ext cx="4102541" cy="2019308"/>
          </a:xfrm>
          <a:prstGeom prst="rect">
            <a:avLst/>
          </a:prstGeom>
        </p:spPr>
      </p:pic>
      <p:sp>
        <p:nvSpPr>
          <p:cNvPr id="49" name="TextBox 48">
            <a:extLst>
              <a:ext uri="{FF2B5EF4-FFF2-40B4-BE49-F238E27FC236}">
                <a16:creationId xmlns:a16="http://schemas.microsoft.com/office/drawing/2014/main" id="{70CDA8C5-BDC9-4A20-9D7A-B5F09BB70514}"/>
              </a:ext>
            </a:extLst>
          </p:cNvPr>
          <p:cNvSpPr txBox="1"/>
          <p:nvPr/>
        </p:nvSpPr>
        <p:spPr>
          <a:xfrm>
            <a:off x="1139121" y="5228354"/>
            <a:ext cx="5508619" cy="998800"/>
          </a:xfrm>
          <a:prstGeom prst="rect">
            <a:avLst/>
          </a:prstGeom>
          <a:noFill/>
        </p:spPr>
        <p:txBody>
          <a:bodyPr wrap="square">
            <a:spAutoFit/>
          </a:bodyPr>
          <a:lstStyle/>
          <a:p>
            <a:pPr marL="285750" indent="-285750">
              <a:lnSpc>
                <a:spcPts val="1800"/>
              </a:lnSpc>
              <a:buFont typeface="Wingdings" panose="05000000000000000000" pitchFamily="2" charset="2"/>
              <a:buChar char="Ø"/>
            </a:pPr>
            <a:r>
              <a:rPr lang="en-GB" sz="1400" dirty="0">
                <a:solidFill>
                  <a:srgbClr val="C00000"/>
                </a:solidFill>
                <a:latin typeface="Arial" panose="020B0604020202020204" pitchFamily="34" charset="0"/>
                <a:cs typeface="Arial" panose="020B0604020202020204" pitchFamily="34" charset="0"/>
              </a:rPr>
              <a:t> Thus, 6G unified satellite &amp; ground access system is expected to provide coverage, capacity, availability and network ability to meet 6G dense connectivity, bandwidth-hungry and real-time applications challenges.</a:t>
            </a:r>
          </a:p>
        </p:txBody>
      </p:sp>
    </p:spTree>
    <p:extLst>
      <p:ext uri="{BB962C8B-B14F-4D97-AF65-F5344CB8AC3E}">
        <p14:creationId xmlns:p14="http://schemas.microsoft.com/office/powerpoint/2010/main" val="1219915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8723" y="729949"/>
            <a:ext cx="8221471" cy="369332"/>
          </a:xfrm>
          <a:prstGeom prst="rect">
            <a:avLst/>
          </a:prstGeom>
        </p:spPr>
        <p:txBody>
          <a:bodyPr wrap="square">
            <a:spAutoFit/>
          </a:bodyPr>
          <a:lstStyle/>
          <a:p>
            <a:r>
              <a:rPr lang="en-GB" b="1" dirty="0">
                <a:solidFill>
                  <a:srgbClr val="C00000"/>
                </a:solidFill>
                <a:latin typeface="Arial" panose="020B0604020202020204" pitchFamily="34" charset="0"/>
                <a:cs typeface="Arial" panose="020B0604020202020204" pitchFamily="34" charset="0"/>
              </a:rPr>
              <a:t>Coverage &amp; Capacity to support dense connectivity &amp; bandwidth-hungry </a:t>
            </a:r>
            <a:r>
              <a:rPr lang="en-US" sz="1600" b="1" dirty="0">
                <a:latin typeface="Arial" panose="020B0604020202020204" pitchFamily="34" charset="0"/>
                <a:ea typeface="Times New Roman" panose="02020603050405020304" pitchFamily="18" charset="0"/>
                <a:cs typeface="Arial" panose="020B0604020202020204" pitchFamily="34" charset="0"/>
              </a:rPr>
              <a:t>:</a:t>
            </a:r>
            <a:endParaRPr lang="en-GB" sz="1600" strike="sngStrike" dirty="0">
              <a:solidFill>
                <a:srgbClr val="C00000"/>
              </a:solidFill>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165546797"/>
              </p:ext>
            </p:extLst>
          </p:nvPr>
        </p:nvGraphicFramePr>
        <p:xfrm>
          <a:off x="6425615" y="1916731"/>
          <a:ext cx="4828005" cy="3387958"/>
        </p:xfrm>
        <a:graphic>
          <a:graphicData uri="http://schemas.openxmlformats.org/drawingml/2006/table">
            <a:tbl>
              <a:tblPr firstRow="1" bandRow="1">
                <a:tableStyleId>{21E4AEA4-8DFA-4A89-87EB-49C32662AFE0}</a:tableStyleId>
              </a:tblPr>
              <a:tblGrid>
                <a:gridCol w="1609335">
                  <a:extLst>
                    <a:ext uri="{9D8B030D-6E8A-4147-A177-3AD203B41FA5}">
                      <a16:colId xmlns:a16="http://schemas.microsoft.com/office/drawing/2014/main" val="3044788700"/>
                    </a:ext>
                  </a:extLst>
                </a:gridCol>
                <a:gridCol w="1609335">
                  <a:extLst>
                    <a:ext uri="{9D8B030D-6E8A-4147-A177-3AD203B41FA5}">
                      <a16:colId xmlns:a16="http://schemas.microsoft.com/office/drawing/2014/main" val="1292932961"/>
                    </a:ext>
                  </a:extLst>
                </a:gridCol>
                <a:gridCol w="1609335">
                  <a:extLst>
                    <a:ext uri="{9D8B030D-6E8A-4147-A177-3AD203B41FA5}">
                      <a16:colId xmlns:a16="http://schemas.microsoft.com/office/drawing/2014/main" val="1364259611"/>
                    </a:ext>
                  </a:extLst>
                </a:gridCol>
              </a:tblGrid>
              <a:tr h="990000">
                <a:tc>
                  <a:txBody>
                    <a:bodyPr/>
                    <a:lstStyle/>
                    <a:p>
                      <a:pPr algn="ctr"/>
                      <a:endParaRPr lang="en-US" sz="1800" b="1" kern="1200" dirty="0">
                        <a:solidFill>
                          <a:schemeClr val="lt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lt1"/>
                          </a:solidFill>
                          <a:latin typeface="+mn-lt"/>
                          <a:ea typeface="+mn-ea"/>
                          <a:cs typeface="+mn-cs"/>
                        </a:rPr>
                        <a:t>Requirement</a:t>
                      </a:r>
                    </a:p>
                    <a:p>
                      <a:pPr algn="ctr"/>
                      <a:endParaRPr lang="en-GB" sz="1800" b="1" kern="1200" dirty="0">
                        <a:solidFill>
                          <a:schemeClr val="lt1"/>
                        </a:solidFill>
                        <a:latin typeface="+mn-lt"/>
                        <a:ea typeface="+mn-ea"/>
                        <a:cs typeface="+mn-cs"/>
                      </a:endParaRPr>
                    </a:p>
                  </a:txBody>
                  <a:tcPr>
                    <a:solidFill>
                      <a:srgbClr val="FF0000"/>
                    </a:solidFill>
                  </a:tcPr>
                </a:tc>
                <a:tc>
                  <a:txBody>
                    <a:bodyPr/>
                    <a:lstStyle/>
                    <a:p>
                      <a:pPr algn="ctr"/>
                      <a:endParaRPr lang="en-GB" sz="1800" b="1" kern="1200" dirty="0">
                        <a:solidFill>
                          <a:schemeClr val="lt1"/>
                        </a:solidFill>
                        <a:latin typeface="+mn-lt"/>
                        <a:ea typeface="+mn-ea"/>
                        <a:cs typeface="+mn-cs"/>
                      </a:endParaRPr>
                    </a:p>
                    <a:p>
                      <a:pPr algn="ctr"/>
                      <a:r>
                        <a:rPr lang="en-GB" sz="1800" b="1" kern="1200" dirty="0">
                          <a:solidFill>
                            <a:schemeClr val="lt1"/>
                          </a:solidFill>
                          <a:latin typeface="+mn-lt"/>
                          <a:ea typeface="+mn-ea"/>
                          <a:cs typeface="+mn-cs"/>
                        </a:rPr>
                        <a:t>5G</a:t>
                      </a:r>
                    </a:p>
                  </a:txBody>
                  <a:tcPr>
                    <a:solidFill>
                      <a:srgbClr val="FF0000"/>
                    </a:solidFill>
                  </a:tcPr>
                </a:tc>
                <a:tc>
                  <a:txBody>
                    <a:bodyPr/>
                    <a:lstStyle/>
                    <a:p>
                      <a:pPr algn="ctr"/>
                      <a:endParaRPr lang="en-GB" sz="1800" b="1" kern="1200" dirty="0">
                        <a:solidFill>
                          <a:schemeClr val="lt1"/>
                        </a:solidFill>
                        <a:latin typeface="+mn-lt"/>
                        <a:ea typeface="+mn-ea"/>
                        <a:cs typeface="+mn-cs"/>
                      </a:endParaRPr>
                    </a:p>
                    <a:p>
                      <a:pPr algn="ctr"/>
                      <a:r>
                        <a:rPr lang="en-GB" sz="1800" b="1" kern="1200" dirty="0">
                          <a:solidFill>
                            <a:schemeClr val="lt1"/>
                          </a:solidFill>
                          <a:latin typeface="+mn-lt"/>
                          <a:ea typeface="+mn-ea"/>
                          <a:cs typeface="+mn-cs"/>
                        </a:rPr>
                        <a:t>6G</a:t>
                      </a:r>
                    </a:p>
                  </a:txBody>
                  <a:tcPr>
                    <a:solidFill>
                      <a:srgbClr val="FF0000"/>
                    </a:solidFill>
                  </a:tcPr>
                </a:tc>
                <a:extLst>
                  <a:ext uri="{0D108BD9-81ED-4DB2-BD59-A6C34878D82A}">
                    <a16:rowId xmlns:a16="http://schemas.microsoft.com/office/drawing/2014/main" val="1043175237"/>
                  </a:ext>
                </a:extLst>
              </a:tr>
              <a:tr h="1331158">
                <a:tc>
                  <a:txBody>
                    <a:bodyPr/>
                    <a:lstStyle/>
                    <a:p>
                      <a:r>
                        <a:rPr lang="en-GB" sz="1600" u="none" kern="1200" dirty="0">
                          <a:solidFill>
                            <a:schemeClr val="dk1"/>
                          </a:solidFill>
                          <a:latin typeface="+mn-lt"/>
                          <a:ea typeface="+mn-ea"/>
                          <a:cs typeface="+mn-cs"/>
                        </a:rPr>
                        <a:t>   </a:t>
                      </a:r>
                    </a:p>
                    <a:p>
                      <a:pPr algn="l">
                        <a:lnSpc>
                          <a:spcPts val="1800"/>
                        </a:lnSpc>
                        <a:spcBef>
                          <a:spcPts val="600"/>
                        </a:spcBef>
                        <a:spcAft>
                          <a:spcPts val="600"/>
                        </a:spcAft>
                      </a:pPr>
                      <a:r>
                        <a:rPr lang="en-GB" sz="1600" u="none" kern="1200" dirty="0">
                          <a:solidFill>
                            <a:schemeClr val="dk1"/>
                          </a:solidFill>
                          <a:latin typeface="+mn-lt"/>
                          <a:ea typeface="+mn-ea"/>
                          <a:cs typeface="+mn-cs"/>
                        </a:rPr>
                        <a:t>Bandwidth-consuming applications (Data rate </a:t>
                      </a:r>
                      <a:r>
                        <a:rPr lang="en-GB" altLang="zh-CN" sz="1600" u="none" kern="1200" dirty="0">
                          <a:solidFill>
                            <a:schemeClr val="dk1"/>
                          </a:solidFill>
                          <a:latin typeface="+mn-lt"/>
                          <a:ea typeface="+mn-ea"/>
                          <a:cs typeface="+mn-cs"/>
                        </a:rPr>
                        <a:t>kbps</a:t>
                      </a:r>
                      <a:r>
                        <a:rPr lang="en-GB" sz="1600" u="none" kern="1200" dirty="0">
                          <a:solidFill>
                            <a:schemeClr val="dk1"/>
                          </a:solidFill>
                          <a:latin typeface="+mn-lt"/>
                          <a:ea typeface="+mn-ea"/>
                          <a:cs typeface="+mn-cs"/>
                        </a:rPr>
                        <a:t>) </a:t>
                      </a:r>
                    </a:p>
                  </a:txBody>
                  <a:tcPr/>
                </a:tc>
                <a:tc>
                  <a:txBody>
                    <a:bodyPr/>
                    <a:lstStyle/>
                    <a:p>
                      <a:endParaRPr lang="en-GB" sz="1600" u="none" kern="120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u="none" kern="1200" dirty="0">
                          <a:solidFill>
                            <a:schemeClr val="dk1"/>
                          </a:solidFill>
                          <a:latin typeface="+mn-lt"/>
                          <a:ea typeface="+mn-ea"/>
                          <a:cs typeface="+mn-cs"/>
                        </a:rPr>
                        <a:t>5G E-MBB 0.1~1.0Gbps</a:t>
                      </a:r>
                    </a:p>
                    <a:p>
                      <a:endParaRPr lang="en-GB" sz="1600" u="none" kern="1200" dirty="0">
                        <a:solidFill>
                          <a:schemeClr val="dk1"/>
                        </a:solidFill>
                        <a:latin typeface="+mn-lt"/>
                        <a:ea typeface="+mn-ea"/>
                        <a:cs typeface="+mn-cs"/>
                      </a:endParaRPr>
                    </a:p>
                  </a:txBody>
                  <a:tcPr/>
                </a:tc>
                <a:tc>
                  <a:txBody>
                    <a:bodyPr/>
                    <a:lstStyle/>
                    <a:p>
                      <a:endParaRPr lang="en-GB" sz="1600" dirty="0"/>
                    </a:p>
                    <a:p>
                      <a:r>
                        <a:rPr lang="en-GB" sz="1600" u="sng" dirty="0"/>
                        <a:t>6G HTC </a:t>
                      </a:r>
                    </a:p>
                    <a:p>
                      <a:r>
                        <a:rPr lang="en-GB" sz="1600" u="none" kern="1200" dirty="0">
                          <a:solidFill>
                            <a:schemeClr val="dk1"/>
                          </a:solidFill>
                          <a:latin typeface="+mn-lt"/>
                          <a:ea typeface="+mn-ea"/>
                          <a:cs typeface="+mn-cs"/>
                        </a:rPr>
                        <a:t>1.0~100Gbps</a:t>
                      </a:r>
                    </a:p>
                  </a:txBody>
                  <a:tcPr/>
                </a:tc>
                <a:extLst>
                  <a:ext uri="{0D108BD9-81ED-4DB2-BD59-A6C34878D82A}">
                    <a16:rowId xmlns:a16="http://schemas.microsoft.com/office/drawing/2014/main" val="1336909656"/>
                  </a:ext>
                </a:extLst>
              </a:tr>
              <a:tr h="10189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Connectivity </a:t>
                      </a:r>
                      <a:r>
                        <a:rPr lang="en-US" sz="1600" kern="1200" dirty="0">
                          <a:solidFill>
                            <a:schemeClr val="dk1"/>
                          </a:solidFill>
                          <a:latin typeface="+mn-lt"/>
                          <a:ea typeface="+mn-ea"/>
                          <a:cs typeface="+mn-cs"/>
                        </a:rPr>
                        <a:t>Density</a:t>
                      </a:r>
                      <a:r>
                        <a:rPr lang="en-GB" sz="1600" kern="1200" dirty="0">
                          <a:solidFill>
                            <a:schemeClr val="dk1"/>
                          </a:solidFill>
                          <a:latin typeface="+mn-lt"/>
                          <a:ea typeface="+mn-ea"/>
                          <a:cs typeface="+mn-cs"/>
                        </a:rPr>
                        <a:t>(Devices per square km)</a:t>
                      </a:r>
                    </a:p>
                    <a:p>
                      <a:endParaRPr lang="en-GB" sz="1600" b="1" dirty="0">
                        <a:latin typeface="Times New Roman" panose="02020603050405020304" pitchFamily="18" charset="0"/>
                        <a:ea typeface="Times New Roman" panose="02020603050405020304" pitchFamily="18" charset="0"/>
                      </a:endParaRPr>
                    </a:p>
                  </a:txBody>
                  <a:tcPr/>
                </a:tc>
                <a:tc>
                  <a:txBody>
                    <a:bodyPr/>
                    <a:lstStyle/>
                    <a:p>
                      <a:r>
                        <a:rPr lang="en-US" sz="1600" u="sng" kern="1200" dirty="0">
                          <a:solidFill>
                            <a:schemeClr val="dk1"/>
                          </a:solidFill>
                          <a:latin typeface="+mn-lt"/>
                          <a:ea typeface="+mn-ea"/>
                          <a:cs typeface="+mn-cs"/>
                        </a:rPr>
                        <a:t>5G </a:t>
                      </a:r>
                      <a:r>
                        <a:rPr lang="en-US" sz="1600" u="sng" kern="1200" dirty="0" err="1">
                          <a:solidFill>
                            <a:schemeClr val="dk1"/>
                          </a:solidFill>
                          <a:latin typeface="+mn-lt"/>
                          <a:ea typeface="+mn-ea"/>
                          <a:cs typeface="+mn-cs"/>
                        </a:rPr>
                        <a:t>IoT</a:t>
                      </a:r>
                      <a:endParaRPr lang="en-US" sz="1600" u="sng" kern="1200" dirty="0">
                        <a:solidFill>
                          <a:schemeClr val="dk1"/>
                        </a:solidFill>
                        <a:latin typeface="+mn-lt"/>
                        <a:ea typeface="+mn-ea"/>
                        <a:cs typeface="+mn-cs"/>
                      </a:endParaRPr>
                    </a:p>
                    <a:p>
                      <a:r>
                        <a:rPr lang="en-US" sz="1600" u="none" kern="1200" dirty="0">
                          <a:solidFill>
                            <a:schemeClr val="dk1"/>
                          </a:solidFill>
                          <a:latin typeface="+mn-lt"/>
                          <a:ea typeface="+mn-ea"/>
                          <a:cs typeface="+mn-cs"/>
                        </a:rPr>
                        <a:t>100,000 devices per square km</a:t>
                      </a:r>
                      <a:endParaRPr lang="en-GB" sz="1600" u="none" kern="1200" dirty="0">
                        <a:solidFill>
                          <a:schemeClr val="dk1"/>
                        </a:solidFill>
                        <a:latin typeface="+mn-lt"/>
                        <a:ea typeface="+mn-ea"/>
                        <a:cs typeface="+mn-cs"/>
                      </a:endParaRPr>
                    </a:p>
                  </a:txBody>
                  <a:tcPr/>
                </a:tc>
                <a:tc>
                  <a:txBody>
                    <a:bodyPr/>
                    <a:lstStyle/>
                    <a:p>
                      <a:r>
                        <a:rPr lang="en-US" sz="1600" u="sng" kern="1200" dirty="0">
                          <a:solidFill>
                            <a:schemeClr val="dk1"/>
                          </a:solidFill>
                          <a:latin typeface="+mn-lt"/>
                          <a:ea typeface="+mn-ea"/>
                          <a:cs typeface="+mn-cs"/>
                        </a:rPr>
                        <a:t>6G </a:t>
                      </a:r>
                      <a:r>
                        <a:rPr lang="en-US" sz="1600" u="sng" kern="1200" dirty="0" err="1">
                          <a:solidFill>
                            <a:schemeClr val="dk1"/>
                          </a:solidFill>
                          <a:latin typeface="+mn-lt"/>
                          <a:ea typeface="+mn-ea"/>
                          <a:cs typeface="+mn-cs"/>
                        </a:rPr>
                        <a:t>IIoT</a:t>
                      </a:r>
                      <a:endParaRPr lang="en-US" sz="1600" u="sng" kern="1200" dirty="0">
                        <a:solidFill>
                          <a:schemeClr val="dk1"/>
                        </a:solidFill>
                        <a:latin typeface="+mn-lt"/>
                        <a:ea typeface="+mn-ea"/>
                        <a:cs typeface="+mn-cs"/>
                      </a:endParaRPr>
                    </a:p>
                    <a:p>
                      <a:pPr marL="0" algn="l" defTabSz="914400" rtl="0" eaLnBrk="1" latinLnBrk="0" hangingPunct="1"/>
                      <a:r>
                        <a:rPr lang="en-US" sz="1600" u="none" kern="1200" dirty="0">
                          <a:solidFill>
                            <a:schemeClr val="dk1"/>
                          </a:solidFill>
                          <a:latin typeface="+mn-lt"/>
                          <a:ea typeface="+mn-ea"/>
                          <a:cs typeface="+mn-cs"/>
                        </a:rPr>
                        <a:t>one million devices per square km</a:t>
                      </a:r>
                      <a:endParaRPr lang="en-GB" sz="1600" u="none" kern="1200" dirty="0">
                        <a:solidFill>
                          <a:schemeClr val="dk1"/>
                        </a:solidFill>
                        <a:latin typeface="+mn-lt"/>
                        <a:ea typeface="+mn-ea"/>
                        <a:cs typeface="+mn-cs"/>
                      </a:endParaRPr>
                    </a:p>
                  </a:txBody>
                  <a:tcPr/>
                </a:tc>
                <a:extLst>
                  <a:ext uri="{0D108BD9-81ED-4DB2-BD59-A6C34878D82A}">
                    <a16:rowId xmlns:a16="http://schemas.microsoft.com/office/drawing/2014/main" val="2534849503"/>
                  </a:ext>
                </a:extLst>
              </a:tr>
            </a:tbl>
          </a:graphicData>
        </a:graphic>
      </p:graphicFrame>
      <p:sp>
        <p:nvSpPr>
          <p:cNvPr id="10" name="Rectangle 9"/>
          <p:cNvSpPr/>
          <p:nvPr/>
        </p:nvSpPr>
        <p:spPr>
          <a:xfrm>
            <a:off x="1146983" y="3815796"/>
            <a:ext cx="4850476" cy="2385268"/>
          </a:xfrm>
          <a:prstGeom prst="rect">
            <a:avLst/>
          </a:prstGeom>
        </p:spPr>
        <p:txBody>
          <a:bodyPr wrap="square">
            <a:spAutoFit/>
          </a:bodyPr>
          <a:lstStyle/>
          <a:p>
            <a:pPr>
              <a:spcAft>
                <a:spcPts val="600"/>
              </a:spcAft>
            </a:pPr>
            <a:r>
              <a:rPr lang="en-US" sz="1600" b="1" dirty="0">
                <a:latin typeface="Arial" panose="020B0604020202020204" pitchFamily="34" charset="0"/>
                <a:ea typeface="Times New Roman" panose="02020603050405020304" pitchFamily="18" charset="0"/>
                <a:cs typeface="Arial" panose="020B0604020202020204" pitchFamily="34" charset="0"/>
              </a:rPr>
              <a:t>Proposal :</a:t>
            </a: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en-GB" sz="1600" dirty="0">
                <a:solidFill>
                  <a:srgbClr val="C00000"/>
                </a:solidFill>
                <a:latin typeface="Arial" panose="020B0604020202020204" pitchFamily="34" charset="0"/>
                <a:cs typeface="Arial" panose="020B0604020202020204" pitchFamily="34" charset="0"/>
              </a:rPr>
              <a:t>6G satellite RAT shall enable high degree of c</a:t>
            </a:r>
            <a:r>
              <a:rPr lang="en-US" sz="1600" dirty="0">
                <a:solidFill>
                  <a:srgbClr val="C00000"/>
                </a:solidFill>
                <a:latin typeface="Arial" panose="020B0604020202020204" pitchFamily="34" charset="0"/>
                <a:cs typeface="Arial" panose="020B0604020202020204" pitchFamily="34" charset="0"/>
              </a:rPr>
              <a:t>coordination between space (e.g., UAV</a:t>
            </a:r>
            <a:r>
              <a:rPr lang="en-GB" sz="1600" dirty="0">
                <a:solidFill>
                  <a:srgbClr val="C00000"/>
                </a:solidFill>
                <a:latin typeface="Arial" panose="020B0604020202020204" pitchFamily="34" charset="0"/>
                <a:cs typeface="Arial" panose="020B0604020202020204" pitchFamily="34" charset="0"/>
              </a:rPr>
              <a:t> [</a:t>
            </a:r>
            <a:r>
              <a:rPr lang="en-GB" sz="1600" u="sng" dirty="0">
                <a:solidFill>
                  <a:srgbClr val="C00000"/>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1</a:t>
            </a:r>
            <a:r>
              <a:rPr lang="en-GB" sz="1600" dirty="0">
                <a:solidFill>
                  <a:srgbClr val="C00000"/>
                </a:solidFill>
                <a:latin typeface="Arial" panose="020B0604020202020204" pitchFamily="34" charset="0"/>
                <a:cs typeface="Arial" panose="020B0604020202020204" pitchFamily="34" charset="0"/>
              </a:rPr>
              <a:t>,</a:t>
            </a:r>
            <a:r>
              <a:rPr lang="en-GB" sz="1600" u="sng" dirty="0">
                <a:solidFill>
                  <a:srgbClr val="C0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2</a:t>
            </a:r>
            <a:r>
              <a:rPr lang="en-GB" sz="1600" dirty="0">
                <a:solidFill>
                  <a:srgbClr val="C00000"/>
                </a:solidFill>
                <a:latin typeface="Arial" panose="020B0604020202020204" pitchFamily="34" charset="0"/>
                <a:cs typeface="Arial" panose="020B0604020202020204" pitchFamily="34" charset="0"/>
              </a:rPr>
              <a:t>]</a:t>
            </a:r>
            <a:r>
              <a:rPr lang="en-US" sz="1600" dirty="0">
                <a:solidFill>
                  <a:srgbClr val="C00000"/>
                </a:solidFill>
                <a:latin typeface="Arial" panose="020B0604020202020204" pitchFamily="34" charset="0"/>
                <a:cs typeface="Arial" panose="020B0604020202020204" pitchFamily="34" charset="0"/>
              </a:rPr>
              <a:t>, HAPS, GEO, MEO, LEO)) and terrestrial access and across different orbits satellites access</a:t>
            </a:r>
            <a:r>
              <a:rPr lang="en-GB" sz="1600" dirty="0">
                <a:solidFill>
                  <a:srgbClr val="C00000"/>
                </a:solidFill>
                <a:latin typeface="Arial" panose="020B0604020202020204" pitchFamily="34" charset="0"/>
                <a:cs typeface="Arial" panose="020B0604020202020204" pitchFamily="34" charset="0"/>
              </a:rPr>
              <a:t> to ensure coverage and capacity required for supporting 6G </a:t>
            </a:r>
            <a:r>
              <a:rPr lang="en-US" sz="1600" dirty="0">
                <a:solidFill>
                  <a:srgbClr val="C00000"/>
                </a:solidFill>
                <a:latin typeface="Arial" panose="020B0604020202020204" pitchFamily="34" charset="0"/>
                <a:cs typeface="Arial" panose="020B0604020202020204" pitchFamily="34" charset="0"/>
              </a:rPr>
              <a:t>dense connectivity &amp; </a:t>
            </a:r>
            <a:r>
              <a:rPr lang="en-GB" sz="1600" dirty="0">
                <a:solidFill>
                  <a:srgbClr val="C00000"/>
                </a:solidFill>
                <a:latin typeface="Arial" panose="020B0604020202020204" pitchFamily="34" charset="0"/>
                <a:cs typeface="Arial" panose="020B0604020202020204" pitchFamily="34" charset="0"/>
              </a:rPr>
              <a:t>BW-</a:t>
            </a:r>
            <a:r>
              <a:rPr lang="en-US" sz="1600" dirty="0">
                <a:solidFill>
                  <a:srgbClr val="C00000"/>
                </a:solidFill>
                <a:latin typeface="Arial" panose="020B0604020202020204" pitchFamily="34" charset="0"/>
                <a:cs typeface="Arial" panose="020B0604020202020204" pitchFamily="34" charset="0"/>
              </a:rPr>
              <a:t>Hungry  </a:t>
            </a:r>
            <a:r>
              <a:rPr lang="en-GB" sz="1600" dirty="0">
                <a:solidFill>
                  <a:srgbClr val="C00000"/>
                </a:solidFill>
                <a:latin typeface="Arial" panose="020B0604020202020204" pitchFamily="34" charset="0"/>
                <a:cs typeface="Arial" panose="020B0604020202020204" pitchFamily="34" charset="0"/>
              </a:rPr>
              <a:t>applications.   </a:t>
            </a:r>
            <a:endParaRPr lang="en-US" sz="1600" dirty="0">
              <a:solidFill>
                <a:srgbClr val="C00000"/>
              </a:solidFill>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p:txBody>
      </p:sp>
      <p:sp>
        <p:nvSpPr>
          <p:cNvPr id="12" name="Rectangle 11"/>
          <p:cNvSpPr/>
          <p:nvPr/>
        </p:nvSpPr>
        <p:spPr>
          <a:xfrm>
            <a:off x="958723" y="288867"/>
            <a:ext cx="2326278" cy="369332"/>
          </a:xfrm>
          <a:prstGeom prst="rect">
            <a:avLst/>
          </a:prstGeom>
        </p:spPr>
        <p:txBody>
          <a:bodyPr wrap="none">
            <a:spAutoFit/>
          </a:bodyPr>
          <a:lstStyle/>
          <a:p>
            <a:r>
              <a:rPr lang="en-GB" altLang="zh-CN" b="1" dirty="0">
                <a:latin typeface="Arial" panose="020B0604020202020204" pitchFamily="34" charset="0"/>
                <a:ea typeface="Times New Roman" panose="02020603050405020304" pitchFamily="18" charset="0"/>
                <a:cs typeface="Arial" panose="020B0604020202020204" pitchFamily="34" charset="0"/>
              </a:rPr>
              <a:t>6G NTN </a:t>
            </a:r>
            <a:r>
              <a:rPr lang="en-US" b="1" dirty="0">
                <a:latin typeface="Arial" panose="020B0604020202020204" pitchFamily="34" charset="0"/>
                <a:ea typeface="Times New Roman" panose="02020603050405020304" pitchFamily="18" charset="0"/>
                <a:cs typeface="Arial" panose="020B0604020202020204" pitchFamily="34" charset="0"/>
              </a:rPr>
              <a:t>Challenge I</a:t>
            </a:r>
            <a:endParaRPr lang="en-GB" b="1" dirty="0">
              <a:latin typeface="Arial" panose="020B0604020202020204" pitchFamily="34" charset="0"/>
              <a:ea typeface="Times New Roman" panose="02020603050405020304" pitchFamily="18" charset="0"/>
              <a:cs typeface="Arial" panose="020B0604020202020204" pitchFamily="34" charset="0"/>
            </a:endParaRPr>
          </a:p>
        </p:txBody>
      </p:sp>
      <p:sp>
        <p:nvSpPr>
          <p:cNvPr id="13" name="圆角矩形 200">
            <a:extLst>
              <a:ext uri="{FF2B5EF4-FFF2-40B4-BE49-F238E27FC236}">
                <a16:creationId xmlns:a16="http://schemas.microsoft.com/office/drawing/2014/main" id="{1384F791-BDF6-458A-A00A-3FD47DCE8B29}"/>
              </a:ext>
            </a:extLst>
          </p:cNvPr>
          <p:cNvSpPr/>
          <p:nvPr/>
        </p:nvSpPr>
        <p:spPr>
          <a:xfrm>
            <a:off x="6325119" y="1844981"/>
            <a:ext cx="5015308" cy="3507856"/>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Rectangle 2"/>
          <p:cNvSpPr/>
          <p:nvPr/>
        </p:nvSpPr>
        <p:spPr>
          <a:xfrm>
            <a:off x="938380" y="1659351"/>
            <a:ext cx="5267682" cy="2308324"/>
          </a:xfrm>
          <a:prstGeom prst="rect">
            <a:avLst/>
          </a:prstGeom>
        </p:spPr>
        <p:txBody>
          <a:bodyPr wrap="square">
            <a:spAutoFit/>
          </a:bodyPr>
          <a:lstStyle/>
          <a:p>
            <a:r>
              <a:rPr lang="en-GB" sz="1600" dirty="0">
                <a:solidFill>
                  <a:schemeClr val="accent1">
                    <a:lumMod val="75000"/>
                  </a:schemeClr>
                </a:solidFill>
                <a:latin typeface="Arial" panose="020B0604020202020204" pitchFamily="34" charset="0"/>
                <a:cs typeface="Arial" panose="020B0604020202020204" pitchFamily="34" charset="0"/>
              </a:rPr>
              <a:t>The expected number connectivity density for 6G Industrial IoT (I-IOT) could up to 10 order of current 5G IoT, and similarly the data rate requirement for 6G bandwidth-hungry applications such as holographic communication compared to 5G </a:t>
            </a:r>
            <a:r>
              <a:rPr lang="en-GB" sz="1600" dirty="0" err="1">
                <a:solidFill>
                  <a:schemeClr val="accent1">
                    <a:lumMod val="75000"/>
                  </a:schemeClr>
                </a:solidFill>
                <a:latin typeface="Arial" panose="020B0604020202020204" pitchFamily="34" charset="0"/>
                <a:cs typeface="Arial" panose="020B0604020202020204" pitchFamily="34" charset="0"/>
              </a:rPr>
              <a:t>eMBB</a:t>
            </a:r>
            <a:r>
              <a:rPr lang="en-GB" sz="1600" dirty="0">
                <a:solidFill>
                  <a:schemeClr val="accent1">
                    <a:lumMod val="75000"/>
                  </a:schemeClr>
                </a:solidFill>
                <a:latin typeface="Arial" panose="020B0604020202020204" pitchFamily="34" charset="0"/>
                <a:cs typeface="Arial" panose="020B0604020202020204" pitchFamily="34" charset="0"/>
              </a:rPr>
              <a:t>. Unlike in 5G NTN, 6G unfriend space &amp; ground access system is expected to natively accommodate these potential connectivity density and data rate requirements.</a:t>
            </a:r>
          </a:p>
          <a:p>
            <a:endParaRPr lang="en-GB" sz="1600" dirty="0">
              <a:latin typeface="Arial" panose="020B0604020202020204" pitchFamily="34" charset="0"/>
              <a:cs typeface="Arial" panose="020B0604020202020204" pitchFamily="34" charset="0"/>
            </a:endParaRPr>
          </a:p>
        </p:txBody>
      </p:sp>
      <p:sp>
        <p:nvSpPr>
          <p:cNvPr id="4" name="Rectangle 3"/>
          <p:cNvSpPr/>
          <p:nvPr/>
        </p:nvSpPr>
        <p:spPr>
          <a:xfrm>
            <a:off x="1016406" y="1356914"/>
            <a:ext cx="1749197" cy="369332"/>
          </a:xfrm>
          <a:prstGeom prst="rect">
            <a:avLst/>
          </a:prstGeom>
        </p:spPr>
        <p:txBody>
          <a:bodyPr wrap="none">
            <a:spAutoFit/>
          </a:bodyPr>
          <a:lstStyle/>
          <a:p>
            <a:r>
              <a:rPr lang="en-US" b="1" dirty="0">
                <a:latin typeface="Arial" panose="020B0604020202020204" pitchFamily="34" charset="0"/>
                <a:ea typeface="Times New Roman" panose="02020603050405020304" pitchFamily="18" charset="0"/>
                <a:cs typeface="Arial" panose="020B0604020202020204" pitchFamily="34" charset="0"/>
              </a:rPr>
              <a:t>Justification :</a:t>
            </a:r>
            <a:endParaRPr lang="en-US" dirty="0">
              <a:latin typeface="Arial" panose="020B0604020202020204" pitchFamily="34" charset="0"/>
              <a:cs typeface="Arial" panose="020B0604020202020204" pitchFamily="34" charset="0"/>
            </a:endParaRPr>
          </a:p>
        </p:txBody>
      </p:sp>
      <p:sp>
        <p:nvSpPr>
          <p:cNvPr id="14" name="圆角矩形 200">
            <a:extLst>
              <a:ext uri="{FF2B5EF4-FFF2-40B4-BE49-F238E27FC236}">
                <a16:creationId xmlns:a16="http://schemas.microsoft.com/office/drawing/2014/main" id="{22F785A2-CFA7-41E7-88E2-CC2DA5D2E5BE}"/>
              </a:ext>
            </a:extLst>
          </p:cNvPr>
          <p:cNvSpPr/>
          <p:nvPr/>
        </p:nvSpPr>
        <p:spPr>
          <a:xfrm>
            <a:off x="779655" y="1273996"/>
            <a:ext cx="10789046" cy="4754874"/>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00088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9049" y="625832"/>
            <a:ext cx="6096000" cy="369332"/>
          </a:xfrm>
          <a:prstGeom prst="rect">
            <a:avLst/>
          </a:prstGeom>
        </p:spPr>
        <p:txBody>
          <a:bodyPr>
            <a:spAutoFit/>
          </a:bodyPr>
          <a:lstStyle/>
          <a:p>
            <a:r>
              <a:rPr lang="en-US" b="1" dirty="0">
                <a:solidFill>
                  <a:srgbClr val="C00000"/>
                </a:solidFill>
                <a:latin typeface="Arial" panose="020B0604020202020204" pitchFamily="34" charset="0"/>
                <a:cs typeface="Arial" panose="020B0604020202020204" pitchFamily="34" charset="0"/>
              </a:rPr>
              <a:t>Ability to support 6G time-critical applications</a:t>
            </a:r>
            <a:endParaRPr lang="en-GB" b="1" dirty="0">
              <a:solidFill>
                <a:srgbClr val="C00000"/>
              </a:solidFill>
              <a:latin typeface="Arial" panose="020B0604020202020204" pitchFamily="34" charset="0"/>
              <a:cs typeface="Arial" panose="020B0604020202020204" pitchFamily="34" charset="0"/>
            </a:endParaRPr>
          </a:p>
        </p:txBody>
      </p:sp>
      <p:sp>
        <p:nvSpPr>
          <p:cNvPr id="3" name="Rectangle 2"/>
          <p:cNvSpPr/>
          <p:nvPr/>
        </p:nvSpPr>
        <p:spPr>
          <a:xfrm>
            <a:off x="868831" y="230346"/>
            <a:ext cx="2694977" cy="369332"/>
          </a:xfrm>
          <a:prstGeom prst="rect">
            <a:avLst/>
          </a:prstGeom>
        </p:spPr>
        <p:txBody>
          <a:bodyPr wrap="square">
            <a:spAutoFit/>
          </a:bodyPr>
          <a:lstStyle/>
          <a:p>
            <a:r>
              <a:rPr lang="en-US" b="1" u="sng" dirty="0">
                <a:latin typeface="Arial" panose="020B0604020202020204" pitchFamily="34" charset="0"/>
                <a:ea typeface="黑体" panose="02010609060101010101" pitchFamily="49" charset="-122"/>
                <a:cs typeface="Arial" panose="020B0604020202020204" pitchFamily="34" charset="0"/>
              </a:rPr>
              <a:t>6G NTN Challenge II: </a:t>
            </a:r>
            <a:endParaRPr lang="en-GB" b="1" dirty="0">
              <a:latin typeface="Arial" panose="020B0604020202020204" pitchFamily="34" charset="0"/>
              <a:cs typeface="Arial" panose="020B0604020202020204" pitchFamily="34" charset="0"/>
            </a:endParaRPr>
          </a:p>
        </p:txBody>
      </p:sp>
      <p:sp>
        <p:nvSpPr>
          <p:cNvPr id="4" name="Rectangle 3"/>
          <p:cNvSpPr/>
          <p:nvPr/>
        </p:nvSpPr>
        <p:spPr>
          <a:xfrm>
            <a:off x="959049" y="1614410"/>
            <a:ext cx="5346501" cy="2200602"/>
          </a:xfrm>
          <a:prstGeom prst="rect">
            <a:avLst/>
          </a:prstGeom>
        </p:spPr>
        <p:txBody>
          <a:bodyPr wrap="square">
            <a:spAutoFit/>
          </a:bodyPr>
          <a:lstStyle/>
          <a:p>
            <a:r>
              <a:rPr lang="en-US" sz="1500"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Compared to 5G real-time applications focusing on URLLC (AR/VR/XR), 6G technology will enable new critical use cases like autonomous vehicles, industrial automation, mixed and augmented reality</a:t>
            </a:r>
            <a:r>
              <a:rPr lang="en-US" sz="1500" dirty="0">
                <a:solidFill>
                  <a:schemeClr val="accent1">
                    <a:lumMod val="75000"/>
                  </a:schemeClr>
                </a:solidFill>
                <a:latin typeface="Arial" panose="020B0604020202020204" pitchFamily="34" charset="0"/>
                <a:cs typeface="Arial" panose="020B0604020202020204" pitchFamily="34" charset="0"/>
              </a:rPr>
              <a:t>, Industrial IoT </a:t>
            </a:r>
            <a:r>
              <a:rPr lang="en-US" sz="1500"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a:t>
            </a:r>
            <a:r>
              <a:rPr lang="en-US" sz="1500" dirty="0" err="1">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IIoT</a:t>
            </a:r>
            <a:r>
              <a:rPr lang="en-US" sz="1500"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 and digital twins. These applications require on the top of </a:t>
            </a:r>
            <a:r>
              <a:rPr lang="en-US" sz="1400"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extremely low latency (i.e., less than 1ms):</a:t>
            </a:r>
            <a:endParaRPr lang="en-US" sz="1500"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endParaRPr>
          </a:p>
          <a:p>
            <a:pPr marL="576000" indent="-285750">
              <a:buFontTx/>
              <a:buChar char="-"/>
            </a:pPr>
            <a:r>
              <a:rPr lang="en-US" sz="1600" u="sng"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A minimal jitter,</a:t>
            </a:r>
          </a:p>
          <a:p>
            <a:pPr marL="576000" indent="-285750">
              <a:buFontTx/>
              <a:buChar char="-"/>
            </a:pPr>
            <a:r>
              <a:rPr lang="en-US" sz="1600" u="sng"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A high degree o reliability,</a:t>
            </a:r>
          </a:p>
          <a:p>
            <a:pPr marL="576000" indent="-285750">
              <a:buFontTx/>
              <a:buChar char="-"/>
            </a:pPr>
            <a:r>
              <a:rPr lang="en-US" sz="1600" u="sng"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And a precise synchronization</a:t>
            </a:r>
            <a:r>
              <a:rPr lang="en-US" sz="1600" dirty="0">
                <a:solidFill>
                  <a:schemeClr val="accent1">
                    <a:lumMod val="75000"/>
                  </a:schemeClr>
                </a:solidFill>
                <a:latin typeface="Arial" panose="020B0604020202020204" pitchFamily="34" charset="0"/>
                <a:ea typeface="Times New Roman" panose="02020603050405020304" pitchFamily="18" charset="0"/>
                <a:cs typeface="Arial" panose="020B0604020202020204" pitchFamily="34" charset="0"/>
              </a:rPr>
              <a:t>.</a:t>
            </a:r>
            <a:endParaRPr lang="en-GB" sz="1600" dirty="0">
              <a:solidFill>
                <a:schemeClr val="accent1">
                  <a:lumMod val="75000"/>
                </a:schemeClr>
              </a:solidFill>
              <a:latin typeface="Arial" panose="020B0604020202020204" pitchFamily="34" charset="0"/>
              <a:cs typeface="Arial" panose="020B0604020202020204" pitchFamily="34" charset="0"/>
            </a:endParaRPr>
          </a:p>
        </p:txBody>
      </p:sp>
      <p:sp>
        <p:nvSpPr>
          <p:cNvPr id="5" name="Rectangle 4"/>
          <p:cNvSpPr/>
          <p:nvPr/>
        </p:nvSpPr>
        <p:spPr>
          <a:xfrm>
            <a:off x="868831" y="3800974"/>
            <a:ext cx="5780250" cy="2139047"/>
          </a:xfrm>
          <a:prstGeom prst="rect">
            <a:avLst/>
          </a:prstGeom>
        </p:spPr>
        <p:txBody>
          <a:bodyPr wrap="square">
            <a:spAutoFit/>
          </a:bodyPr>
          <a:lstStyle/>
          <a:p>
            <a:pPr marL="396000">
              <a:spcAft>
                <a:spcPts val="600"/>
              </a:spcAft>
            </a:pPr>
            <a:r>
              <a:rPr lang="en-US" sz="1600" b="1" dirty="0">
                <a:latin typeface="Arial" panose="020B0604020202020204" pitchFamily="34" charset="0"/>
                <a:ea typeface="Times New Roman" panose="02020603050405020304" pitchFamily="18" charset="0"/>
                <a:cs typeface="Arial" panose="020B0604020202020204" pitchFamily="34" charset="0"/>
              </a:rPr>
              <a:t>Proposal :</a:t>
            </a:r>
            <a:endParaRPr lang="en-US" sz="1600" dirty="0">
              <a:latin typeface="Arial" panose="020B0604020202020204" pitchFamily="34" charset="0"/>
              <a:cs typeface="Arial" panose="020B0604020202020204" pitchFamily="34" charset="0"/>
            </a:endParaRPr>
          </a:p>
          <a:p>
            <a:pPr marL="681750" indent="-285750">
              <a:buFont typeface="Wingdings" panose="05000000000000000000" pitchFamily="2" charset="2"/>
              <a:buChar char="Ø"/>
            </a:pPr>
            <a:r>
              <a:rPr lang="en-GB" sz="1600" dirty="0">
                <a:solidFill>
                  <a:srgbClr val="C00000"/>
                </a:solidFill>
                <a:latin typeface="Arial" panose="020B0604020202020204" pitchFamily="34" charset="0"/>
                <a:cs typeface="Arial" panose="020B0604020202020204" pitchFamily="34" charset="0"/>
              </a:rPr>
              <a:t>6G satellite RAT shall support multi connectivity, mobility, </a:t>
            </a:r>
            <a:r>
              <a:rPr lang="en-US" sz="1600" dirty="0">
                <a:solidFill>
                  <a:srgbClr val="C00000"/>
                </a:solidFill>
                <a:latin typeface="Arial" panose="020B0604020202020204" pitchFamily="34" charset="0"/>
                <a:cs typeface="Arial" panose="020B0604020202020204" pitchFamily="34" charset="0"/>
              </a:rPr>
              <a:t>optimized traffic routing, unified scheduling, and resource allocation across multi-orbits &amp; ground access network components to ensure the latency, reliability, jitter, and synchronization requirements for</a:t>
            </a:r>
            <a:r>
              <a:rPr lang="en-US" sz="1600"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1600" dirty="0">
                <a:solidFill>
                  <a:srgbClr val="C00000"/>
                </a:solidFill>
                <a:latin typeface="Arial" panose="020B0604020202020204" pitchFamily="34" charset="0"/>
                <a:cs typeface="Arial" panose="020B0604020202020204" pitchFamily="34" charset="0"/>
              </a:rPr>
              <a:t>supporting a seamless, reliable and high-performance time-critical 6G communication.</a:t>
            </a:r>
          </a:p>
        </p:txBody>
      </p:sp>
      <p:sp>
        <p:nvSpPr>
          <p:cNvPr id="8" name="AutoShape 8" descr="12 IIoT Use Cases Unlocking True Business Potential | Next Big Thing A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10" descr="12 IIoT Use Cases Unlocking True Business Potential | Next Big Thing A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圆角矩形 200">
            <a:extLst>
              <a:ext uri="{FF2B5EF4-FFF2-40B4-BE49-F238E27FC236}">
                <a16:creationId xmlns:a16="http://schemas.microsoft.com/office/drawing/2014/main" id="{1384F791-BDF6-458A-A00A-3FD47DCE8B29}"/>
              </a:ext>
            </a:extLst>
          </p:cNvPr>
          <p:cNvSpPr/>
          <p:nvPr/>
        </p:nvSpPr>
        <p:spPr>
          <a:xfrm>
            <a:off x="7285290" y="1056172"/>
            <a:ext cx="3990885" cy="4977978"/>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4" name="Table 13"/>
          <p:cNvGraphicFramePr>
            <a:graphicFrameLocks noGrp="1"/>
          </p:cNvGraphicFramePr>
          <p:nvPr>
            <p:extLst>
              <p:ext uri="{D42A27DB-BD31-4B8C-83A1-F6EECF244321}">
                <p14:modId xmlns:p14="http://schemas.microsoft.com/office/powerpoint/2010/main" val="11415872"/>
              </p:ext>
            </p:extLst>
          </p:nvPr>
        </p:nvGraphicFramePr>
        <p:xfrm>
          <a:off x="7349383" y="1131684"/>
          <a:ext cx="3866973" cy="4831062"/>
        </p:xfrm>
        <a:graphic>
          <a:graphicData uri="http://schemas.openxmlformats.org/drawingml/2006/table">
            <a:tbl>
              <a:tblPr firstRow="1" bandRow="1">
                <a:tableStyleId>{21E4AEA4-8DFA-4A89-87EB-49C32662AFE0}</a:tableStyleId>
              </a:tblPr>
              <a:tblGrid>
                <a:gridCol w="1288991">
                  <a:extLst>
                    <a:ext uri="{9D8B030D-6E8A-4147-A177-3AD203B41FA5}">
                      <a16:colId xmlns:a16="http://schemas.microsoft.com/office/drawing/2014/main" val="3044788700"/>
                    </a:ext>
                  </a:extLst>
                </a:gridCol>
                <a:gridCol w="1288991">
                  <a:extLst>
                    <a:ext uri="{9D8B030D-6E8A-4147-A177-3AD203B41FA5}">
                      <a16:colId xmlns:a16="http://schemas.microsoft.com/office/drawing/2014/main" val="1292932961"/>
                    </a:ext>
                  </a:extLst>
                </a:gridCol>
                <a:gridCol w="1288991">
                  <a:extLst>
                    <a:ext uri="{9D8B030D-6E8A-4147-A177-3AD203B41FA5}">
                      <a16:colId xmlns:a16="http://schemas.microsoft.com/office/drawing/2014/main" val="1364259611"/>
                    </a:ext>
                  </a:extLst>
                </a:gridCol>
              </a:tblGrid>
              <a:tr h="923972">
                <a:tc>
                  <a:txBody>
                    <a:bodyPr/>
                    <a:lstStyle/>
                    <a:p>
                      <a:pPr algn="ctr"/>
                      <a:endParaRPr lang="en-US" sz="1300" b="1" kern="1200" dirty="0">
                        <a:solidFill>
                          <a:schemeClr val="lt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300" b="1" kern="1200" dirty="0">
                          <a:solidFill>
                            <a:schemeClr val="lt1"/>
                          </a:solidFill>
                          <a:latin typeface="+mn-lt"/>
                          <a:ea typeface="+mn-ea"/>
                          <a:cs typeface="+mn-cs"/>
                        </a:rPr>
                        <a:t>Requirement</a:t>
                      </a:r>
                    </a:p>
                    <a:p>
                      <a:pPr algn="ctr"/>
                      <a:endParaRPr lang="en-GB" sz="1300" b="1" kern="1200" dirty="0">
                        <a:solidFill>
                          <a:schemeClr val="lt1"/>
                        </a:solidFill>
                        <a:latin typeface="+mn-lt"/>
                        <a:ea typeface="+mn-ea"/>
                        <a:cs typeface="+mn-cs"/>
                      </a:endParaRPr>
                    </a:p>
                  </a:txBody>
                  <a:tcPr>
                    <a:solidFill>
                      <a:srgbClr val="FF0000"/>
                    </a:solidFill>
                  </a:tcPr>
                </a:tc>
                <a:tc>
                  <a:txBody>
                    <a:bodyPr/>
                    <a:lstStyle/>
                    <a:p>
                      <a:pPr algn="ctr"/>
                      <a:endParaRPr lang="en-GB" sz="1300" b="1" kern="1200" dirty="0">
                        <a:solidFill>
                          <a:schemeClr val="lt1"/>
                        </a:solidFill>
                        <a:latin typeface="+mn-lt"/>
                        <a:ea typeface="+mn-ea"/>
                        <a:cs typeface="+mn-cs"/>
                      </a:endParaRPr>
                    </a:p>
                    <a:p>
                      <a:pPr algn="ctr"/>
                      <a:r>
                        <a:rPr lang="en-GB" sz="1300" b="1" kern="1200" dirty="0">
                          <a:solidFill>
                            <a:schemeClr val="lt1"/>
                          </a:solidFill>
                          <a:latin typeface="+mn-lt"/>
                          <a:ea typeface="+mn-ea"/>
                          <a:cs typeface="+mn-cs"/>
                        </a:rPr>
                        <a:t>5G</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300" b="1" kern="1200" dirty="0">
                          <a:solidFill>
                            <a:schemeClr val="lt1"/>
                          </a:solidFill>
                          <a:latin typeface="+mn-lt"/>
                          <a:ea typeface="+mn-ea"/>
                          <a:cs typeface="+mn-cs"/>
                        </a:rPr>
                        <a:t>URLCC (AR/VR/XR)</a:t>
                      </a:r>
                    </a:p>
                    <a:p>
                      <a:pPr algn="ctr"/>
                      <a:endParaRPr lang="en-GB" sz="1300" b="1" kern="1200" dirty="0">
                        <a:solidFill>
                          <a:schemeClr val="lt1"/>
                        </a:solidFill>
                        <a:latin typeface="+mn-lt"/>
                        <a:ea typeface="+mn-ea"/>
                        <a:cs typeface="+mn-cs"/>
                      </a:endParaRPr>
                    </a:p>
                  </a:txBody>
                  <a:tcPr>
                    <a:solidFill>
                      <a:srgbClr val="FF0000"/>
                    </a:solidFill>
                  </a:tcPr>
                </a:tc>
                <a:tc>
                  <a:txBody>
                    <a:bodyPr/>
                    <a:lstStyle/>
                    <a:p>
                      <a:pPr algn="ctr"/>
                      <a:endParaRPr lang="en-GB" sz="1300" b="1" kern="1200" dirty="0">
                        <a:solidFill>
                          <a:schemeClr val="lt1"/>
                        </a:solidFill>
                        <a:latin typeface="+mn-lt"/>
                        <a:ea typeface="+mn-ea"/>
                        <a:cs typeface="+mn-cs"/>
                      </a:endParaRPr>
                    </a:p>
                    <a:p>
                      <a:pPr algn="ctr"/>
                      <a:r>
                        <a:rPr lang="en-GB" sz="1300" b="1" kern="1200" dirty="0">
                          <a:solidFill>
                            <a:schemeClr val="lt1"/>
                          </a:solidFill>
                          <a:latin typeface="+mn-lt"/>
                          <a:ea typeface="+mn-ea"/>
                          <a:cs typeface="+mn-cs"/>
                        </a:rPr>
                        <a:t>6G</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300" b="1" kern="1200" dirty="0">
                          <a:solidFill>
                            <a:schemeClr val="lt1"/>
                          </a:solidFill>
                          <a:latin typeface="+mn-lt"/>
                          <a:ea typeface="+mn-ea"/>
                          <a:cs typeface="+mn-cs"/>
                        </a:rPr>
                        <a:t>(Holographic, </a:t>
                      </a:r>
                      <a:r>
                        <a:rPr lang="en-GB" sz="1300" b="1" kern="1200" dirty="0" err="1">
                          <a:solidFill>
                            <a:schemeClr val="lt1"/>
                          </a:solidFill>
                          <a:latin typeface="+mn-lt"/>
                          <a:ea typeface="+mn-ea"/>
                          <a:cs typeface="+mn-cs"/>
                        </a:rPr>
                        <a:t>IIoT</a:t>
                      </a:r>
                      <a:r>
                        <a:rPr lang="en-GB" sz="1300" b="1" kern="1200" dirty="0">
                          <a:solidFill>
                            <a:schemeClr val="lt1"/>
                          </a:solidFill>
                          <a:latin typeface="+mn-lt"/>
                          <a:ea typeface="+mn-ea"/>
                          <a:cs typeface="+mn-cs"/>
                        </a:rPr>
                        <a:t> and Digital Twins,)</a:t>
                      </a:r>
                    </a:p>
                  </a:txBody>
                  <a:tcPr>
                    <a:solidFill>
                      <a:srgbClr val="FF0000"/>
                    </a:solidFill>
                  </a:tcPr>
                </a:tc>
                <a:extLst>
                  <a:ext uri="{0D108BD9-81ED-4DB2-BD59-A6C34878D82A}">
                    <a16:rowId xmlns:a16="http://schemas.microsoft.com/office/drawing/2014/main" val="1043175237"/>
                  </a:ext>
                </a:extLst>
              </a:tr>
              <a:tr h="780391">
                <a:tc>
                  <a:txBody>
                    <a:bodyPr/>
                    <a:lstStyle/>
                    <a:p>
                      <a:pPr algn="l">
                        <a:lnSpc>
                          <a:spcPts val="1800"/>
                        </a:lnSpc>
                        <a:spcAft>
                          <a:spcPts val="0"/>
                        </a:spcAft>
                      </a:pPr>
                      <a:r>
                        <a:rPr lang="en-GB" sz="1200" u="none" kern="1200" dirty="0">
                          <a:solidFill>
                            <a:schemeClr val="dk1"/>
                          </a:solidFill>
                          <a:latin typeface="+mn-lt"/>
                          <a:ea typeface="+mn-ea"/>
                          <a:cs typeface="+mn-cs"/>
                        </a:rPr>
                        <a:t>Latency</a:t>
                      </a:r>
                    </a:p>
                    <a:p>
                      <a:pPr algn="l">
                        <a:lnSpc>
                          <a:spcPts val="1800"/>
                        </a:lnSpc>
                        <a:spcAft>
                          <a:spcPts val="0"/>
                        </a:spcAft>
                      </a:pPr>
                      <a:r>
                        <a:rPr lang="en-GB" sz="1200" u="none" kern="1200" dirty="0">
                          <a:solidFill>
                            <a:schemeClr val="dk1"/>
                          </a:solidFill>
                          <a:latin typeface="+mn-lt"/>
                          <a:ea typeface="+mn-ea"/>
                          <a:cs typeface="+mn-cs"/>
                        </a:rPr>
                        <a:t>(Real-time applications)</a:t>
                      </a:r>
                    </a:p>
                  </a:txBody>
                  <a:tcPr marL="68580" marR="68580" marT="0" marB="0"/>
                </a:tc>
                <a:tc>
                  <a:txBody>
                    <a:bodyPr/>
                    <a:lstStyle/>
                    <a:p>
                      <a:pPr algn="just">
                        <a:lnSpc>
                          <a:spcPts val="1800"/>
                        </a:lnSpc>
                        <a:spcAft>
                          <a:spcPts val="0"/>
                        </a:spcAft>
                      </a:pPr>
                      <a:r>
                        <a:rPr lang="en-GB" sz="1200" u="none" kern="1200" dirty="0">
                          <a:solidFill>
                            <a:schemeClr val="dk1"/>
                          </a:solidFill>
                          <a:latin typeface="+mn-lt"/>
                          <a:ea typeface="+mn-ea"/>
                          <a:cs typeface="+mn-cs"/>
                        </a:rPr>
                        <a:t>~1-10 </a:t>
                      </a:r>
                      <a:r>
                        <a:rPr lang="en-GB" sz="1200" u="none" kern="1200" dirty="0" err="1">
                          <a:solidFill>
                            <a:schemeClr val="dk1"/>
                          </a:solidFill>
                          <a:latin typeface="+mn-lt"/>
                          <a:ea typeface="+mn-ea"/>
                          <a:cs typeface="+mn-cs"/>
                        </a:rPr>
                        <a:t>ms</a:t>
                      </a:r>
                      <a:endParaRPr lang="en-GB" sz="1200" u="none" kern="1200" dirty="0">
                        <a:solidFill>
                          <a:schemeClr val="dk1"/>
                        </a:solidFill>
                        <a:latin typeface="+mn-lt"/>
                        <a:ea typeface="+mn-ea"/>
                        <a:cs typeface="+mn-cs"/>
                      </a:endParaRPr>
                    </a:p>
                  </a:txBody>
                  <a:tcPr marL="68580" marR="68580" marT="0" marB="0"/>
                </a:tc>
                <a:tc>
                  <a:txBody>
                    <a:bodyPr/>
                    <a:lstStyle/>
                    <a:p>
                      <a:pPr algn="just">
                        <a:lnSpc>
                          <a:spcPts val="1800"/>
                        </a:lnSpc>
                        <a:spcAft>
                          <a:spcPts val="0"/>
                        </a:spcAft>
                      </a:pPr>
                      <a:r>
                        <a:rPr lang="en-GB" sz="1200" u="none" kern="1200" dirty="0">
                          <a:solidFill>
                            <a:schemeClr val="dk1"/>
                          </a:solidFill>
                          <a:latin typeface="+mn-lt"/>
                          <a:ea typeface="+mn-ea"/>
                          <a:cs typeface="+mn-cs"/>
                        </a:rPr>
                        <a:t>&lt;1 </a:t>
                      </a:r>
                      <a:r>
                        <a:rPr lang="en-GB" sz="1200" u="none" kern="1200" dirty="0" err="1">
                          <a:solidFill>
                            <a:schemeClr val="dk1"/>
                          </a:solidFill>
                          <a:latin typeface="+mn-lt"/>
                          <a:ea typeface="+mn-ea"/>
                          <a:cs typeface="+mn-cs"/>
                        </a:rPr>
                        <a:t>ms</a:t>
                      </a:r>
                      <a:r>
                        <a:rPr lang="en-GB" sz="1200" u="none" kern="1200" dirty="0">
                          <a:solidFill>
                            <a:schemeClr val="dk1"/>
                          </a:solidFill>
                          <a:latin typeface="+mn-lt"/>
                          <a:ea typeface="+mn-ea"/>
                          <a:cs typeface="+mn-cs"/>
                        </a:rPr>
                        <a:t> (~100) µs)</a:t>
                      </a:r>
                    </a:p>
                  </a:txBody>
                  <a:tcPr marL="68580" marR="68580" marT="0" marB="0"/>
                </a:tc>
                <a:extLst>
                  <a:ext uri="{0D108BD9-81ED-4DB2-BD59-A6C34878D82A}">
                    <a16:rowId xmlns:a16="http://schemas.microsoft.com/office/drawing/2014/main" val="1336909656"/>
                  </a:ext>
                </a:extLst>
              </a:tr>
              <a:tr h="716413">
                <a:tc>
                  <a:txBody>
                    <a:bodyPr/>
                    <a:lstStyle/>
                    <a:p>
                      <a:pPr algn="l">
                        <a:lnSpc>
                          <a:spcPts val="1800"/>
                        </a:lnSpc>
                        <a:spcAft>
                          <a:spcPts val="0"/>
                        </a:spcAft>
                      </a:pPr>
                      <a:r>
                        <a:rPr lang="en-GB" sz="1200" u="none" kern="1200" dirty="0">
                          <a:solidFill>
                            <a:schemeClr val="dk1"/>
                          </a:solidFill>
                          <a:latin typeface="+mn-lt"/>
                          <a:ea typeface="+mn-ea"/>
                          <a:cs typeface="+mn-cs"/>
                        </a:rPr>
                        <a:t>Synchronization</a:t>
                      </a:r>
                    </a:p>
                  </a:txBody>
                  <a:tcPr marL="68580" marR="68580" marT="0" marB="0"/>
                </a:tc>
                <a:tc>
                  <a:txBody>
                    <a:bodyPr/>
                    <a:lstStyle/>
                    <a:p>
                      <a:pPr algn="just">
                        <a:lnSpc>
                          <a:spcPts val="1800"/>
                        </a:lnSpc>
                        <a:spcAft>
                          <a:spcPts val="0"/>
                        </a:spcAft>
                      </a:pPr>
                      <a:r>
                        <a:rPr lang="en-GB" sz="1200" u="none" kern="1200" dirty="0">
                          <a:solidFill>
                            <a:schemeClr val="dk1"/>
                          </a:solidFill>
                          <a:latin typeface="+mn-lt"/>
                          <a:ea typeface="+mn-ea"/>
                          <a:cs typeface="+mn-cs"/>
                        </a:rPr>
                        <a:t>Microsecond’s Precision</a:t>
                      </a:r>
                    </a:p>
                  </a:txBody>
                  <a:tcPr marL="68580" marR="68580" marT="0" marB="0"/>
                </a:tc>
                <a:tc>
                  <a:txBody>
                    <a:bodyPr/>
                    <a:lstStyle/>
                    <a:p>
                      <a:pPr algn="just">
                        <a:lnSpc>
                          <a:spcPts val="1800"/>
                        </a:lnSpc>
                        <a:spcAft>
                          <a:spcPts val="0"/>
                        </a:spcAft>
                      </a:pPr>
                      <a:r>
                        <a:rPr lang="en-GB" sz="1200" u="none" kern="1200" dirty="0">
                          <a:solidFill>
                            <a:schemeClr val="dk1"/>
                          </a:solidFill>
                          <a:latin typeface="+mn-lt"/>
                          <a:ea typeface="+mn-ea"/>
                          <a:cs typeface="+mn-cs"/>
                        </a:rPr>
                        <a:t>Nanosecond’s Precision</a:t>
                      </a:r>
                    </a:p>
                  </a:txBody>
                  <a:tcPr marL="68580" marR="68580" marT="0" marB="0"/>
                </a:tc>
                <a:extLst>
                  <a:ext uri="{0D108BD9-81ED-4DB2-BD59-A6C34878D82A}">
                    <a16:rowId xmlns:a16="http://schemas.microsoft.com/office/drawing/2014/main" val="2534849503"/>
                  </a:ext>
                </a:extLst>
              </a:tr>
              <a:tr h="1119335">
                <a:tc>
                  <a:txBody>
                    <a:bodyPr/>
                    <a:lstStyle/>
                    <a:p>
                      <a:pPr algn="l">
                        <a:lnSpc>
                          <a:spcPts val="1800"/>
                        </a:lnSpc>
                        <a:spcAft>
                          <a:spcPts val="0"/>
                        </a:spcAft>
                      </a:pPr>
                      <a:r>
                        <a:rPr lang="en-GB" sz="1200" u="none" kern="1200" dirty="0">
                          <a:solidFill>
                            <a:schemeClr val="dk1"/>
                          </a:solidFill>
                          <a:latin typeface="+mn-lt"/>
                          <a:ea typeface="+mn-ea"/>
                          <a:cs typeface="+mn-cs"/>
                        </a:rPr>
                        <a:t>Reliability</a:t>
                      </a:r>
                    </a:p>
                  </a:txBody>
                  <a:tcPr marL="68580" marR="68580" marT="0" marB="0"/>
                </a:tc>
                <a:tc>
                  <a:txBody>
                    <a:bodyPr/>
                    <a:lstStyle/>
                    <a:p>
                      <a:pPr algn="l">
                        <a:lnSpc>
                          <a:spcPts val="1800"/>
                        </a:lnSpc>
                        <a:spcAft>
                          <a:spcPts val="0"/>
                        </a:spcAft>
                      </a:pPr>
                      <a:r>
                        <a:rPr lang="en-GB" sz="1200" u="sng" kern="1200" dirty="0">
                          <a:solidFill>
                            <a:schemeClr val="dk1"/>
                          </a:solidFill>
                          <a:latin typeface="+mn-lt"/>
                          <a:ea typeface="+mn-ea"/>
                          <a:cs typeface="+mn-cs"/>
                        </a:rPr>
                        <a:t>Reliable </a:t>
                      </a:r>
                    </a:p>
                    <a:p>
                      <a:pPr algn="l">
                        <a:lnSpc>
                          <a:spcPts val="1800"/>
                        </a:lnSpc>
                        <a:spcAft>
                          <a:spcPts val="0"/>
                        </a:spcAft>
                      </a:pPr>
                      <a:r>
                        <a:rPr lang="en-GB" sz="1200" u="none" kern="1200" dirty="0">
                          <a:solidFill>
                            <a:schemeClr val="dk1"/>
                          </a:solidFill>
                          <a:latin typeface="+mn-lt"/>
                          <a:ea typeface="+mn-ea"/>
                          <a:cs typeface="+mn-cs"/>
                        </a:rPr>
                        <a:t>(99.99% or 1/10,000 failure per transmissions)</a:t>
                      </a:r>
                    </a:p>
                  </a:txBody>
                  <a:tcPr marL="68580" marR="68580" marT="0" marB="0"/>
                </a:tc>
                <a:tc>
                  <a:txBody>
                    <a:bodyPr/>
                    <a:lstStyle/>
                    <a:p>
                      <a:pPr algn="l">
                        <a:lnSpc>
                          <a:spcPts val="1800"/>
                        </a:lnSpc>
                        <a:spcAft>
                          <a:spcPts val="0"/>
                        </a:spcAft>
                      </a:pPr>
                      <a:r>
                        <a:rPr lang="en-GB" sz="1200" u="sng" kern="1200" dirty="0">
                          <a:solidFill>
                            <a:schemeClr val="dk1"/>
                          </a:solidFill>
                          <a:latin typeface="+mn-lt"/>
                          <a:ea typeface="+mn-ea"/>
                          <a:cs typeface="+mn-cs"/>
                        </a:rPr>
                        <a:t>Ultra-reliable</a:t>
                      </a:r>
                      <a:r>
                        <a:rPr lang="en-GB" sz="1200" u="none" kern="1200" dirty="0">
                          <a:solidFill>
                            <a:schemeClr val="dk1"/>
                          </a:solidFill>
                          <a:latin typeface="+mn-lt"/>
                          <a:ea typeface="+mn-ea"/>
                          <a:cs typeface="+mn-cs"/>
                        </a:rPr>
                        <a:t> (99.9999%, 1/1000,000 failure or higher for mission-critical tasks)</a:t>
                      </a:r>
                    </a:p>
                  </a:txBody>
                  <a:tcPr marL="68580" marR="68580" marT="0" marB="0"/>
                </a:tc>
                <a:extLst>
                  <a:ext uri="{0D108BD9-81ED-4DB2-BD59-A6C34878D82A}">
                    <a16:rowId xmlns:a16="http://schemas.microsoft.com/office/drawing/2014/main" val="2950901610"/>
                  </a:ext>
                </a:extLst>
              </a:tr>
              <a:tr h="741571">
                <a:tc>
                  <a:txBody>
                    <a:bodyPr/>
                    <a:lstStyle/>
                    <a:p>
                      <a:pPr algn="l">
                        <a:lnSpc>
                          <a:spcPts val="1800"/>
                        </a:lnSpc>
                        <a:spcAft>
                          <a:spcPts val="0"/>
                        </a:spcAft>
                      </a:pPr>
                      <a:r>
                        <a:rPr lang="en-GB" sz="1200" u="none" kern="1200" dirty="0">
                          <a:solidFill>
                            <a:schemeClr val="dk1"/>
                          </a:solidFill>
                          <a:latin typeface="+mn-lt"/>
                          <a:ea typeface="+mn-ea"/>
                          <a:cs typeface="+mn-cs"/>
                        </a:rPr>
                        <a:t>Jitter</a:t>
                      </a:r>
                    </a:p>
                    <a:p>
                      <a:pPr algn="l">
                        <a:lnSpc>
                          <a:spcPts val="1800"/>
                        </a:lnSpc>
                        <a:spcAft>
                          <a:spcPts val="0"/>
                        </a:spcAft>
                      </a:pPr>
                      <a:r>
                        <a:rPr lang="en-GB" sz="1200" u="none" kern="1200" dirty="0">
                          <a:solidFill>
                            <a:schemeClr val="dk1"/>
                          </a:solidFill>
                          <a:latin typeface="+mn-lt"/>
                          <a:ea typeface="+mn-ea"/>
                          <a:cs typeface="+mn-cs"/>
                        </a:rPr>
                        <a:t>(real-time applications)</a:t>
                      </a:r>
                    </a:p>
                  </a:txBody>
                  <a:tcPr marL="68580" marR="68580" marT="0" marB="0"/>
                </a:tc>
                <a:tc>
                  <a:txBody>
                    <a:bodyPr/>
                    <a:lstStyle/>
                    <a:p>
                      <a:pPr algn="l">
                        <a:lnSpc>
                          <a:spcPts val="1800"/>
                        </a:lnSpc>
                        <a:spcAft>
                          <a:spcPts val="0"/>
                        </a:spcAft>
                      </a:pPr>
                      <a:r>
                        <a:rPr lang="en-GB" sz="1200" u="sng" kern="1200" dirty="0">
                          <a:solidFill>
                            <a:schemeClr val="dk1"/>
                          </a:solidFill>
                          <a:latin typeface="+mn-lt"/>
                          <a:ea typeface="+mn-ea"/>
                          <a:cs typeface="+mn-cs"/>
                        </a:rPr>
                        <a:t>Jitter Low </a:t>
                      </a:r>
                    </a:p>
                    <a:p>
                      <a:pPr algn="l">
                        <a:lnSpc>
                          <a:spcPts val="1800"/>
                        </a:lnSpc>
                        <a:spcAft>
                          <a:spcPts val="0"/>
                        </a:spcAft>
                      </a:pPr>
                      <a:r>
                        <a:rPr lang="en-GB" sz="1200" u="none" kern="1200" dirty="0">
                          <a:solidFill>
                            <a:schemeClr val="dk1"/>
                          </a:solidFill>
                          <a:latin typeface="+mn-lt"/>
                          <a:ea typeface="+mn-ea"/>
                          <a:cs typeface="+mn-cs"/>
                        </a:rPr>
                        <a:t>(~1 </a:t>
                      </a:r>
                      <a:r>
                        <a:rPr lang="en-GB" sz="1200" u="none" kern="1200" dirty="0" err="1">
                          <a:solidFill>
                            <a:schemeClr val="dk1"/>
                          </a:solidFill>
                          <a:latin typeface="+mn-lt"/>
                          <a:ea typeface="+mn-ea"/>
                          <a:cs typeface="+mn-cs"/>
                        </a:rPr>
                        <a:t>ms</a:t>
                      </a:r>
                      <a:r>
                        <a:rPr lang="en-GB" sz="1200" u="none" kern="1200" dirty="0">
                          <a:solidFill>
                            <a:schemeClr val="dk1"/>
                          </a:solidFill>
                          <a:latin typeface="+mn-lt"/>
                          <a:ea typeface="+mn-ea"/>
                          <a:cs typeface="+mn-cs"/>
                        </a:rPr>
                        <a:t> to 10 </a:t>
                      </a:r>
                      <a:r>
                        <a:rPr lang="en-GB" sz="1200" u="none" kern="1200" dirty="0" err="1">
                          <a:solidFill>
                            <a:schemeClr val="dk1"/>
                          </a:solidFill>
                          <a:latin typeface="+mn-lt"/>
                          <a:ea typeface="+mn-ea"/>
                          <a:cs typeface="+mn-cs"/>
                        </a:rPr>
                        <a:t>ms</a:t>
                      </a:r>
                      <a:r>
                        <a:rPr lang="en-GB" sz="1200" u="none" kern="1200" dirty="0">
                          <a:solidFill>
                            <a:schemeClr val="dk1"/>
                          </a:solidFill>
                          <a:latin typeface="+mn-lt"/>
                          <a:ea typeface="+mn-ea"/>
                          <a:cs typeface="+mn-cs"/>
                        </a:rPr>
                        <a:t>)</a:t>
                      </a:r>
                    </a:p>
                  </a:txBody>
                  <a:tcPr marL="68580" marR="68580" marT="0" marB="0"/>
                </a:tc>
                <a:tc>
                  <a:txBody>
                    <a:bodyPr/>
                    <a:lstStyle/>
                    <a:p>
                      <a:pPr algn="l">
                        <a:lnSpc>
                          <a:spcPts val="1800"/>
                        </a:lnSpc>
                        <a:spcAft>
                          <a:spcPts val="0"/>
                        </a:spcAft>
                      </a:pPr>
                      <a:r>
                        <a:rPr lang="en-GB" sz="1200" u="sng" kern="1200" dirty="0">
                          <a:solidFill>
                            <a:schemeClr val="dk1"/>
                          </a:solidFill>
                          <a:latin typeface="+mn-lt"/>
                          <a:ea typeface="+mn-ea"/>
                          <a:cs typeface="+mn-cs"/>
                        </a:rPr>
                        <a:t>Extremely low </a:t>
                      </a:r>
                      <a:r>
                        <a:rPr lang="en-GB" sz="1200" u="none" kern="1200" dirty="0">
                          <a:solidFill>
                            <a:schemeClr val="dk1"/>
                          </a:solidFill>
                          <a:latin typeface="+mn-lt"/>
                          <a:ea typeface="+mn-ea"/>
                          <a:cs typeface="+mn-cs"/>
                        </a:rPr>
                        <a:t>(&lt;100 µs to ~1 </a:t>
                      </a:r>
                      <a:r>
                        <a:rPr lang="en-GB" sz="1200" u="none" kern="1200" dirty="0" err="1">
                          <a:solidFill>
                            <a:schemeClr val="dk1"/>
                          </a:solidFill>
                          <a:latin typeface="+mn-lt"/>
                          <a:ea typeface="+mn-ea"/>
                          <a:cs typeface="+mn-cs"/>
                        </a:rPr>
                        <a:t>ms</a:t>
                      </a:r>
                      <a:r>
                        <a:rPr lang="en-GB" sz="1200" u="none" kern="1200" dirty="0">
                          <a:solidFill>
                            <a:schemeClr val="dk1"/>
                          </a:solidFill>
                          <a:latin typeface="+mn-lt"/>
                          <a:ea typeface="+mn-ea"/>
                          <a:cs typeface="+mn-cs"/>
                        </a:rPr>
                        <a:t>)</a:t>
                      </a:r>
                    </a:p>
                    <a:p>
                      <a:pPr algn="l">
                        <a:lnSpc>
                          <a:spcPts val="1800"/>
                        </a:lnSpc>
                        <a:spcAft>
                          <a:spcPts val="0"/>
                        </a:spcAft>
                      </a:pPr>
                      <a:r>
                        <a:rPr lang="en-GB" sz="1200" u="none" kern="1200" dirty="0">
                          <a:solidFill>
                            <a:schemeClr val="dk1"/>
                          </a:solidFill>
                          <a:latin typeface="+mn-lt"/>
                          <a:ea typeface="+mn-ea"/>
                          <a:cs typeface="+mn-cs"/>
                        </a:rPr>
                        <a:t> </a:t>
                      </a:r>
                    </a:p>
                  </a:txBody>
                  <a:tcPr marL="68580" marR="68580" marT="0" marB="0"/>
                </a:tc>
                <a:extLst>
                  <a:ext uri="{0D108BD9-81ED-4DB2-BD59-A6C34878D82A}">
                    <a16:rowId xmlns:a16="http://schemas.microsoft.com/office/drawing/2014/main" val="2990931448"/>
                  </a:ext>
                </a:extLst>
              </a:tr>
            </a:tbl>
          </a:graphicData>
        </a:graphic>
      </p:graphicFrame>
      <p:sp>
        <p:nvSpPr>
          <p:cNvPr id="10" name="Rectangle 9"/>
          <p:cNvSpPr/>
          <p:nvPr/>
        </p:nvSpPr>
        <p:spPr>
          <a:xfrm>
            <a:off x="897394" y="1303487"/>
            <a:ext cx="1749197" cy="369332"/>
          </a:xfrm>
          <a:prstGeom prst="rect">
            <a:avLst/>
          </a:prstGeom>
        </p:spPr>
        <p:txBody>
          <a:bodyPr wrap="none">
            <a:spAutoFit/>
          </a:bodyPr>
          <a:lstStyle/>
          <a:p>
            <a:r>
              <a:rPr lang="en-US" b="1" dirty="0">
                <a:latin typeface="Arial" panose="020B0604020202020204" pitchFamily="34" charset="0"/>
                <a:ea typeface="Times New Roman" panose="02020603050405020304" pitchFamily="18" charset="0"/>
                <a:cs typeface="Arial" panose="020B0604020202020204" pitchFamily="34" charset="0"/>
              </a:rPr>
              <a:t>Justification :</a:t>
            </a:r>
            <a:endParaRPr lang="en-US" dirty="0">
              <a:latin typeface="Arial" panose="020B0604020202020204" pitchFamily="34" charset="0"/>
              <a:cs typeface="Arial" panose="020B0604020202020204" pitchFamily="34" charset="0"/>
            </a:endParaRPr>
          </a:p>
        </p:txBody>
      </p:sp>
      <p:sp>
        <p:nvSpPr>
          <p:cNvPr id="11" name="圆角矩形 200">
            <a:extLst>
              <a:ext uri="{FF2B5EF4-FFF2-40B4-BE49-F238E27FC236}">
                <a16:creationId xmlns:a16="http://schemas.microsoft.com/office/drawing/2014/main" id="{93525EF2-0707-4377-9652-D98006CE8A92}"/>
              </a:ext>
            </a:extLst>
          </p:cNvPr>
          <p:cNvSpPr/>
          <p:nvPr/>
        </p:nvSpPr>
        <p:spPr>
          <a:xfrm>
            <a:off x="779655" y="1056172"/>
            <a:ext cx="6213739" cy="5046677"/>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44081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1101881" y="226422"/>
            <a:ext cx="2454518" cy="369332"/>
          </a:xfrm>
          <a:prstGeom prst="rect">
            <a:avLst/>
          </a:prstGeom>
        </p:spPr>
        <p:txBody>
          <a:bodyPr wrap="none">
            <a:spAutoFit/>
          </a:bodyPr>
          <a:lstStyle/>
          <a:p>
            <a:r>
              <a:rPr lang="en-US" b="1" u="sng" dirty="0">
                <a:latin typeface="Arial" panose="020B0604020202020204" pitchFamily="34" charset="0"/>
                <a:ea typeface="黑体" panose="02010609060101010101" pitchFamily="49" charset="-122"/>
                <a:cs typeface="Arial" panose="020B0604020202020204" pitchFamily="34" charset="0"/>
              </a:rPr>
              <a:t>6G NTN Challenge III</a:t>
            </a:r>
            <a:endParaRPr lang="en-GB" b="1" dirty="0">
              <a:latin typeface="Arial" panose="020B0604020202020204" pitchFamily="34" charset="0"/>
              <a:cs typeface="Arial" panose="020B0604020202020204" pitchFamily="34" charset="0"/>
            </a:endParaRPr>
          </a:p>
        </p:txBody>
      </p:sp>
      <p:sp>
        <p:nvSpPr>
          <p:cNvPr id="36" name="Rectangle 35"/>
          <p:cNvSpPr/>
          <p:nvPr/>
        </p:nvSpPr>
        <p:spPr>
          <a:xfrm>
            <a:off x="1057524" y="1394612"/>
            <a:ext cx="5038476" cy="1815882"/>
          </a:xfrm>
          <a:prstGeom prst="rect">
            <a:avLst/>
          </a:prstGeom>
        </p:spPr>
        <p:txBody>
          <a:bodyPr wrap="square">
            <a:spAutoFit/>
          </a:bodyPr>
          <a:lstStyle/>
          <a:p>
            <a:r>
              <a:rPr lang="en-GB" sz="1600" dirty="0">
                <a:solidFill>
                  <a:schemeClr val="accent1">
                    <a:lumMod val="75000"/>
                  </a:schemeClr>
                </a:solidFill>
                <a:latin typeface="Arial" panose="020B0604020202020204" pitchFamily="34" charset="0"/>
                <a:cs typeface="Arial" panose="020B0604020202020204" pitchFamily="34" charset="0"/>
              </a:rPr>
              <a:t>First commercial deployments of 5G-based satellites are underway in many countries, yet 5G satellite system has several existing use cases to address. Moving toward 6G, 5G remaining capabilities such as voice over GEO, MBS, cell broadcasting and emergency services are expected over 6G satellite system </a:t>
            </a:r>
          </a:p>
        </p:txBody>
      </p:sp>
      <p:sp>
        <p:nvSpPr>
          <p:cNvPr id="44" name="圆角矩形 200">
            <a:extLst>
              <a:ext uri="{FF2B5EF4-FFF2-40B4-BE49-F238E27FC236}">
                <a16:creationId xmlns:a16="http://schemas.microsoft.com/office/drawing/2014/main" id="{1384F791-BDF6-458A-A00A-3FD47DCE8B29}"/>
              </a:ext>
            </a:extLst>
          </p:cNvPr>
          <p:cNvSpPr/>
          <p:nvPr/>
        </p:nvSpPr>
        <p:spPr>
          <a:xfrm>
            <a:off x="6259033" y="1056172"/>
            <a:ext cx="4940599" cy="2419943"/>
          </a:xfrm>
          <a:prstGeom prst="roundRect">
            <a:avLst>
              <a:gd name="adj" fmla="val 1727"/>
            </a:avLst>
          </a:prstGeom>
          <a:noFill/>
          <a:ln w="6350">
            <a:solidFill>
              <a:srgbClr val="54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圆角矩形 200">
            <a:extLst>
              <a:ext uri="{FF2B5EF4-FFF2-40B4-BE49-F238E27FC236}">
                <a16:creationId xmlns:a16="http://schemas.microsoft.com/office/drawing/2014/main" id="{1384F791-BDF6-458A-A00A-3FD47DCE8B29}"/>
              </a:ext>
            </a:extLst>
          </p:cNvPr>
          <p:cNvSpPr/>
          <p:nvPr/>
        </p:nvSpPr>
        <p:spPr>
          <a:xfrm>
            <a:off x="6280237" y="3562677"/>
            <a:ext cx="4940599" cy="2650859"/>
          </a:xfrm>
          <a:prstGeom prst="roundRect">
            <a:avLst>
              <a:gd name="adj" fmla="val 1727"/>
            </a:avLst>
          </a:prstGeom>
          <a:noFill/>
          <a:ln w="6350">
            <a:solidFill>
              <a:srgbClr val="54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Picture 2" descr="Non-Terrestrial Network Technology from a 3GPP Perspective | Microwaves ..."/>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43023" y="1286562"/>
            <a:ext cx="4372618" cy="195916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a:duotone>
              <a:schemeClr val="accent1">
                <a:shade val="45000"/>
                <a:satMod val="135000"/>
              </a:schemeClr>
              <a:prstClr val="white"/>
            </a:duotone>
          </a:blip>
          <a:stretch>
            <a:fillRect/>
          </a:stretch>
        </p:blipFill>
        <p:spPr>
          <a:xfrm>
            <a:off x="6497044" y="3660781"/>
            <a:ext cx="4506984" cy="2506505"/>
          </a:xfrm>
          <a:prstGeom prst="rect">
            <a:avLst/>
          </a:prstGeom>
        </p:spPr>
      </p:pic>
      <p:sp>
        <p:nvSpPr>
          <p:cNvPr id="10" name="Rectangle 9"/>
          <p:cNvSpPr/>
          <p:nvPr/>
        </p:nvSpPr>
        <p:spPr>
          <a:xfrm>
            <a:off x="1057524" y="1056172"/>
            <a:ext cx="1749197" cy="369332"/>
          </a:xfrm>
          <a:prstGeom prst="rect">
            <a:avLst/>
          </a:prstGeom>
        </p:spPr>
        <p:txBody>
          <a:bodyPr wrap="none">
            <a:spAutoFit/>
          </a:bodyPr>
          <a:lstStyle/>
          <a:p>
            <a:r>
              <a:rPr lang="en-US" b="1" dirty="0">
                <a:latin typeface="Arial" panose="020B0604020202020204" pitchFamily="34" charset="0"/>
                <a:ea typeface="Times New Roman" panose="02020603050405020304" pitchFamily="18" charset="0"/>
                <a:cs typeface="Arial" panose="020B0604020202020204" pitchFamily="34" charset="0"/>
              </a:rPr>
              <a:t>Justification :</a:t>
            </a:r>
            <a:endParaRPr lang="en-US" dirty="0">
              <a:latin typeface="Arial" panose="020B0604020202020204" pitchFamily="34" charset="0"/>
              <a:cs typeface="Arial" panose="020B0604020202020204" pitchFamily="34" charset="0"/>
            </a:endParaRPr>
          </a:p>
        </p:txBody>
      </p:sp>
      <p:sp>
        <p:nvSpPr>
          <p:cNvPr id="2" name="Rectangle 1"/>
          <p:cNvSpPr/>
          <p:nvPr/>
        </p:nvSpPr>
        <p:spPr>
          <a:xfrm>
            <a:off x="1187972" y="3613666"/>
            <a:ext cx="4723792" cy="2523768"/>
          </a:xfrm>
          <a:prstGeom prst="rect">
            <a:avLst/>
          </a:prstGeom>
        </p:spPr>
        <p:txBody>
          <a:bodyPr wrap="square">
            <a:spAutoFit/>
          </a:bodyPr>
          <a:lstStyle/>
          <a:p>
            <a:pPr algn="just"/>
            <a:r>
              <a:rPr lang="en-GB" sz="1600" dirty="0">
                <a:solidFill>
                  <a:srgbClr val="C00000"/>
                </a:solidFill>
                <a:latin typeface="Arial" panose="020B0604020202020204" pitchFamily="34" charset="0"/>
                <a:cs typeface="Arial" panose="020B0604020202020204" pitchFamily="34" charset="0"/>
              </a:rPr>
              <a:t>6G satellite RAT shall support existing 5G capabilities such as   </a:t>
            </a:r>
            <a:endParaRPr lang="en-US" sz="1600"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Courier New" panose="02070309020205020404" pitchFamily="49" charset="0"/>
              <a:buChar char="o"/>
            </a:pPr>
            <a:r>
              <a:rPr lang="en-US" sz="1600" dirty="0">
                <a:solidFill>
                  <a:srgbClr val="C00000"/>
                </a:solidFill>
                <a:latin typeface="Arial" panose="020B0604020202020204" pitchFamily="34" charset="0"/>
                <a:ea typeface="Times New Roman" panose="02020603050405020304" pitchFamily="18" charset="0"/>
                <a:cs typeface="Arial" panose="020B0604020202020204" pitchFamily="34" charset="0"/>
              </a:rPr>
              <a:t>Support of NR Redcap UE.</a:t>
            </a:r>
          </a:p>
          <a:p>
            <a:pPr marL="285750" indent="-285750">
              <a:buFont typeface="Courier New" panose="02070309020205020404" pitchFamily="49" charset="0"/>
              <a:buChar char="o"/>
            </a:pPr>
            <a:r>
              <a:rPr lang="en-GB" sz="1600" dirty="0">
                <a:solidFill>
                  <a:srgbClr val="C00000"/>
                </a:solidFill>
                <a:latin typeface="Arial" panose="020B0604020202020204" pitchFamily="34" charset="0"/>
                <a:ea typeface="Times New Roman" panose="02020603050405020304" pitchFamily="18" charset="0"/>
                <a:cs typeface="Arial" panose="020B0604020202020204" pitchFamily="34" charset="0"/>
              </a:rPr>
              <a:t>IMS voice services (e.g., MMTel, MC call) over Geostationary Satellite Orbit (GEO).</a:t>
            </a:r>
          </a:p>
          <a:p>
            <a:pPr marL="285750" indent="-285750">
              <a:buFont typeface="Courier New" panose="02070309020205020404" pitchFamily="49" charset="0"/>
              <a:buChar char="o"/>
            </a:pPr>
            <a:r>
              <a:rPr lang="en-US" sz="1600" dirty="0">
                <a:solidFill>
                  <a:srgbClr val="C00000"/>
                </a:solidFill>
                <a:latin typeface="Arial" panose="020B0604020202020204" pitchFamily="34" charset="0"/>
                <a:ea typeface="Times New Roman" panose="02020603050405020304" pitchFamily="18" charset="0"/>
                <a:cs typeface="Arial" panose="020B0604020202020204" pitchFamily="34" charset="0"/>
              </a:rPr>
              <a:t>Emergency Communication Cell broadcasting Service (CBS) and UE initiated Emergency Call.</a:t>
            </a:r>
            <a:endParaRPr lang="en-GB" sz="1600" dirty="0">
              <a:solidFill>
                <a:srgbClr val="C00000"/>
              </a:solidFill>
              <a:highlight>
                <a:srgbClr val="FFFF00"/>
              </a:highlight>
              <a:latin typeface="Arial" panose="020B0604020202020204" pitchFamily="34" charset="0"/>
              <a:ea typeface="Times New Roman" panose="02020603050405020304" pitchFamily="18" charset="0"/>
              <a:cs typeface="Arial" panose="020B0604020202020204" pitchFamily="34" charset="0"/>
            </a:endParaRPr>
          </a:p>
          <a:p>
            <a:pPr marL="285750" lvl="0" indent="-285750" fontAlgn="auto">
              <a:lnSpc>
                <a:spcPts val="1800"/>
              </a:lnSpc>
              <a:spcAft>
                <a:spcPts val="0"/>
              </a:spcAft>
              <a:buFont typeface="Courier New" panose="02070309020205020404" pitchFamily="49" charset="0"/>
              <a:buChar char="o"/>
            </a:pPr>
            <a:r>
              <a:rPr lang="en-US" sz="1600" dirty="0">
                <a:solidFill>
                  <a:srgbClr val="C00000"/>
                </a:solidFill>
                <a:latin typeface="Arial" panose="020B0604020202020204" pitchFamily="34" charset="0"/>
                <a:ea typeface="Times New Roman" panose="02020603050405020304" pitchFamily="18" charset="0"/>
                <a:cs typeface="Arial" panose="020B0604020202020204" pitchFamily="34" charset="0"/>
              </a:rPr>
              <a:t>Capability of informing UE about missing of voice and emergency/call notification.</a:t>
            </a:r>
            <a:endParaRPr lang="en-GB" sz="1600"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3" name="Rectangle 2"/>
          <p:cNvSpPr/>
          <p:nvPr/>
        </p:nvSpPr>
        <p:spPr>
          <a:xfrm>
            <a:off x="669624" y="3252758"/>
            <a:ext cx="1713290" cy="369332"/>
          </a:xfrm>
          <a:prstGeom prst="rect">
            <a:avLst/>
          </a:prstGeom>
        </p:spPr>
        <p:txBody>
          <a:bodyPr wrap="none">
            <a:spAutoFit/>
          </a:bodyPr>
          <a:lstStyle/>
          <a:p>
            <a:pPr marL="396000"/>
            <a:r>
              <a:rPr lang="en-US" b="1" dirty="0">
                <a:latin typeface="Arial" panose="020B0604020202020204" pitchFamily="34" charset="0"/>
                <a:ea typeface="Times New Roman" panose="02020603050405020304" pitchFamily="18" charset="0"/>
                <a:cs typeface="Arial" panose="020B0604020202020204" pitchFamily="34" charset="0"/>
              </a:rPr>
              <a:t>Proposal :</a:t>
            </a:r>
            <a:endParaRPr lang="en-US" dirty="0">
              <a:latin typeface="Arial" panose="020B0604020202020204" pitchFamily="34" charset="0"/>
              <a:cs typeface="Arial" panose="020B0604020202020204" pitchFamily="34" charset="0"/>
            </a:endParaRPr>
          </a:p>
        </p:txBody>
      </p:sp>
      <p:sp>
        <p:nvSpPr>
          <p:cNvPr id="11" name="圆角矩形 200">
            <a:extLst>
              <a:ext uri="{FF2B5EF4-FFF2-40B4-BE49-F238E27FC236}">
                <a16:creationId xmlns:a16="http://schemas.microsoft.com/office/drawing/2014/main" id="{1EDCA96B-3428-48B1-AE5E-188578002A43}"/>
              </a:ext>
            </a:extLst>
          </p:cNvPr>
          <p:cNvSpPr/>
          <p:nvPr/>
        </p:nvSpPr>
        <p:spPr>
          <a:xfrm>
            <a:off x="833430" y="1085850"/>
            <a:ext cx="5262570" cy="5127686"/>
          </a:xfrm>
          <a:prstGeom prst="roundRect">
            <a:avLst>
              <a:gd name="adj" fmla="val 1727"/>
            </a:avLst>
          </a:prstGeom>
          <a:noFill/>
          <a:ln w="6350">
            <a:solidFill>
              <a:srgbClr val="2E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TextBox 12">
            <a:extLst>
              <a:ext uri="{FF2B5EF4-FFF2-40B4-BE49-F238E27FC236}">
                <a16:creationId xmlns:a16="http://schemas.microsoft.com/office/drawing/2014/main" id="{9912B252-1F9F-4789-BDE7-2AE0FA298D10}"/>
              </a:ext>
            </a:extLst>
          </p:cNvPr>
          <p:cNvSpPr txBox="1"/>
          <p:nvPr/>
        </p:nvSpPr>
        <p:spPr>
          <a:xfrm>
            <a:off x="862254" y="653432"/>
            <a:ext cx="6096000" cy="369332"/>
          </a:xfrm>
          <a:prstGeom prst="rect">
            <a:avLst/>
          </a:prstGeom>
          <a:noFill/>
        </p:spPr>
        <p:txBody>
          <a:bodyPr wrap="square">
            <a:spAutoFit/>
          </a:bodyPr>
          <a:lstStyle/>
          <a:p>
            <a:r>
              <a:rPr lang="en-GB" sz="1800" b="1" dirty="0">
                <a:solidFill>
                  <a:srgbClr val="C00000"/>
                </a:solidFill>
                <a:latin typeface="Arial" panose="020B0604020202020204" pitchFamily="34" charset="0"/>
                <a:cs typeface="Arial" panose="020B0604020202020204" pitchFamily="34" charset="0"/>
              </a:rPr>
              <a:t>Support of existing 5G capabilities:</a:t>
            </a:r>
            <a:endParaRPr lang="en-US" b="1" dirty="0"/>
          </a:p>
        </p:txBody>
      </p:sp>
    </p:spTree>
    <p:extLst>
      <p:ext uri="{BB962C8B-B14F-4D97-AF65-F5344CB8AC3E}">
        <p14:creationId xmlns:p14="http://schemas.microsoft.com/office/powerpoint/2010/main" val="1759555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Thanks Thank You Sticker by Mermiox for iOS &amp; Android | GIPH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2764" y="2597040"/>
            <a:ext cx="2730834" cy="2109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5117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7764</TotalTime>
  <Words>700</Words>
  <Application>Microsoft Office PowerPoint</Application>
  <PresentationFormat>Widescreen</PresentationFormat>
  <Paragraphs>84</Paragraphs>
  <Slides>6</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vt:i4>
      </vt:variant>
    </vt:vector>
  </HeadingPairs>
  <TitlesOfParts>
    <vt:vector size="18" baseType="lpstr">
      <vt:lpstr>Arial</vt:lpstr>
      <vt:lpstr>Arial</vt:lpstr>
      <vt:lpstr>Arial Black</vt:lpstr>
      <vt:lpstr>Calibri</vt:lpstr>
      <vt:lpstr>Calibri Light</vt:lpstr>
      <vt:lpstr>Courier New</vt:lpstr>
      <vt:lpstr>Helvetica</vt:lpstr>
      <vt:lpstr>Microsoft Sans Serif</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AHMED MOHAMMED MIKAE</dc:creator>
  <cp:lastModifiedBy>Ahmed Mikaeil</cp:lastModifiedBy>
  <cp:revision>82</cp:revision>
  <dcterms:created xsi:type="dcterms:W3CDTF">2025-01-20T07:50:58Z</dcterms:created>
  <dcterms:modified xsi:type="dcterms:W3CDTF">2025-02-17T13:49:56Z</dcterms:modified>
</cp:coreProperties>
</file>