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59" r:id="rId3"/>
    <p:sldId id="262" r:id="rId4"/>
    <p:sldId id="263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051"/>
    <a:srgbClr val="1CC57D"/>
    <a:srgbClr val="0432FF"/>
    <a:srgbClr val="6F6E70"/>
    <a:srgbClr val="ABAAAA"/>
    <a:srgbClr val="0E8CCD"/>
    <a:srgbClr val="FF5855"/>
    <a:srgbClr val="FF7E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68"/>
    <p:restoredTop sz="96327"/>
  </p:normalViewPr>
  <p:slideViewPr>
    <p:cSldViewPr snapToGrid="0">
      <p:cViewPr varScale="1">
        <p:scale>
          <a:sx n="125" d="100"/>
          <a:sy n="125" d="100"/>
        </p:scale>
        <p:origin x="35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37AEEF-F98C-304C-8A1F-C3555164ABDE}" type="datetimeFigureOut">
              <a:rPr lang="en-US" smtClean="0"/>
              <a:t>2/17/25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0C42B4-55D4-3243-86B5-88C552332F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0593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F51D7-1A58-E10C-0640-EFADF8A5BA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AB44B6B-2B4F-65AD-C2ED-C98200058B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BADC76-90CC-5B1F-E812-17AE0055A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IN"/>
              <a:t>12/2/23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08C286-2AD6-E71C-9E1A-7C99809DC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RP-233531 IIT Madras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0A8D91-BA2F-A4E0-110B-B66CD857B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72704-4522-304D-8B8A-F9AFA36322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550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68305-256E-A79D-32F6-11BD248098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BF51CC-E7B7-4792-305B-3E8AF2EE4C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54E26D-1491-69DC-F9E1-FCA1446C8C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IN"/>
              <a:t>12/2/23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6F3F86-228F-BC27-6F7F-8B897EAE3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RP-233531 IIT Madras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57D487-B913-76B3-A2A8-B5A7E96669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72704-4522-304D-8B8A-F9AFA36322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8908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6A6831C-FC02-1116-E4EC-F75F9D61B3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8739255-E621-9DF3-03EE-B94AF21392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0D7779-B5B1-1AAA-7952-5FA7BE0593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IN"/>
              <a:t>12/2/23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9ED18C-7F38-2A26-DF29-63D9839BB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RP-233531 IIT Madras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2E2EE8-A807-E889-2276-E0C6BE815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72704-4522-304D-8B8A-F9AFA36322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015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65E6A6-5B58-7FDD-6FAF-F95229E822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80DC72-10EE-4EF6-A3E1-F32597E8E8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395048-13E1-175C-44E8-5629A72924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IN"/>
              <a:t>12/2/23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1DD51C-FCF3-C2D3-D6D6-DF97B187F2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RP-233531 IIT Madras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BD75CE-6731-BDDF-2D86-A9A831E6F9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72704-4522-304D-8B8A-F9AFA36322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901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BD576B-31D7-FA72-04E0-8D1378B2C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65614E-205D-AF27-12AC-A340D4F704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72841-CB3A-E5FA-5F84-4F944BC3BF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IN"/>
              <a:t>12/2/23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1F9858-B9BE-AAF5-CA9D-968262BE1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RP-233531 IIT Madras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28924A-2A0C-B354-EDB6-AE41F4A76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72704-4522-304D-8B8A-F9AFA36322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527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1DF79B-672E-14C8-925F-05F884C02A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D69870-C86D-1C3B-327A-3AEA1BED4A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EEA43E-2391-0A68-27CF-1914A155D0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877BC3-44C9-5B49-C399-AF69ABBB7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IN"/>
              <a:t>12/2/23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6919E8-0F5C-AED2-A942-2D28FD1029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RP-233531 IIT Madras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6CD68C-6981-B757-0E05-AD4F927D59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72704-4522-304D-8B8A-F9AFA36322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061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89F696-C948-0E5A-2299-B7BEF9C960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31AB78-B66B-0566-7A22-5916209D85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7BACF0-2CBD-80E3-0C19-13BC21694C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0F5DF98-FB7D-3274-D0FA-344B8F49E8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715F13-4D96-F1D0-978A-D3C5FC7355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0A6AA2B-0D38-8503-1C8B-81F8A1543E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IN"/>
              <a:t>12/2/23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9ED9B90-91D9-5B42-8445-47ECEAB4B4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RP-233531 IIT Madras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5AC728-9919-9201-03DC-044C237988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72704-4522-304D-8B8A-F9AFA36322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805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A129DA-39C1-3492-8602-0226B9947B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6F752F-F86A-1347-A74E-87E51288C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IN"/>
              <a:t>12/2/23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AA1A39-CB6C-3C4F-DE90-D3C630525E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RP-233531 IIT Madras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97050A-4A58-B849-FC62-D89D371B2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72704-4522-304D-8B8A-F9AFA36322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560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797EA90-824C-B205-B4B5-4D59F3F3C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IN"/>
              <a:t>12/2/23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8827450-98B9-F527-4B0A-10582A127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RP-233531 IIT Madras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38C22B-1E79-779E-E74B-405DCD8C04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72704-4522-304D-8B8A-F9AFA36322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180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D651AA-EDD8-5C43-E5B9-9565DDA632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B836FC-147B-8BF9-5326-C274E3099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56E97C-DA28-42C4-1435-3E4D0793D9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F50AA8-0869-AD56-6336-E0C403529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IN"/>
              <a:t>12/2/23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786EEB-59FA-15DB-E59F-6152FD630A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RP-233531 IIT Madras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AB4134-4FCC-C581-9F14-1151905FA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72704-4522-304D-8B8A-F9AFA36322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4053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B23638-C4AF-B664-A797-962E42989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D462D57-0652-8439-4DDC-6D2A59902D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321E05-89AF-16E9-88AA-729273F6D9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C4B040-A0E9-12C6-A330-C1BA8C279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IN"/>
              <a:t>12/2/23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931AD2-D700-0E84-0810-5CD68745C3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RP-233531 IIT Madras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BFB8A5-597E-E3AE-8ADD-FB4D2A888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72704-4522-304D-8B8A-F9AFA36322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8269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60D4505-AD2E-FB29-535D-159C30765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ABFCD6-6B84-22BE-98BF-949268B88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0CCD2A-0696-5BC6-05BD-67AEED71A6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IN"/>
              <a:t>12/2/23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2AE346-CA1B-0B23-D0A9-0F97539603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RP-233531 IIT Madras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D81150-588A-A422-A818-1AEC6467FE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872704-4522-304D-8B8A-F9AFA36322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83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462846-D6B7-D968-CE78-C81B65B359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2480" y="2584506"/>
            <a:ext cx="10607040" cy="1078895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432FF"/>
                </a:solidFill>
                <a:latin typeface="+mn-lt"/>
              </a:rPr>
              <a:t>Vision and Priorities for 6G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BC3EAC-4E1B-A27E-E547-EEE4BD8F65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91033"/>
            <a:ext cx="9144000" cy="502602"/>
          </a:xfrm>
        </p:spPr>
        <p:txBody>
          <a:bodyPr/>
          <a:lstStyle/>
          <a:p>
            <a:r>
              <a:rPr lang="en-US" b="1" dirty="0"/>
              <a:t>Indian Institute of Technology Madras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345A187-6D55-EBCB-32B4-AA2ED2F51A1A}"/>
              </a:ext>
            </a:extLst>
          </p:cNvPr>
          <p:cNvSpPr txBox="1"/>
          <p:nvPr/>
        </p:nvSpPr>
        <p:spPr>
          <a:xfrm>
            <a:off x="9174480" y="6378228"/>
            <a:ext cx="232067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i="1" dirty="0"/>
              <a:t>Co-sourced by: IIT Kanpur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5B4A6F7-873C-F1D5-A7BB-1CF096550CC7}"/>
              </a:ext>
            </a:extLst>
          </p:cNvPr>
          <p:cNvSpPr txBox="1"/>
          <p:nvPr/>
        </p:nvSpPr>
        <p:spPr>
          <a:xfrm>
            <a:off x="254000" y="242481"/>
            <a:ext cx="46659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6G Workshop</a:t>
            </a:r>
          </a:p>
          <a:p>
            <a:r>
              <a:rPr lang="en-US" sz="1600" b="1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Incheon, South Korea, March 10-11, 2025</a:t>
            </a:r>
          </a:p>
          <a:p>
            <a:r>
              <a:rPr lang="en-US" sz="1600" b="1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Agenda Item: 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5275BE0-8656-4D71-106B-D962E880BE89}"/>
              </a:ext>
            </a:extLst>
          </p:cNvPr>
          <p:cNvSpPr txBox="1"/>
          <p:nvPr/>
        </p:nvSpPr>
        <p:spPr>
          <a:xfrm>
            <a:off x="10383851" y="319425"/>
            <a:ext cx="16112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b="1" i="1" dirty="0">
                <a:solidFill>
                  <a:srgbClr val="808080"/>
                </a:solidFill>
                <a:effectLst/>
                <a:latin typeface="Arial" panose="020B0604020202020204" pitchFamily="34" charset="0"/>
              </a:rPr>
              <a:t>6GWS-250165</a:t>
            </a:r>
            <a:endParaRPr lang="en-US" sz="1600" b="1" i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53735DB-C3C3-DF8D-6054-3E2CEDDFCB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399" y="5660767"/>
            <a:ext cx="1061561" cy="1061561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B908E12-123F-B076-8FD4-6AB861C85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74480" y="6356350"/>
            <a:ext cx="2743200" cy="365125"/>
          </a:xfrm>
        </p:spPr>
        <p:txBody>
          <a:bodyPr/>
          <a:lstStyle/>
          <a:p>
            <a:fld id="{67872704-4522-304D-8B8A-F9AFA363224B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7583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BB94791-AAE4-7C85-01BE-01040EA462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99" y="6144002"/>
            <a:ext cx="577473" cy="57747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090843F-76F6-0B27-7095-FB91C4438C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3070" y="1966411"/>
            <a:ext cx="4359421" cy="395163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770CCBB-C230-AFF0-656C-1E2E10C473CE}"/>
              </a:ext>
            </a:extLst>
          </p:cNvPr>
          <p:cNvSpPr txBox="1"/>
          <p:nvPr/>
        </p:nvSpPr>
        <p:spPr>
          <a:xfrm>
            <a:off x="740959" y="363592"/>
            <a:ext cx="591878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B050"/>
                </a:solidFill>
                <a:latin typeface="Apple Symbols" panose="02000000000000000000" pitchFamily="2" charset="-79"/>
                <a:ea typeface="Apple Symbols" panose="02000000000000000000" pitchFamily="2" charset="-79"/>
                <a:cs typeface="Apple Symbols" panose="02000000000000000000" pitchFamily="2" charset="-79"/>
              </a:rPr>
              <a:t>XR-like applications, Fixed Wireless Access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B050"/>
                </a:solidFill>
                <a:latin typeface="Apple Symbols" panose="02000000000000000000" pitchFamily="2" charset="-79"/>
                <a:ea typeface="Apple Symbols" panose="02000000000000000000" pitchFamily="2" charset="-79"/>
                <a:cs typeface="Apple Symbols" panose="02000000000000000000" pitchFamily="2" charset="-79"/>
              </a:rPr>
              <a:t>MIMO Enhancements (&gt;128 CSI RS Ports, &gt;= 8 UL layers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B050"/>
                </a:solidFill>
                <a:latin typeface="Apple Symbols" panose="02000000000000000000" pitchFamily="2" charset="-79"/>
                <a:ea typeface="Apple Symbols" panose="02000000000000000000" pitchFamily="2" charset="-79"/>
                <a:cs typeface="Apple Symbols" panose="02000000000000000000" pitchFamily="2" charset="-79"/>
              </a:rPr>
              <a:t>Lower complexity and faster initial access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B050"/>
                </a:solidFill>
                <a:latin typeface="Apple Symbols" panose="02000000000000000000" pitchFamily="2" charset="-79"/>
                <a:ea typeface="Apple Symbols" panose="02000000000000000000" pitchFamily="2" charset="-79"/>
                <a:cs typeface="Apple Symbols" panose="02000000000000000000" pitchFamily="2" charset="-79"/>
              </a:rPr>
              <a:t>Support multiple bandwidths up to 200 MHz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BE5B07-6AD2-1852-8B6C-8153CF4988D7}"/>
              </a:ext>
            </a:extLst>
          </p:cNvPr>
          <p:cNvSpPr txBox="1"/>
          <p:nvPr/>
        </p:nvSpPr>
        <p:spPr>
          <a:xfrm>
            <a:off x="6872856" y="363592"/>
            <a:ext cx="511954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B050"/>
                </a:solidFill>
                <a:latin typeface="Apple Symbols" panose="02000000000000000000" pitchFamily="2" charset="-79"/>
                <a:ea typeface="Apple Symbols" panose="02000000000000000000" pitchFamily="2" charset="-79"/>
                <a:cs typeface="Apple Symbols" panose="02000000000000000000" pitchFamily="2" charset="-79"/>
              </a:rPr>
              <a:t>Sub Band Full Duplex and granular TDD switching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B050"/>
                </a:solidFill>
                <a:latin typeface="Apple Symbols" panose="02000000000000000000" pitchFamily="2" charset="-79"/>
                <a:ea typeface="Apple Symbols" panose="02000000000000000000" pitchFamily="2" charset="-79"/>
                <a:cs typeface="Apple Symbols" panose="02000000000000000000" pitchFamily="2" charset="-79"/>
              </a:rPr>
              <a:t>Pilots for massive MIMO calibration (UL/DL)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B050"/>
                </a:solidFill>
                <a:latin typeface="Apple Symbols" panose="02000000000000000000" pitchFamily="2" charset="-79"/>
                <a:ea typeface="Apple Symbols" panose="02000000000000000000" pitchFamily="2" charset="-79"/>
                <a:cs typeface="Apple Symbols" panose="02000000000000000000" pitchFamily="2" charset="-79"/>
              </a:rPr>
              <a:t>Simplified control channels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B050"/>
                </a:solidFill>
                <a:latin typeface="Apple Symbols" panose="02000000000000000000" pitchFamily="2" charset="-79"/>
                <a:ea typeface="Apple Symbols" panose="02000000000000000000" pitchFamily="2" charset="-79"/>
                <a:cs typeface="Apple Symbols" panose="02000000000000000000" pitchFamily="2" charset="-79"/>
              </a:rPr>
              <a:t>Optimal pilot generation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938D7D5-6B72-C71A-9BEF-30D73095E43E}"/>
              </a:ext>
            </a:extLst>
          </p:cNvPr>
          <p:cNvSpPr/>
          <p:nvPr/>
        </p:nvSpPr>
        <p:spPr>
          <a:xfrm>
            <a:off x="623087" y="363592"/>
            <a:ext cx="11369309" cy="1408092"/>
          </a:xfrm>
          <a:prstGeom prst="rect">
            <a:avLst/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B61D9FA-177B-6C81-96D2-75FF92D84A52}"/>
              </a:ext>
            </a:extLst>
          </p:cNvPr>
          <p:cNvGrpSpPr/>
          <p:nvPr/>
        </p:nvGrpSpPr>
        <p:grpSpPr>
          <a:xfrm>
            <a:off x="509798" y="3799358"/>
            <a:ext cx="3230443" cy="2246770"/>
            <a:chOff x="509798" y="3799358"/>
            <a:chExt cx="3230443" cy="2246770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E917E04-18D6-4E71-FCB5-0385C8612F35}"/>
                </a:ext>
              </a:extLst>
            </p:cNvPr>
            <p:cNvSpPr txBox="1"/>
            <p:nvPr/>
          </p:nvSpPr>
          <p:spPr>
            <a:xfrm>
              <a:off x="623087" y="3799358"/>
              <a:ext cx="3117154" cy="224676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000" b="1" dirty="0">
                  <a:solidFill>
                    <a:srgbClr val="00B050"/>
                  </a:solidFill>
                  <a:latin typeface="Apple Symbols" panose="02000000000000000000" pitchFamily="2" charset="-79"/>
                  <a:ea typeface="Apple Symbols" panose="02000000000000000000" pitchFamily="2" charset="-79"/>
                  <a:cs typeface="Apple Symbols" panose="02000000000000000000" pitchFamily="2" charset="-79"/>
                </a:rPr>
                <a:t>Ambient IoT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en-US" sz="2000" b="1" dirty="0">
                  <a:solidFill>
                    <a:srgbClr val="00B050"/>
                  </a:solidFill>
                  <a:latin typeface="Apple Symbols" panose="02000000000000000000" pitchFamily="2" charset="-79"/>
                  <a:ea typeface="Apple Symbols" panose="02000000000000000000" pitchFamily="2" charset="-79"/>
                  <a:cs typeface="Apple Symbols" panose="02000000000000000000" pitchFamily="2" charset="-79"/>
                </a:rPr>
                <a:t>Continue support of Indoor use cases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en-US" sz="2000" b="1" dirty="0">
                  <a:solidFill>
                    <a:srgbClr val="00B050"/>
                  </a:solidFill>
                  <a:latin typeface="Apple Symbols" panose="02000000000000000000" pitchFamily="2" charset="-79"/>
                  <a:ea typeface="Apple Symbols" panose="02000000000000000000" pitchFamily="2" charset="-79"/>
                  <a:cs typeface="Apple Symbols" panose="02000000000000000000" pitchFamily="2" charset="-79"/>
                </a:rPr>
                <a:t>Also support outdoor use cases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en-US" sz="2000" b="1" dirty="0">
                  <a:solidFill>
                    <a:srgbClr val="00B050"/>
                  </a:solidFill>
                  <a:latin typeface="Apple Symbols" panose="02000000000000000000" pitchFamily="2" charset="-79"/>
                  <a:ea typeface="Apple Symbols" panose="02000000000000000000" pitchFamily="2" charset="-79"/>
                  <a:cs typeface="Apple Symbols" panose="02000000000000000000" pitchFamily="2" charset="-79"/>
                </a:rPr>
                <a:t>Integration with RAN, Core Network Impacts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E0B860C-0BC3-163D-CA41-9C78A015BD96}"/>
                </a:ext>
              </a:extLst>
            </p:cNvPr>
            <p:cNvSpPr/>
            <p:nvPr/>
          </p:nvSpPr>
          <p:spPr>
            <a:xfrm>
              <a:off x="509798" y="3799358"/>
              <a:ext cx="3230443" cy="224677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63E576E-182E-A22F-5D5B-B610271B613B}"/>
              </a:ext>
            </a:extLst>
          </p:cNvPr>
          <p:cNvGrpSpPr/>
          <p:nvPr/>
        </p:nvGrpSpPr>
        <p:grpSpPr>
          <a:xfrm>
            <a:off x="8084836" y="4353355"/>
            <a:ext cx="3055393" cy="1323439"/>
            <a:chOff x="8084836" y="4353355"/>
            <a:chExt cx="3055393" cy="1323439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AC26E1A-3BBC-8014-9AED-3CCA55296A29}"/>
                </a:ext>
              </a:extLst>
            </p:cNvPr>
            <p:cNvSpPr txBox="1"/>
            <p:nvPr/>
          </p:nvSpPr>
          <p:spPr>
            <a:xfrm>
              <a:off x="8157666" y="4353355"/>
              <a:ext cx="2982563" cy="132343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000" b="1" dirty="0">
                  <a:solidFill>
                    <a:srgbClr val="00B050"/>
                  </a:solidFill>
                  <a:latin typeface="Apple Symbols" panose="02000000000000000000" pitchFamily="2" charset="-79"/>
                  <a:ea typeface="Apple Symbols" panose="02000000000000000000" pitchFamily="2" charset="-79"/>
                  <a:cs typeface="Apple Symbols" panose="02000000000000000000" pitchFamily="2" charset="-79"/>
                </a:rPr>
                <a:t>Mobility enhancements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000" b="1" dirty="0">
                  <a:solidFill>
                    <a:srgbClr val="00B050"/>
                  </a:solidFill>
                  <a:latin typeface="Apple Symbols" panose="02000000000000000000" pitchFamily="2" charset="-79"/>
                  <a:ea typeface="Apple Symbols" panose="02000000000000000000" pitchFamily="2" charset="-79"/>
                  <a:cs typeface="Apple Symbols" panose="02000000000000000000" pitchFamily="2" charset="-79"/>
                </a:rPr>
                <a:t>Automated driving, V2X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000" b="1" dirty="0">
                  <a:solidFill>
                    <a:srgbClr val="00B050"/>
                  </a:solidFill>
                  <a:latin typeface="Apple Symbols" panose="02000000000000000000" pitchFamily="2" charset="-79"/>
                  <a:ea typeface="Apple Symbols" panose="02000000000000000000" pitchFamily="2" charset="-79"/>
                  <a:cs typeface="Apple Symbols" panose="02000000000000000000" pitchFamily="2" charset="-79"/>
                </a:rPr>
                <a:t>Edge Computing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000" b="1" dirty="0">
                  <a:solidFill>
                    <a:srgbClr val="00B050"/>
                  </a:solidFill>
                  <a:latin typeface="Apple Symbols" panose="02000000000000000000" pitchFamily="2" charset="-79"/>
                  <a:ea typeface="Apple Symbols" panose="02000000000000000000" pitchFamily="2" charset="-79"/>
                  <a:cs typeface="Apple Symbols" panose="02000000000000000000" pitchFamily="2" charset="-79"/>
                </a:rPr>
                <a:t>Network slicing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04DC303-F4C3-BA67-462B-95C9F2558FB8}"/>
                </a:ext>
              </a:extLst>
            </p:cNvPr>
            <p:cNvSpPr/>
            <p:nvPr/>
          </p:nvSpPr>
          <p:spPr>
            <a:xfrm>
              <a:off x="8084836" y="4353355"/>
              <a:ext cx="2982563" cy="1323439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219639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6B052C-1FEF-478C-670D-1C2842326C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F887E98-F8D0-74A7-71B6-3AC40A290B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0217" y="613272"/>
            <a:ext cx="4359421" cy="395163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D3741D6-2708-27E4-4D2C-0E9E652A2F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999" y="6144002"/>
            <a:ext cx="577473" cy="57747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B606835-9DD4-7505-FE29-0312518F9471}"/>
              </a:ext>
            </a:extLst>
          </p:cNvPr>
          <p:cNvSpPr txBox="1"/>
          <p:nvPr/>
        </p:nvSpPr>
        <p:spPr>
          <a:xfrm>
            <a:off x="7807500" y="210766"/>
            <a:ext cx="4190999" cy="3785652"/>
          </a:xfrm>
          <a:prstGeom prst="rect">
            <a:avLst/>
          </a:prstGeom>
          <a:noFill/>
          <a:ln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E8CCD"/>
                </a:solidFill>
                <a:latin typeface="Apple Symbols" panose="02000000000000000000" pitchFamily="2" charset="-79"/>
                <a:ea typeface="Apple Symbols" panose="02000000000000000000" pitchFamily="2" charset="-79"/>
                <a:cs typeface="Apple Symbols" panose="02000000000000000000" pitchFamily="2" charset="-79"/>
              </a:rPr>
              <a:t>AI for NW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E8CCD"/>
                </a:solidFill>
                <a:latin typeface="Apple Symbols" panose="02000000000000000000" pitchFamily="2" charset="-79"/>
                <a:ea typeface="Apple Symbols" panose="02000000000000000000" pitchFamily="2" charset="-79"/>
                <a:cs typeface="Apple Symbols" panose="02000000000000000000" pitchFamily="2" charset="-79"/>
              </a:rPr>
              <a:t>Support CSI Feedback, Positioning, Beam Management, Mobility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E8CCD"/>
                </a:solidFill>
                <a:latin typeface="Apple Symbols" panose="02000000000000000000" pitchFamily="2" charset="-79"/>
                <a:ea typeface="Apple Symbols" panose="02000000000000000000" pitchFamily="2" charset="-79"/>
                <a:cs typeface="Apple Symbols" panose="02000000000000000000" pitchFamily="2" charset="-79"/>
              </a:rPr>
              <a:t>New use cases – 1 sided and 2 sided models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E8CCD"/>
                </a:solidFill>
                <a:latin typeface="Apple Symbols" panose="02000000000000000000" pitchFamily="2" charset="-79"/>
                <a:ea typeface="Apple Symbols" panose="02000000000000000000" pitchFamily="2" charset="-79"/>
                <a:cs typeface="Apple Symbols" panose="02000000000000000000" pitchFamily="2" charset="-79"/>
              </a:rPr>
              <a:t>AI/ML assisted use cases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E8CCD"/>
                </a:solidFill>
                <a:latin typeface="Apple Symbols" panose="02000000000000000000" pitchFamily="2" charset="-79"/>
                <a:ea typeface="Apple Symbols" panose="02000000000000000000" pitchFamily="2" charset="-79"/>
                <a:cs typeface="Apple Symbols" panose="02000000000000000000" pitchFamily="2" charset="-79"/>
              </a:rPr>
              <a:t>Further develop LCM terminology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E8CCD"/>
                </a:solidFill>
                <a:latin typeface="Apple Symbols" panose="02000000000000000000" pitchFamily="2" charset="-79"/>
                <a:ea typeface="Apple Symbols" panose="02000000000000000000" pitchFamily="2" charset="-79"/>
                <a:cs typeface="Apple Symbols" panose="02000000000000000000" pitchFamily="2" charset="-79"/>
              </a:rPr>
              <a:t>NW for AI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E8CCD"/>
                </a:solidFill>
                <a:latin typeface="Apple Symbols" panose="02000000000000000000" pitchFamily="2" charset="-79"/>
                <a:ea typeface="Apple Symbols" panose="02000000000000000000" pitchFamily="2" charset="-79"/>
                <a:cs typeface="Apple Symbols" panose="02000000000000000000" pitchFamily="2" charset="-79"/>
              </a:rPr>
              <a:t>Edge computing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E8CCD"/>
                </a:solidFill>
                <a:latin typeface="Apple Symbols" panose="02000000000000000000" pitchFamily="2" charset="-79"/>
                <a:ea typeface="Apple Symbols" panose="02000000000000000000" pitchFamily="2" charset="-79"/>
                <a:cs typeface="Apple Symbols" panose="02000000000000000000" pitchFamily="2" charset="-79"/>
              </a:rPr>
              <a:t>Split model inference, data/model transfer, federated learning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E8CCD"/>
                </a:solidFill>
                <a:latin typeface="Apple Symbols" panose="02000000000000000000" pitchFamily="2" charset="-79"/>
                <a:ea typeface="Apple Symbols" panose="02000000000000000000" pitchFamily="2" charset="-79"/>
                <a:cs typeface="Apple Symbols" panose="02000000000000000000" pitchFamily="2" charset="-79"/>
              </a:rPr>
              <a:t>Digital Twins of network configurations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C05590B-CABA-B688-6233-C83C3E43B9FE}"/>
              </a:ext>
            </a:extLst>
          </p:cNvPr>
          <p:cNvSpPr txBox="1"/>
          <p:nvPr/>
        </p:nvSpPr>
        <p:spPr>
          <a:xfrm>
            <a:off x="517183" y="1040367"/>
            <a:ext cx="3091865" cy="1938992"/>
          </a:xfrm>
          <a:prstGeom prst="rect">
            <a:avLst/>
          </a:prstGeom>
          <a:noFill/>
          <a:ln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E8CCD"/>
                </a:solidFill>
                <a:latin typeface="Apple Symbols" panose="02000000000000000000" pitchFamily="2" charset="-79"/>
                <a:ea typeface="Apple Symbols" panose="02000000000000000000" pitchFamily="2" charset="-79"/>
                <a:cs typeface="Apple Symbols" panose="02000000000000000000" pitchFamily="2" charset="-79"/>
              </a:rPr>
              <a:t>Sensing as RAN capability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E8CCD"/>
                </a:solidFill>
                <a:latin typeface="Apple Symbols" panose="02000000000000000000" pitchFamily="2" charset="-79"/>
                <a:ea typeface="Apple Symbols" panose="02000000000000000000" pitchFamily="2" charset="-79"/>
                <a:cs typeface="Apple Symbols" panose="02000000000000000000" pitchFamily="2" charset="-79"/>
              </a:rPr>
              <a:t>Object detection, localization, tracking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E8CCD"/>
                </a:solidFill>
                <a:latin typeface="Apple Symbols" panose="02000000000000000000" pitchFamily="2" charset="-79"/>
                <a:ea typeface="Apple Symbols" panose="02000000000000000000" pitchFamily="2" charset="-79"/>
                <a:cs typeface="Apple Symbols" panose="02000000000000000000" pitchFamily="2" charset="-79"/>
              </a:rPr>
              <a:t>Sensing waveform design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E8CCD"/>
                </a:solidFill>
                <a:latin typeface="Apple Symbols" panose="02000000000000000000" pitchFamily="2" charset="-79"/>
                <a:ea typeface="Apple Symbols" panose="02000000000000000000" pitchFamily="2" charset="-79"/>
                <a:cs typeface="Apple Symbols" panose="02000000000000000000" pitchFamily="2" charset="-79"/>
              </a:rPr>
              <a:t>Multi-TRP sensing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E8CCD"/>
                </a:solidFill>
                <a:latin typeface="Apple Symbols" panose="02000000000000000000" pitchFamily="2" charset="-79"/>
                <a:ea typeface="Apple Symbols" panose="02000000000000000000" pitchFamily="2" charset="-79"/>
                <a:cs typeface="Apple Symbols" panose="02000000000000000000" pitchFamily="2" charset="-79"/>
              </a:rPr>
              <a:t>UE-assisted sensing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BF43155-824E-B41A-BB72-49BDB7056C3C}"/>
              </a:ext>
            </a:extLst>
          </p:cNvPr>
          <p:cNvSpPr txBox="1"/>
          <p:nvPr/>
        </p:nvSpPr>
        <p:spPr>
          <a:xfrm>
            <a:off x="3184144" y="4564907"/>
            <a:ext cx="5091566" cy="2246769"/>
          </a:xfrm>
          <a:prstGeom prst="rect">
            <a:avLst/>
          </a:prstGeom>
          <a:noFill/>
          <a:ln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E8CCD"/>
                </a:solidFill>
                <a:latin typeface="Apple Symbols" panose="02000000000000000000" pitchFamily="2" charset="-79"/>
                <a:ea typeface="Apple Symbols" panose="02000000000000000000" pitchFamily="2" charset="-79"/>
                <a:cs typeface="Apple Symbols" panose="02000000000000000000" pitchFamily="2" charset="-79"/>
              </a:rPr>
              <a:t>Terrestrial Coverage Enhancements for Low Mobility Large Cells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E8CCD"/>
                </a:solidFill>
                <a:latin typeface="Apple Symbols" panose="02000000000000000000" pitchFamily="2" charset="-79"/>
                <a:ea typeface="Apple Symbols" panose="02000000000000000000" pitchFamily="2" charset="-79"/>
                <a:cs typeface="Apple Symbols" panose="02000000000000000000" pitchFamily="2" charset="-79"/>
              </a:rPr>
              <a:t>Efficient waveforms, modulation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E8CCD"/>
                </a:solidFill>
                <a:latin typeface="Apple Symbols" panose="02000000000000000000" pitchFamily="2" charset="-79"/>
                <a:ea typeface="Apple Symbols" panose="02000000000000000000" pitchFamily="2" charset="-79"/>
                <a:cs typeface="Apple Symbols" panose="02000000000000000000" pitchFamily="2" charset="-79"/>
              </a:rPr>
              <a:t>Pilot and initial access support for larger cells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E8CCD"/>
                </a:solidFill>
                <a:latin typeface="Apple Symbols" panose="02000000000000000000" pitchFamily="2" charset="-79"/>
                <a:ea typeface="Apple Symbols" panose="02000000000000000000" pitchFamily="2" charset="-79"/>
                <a:cs typeface="Apple Symbols" panose="02000000000000000000" pitchFamily="2" charset="-79"/>
              </a:rPr>
              <a:t>AI/ML based signaling for SNR gain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E8CCD"/>
                </a:solidFill>
                <a:latin typeface="Apple Symbols" panose="02000000000000000000" pitchFamily="2" charset="-79"/>
                <a:ea typeface="Apple Symbols" panose="02000000000000000000" pitchFamily="2" charset="-79"/>
                <a:cs typeface="Apple Symbols" panose="02000000000000000000" pitchFamily="2" charset="-79"/>
              </a:rPr>
              <a:t>Effective beamforming</a:t>
            </a:r>
          </a:p>
        </p:txBody>
      </p:sp>
    </p:spTree>
    <p:extLst>
      <p:ext uri="{BB962C8B-B14F-4D97-AF65-F5344CB8AC3E}">
        <p14:creationId xmlns:p14="http://schemas.microsoft.com/office/powerpoint/2010/main" val="7275002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455132-071A-8B50-CC84-134E2FAD04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2FBF869-BDBA-3367-CC9D-1CDC1DC4DA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99" y="6144002"/>
            <a:ext cx="577473" cy="57747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2288481-5A27-B071-D1AE-828321933B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8932" y="1501199"/>
            <a:ext cx="4359421" cy="395163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F5C3C73-BC81-EAA4-61EE-9BB042DAB0AA}"/>
              </a:ext>
            </a:extLst>
          </p:cNvPr>
          <p:cNvSpPr txBox="1"/>
          <p:nvPr/>
        </p:nvSpPr>
        <p:spPr>
          <a:xfrm>
            <a:off x="7457708" y="4809005"/>
            <a:ext cx="4016798" cy="1323439"/>
          </a:xfrm>
          <a:prstGeom prst="rect">
            <a:avLst/>
          </a:prstGeom>
          <a:noFill/>
          <a:ln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6F6E70"/>
                </a:solidFill>
                <a:latin typeface="Apple Symbols" panose="02000000000000000000" pitchFamily="2" charset="-79"/>
                <a:ea typeface="Apple Symbols" panose="02000000000000000000" pitchFamily="2" charset="-79"/>
                <a:cs typeface="Apple Symbols" panose="02000000000000000000" pitchFamily="2" charset="-79"/>
              </a:rPr>
              <a:t>Security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6F6E70"/>
                </a:solidFill>
                <a:latin typeface="Apple Symbols" panose="02000000000000000000" pitchFamily="2" charset="-79"/>
                <a:ea typeface="Apple Symbols" panose="02000000000000000000" pitchFamily="2" charset="-79"/>
                <a:cs typeface="Apple Symbols" panose="02000000000000000000" pitchFamily="2" charset="-79"/>
              </a:rPr>
              <a:t>Mechanisms to secure PHY layer, user information and signaling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160B88F-E602-97FE-0DA8-066C9A8A2101}"/>
              </a:ext>
            </a:extLst>
          </p:cNvPr>
          <p:cNvSpPr txBox="1"/>
          <p:nvPr/>
        </p:nvSpPr>
        <p:spPr>
          <a:xfrm>
            <a:off x="116999" y="1510601"/>
            <a:ext cx="3969479" cy="1015663"/>
          </a:xfrm>
          <a:prstGeom prst="rect">
            <a:avLst/>
          </a:prstGeom>
          <a:noFill/>
          <a:ln>
            <a:solidFill>
              <a:schemeClr val="tx1"/>
            </a:solidFill>
            <a:prstDash val="sysDot"/>
          </a:ln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6F6E70"/>
                </a:solidFill>
                <a:latin typeface="Apple Symbols" panose="02000000000000000000" pitchFamily="2" charset="-79"/>
                <a:ea typeface="Apple Symbols" panose="02000000000000000000" pitchFamily="2" charset="-79"/>
                <a:cs typeface="Apple Symbols" panose="02000000000000000000" pitchFamily="2" charset="-79"/>
              </a:rPr>
              <a:t>Energy Efficiency (EE)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6F6E70"/>
                </a:solidFill>
                <a:latin typeface="Apple Symbols" panose="02000000000000000000" pitchFamily="2" charset="-79"/>
                <a:ea typeface="Apple Symbols" panose="02000000000000000000" pitchFamily="2" charset="-79"/>
                <a:cs typeface="Apple Symbols" panose="02000000000000000000" pitchFamily="2" charset="-79"/>
              </a:rPr>
              <a:t>Network Energy Savings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6F6E70"/>
                </a:solidFill>
                <a:latin typeface="Apple Symbols" panose="02000000000000000000" pitchFamily="2" charset="-79"/>
                <a:ea typeface="Apple Symbols" panose="02000000000000000000" pitchFamily="2" charset="-79"/>
                <a:cs typeface="Apple Symbols" panose="02000000000000000000" pitchFamily="2" charset="-79"/>
              </a:rPr>
              <a:t>Optimize device EE, network EE</a:t>
            </a:r>
          </a:p>
        </p:txBody>
      </p:sp>
    </p:spTree>
    <p:extLst>
      <p:ext uri="{BB962C8B-B14F-4D97-AF65-F5344CB8AC3E}">
        <p14:creationId xmlns:p14="http://schemas.microsoft.com/office/powerpoint/2010/main" val="3736964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C21D50-E8FA-F2C7-35A1-BD55AF09A0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4700" y="2103437"/>
            <a:ext cx="3022600" cy="1325563"/>
          </a:xfrm>
        </p:spPr>
        <p:txBody>
          <a:bodyPr/>
          <a:lstStyle/>
          <a:p>
            <a:r>
              <a:rPr lang="en-US" b="1" dirty="0">
                <a:solidFill>
                  <a:srgbClr val="0432FF"/>
                </a:solidFill>
                <a:latin typeface="+mn-lt"/>
              </a:rPr>
              <a:t>Thank You!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C7C77D-B9AB-91B4-397B-29A3663C34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72704-4522-304D-8B8A-F9AFA363224B}" type="slidenum">
              <a:rPr lang="en-US" smtClean="0"/>
              <a:t>5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C0439E0-3E6E-8C35-8329-904548A1DE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99" y="6144002"/>
            <a:ext cx="577473" cy="577473"/>
          </a:xfrm>
          <a:prstGeom prst="rect">
            <a:avLst/>
          </a:prstGeom>
        </p:spPr>
      </p:pic>
      <p:sp>
        <p:nvSpPr>
          <p:cNvPr id="3" name="Footer Placeholder 9">
            <a:extLst>
              <a:ext uri="{FF2B5EF4-FFF2-40B4-BE49-F238E27FC236}">
                <a16:creationId xmlns:a16="http://schemas.microsoft.com/office/drawing/2014/main" id="{CB12E575-4CBE-420A-ACD3-864905382E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46065" y="6435361"/>
            <a:ext cx="6049617" cy="365125"/>
          </a:xfrm>
        </p:spPr>
        <p:txBody>
          <a:bodyPr/>
          <a:lstStyle/>
          <a:p>
            <a:r>
              <a:rPr lang="en-IN" sz="1200" b="1" i="1" dirty="0">
                <a:solidFill>
                  <a:srgbClr val="808080"/>
                </a:solidFill>
                <a:effectLst/>
                <a:latin typeface="Arial" panose="020B0604020202020204" pitchFamily="34" charset="0"/>
              </a:rPr>
              <a:t>6GWS-250165</a:t>
            </a:r>
            <a:r>
              <a:rPr lang="en-US" b="1" i="1" dirty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Indian Institute of Technology Madras</a:t>
            </a:r>
          </a:p>
        </p:txBody>
      </p:sp>
    </p:spTree>
    <p:extLst>
      <p:ext uri="{BB962C8B-B14F-4D97-AF65-F5344CB8AC3E}">
        <p14:creationId xmlns:p14="http://schemas.microsoft.com/office/powerpoint/2010/main" val="10069553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3957</TotalTime>
  <Words>254</Words>
  <Application>Microsoft Macintosh PowerPoint</Application>
  <PresentationFormat>Widescreen</PresentationFormat>
  <Paragraphs>51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Apple Symbols</vt:lpstr>
      <vt:lpstr>Arial</vt:lpstr>
      <vt:lpstr>Calibri</vt:lpstr>
      <vt:lpstr>Calibri Light</vt:lpstr>
      <vt:lpstr>Office Theme</vt:lpstr>
      <vt:lpstr>Vision and Priorities for 6G</vt:lpstr>
      <vt:lpstr>PowerPoint Presentation</vt:lpstr>
      <vt:lpstr>PowerPoint Presentation</vt:lpstr>
      <vt:lpstr>PowerPoint Presentation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Anil Yerrapragada</dc:creator>
  <cp:lastModifiedBy>IIT Madras</cp:lastModifiedBy>
  <cp:revision>97</cp:revision>
  <dcterms:created xsi:type="dcterms:W3CDTF">2023-12-02T09:20:01Z</dcterms:created>
  <dcterms:modified xsi:type="dcterms:W3CDTF">2025-02-17T14:57:01Z</dcterms:modified>
</cp:coreProperties>
</file>