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9"/>
  </p:notesMasterIdLst>
  <p:handoutMasterIdLst>
    <p:handoutMasterId r:id="rId20"/>
  </p:handoutMasterIdLst>
  <p:sldIdLst>
    <p:sldId id="1163" r:id="rId6"/>
    <p:sldId id="1225" r:id="rId7"/>
    <p:sldId id="2147480940" r:id="rId8"/>
    <p:sldId id="2147480942" r:id="rId9"/>
    <p:sldId id="2147480939" r:id="rId10"/>
    <p:sldId id="1226" r:id="rId11"/>
    <p:sldId id="1227" r:id="rId12"/>
    <p:sldId id="1228" r:id="rId13"/>
    <p:sldId id="1229" r:id="rId14"/>
    <p:sldId id="1230" r:id="rId15"/>
    <p:sldId id="2147480941" r:id="rId16"/>
    <p:sldId id="1232" r:id="rId17"/>
    <p:sldId id="1105" r:id="rId1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0" autoAdjust="0"/>
    <p:restoredTop sz="91922"/>
  </p:normalViewPr>
  <p:slideViewPr>
    <p:cSldViewPr snapToGrid="0">
      <p:cViewPr>
        <p:scale>
          <a:sx n="80" d="100"/>
          <a:sy n="80" d="100"/>
        </p:scale>
        <p:origin x="840" y="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3/7/2025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3/7/2025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07/03/2025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4199" TargetMode="External"/><Relationship Id="rId2" Type="http://schemas.openxmlformats.org/officeDocument/2006/relationships/hyperlink" Target="https://portal.3gpp.org/desktopmodules/Specifications/SpecificationDetails.aspx?specificationId=404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desktopmodules/Specifications/SpecificationDetails.aspx?specificationId=4374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437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91.zip" TargetMode="External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tu.int/dms_pubrec/itu-r/rec/m/R-REC-M.2160-0-202311-I%21%21PDF-E.pd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437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portal.3gpp.org/desktopmodules/Specifications/SpecificationDetails.aspx?specificationId=437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4198" TargetMode="External"/><Relationship Id="rId2" Type="http://schemas.openxmlformats.org/officeDocument/2006/relationships/hyperlink" Target="https://portal.3gpp.org/desktopmodules/Specifications/SpecificationDetails.aspx?specificationId=404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hyperlink" Target="https://portal.3gpp.org/desktopmodules/Specifications/SpecificationDetails.aspx?specificationId=437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437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07502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</a:t>
            </a:r>
            <a:r>
              <a:rPr lang="en-US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Stage-1 6G Study Status Update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6GWS‑250157 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07959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53159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6GWS‑250157 – 6G 3GPP Workshop,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10-11 March 2025, Incheon, South Korea 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EBEC0C8-A808-BC5C-3C65-EA07B1370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65" y="176483"/>
            <a:ext cx="1337164" cy="75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760" y="1033366"/>
            <a:ext cx="4770120" cy="4147308"/>
          </a:xfrm>
        </p:spPr>
        <p:txBody>
          <a:bodyPr/>
          <a:lstStyle/>
          <a:p>
            <a:pPr marL="357188" indent="-341313" hangingPunct="0">
              <a:spcAft>
                <a:spcPts val="900"/>
              </a:spcAft>
              <a:tabLst>
                <a:tab pos="265113" algn="l"/>
              </a:tabLst>
            </a:pPr>
            <a:r>
              <a:rPr lang="en-GB" sz="1800" dirty="0"/>
              <a:t>Immersive communications require support for mixed traffic of video, audio, haptic and other environment data in a reliable and synchronous manner, combining low latency and high data rates.</a:t>
            </a:r>
          </a:p>
          <a:p>
            <a:pPr hangingPunct="0">
              <a:spcAft>
                <a:spcPts val="9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Use cases and requirements in this study build on top of the Stage-1 work done 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by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SA1</a:t>
            </a:r>
            <a:r>
              <a:rPr lang="en-US" sz="1800" dirty="0">
                <a:latin typeface="Calibri" panose="020F0502020204030204" pitchFamily="34" charset="0"/>
                <a:ea typeface="Aptos" panose="020B0004020202020204" pitchFamily="34" charset="0"/>
              </a:rPr>
              <a:t> in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Rel-19</a:t>
            </a:r>
            <a:r>
              <a:rPr lang="en-GB" sz="1800" dirty="0">
                <a:ea typeface="Times New Roman" panose="02020603050405020304" pitchFamily="18" charset="0"/>
              </a:rPr>
              <a:t>:</a:t>
            </a:r>
          </a:p>
          <a:p>
            <a:pPr lvl="1">
              <a:spcAft>
                <a:spcPts val="0"/>
              </a:spcAft>
            </a:pPr>
            <a:r>
              <a:rPr lang="en-GB" sz="1800" dirty="0">
                <a:ea typeface="Times New Roman" panose="02020603050405020304" pitchFamily="18" charset="0"/>
              </a:rPr>
              <a:t>Study: </a:t>
            </a:r>
            <a:r>
              <a:rPr lang="nl-NL" sz="1800" dirty="0">
                <a:hlinkClick r:id="rId2"/>
              </a:rPr>
              <a:t>TR 22.856</a:t>
            </a:r>
            <a:endParaRPr lang="nl-NL" sz="1800" dirty="0"/>
          </a:p>
          <a:p>
            <a:pPr lvl="1">
              <a:spcAft>
                <a:spcPts val="0"/>
              </a:spcAft>
            </a:pPr>
            <a:r>
              <a:rPr lang="en-GB" sz="1800" dirty="0">
                <a:ea typeface="Times New Roman" panose="02020603050405020304" pitchFamily="18" charset="0"/>
              </a:rPr>
              <a:t>Normative: </a:t>
            </a:r>
            <a:r>
              <a:rPr lang="en-GB" sz="1800" dirty="0">
                <a:effectLst/>
                <a:ea typeface="Times New Roman" panose="02020603050405020304" pitchFamily="18" charset="0"/>
                <a:hlinkClick r:id="rId3"/>
              </a:rPr>
              <a:t>TS 22.156</a:t>
            </a:r>
            <a:endParaRPr lang="nl-NL" sz="1800" dirty="0">
              <a:solidFill>
                <a:srgbClr val="FF0000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CD8101-AB18-7BCC-CCA5-825896FC1A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1" y="1571292"/>
            <a:ext cx="3640619" cy="20803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2F504F4-408C-78A2-2929-4312181BF67A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71450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>
                <a:latin typeface="+mn-lt"/>
              </a:rPr>
              <a:t>Immersive Communication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8A3A6E-7BD9-E13F-7B14-BB452B35C828}"/>
              </a:ext>
            </a:extLst>
          </p:cNvPr>
          <p:cNvSpPr txBox="1"/>
          <p:nvPr/>
        </p:nvSpPr>
        <p:spPr>
          <a:xfrm>
            <a:off x="198119" y="4705774"/>
            <a:ext cx="8316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“Immersive Communication” can be found in Chapter 9 of </a:t>
            </a:r>
            <a:r>
              <a:rPr lang="en-GB" altLang="en-US" sz="1400" b="1" dirty="0">
                <a:hlinkClick r:id="rId5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84290460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8653" y="1485021"/>
            <a:ext cx="4364736" cy="2640834"/>
          </a:xfrm>
        </p:spPr>
        <p:txBody>
          <a:bodyPr/>
          <a:lstStyle/>
          <a:p>
            <a:pPr marL="341313" indent="-341313">
              <a:spcAft>
                <a:spcPts val="900"/>
              </a:spcAft>
            </a:pPr>
            <a:r>
              <a:rPr lang="en-US" sz="1800" dirty="0">
                <a:ea typeface="Times New Roman" panose="02020603050405020304" pitchFamily="18" charset="0"/>
              </a:rPr>
              <a:t>Massive communication use cases are under discussion and cover topics such as :</a:t>
            </a:r>
          </a:p>
          <a:p>
            <a:pPr marL="739815" lvl="1" indent="-341313">
              <a:spcBef>
                <a:spcPts val="0"/>
              </a:spcBef>
              <a:spcAft>
                <a:spcPts val="900"/>
              </a:spcAft>
            </a:pPr>
            <a:r>
              <a:rPr lang="en-GB" sz="1800" dirty="0"/>
              <a:t>Wide-area coverage</a:t>
            </a:r>
          </a:p>
          <a:p>
            <a:pPr marL="739815" lvl="1" indent="-341313">
              <a:spcBef>
                <a:spcPts val="0"/>
              </a:spcBef>
              <a:spcAft>
                <a:spcPts val="900"/>
              </a:spcAft>
            </a:pPr>
            <a:r>
              <a:rPr lang="en-US" sz="1800" dirty="0"/>
              <a:t>Monitoring and control of Utility infrastructure</a:t>
            </a:r>
            <a:endParaRPr lang="en-GB" sz="1800" dirty="0">
              <a:effectLst/>
              <a:ea typeface="Times New Roman" panose="02020603050405020304" pitchFamily="18" charset="0"/>
            </a:endParaRPr>
          </a:p>
          <a:p>
            <a:pPr marL="739815" lvl="1" indent="-341313">
              <a:spcAft>
                <a:spcPts val="900"/>
              </a:spcAft>
            </a:pPr>
            <a:endParaRPr lang="nl-NL" sz="14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52D18-74D7-E21C-5AE8-5AEFEC28FC26}"/>
              </a:ext>
            </a:extLst>
          </p:cNvPr>
          <p:cNvSpPr txBox="1">
            <a:spLocks/>
          </p:cNvSpPr>
          <p:nvPr/>
        </p:nvSpPr>
        <p:spPr bwMode="auto">
          <a:xfrm>
            <a:off x="226112" y="176116"/>
            <a:ext cx="71450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/>
              <a:t>Massive Communications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83DC17-093D-F971-D7DE-9ECE2B643CB1}"/>
              </a:ext>
            </a:extLst>
          </p:cNvPr>
          <p:cNvSpPr txBox="1"/>
          <p:nvPr/>
        </p:nvSpPr>
        <p:spPr>
          <a:xfrm>
            <a:off x="198119" y="4705774"/>
            <a:ext cx="8316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“Massive Communications” can be found in Chapter 10 of </a:t>
            </a:r>
            <a:r>
              <a:rPr lang="en-GB" altLang="en-US" sz="1400" b="1" dirty="0">
                <a:hlinkClick r:id="rId2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B09570-376E-87E8-3A05-8E69979B9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21" y="1527143"/>
            <a:ext cx="4016827" cy="229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5160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644" y="1362157"/>
            <a:ext cx="4416552" cy="414730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marL="341313" indent="-341313">
              <a:spcAft>
                <a:spcPts val="900"/>
              </a:spcAft>
            </a:pPr>
            <a:r>
              <a:rPr lang="en-GB" sz="1800" dirty="0">
                <a:ea typeface="Times New Roman" panose="02020603050405020304" pitchFamily="18" charset="0"/>
              </a:rPr>
              <a:t>This group of use cases considers various capabilities and use cases to support the specific needs of different vertical markets. This includes, among others:</a:t>
            </a:r>
          </a:p>
          <a:p>
            <a:pPr marL="536575" lvl="1" indent="-138113">
              <a:spcAft>
                <a:spcPts val="0"/>
              </a:spcAft>
            </a:pPr>
            <a:r>
              <a:rPr lang="en-GB" sz="1600" dirty="0"/>
              <a:t>Hyper Reliable and Low-Latency Communication </a:t>
            </a:r>
          </a:p>
          <a:p>
            <a:pPr marL="536575" lvl="1" indent="-138113">
              <a:spcAft>
                <a:spcPts val="0"/>
              </a:spcAft>
            </a:pPr>
            <a:r>
              <a:rPr lang="en-GB" sz="1600" dirty="0">
                <a:ea typeface="Times New Roman" panose="02020603050405020304" pitchFamily="18" charset="0"/>
              </a:rPr>
              <a:t>Digital Twins </a:t>
            </a:r>
          </a:p>
          <a:p>
            <a:pPr marL="536575" lvl="1" indent="-138113">
              <a:spcAft>
                <a:spcPts val="0"/>
              </a:spcAft>
            </a:pPr>
            <a:r>
              <a:rPr lang="en-GB" sz="1600" dirty="0">
                <a:ea typeface="Times New Roman" panose="02020603050405020304" pitchFamily="18" charset="0"/>
              </a:rPr>
              <a:t>Other industrial communications use cases </a:t>
            </a:r>
            <a:endParaRPr lang="nl-NL" sz="1600" dirty="0">
              <a:ea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47C7D3-F560-55DC-153A-C1C59010DD26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71450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3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Further Use Cases on Industry and Verticals </a:t>
            </a:r>
            <a:endParaRPr lang="en-GB" altLang="nl-NL" b="1" kern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15774-14FF-C677-4FAC-69BB1BEDC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31" y="1585007"/>
            <a:ext cx="4022359" cy="22984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61BCA-BC96-9036-ABC3-02A50BFB47BC}"/>
              </a:ext>
            </a:extLst>
          </p:cNvPr>
          <p:cNvSpPr txBox="1"/>
          <p:nvPr/>
        </p:nvSpPr>
        <p:spPr>
          <a:xfrm>
            <a:off x="198120" y="4603144"/>
            <a:ext cx="7586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“Further Use Cases on Industry and Verticals” can be found in Chapter 11 of </a:t>
            </a:r>
            <a:r>
              <a:rPr lang="en-GB" altLang="en-US" sz="1400" b="1" dirty="0">
                <a:hlinkClick r:id="rId3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8113434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E92AFD-334E-9B7A-E56C-AC707F187027}"/>
              </a:ext>
            </a:extLst>
          </p:cNvPr>
          <p:cNvSpPr txBox="1"/>
          <p:nvPr/>
        </p:nvSpPr>
        <p:spPr>
          <a:xfrm>
            <a:off x="0" y="4897278"/>
            <a:ext cx="57943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All images in this presentation belong to ITU-R, 3GPP or have been generated by AI.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0A87BE-D124-842D-8162-5C1B4479CC66}"/>
              </a:ext>
            </a:extLst>
          </p:cNvPr>
          <p:cNvSpPr/>
          <p:nvPr/>
        </p:nvSpPr>
        <p:spPr bwMode="auto">
          <a:xfrm>
            <a:off x="8462056" y="4721163"/>
            <a:ext cx="313385" cy="352231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" y="176116"/>
            <a:ext cx="6827838" cy="857250"/>
          </a:xfrm>
        </p:spPr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Why this presentation?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785" y="967590"/>
            <a:ext cx="4793758" cy="3989853"/>
          </a:xfrm>
        </p:spPr>
        <p:txBody>
          <a:bodyPr/>
          <a:lstStyle/>
          <a:p>
            <a:pPr marL="341305" indent="-341305"/>
            <a:r>
              <a:rPr lang="en-US" altLang="nl-NL" sz="1400" b="1" dirty="0">
                <a:solidFill>
                  <a:srgbClr val="252525"/>
                </a:solidFill>
                <a:highlight>
                  <a:srgbClr val="FFFFFF"/>
                </a:highlight>
              </a:rPr>
              <a:t>3GPP TSG SA Working Group 1 (SA1) </a:t>
            </a:r>
            <a:r>
              <a:rPr lang="en-US" altLang="nl-NL" sz="1400" dirty="0">
                <a:solidFill>
                  <a:srgbClr val="252525"/>
                </a:solidFill>
                <a:highlight>
                  <a:srgbClr val="FFFFFF"/>
                </a:highlight>
              </a:rPr>
              <a:t>has the objective </a:t>
            </a:r>
            <a:r>
              <a:rPr lang="en-US" sz="1400" b="0" i="0" dirty="0">
                <a:solidFill>
                  <a:srgbClr val="252525"/>
                </a:solidFill>
                <a:effectLst/>
                <a:highlight>
                  <a:srgbClr val="FFFFFF"/>
                </a:highlight>
              </a:rPr>
              <a:t>to consider and study new and enhanced services, features, and capabilities and identify any corresponding Stage-1 requirements to be met by 3GPP specifications.</a:t>
            </a:r>
          </a:p>
          <a:p>
            <a:pPr marL="341305" indent="-341305"/>
            <a:r>
              <a:rPr lang="en-US" sz="1400" dirty="0">
                <a:solidFill>
                  <a:srgbClr val="252525"/>
                </a:solidFill>
                <a:highlight>
                  <a:srgbClr val="FFFFFF"/>
                </a:highlight>
              </a:rPr>
              <a:t>Currently, there are two approved 6G studies in 3GPP:</a:t>
            </a:r>
          </a:p>
          <a:p>
            <a:pPr marL="625475" lvl="1" indent="-225425"/>
            <a:r>
              <a:rPr lang="en-US" sz="1400" dirty="0">
                <a:solidFill>
                  <a:srgbClr val="252525"/>
                </a:solidFill>
                <a:highlight>
                  <a:srgbClr val="FFFFFF"/>
                </a:highlight>
              </a:rPr>
              <a:t>TSG SA1 </a:t>
            </a:r>
            <a:r>
              <a:rPr lang="en-US" sz="1400" b="1" i="1" dirty="0">
                <a:solidFill>
                  <a:srgbClr val="252525"/>
                </a:solidFill>
                <a:highlight>
                  <a:srgbClr val="FFFFFF"/>
                </a:highlight>
              </a:rPr>
              <a:t>Study on 6G Use Cases and Service Requirements</a:t>
            </a:r>
          </a:p>
          <a:p>
            <a:pPr marL="625475" lvl="1" indent="-225425"/>
            <a:r>
              <a:rPr lang="en-US" sz="1400" dirty="0">
                <a:solidFill>
                  <a:srgbClr val="252525"/>
                </a:solidFill>
                <a:highlight>
                  <a:srgbClr val="FFFFFF"/>
                </a:highlight>
              </a:rPr>
              <a:t>TSG RAN Plenary </a:t>
            </a:r>
            <a:r>
              <a:rPr lang="en-US" sz="1400" b="1" i="1" dirty="0">
                <a:solidFill>
                  <a:srgbClr val="252525"/>
                </a:solidFill>
                <a:highlight>
                  <a:srgbClr val="FFFFFF"/>
                </a:highlight>
              </a:rPr>
              <a:t>Study on 6G Scenarios and Requirements</a:t>
            </a:r>
            <a:endParaRPr lang="en-US" sz="1400" b="1" i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4414EB-E724-B781-EC95-2573D5609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72"/>
          <a:stretch/>
        </p:blipFill>
        <p:spPr>
          <a:xfrm>
            <a:off x="5418046" y="967590"/>
            <a:ext cx="3377782" cy="38000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C3F9D6-0B91-6961-34D1-581058298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26" y="3310966"/>
            <a:ext cx="4260276" cy="14824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94FDFF-937B-D787-159B-0A35B401EEAE}"/>
              </a:ext>
            </a:extLst>
          </p:cNvPr>
          <p:cNvSpPr/>
          <p:nvPr/>
        </p:nvSpPr>
        <p:spPr bwMode="auto">
          <a:xfrm>
            <a:off x="643811" y="2137875"/>
            <a:ext cx="4058817" cy="47936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nl-NL" sz="1400" b="1"/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0CED4A5-189B-5765-630B-158D7212907E}"/>
              </a:ext>
            </a:extLst>
          </p:cNvPr>
          <p:cNvGrpSpPr/>
          <p:nvPr/>
        </p:nvGrpSpPr>
        <p:grpSpPr>
          <a:xfrm>
            <a:off x="87103" y="890843"/>
            <a:ext cx="8969793" cy="4569546"/>
            <a:chOff x="120020" y="439331"/>
            <a:chExt cx="8969793" cy="4569546"/>
          </a:xfrm>
        </p:grpSpPr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72736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60" name="Straight Connector 114">
              <a:extLst>
                <a:ext uri="{FF2B5EF4-FFF2-40B4-BE49-F238E27FC236}">
                  <a16:creationId xmlns:a16="http://schemas.microsoft.com/office/drawing/2014/main" id="{F15672DF-A3AB-3988-49FA-718AB9547C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91354" y="1077071"/>
              <a:ext cx="0" cy="3897939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4" name="Straight Connector 114">
              <a:extLst>
                <a:ext uri="{FF2B5EF4-FFF2-40B4-BE49-F238E27FC236}">
                  <a16:creationId xmlns:a16="http://schemas.microsoft.com/office/drawing/2014/main" id="{D777A93A-0494-CB81-BF07-6ED0D44FE2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0414" y="1077071"/>
              <a:ext cx="0" cy="3897939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74300E3-F476-EEBF-D35B-A1E8736C7C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35935" y="564953"/>
              <a:ext cx="2334358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C33B306E-5E8B-AC76-C303-4AC9B7802E6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71176" y="1160663"/>
              <a:ext cx="0" cy="3742153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272" name="Straight Connector 114">
              <a:extLst>
                <a:ext uri="{FF2B5EF4-FFF2-40B4-BE49-F238E27FC236}">
                  <a16:creationId xmlns:a16="http://schemas.microsoft.com/office/drawing/2014/main" id="{63507367-7C85-5DDA-8929-8D09E8B90A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84830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B9E7960-6113-C4D1-ECEF-73196F0C03E0}"/>
                </a:ext>
              </a:extLst>
            </p:cNvPr>
            <p:cNvSpPr txBox="1"/>
            <p:nvPr/>
          </p:nvSpPr>
          <p:spPr>
            <a:xfrm>
              <a:off x="1333507" y="442716"/>
              <a:ext cx="498475" cy="24606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2024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A5BB33D-59DC-8CD1-D095-4371152BEFFE}"/>
                </a:ext>
              </a:extLst>
            </p:cNvPr>
            <p:cNvGrpSpPr/>
            <p:nvPr/>
          </p:nvGrpSpPr>
          <p:grpSpPr>
            <a:xfrm>
              <a:off x="775588" y="708040"/>
              <a:ext cx="400050" cy="354013"/>
              <a:chOff x="996003" y="755453"/>
              <a:chExt cx="400050" cy="354013"/>
            </a:xfrm>
          </p:grpSpPr>
          <p:sp>
            <p:nvSpPr>
              <p:cNvPr id="17432" name="TextBox 86">
                <a:extLst>
                  <a:ext uri="{FF2B5EF4-FFF2-40B4-BE49-F238E27FC236}">
                    <a16:creationId xmlns:a16="http://schemas.microsoft.com/office/drawing/2014/main" id="{988CC082-346E-34BD-676E-57B18118E7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6003" y="755453"/>
                <a:ext cx="38893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#103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48" name="TextBox 59">
                <a:extLst>
                  <a:ext uri="{FF2B5EF4-FFF2-40B4-BE49-F238E27FC236}">
                    <a16:creationId xmlns:a16="http://schemas.microsoft.com/office/drawing/2014/main" id="{165C6395-ACED-7B3D-FC22-AC91FB3A1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8" y="909441"/>
                <a:ext cx="3778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5630025" y="708040"/>
              <a:ext cx="403225" cy="354013"/>
              <a:chOff x="6320478" y="755453"/>
              <a:chExt cx="403225" cy="354013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20478" y="755453"/>
                <a:ext cx="342900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#111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778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3191694" y="708040"/>
              <a:ext cx="390525" cy="354013"/>
              <a:chOff x="3678878" y="755453"/>
              <a:chExt cx="390525" cy="354013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78878" y="755453"/>
                <a:ext cx="3905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#107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778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BEEB882-0873-17C9-668A-5BD3DDAC9943}"/>
                </a:ext>
              </a:extLst>
            </p:cNvPr>
            <p:cNvGrpSpPr/>
            <p:nvPr/>
          </p:nvGrpSpPr>
          <p:grpSpPr>
            <a:xfrm>
              <a:off x="1381202" y="708040"/>
              <a:ext cx="396875" cy="354013"/>
              <a:chOff x="1684978" y="755453"/>
              <a:chExt cx="396875" cy="354013"/>
            </a:xfrm>
          </p:grpSpPr>
          <p:sp>
            <p:nvSpPr>
              <p:cNvPr id="17433" name="TextBox 86">
                <a:extLst>
                  <a:ext uri="{FF2B5EF4-FFF2-40B4-BE49-F238E27FC236}">
                    <a16:creationId xmlns:a16="http://schemas.microsoft.com/office/drawing/2014/main" id="{C103280A-1592-A747-3090-8C7DDE8D8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4978" y="755453"/>
                <a:ext cx="3968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#104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1" name="TextBox 62">
                <a:extLst>
                  <a:ext uri="{FF2B5EF4-FFF2-40B4-BE49-F238E27FC236}">
                    <a16:creationId xmlns:a16="http://schemas.microsoft.com/office/drawing/2014/main" id="{F552B731-B734-8036-32D1-B31A30D54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5" y="909441"/>
                <a:ext cx="3714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3787783" y="708040"/>
              <a:ext cx="422275" cy="354013"/>
              <a:chOff x="4367853" y="755453"/>
              <a:chExt cx="422275" cy="354013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7853" y="755453"/>
                <a:ext cx="3968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#108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714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B967BDC6-86AB-7837-B13B-ABA3A2B01909}"/>
                </a:ext>
              </a:extLst>
            </p:cNvPr>
            <p:cNvGrpSpPr/>
            <p:nvPr/>
          </p:nvGrpSpPr>
          <p:grpSpPr>
            <a:xfrm>
              <a:off x="6238814" y="708040"/>
              <a:ext cx="407988" cy="354013"/>
              <a:chOff x="6884040" y="755453"/>
              <a:chExt cx="407988" cy="354013"/>
            </a:xfrm>
          </p:grpSpPr>
          <p:sp>
            <p:nvSpPr>
              <p:cNvPr id="17441" name="TextBox 86">
                <a:extLst>
                  <a:ext uri="{FF2B5EF4-FFF2-40B4-BE49-F238E27FC236}">
                    <a16:creationId xmlns:a16="http://schemas.microsoft.com/office/drawing/2014/main" id="{00AF13A8-AEBE-A2D0-0350-B7A6452A46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4040" y="755453"/>
                <a:ext cx="363538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#112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3" name="TextBox 64">
                <a:extLst>
                  <a:ext uri="{FF2B5EF4-FFF2-40B4-BE49-F238E27FC236}">
                    <a16:creationId xmlns:a16="http://schemas.microsoft.com/office/drawing/2014/main" id="{68398172-EC8D-5C71-9A9B-F20456E8A9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3" y="909441"/>
                <a:ext cx="3714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C09B5BA-9CA0-3246-1446-5E993967CCDA}"/>
                </a:ext>
              </a:extLst>
            </p:cNvPr>
            <p:cNvGrpSpPr/>
            <p:nvPr/>
          </p:nvGrpSpPr>
          <p:grpSpPr>
            <a:xfrm>
              <a:off x="1983641" y="708040"/>
              <a:ext cx="390525" cy="354013"/>
              <a:chOff x="2464440" y="755453"/>
              <a:chExt cx="390525" cy="354013"/>
            </a:xfrm>
          </p:grpSpPr>
          <p:sp>
            <p:nvSpPr>
              <p:cNvPr id="17434" name="TextBox 86">
                <a:extLst>
                  <a:ext uri="{FF2B5EF4-FFF2-40B4-BE49-F238E27FC236}">
                    <a16:creationId xmlns:a16="http://schemas.microsoft.com/office/drawing/2014/main" id="{4D4D40CF-F5F4-931C-680D-53F544AE87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4440" y="755453"/>
                <a:ext cx="3905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#105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4" name="TextBox 65">
                <a:extLst>
                  <a:ext uri="{FF2B5EF4-FFF2-40B4-BE49-F238E27FC236}">
                    <a16:creationId xmlns:a16="http://schemas.microsoft.com/office/drawing/2014/main" id="{18CD9CF9-FC30-2A87-862D-F40F70B15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74650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4415622" y="708040"/>
              <a:ext cx="406400" cy="354013"/>
              <a:chOff x="5098103" y="755453"/>
              <a:chExt cx="406400" cy="354013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8103" y="755453"/>
                <a:ext cx="393700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#109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74650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C441D9-25AA-5353-8C62-E595297BE9B0}"/>
                </a:ext>
              </a:extLst>
            </p:cNvPr>
            <p:cNvGrpSpPr/>
            <p:nvPr/>
          </p:nvGrpSpPr>
          <p:grpSpPr>
            <a:xfrm>
              <a:off x="179499" y="708040"/>
              <a:ext cx="390525" cy="354013"/>
              <a:chOff x="314965" y="755453"/>
              <a:chExt cx="390525" cy="354013"/>
            </a:xfrm>
          </p:grpSpPr>
          <p:sp>
            <p:nvSpPr>
              <p:cNvPr id="17431" name="TextBox 86">
                <a:extLst>
                  <a:ext uri="{FF2B5EF4-FFF2-40B4-BE49-F238E27FC236}">
                    <a16:creationId xmlns:a16="http://schemas.microsoft.com/office/drawing/2014/main" id="{4D677330-5A69-54E2-DED8-C11576419F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4965" y="755453"/>
                <a:ext cx="39052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#102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7" name="TextBox 69">
                <a:extLst>
                  <a:ext uri="{FF2B5EF4-FFF2-40B4-BE49-F238E27FC236}">
                    <a16:creationId xmlns:a16="http://schemas.microsoft.com/office/drawing/2014/main" id="{5C00D17C-21B0-E262-9FB1-9FCEFFA608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841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2579730" y="708040"/>
              <a:ext cx="406400" cy="354013"/>
              <a:chOff x="2991490" y="755453"/>
              <a:chExt cx="406400" cy="354013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91490" y="755453"/>
                <a:ext cx="392113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#106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841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5027586" y="708040"/>
              <a:ext cx="396875" cy="354013"/>
              <a:chOff x="5758503" y="755453"/>
              <a:chExt cx="396875" cy="354013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8503" y="755453"/>
                <a:ext cx="369887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>
                    <a:latin typeface="Montserrat" panose="00000500000000000000" pitchFamily="2" charset="0"/>
                  </a:rPr>
                  <a:t>#110</a:t>
                </a:r>
                <a:endParaRPr lang="en-GB" altLang="en-US" sz="400">
                  <a:latin typeface="Montserrat" panose="00000500000000000000" pitchFamily="2" charset="0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41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6B99021C-6BD6-077A-8701-E3EDEA137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9911" y="4345690"/>
              <a:ext cx="869950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100" b="1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20" y="606228"/>
              <a:ext cx="4032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TSGs</a:t>
              </a:r>
            </a:p>
          </p:txBody>
        </p:sp>
        <p:sp>
          <p:nvSpPr>
            <p:cNvPr id="30" name="TextBox 1">
              <a:extLst>
                <a:ext uri="{FF2B5EF4-FFF2-40B4-BE49-F238E27FC236}">
                  <a16:creationId xmlns:a16="http://schemas.microsoft.com/office/drawing/2014/main" id="{944B49F7-1C1D-DBCA-2AE8-96E102063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3803" y="2417398"/>
              <a:ext cx="1079604" cy="20005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Workshop 6G TSGs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261DFA2-5EBE-0760-005F-090827A42373}"/>
                </a:ext>
              </a:extLst>
            </p:cNvPr>
            <p:cNvGrpSpPr/>
            <p:nvPr/>
          </p:nvGrpSpPr>
          <p:grpSpPr>
            <a:xfrm>
              <a:off x="6852366" y="697880"/>
              <a:ext cx="390850" cy="354013"/>
              <a:chOff x="7359013" y="745293"/>
              <a:chExt cx="390850" cy="354013"/>
            </a:xfrm>
          </p:grpSpPr>
          <p:sp>
            <p:nvSpPr>
              <p:cNvPr id="17490" name="TextBox 86">
                <a:extLst>
                  <a:ext uri="{FF2B5EF4-FFF2-40B4-BE49-F238E27FC236}">
                    <a16:creationId xmlns:a16="http://schemas.microsoft.com/office/drawing/2014/main" id="{35BB9D75-F8E4-FE51-0578-EE1CE5798D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59013" y="745293"/>
                <a:ext cx="362600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#113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2" name="TextBox 66">
                <a:extLst>
                  <a:ext uri="{FF2B5EF4-FFF2-40B4-BE49-F238E27FC236}">
                    <a16:creationId xmlns:a16="http://schemas.microsoft.com/office/drawing/2014/main" id="{52784947-6AA6-617B-CED1-6981515A19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74650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5523F22-A626-40BA-8A66-0EF7EE745E28}"/>
                </a:ext>
              </a:extLst>
            </p:cNvPr>
            <p:cNvGrpSpPr/>
            <p:nvPr/>
          </p:nvGrpSpPr>
          <p:grpSpPr>
            <a:xfrm>
              <a:off x="7448780" y="697880"/>
              <a:ext cx="384175" cy="354013"/>
              <a:chOff x="8016563" y="745293"/>
              <a:chExt cx="384175" cy="354013"/>
            </a:xfrm>
          </p:grpSpPr>
          <p:sp>
            <p:nvSpPr>
              <p:cNvPr id="17491" name="TextBox 86">
                <a:extLst>
                  <a:ext uri="{FF2B5EF4-FFF2-40B4-BE49-F238E27FC236}">
                    <a16:creationId xmlns:a16="http://schemas.microsoft.com/office/drawing/2014/main" id="{DADF5BC1-A476-EB24-2179-C4E5EBE78D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7046" y="745293"/>
                <a:ext cx="370614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#114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3" name="TextBox 71">
                <a:extLst>
                  <a:ext uri="{FF2B5EF4-FFF2-40B4-BE49-F238E27FC236}">
                    <a16:creationId xmlns:a16="http://schemas.microsoft.com/office/drawing/2014/main" id="{FF47688E-A86E-2353-7C06-DBC3A37206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84175" cy="200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sp>
          <p:nvSpPr>
            <p:cNvPr id="17497" name="TextBox 86">
              <a:extLst>
                <a:ext uri="{FF2B5EF4-FFF2-40B4-BE49-F238E27FC236}">
                  <a16:creationId xmlns:a16="http://schemas.microsoft.com/office/drawing/2014/main" id="{5357307E-DFB7-4014-E67F-B234B2ED5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8519" y="711427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8" name="TextBox 60">
              <a:extLst>
                <a:ext uri="{FF2B5EF4-FFF2-40B4-BE49-F238E27FC236}">
                  <a16:creationId xmlns:a16="http://schemas.microsoft.com/office/drawing/2014/main" id="{7AF265C0-820D-2759-0403-8611A7BA1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73769" y="865415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  <p:sp>
          <p:nvSpPr>
            <p:cNvPr id="17502" name="TextBox 60">
              <a:extLst>
                <a:ext uri="{FF2B5EF4-FFF2-40B4-BE49-F238E27FC236}">
                  <a16:creationId xmlns:a16="http://schemas.microsoft.com/office/drawing/2014/main" id="{C355434E-FF94-C598-923E-8C580DCE3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3930" y="848481"/>
              <a:ext cx="351378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</a:t>
              </a:r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FDA1D504-5A4B-17F6-5478-9450A10EDA8D}"/>
                </a:ext>
              </a:extLst>
            </p:cNvPr>
            <p:cNvSpPr/>
            <p:nvPr/>
          </p:nvSpPr>
          <p:spPr bwMode="auto">
            <a:xfrm>
              <a:off x="1133493" y="1294579"/>
              <a:ext cx="339301" cy="321838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350EBDED-2AAF-158F-80CB-DEAAEA111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456" y="1585635"/>
              <a:ext cx="1149037" cy="307777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Workshop IMT-2030 use cases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E7CFFE9A-BA11-5507-66C4-463BFE813E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6036" y="708040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cxnSp>
          <p:nvCxnSpPr>
            <p:cNvPr id="46" name="Straight Connector 114">
              <a:extLst>
                <a:ext uri="{FF2B5EF4-FFF2-40B4-BE49-F238E27FC236}">
                  <a16:creationId xmlns:a16="http://schemas.microsoft.com/office/drawing/2014/main" id="{651AFA73-F0D3-3C1E-F07B-8562524BC0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8611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001824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0705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81752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2" name="Straight Connector 114">
              <a:extLst>
                <a:ext uri="{FF2B5EF4-FFF2-40B4-BE49-F238E27FC236}">
                  <a16:creationId xmlns:a16="http://schemas.microsoft.com/office/drawing/2014/main" id="{66E04F16-36C6-027F-9585-CF454FC4A2D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422764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3" name="Straight Connector 114">
              <a:extLst>
                <a:ext uri="{FF2B5EF4-FFF2-40B4-BE49-F238E27FC236}">
                  <a16:creationId xmlns:a16="http://schemas.microsoft.com/office/drawing/2014/main" id="{DE683D18-B47F-D070-F845-F7E8B61125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2799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4" name="Straight Connector 114">
              <a:extLst>
                <a:ext uri="{FF2B5EF4-FFF2-40B4-BE49-F238E27FC236}">
                  <a16:creationId xmlns:a16="http://schemas.microsoft.com/office/drawing/2014/main" id="{65ECC03C-392D-C70D-4A68-5DA2FD703E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3846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5" name="Straight Connector 114">
              <a:extLst>
                <a:ext uri="{FF2B5EF4-FFF2-40B4-BE49-F238E27FC236}">
                  <a16:creationId xmlns:a16="http://schemas.microsoft.com/office/drawing/2014/main" id="{9C497097-315E-8A6D-769F-09FBCED69F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843709" y="107707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12294" y="1077071"/>
              <a:ext cx="0" cy="3897939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9" name="Straight Connector 114">
              <a:extLst>
                <a:ext uri="{FF2B5EF4-FFF2-40B4-BE49-F238E27FC236}">
                  <a16:creationId xmlns:a16="http://schemas.microsoft.com/office/drawing/2014/main" id="{2C79B9F4-97F9-05EA-B005-992434CCBE5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633234" y="1077071"/>
              <a:ext cx="0" cy="3897939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2035392" y="1376533"/>
              <a:ext cx="3803221" cy="22225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5" name="Chevron 60">
              <a:extLst>
                <a:ext uri="{FF2B5EF4-FFF2-40B4-BE49-F238E27FC236}">
                  <a16:creationId xmlns:a16="http://schemas.microsoft.com/office/drawing/2014/main" id="{9772A3F5-EE99-B673-A6CB-BF15F057A1FD}"/>
                </a:ext>
              </a:extLst>
            </p:cNvPr>
            <p:cNvSpPr/>
            <p:nvPr/>
          </p:nvSpPr>
          <p:spPr bwMode="auto">
            <a:xfrm>
              <a:off x="1374987" y="1383197"/>
              <a:ext cx="833121" cy="219286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2394"/>
                <a:gd name="connsiteY0" fmla="*/ 0 h 222250"/>
                <a:gd name="connsiteX1" fmla="*/ 1467062 w 1592394"/>
                <a:gd name="connsiteY1" fmla="*/ 0 h 222250"/>
                <a:gd name="connsiteX2" fmla="*/ 1592394 w 1592394"/>
                <a:gd name="connsiteY2" fmla="*/ 124393 h 222250"/>
                <a:gd name="connsiteX3" fmla="*/ 1467062 w 1592394"/>
                <a:gd name="connsiteY3" fmla="*/ 222250 h 222250"/>
                <a:gd name="connsiteX4" fmla="*/ 0 w 1592394"/>
                <a:gd name="connsiteY4" fmla="*/ 222250 h 222250"/>
                <a:gd name="connsiteX5" fmla="*/ 26818 w 1592394"/>
                <a:gd name="connsiteY5" fmla="*/ 98155 h 222250"/>
                <a:gd name="connsiteX6" fmla="*/ 0 w 1592394"/>
                <a:gd name="connsiteY6" fmla="*/ 0 h 222250"/>
                <a:gd name="connsiteX0" fmla="*/ 0 w 1770114"/>
                <a:gd name="connsiteY0" fmla="*/ 0 h 222250"/>
                <a:gd name="connsiteX1" fmla="*/ 1467062 w 1770114"/>
                <a:gd name="connsiteY1" fmla="*/ 0 h 222250"/>
                <a:gd name="connsiteX2" fmla="*/ 1770114 w 1770114"/>
                <a:gd name="connsiteY2" fmla="*/ 124393 h 222250"/>
                <a:gd name="connsiteX3" fmla="*/ 1467062 w 1770114"/>
                <a:gd name="connsiteY3" fmla="*/ 222250 h 222250"/>
                <a:gd name="connsiteX4" fmla="*/ 0 w 1770114"/>
                <a:gd name="connsiteY4" fmla="*/ 222250 h 222250"/>
                <a:gd name="connsiteX5" fmla="*/ 26818 w 1770114"/>
                <a:gd name="connsiteY5" fmla="*/ 98155 h 222250"/>
                <a:gd name="connsiteX6" fmla="*/ 0 w 177011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114" h="222250">
                  <a:moveTo>
                    <a:pt x="0" y="0"/>
                  </a:moveTo>
                  <a:lnTo>
                    <a:pt x="1467062" y="0"/>
                  </a:lnTo>
                  <a:lnTo>
                    <a:pt x="1770114" y="12439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algn="ctr">
                <a:defRPr/>
              </a:pP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6G SID </a:t>
              </a:r>
              <a:r>
                <a:rPr lang="fr-FR" sz="8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25" name="Chevron 60">
              <a:extLst>
                <a:ext uri="{FF2B5EF4-FFF2-40B4-BE49-F238E27FC236}">
                  <a16:creationId xmlns:a16="http://schemas.microsoft.com/office/drawing/2014/main" id="{5985ECF7-20BF-200E-8F19-EA178CFE7DB5}"/>
                </a:ext>
              </a:extLst>
            </p:cNvPr>
            <p:cNvSpPr/>
            <p:nvPr/>
          </p:nvSpPr>
          <p:spPr bwMode="auto">
            <a:xfrm>
              <a:off x="2133600" y="1777350"/>
              <a:ext cx="690880" cy="291254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82192"/>
                <a:gd name="connsiteY0" fmla="*/ 0 h 222250"/>
                <a:gd name="connsiteX1" fmla="*/ 1467062 w 1582192"/>
                <a:gd name="connsiteY1" fmla="*/ 0 h 222250"/>
                <a:gd name="connsiteX2" fmla="*/ 1582192 w 1582192"/>
                <a:gd name="connsiteY2" fmla="*/ 104333 h 222250"/>
                <a:gd name="connsiteX3" fmla="*/ 1467062 w 1582192"/>
                <a:gd name="connsiteY3" fmla="*/ 222250 h 222250"/>
                <a:gd name="connsiteX4" fmla="*/ 0 w 1582192"/>
                <a:gd name="connsiteY4" fmla="*/ 222250 h 222250"/>
                <a:gd name="connsiteX5" fmla="*/ 26818 w 1582192"/>
                <a:gd name="connsiteY5" fmla="*/ 98155 h 222250"/>
                <a:gd name="connsiteX6" fmla="*/ 0 w 1582192"/>
                <a:gd name="connsiteY6" fmla="*/ 0 h 222250"/>
                <a:gd name="connsiteX0" fmla="*/ 0 w 1944424"/>
                <a:gd name="connsiteY0" fmla="*/ 0 h 222250"/>
                <a:gd name="connsiteX1" fmla="*/ 1467062 w 1944424"/>
                <a:gd name="connsiteY1" fmla="*/ 0 h 222250"/>
                <a:gd name="connsiteX2" fmla="*/ 1944424 w 1944424"/>
                <a:gd name="connsiteY2" fmla="*/ 109889 h 222250"/>
                <a:gd name="connsiteX3" fmla="*/ 1467062 w 1944424"/>
                <a:gd name="connsiteY3" fmla="*/ 222250 h 222250"/>
                <a:gd name="connsiteX4" fmla="*/ 0 w 1944424"/>
                <a:gd name="connsiteY4" fmla="*/ 222250 h 222250"/>
                <a:gd name="connsiteX5" fmla="*/ 26818 w 1944424"/>
                <a:gd name="connsiteY5" fmla="*/ 98155 h 222250"/>
                <a:gd name="connsiteX6" fmla="*/ 0 w 194442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4424" h="222250">
                  <a:moveTo>
                    <a:pt x="0" y="0"/>
                  </a:moveTo>
                  <a:lnTo>
                    <a:pt x="1467062" y="0"/>
                  </a:lnTo>
                  <a:lnTo>
                    <a:pt x="1944424" y="109889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algn="ctr">
                <a:defRPr/>
              </a:pP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IMT-2030 disc.</a:t>
              </a:r>
            </a:p>
          </p:txBody>
        </p:sp>
        <p:sp>
          <p:nvSpPr>
            <p:cNvPr id="9249" name="Chevron 60">
              <a:extLst>
                <a:ext uri="{FF2B5EF4-FFF2-40B4-BE49-F238E27FC236}">
                  <a16:creationId xmlns:a16="http://schemas.microsoft.com/office/drawing/2014/main" id="{B36A3B24-2876-59C8-CCA5-6562DEF88E9F}"/>
                </a:ext>
              </a:extLst>
            </p:cNvPr>
            <p:cNvSpPr/>
            <p:nvPr/>
          </p:nvSpPr>
          <p:spPr bwMode="auto">
            <a:xfrm>
              <a:off x="2736427" y="1811376"/>
              <a:ext cx="1273387" cy="243257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ITU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endPara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250" name="Chevron 60">
              <a:extLst>
                <a:ext uri="{FF2B5EF4-FFF2-40B4-BE49-F238E27FC236}">
                  <a16:creationId xmlns:a16="http://schemas.microsoft.com/office/drawing/2014/main" id="{5CA2ED88-17A5-C7DC-9D89-4691B65C00C1}"/>
                </a:ext>
              </a:extLst>
            </p:cNvPr>
            <p:cNvSpPr/>
            <p:nvPr/>
          </p:nvSpPr>
          <p:spPr bwMode="auto">
            <a:xfrm>
              <a:off x="3474721" y="2208861"/>
              <a:ext cx="2993813" cy="219549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RP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1" name="Chevron 60">
              <a:extLst>
                <a:ext uri="{FF2B5EF4-FFF2-40B4-BE49-F238E27FC236}">
                  <a16:creationId xmlns:a16="http://schemas.microsoft.com/office/drawing/2014/main" id="{3ACF84FC-3DCF-7BAF-3948-80C3F1974504}"/>
                </a:ext>
              </a:extLst>
            </p:cNvPr>
            <p:cNvSpPr/>
            <p:nvPr/>
          </p:nvSpPr>
          <p:spPr bwMode="auto">
            <a:xfrm>
              <a:off x="4034790" y="3103142"/>
              <a:ext cx="4225294" cy="232628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2" name="Chevron 60">
              <a:extLst>
                <a:ext uri="{FF2B5EF4-FFF2-40B4-BE49-F238E27FC236}">
                  <a16:creationId xmlns:a16="http://schemas.microsoft.com/office/drawing/2014/main" id="{D2D7662F-972A-BEB4-88DD-8603D72E89DE}"/>
                </a:ext>
              </a:extLst>
            </p:cNvPr>
            <p:cNvSpPr/>
            <p:nvPr/>
          </p:nvSpPr>
          <p:spPr bwMode="auto">
            <a:xfrm>
              <a:off x="3908214" y="2720179"/>
              <a:ext cx="3786293" cy="22225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SA2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9253" name="Chevron 60">
              <a:extLst>
                <a:ext uri="{FF2B5EF4-FFF2-40B4-BE49-F238E27FC236}">
                  <a16:creationId xmlns:a16="http://schemas.microsoft.com/office/drawing/2014/main" id="{EDB78B5A-985D-0D72-3F44-7FD392550BB6}"/>
                </a:ext>
              </a:extLst>
            </p:cNvPr>
            <p:cNvSpPr/>
            <p:nvPr/>
          </p:nvSpPr>
          <p:spPr bwMode="auto">
            <a:xfrm>
              <a:off x="5791200" y="4361656"/>
              <a:ext cx="2709334" cy="22225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03208" y="561568"/>
              <a:ext cx="2334358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3700780" y="439331"/>
              <a:ext cx="486030" cy="2462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cxnSp>
          <p:nvCxnSpPr>
            <p:cNvPr id="9260" name="Straight Connector 9259">
              <a:extLst>
                <a:ext uri="{FF2B5EF4-FFF2-40B4-BE49-F238E27FC236}">
                  <a16:creationId xmlns:a16="http://schemas.microsoft.com/office/drawing/2014/main" id="{0C7B2277-0162-5EBE-D8FF-C790B09D2D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04351" y="564960"/>
              <a:ext cx="2334358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1" name="TextBox 9260">
              <a:extLst>
                <a:ext uri="{FF2B5EF4-FFF2-40B4-BE49-F238E27FC236}">
                  <a16:creationId xmlns:a16="http://schemas.microsoft.com/office/drawing/2014/main" id="{4FC19360-BDB4-2F9F-BCF6-7F93FDEE6550}"/>
                </a:ext>
              </a:extLst>
            </p:cNvPr>
            <p:cNvSpPr txBox="1"/>
            <p:nvPr/>
          </p:nvSpPr>
          <p:spPr>
            <a:xfrm>
              <a:off x="6101923" y="442723"/>
              <a:ext cx="492443" cy="2462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cxnSp>
          <p:nvCxnSpPr>
            <p:cNvPr id="9262" name="Straight Connector 9261">
              <a:extLst>
                <a:ext uri="{FF2B5EF4-FFF2-40B4-BE49-F238E27FC236}">
                  <a16:creationId xmlns:a16="http://schemas.microsoft.com/office/drawing/2014/main" id="{5BA0E2EC-7BB4-F154-F288-F7C6185809B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98720" y="554804"/>
              <a:ext cx="1491093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3" name="TextBox 9262">
              <a:extLst>
                <a:ext uri="{FF2B5EF4-FFF2-40B4-BE49-F238E27FC236}">
                  <a16:creationId xmlns:a16="http://schemas.microsoft.com/office/drawing/2014/main" id="{4B4B98A0-23F0-642A-193B-29EEB7C93F6F}"/>
                </a:ext>
              </a:extLst>
            </p:cNvPr>
            <p:cNvSpPr txBox="1"/>
            <p:nvPr/>
          </p:nvSpPr>
          <p:spPr>
            <a:xfrm>
              <a:off x="8164399" y="446114"/>
              <a:ext cx="489236" cy="2462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9265" name="Thought Bubble: Cloud 9264">
              <a:extLst>
                <a:ext uri="{FF2B5EF4-FFF2-40B4-BE49-F238E27FC236}">
                  <a16:creationId xmlns:a16="http://schemas.microsoft.com/office/drawing/2014/main" id="{AF2A54D2-8579-81B9-4303-4D6D537198DD}"/>
                </a:ext>
              </a:extLst>
            </p:cNvPr>
            <p:cNvSpPr/>
            <p:nvPr/>
          </p:nvSpPr>
          <p:spPr bwMode="auto">
            <a:xfrm>
              <a:off x="4085890" y="3852002"/>
              <a:ext cx="1608028" cy="438946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21" name="Chevron 60">
              <a:extLst>
                <a:ext uri="{FF2B5EF4-FFF2-40B4-BE49-F238E27FC236}">
                  <a16:creationId xmlns:a16="http://schemas.microsoft.com/office/drawing/2014/main" id="{32B622FC-0D4E-F8E6-3A5E-D4F5FF2BBFCD}"/>
                </a:ext>
              </a:extLst>
            </p:cNvPr>
            <p:cNvSpPr/>
            <p:nvPr/>
          </p:nvSpPr>
          <p:spPr bwMode="auto">
            <a:xfrm>
              <a:off x="3295650" y="2708076"/>
              <a:ext cx="748030" cy="281698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9167"/>
                <a:gd name="connsiteY0" fmla="*/ 0 h 222250"/>
                <a:gd name="connsiteX1" fmla="*/ 1467062 w 1609167"/>
                <a:gd name="connsiteY1" fmla="*/ 0 h 222250"/>
                <a:gd name="connsiteX2" fmla="*/ 1609167 w 1609167"/>
                <a:gd name="connsiteY2" fmla="*/ 118533 h 222250"/>
                <a:gd name="connsiteX3" fmla="*/ 1467062 w 1609167"/>
                <a:gd name="connsiteY3" fmla="*/ 222250 h 222250"/>
                <a:gd name="connsiteX4" fmla="*/ 0 w 1609167"/>
                <a:gd name="connsiteY4" fmla="*/ 222250 h 222250"/>
                <a:gd name="connsiteX5" fmla="*/ 26818 w 1609167"/>
                <a:gd name="connsiteY5" fmla="*/ 98155 h 222250"/>
                <a:gd name="connsiteX6" fmla="*/ 0 w 160916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167" h="222250">
                  <a:moveTo>
                    <a:pt x="0" y="0"/>
                  </a:moveTo>
                  <a:lnTo>
                    <a:pt x="1467062" y="0"/>
                  </a:lnTo>
                  <a:lnTo>
                    <a:pt x="1609167" y="11853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algn="ctr">
                <a:defRPr/>
              </a:pPr>
              <a:r>
                <a:rPr lang="fr-FR" sz="7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SA2 &amp; RAN </a:t>
              </a:r>
              <a:r>
                <a:rPr lang="fr-FR" sz="7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WGs</a:t>
              </a:r>
              <a:r>
                <a:rPr lang="fr-FR" sz="7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6G SID </a:t>
              </a:r>
              <a:r>
                <a:rPr lang="fr-FR" sz="7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7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9276" name="TextBox 9275">
              <a:extLst>
                <a:ext uri="{FF2B5EF4-FFF2-40B4-BE49-F238E27FC236}">
                  <a16:creationId xmlns:a16="http://schemas.microsoft.com/office/drawing/2014/main" id="{9E629B9B-1D33-4DD0-424D-CB4E78B9D692}"/>
                </a:ext>
              </a:extLst>
            </p:cNvPr>
            <p:cNvSpPr txBox="1"/>
            <p:nvPr/>
          </p:nvSpPr>
          <p:spPr>
            <a:xfrm>
              <a:off x="3994826" y="3951596"/>
              <a:ext cx="167963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SA3/4/5/6 6G SID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 TBD</a:t>
              </a:r>
            </a:p>
          </p:txBody>
        </p:sp>
        <p:sp>
          <p:nvSpPr>
            <p:cNvPr id="9277" name="Chevron 60">
              <a:extLst>
                <a:ext uri="{FF2B5EF4-FFF2-40B4-BE49-F238E27FC236}">
                  <a16:creationId xmlns:a16="http://schemas.microsoft.com/office/drawing/2014/main" id="{68C7BE15-DE8E-30D2-86AF-788B32BA535D}"/>
                </a:ext>
              </a:extLst>
            </p:cNvPr>
            <p:cNvSpPr/>
            <p:nvPr/>
          </p:nvSpPr>
          <p:spPr bwMode="auto">
            <a:xfrm>
              <a:off x="4610101" y="3561224"/>
              <a:ext cx="4262970" cy="219549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RAN2/3/4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sp>
          <p:nvSpPr>
            <p:cNvPr id="3" name="Chevron 60">
              <a:extLst>
                <a:ext uri="{FF2B5EF4-FFF2-40B4-BE49-F238E27FC236}">
                  <a16:creationId xmlns:a16="http://schemas.microsoft.com/office/drawing/2014/main" id="{BFC11874-F820-8555-F3DD-56E344F97992}"/>
                </a:ext>
              </a:extLst>
            </p:cNvPr>
            <p:cNvSpPr/>
            <p:nvPr/>
          </p:nvSpPr>
          <p:spPr bwMode="auto">
            <a:xfrm>
              <a:off x="7624304" y="2706666"/>
              <a:ext cx="550705" cy="22225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or </a:t>
              </a:r>
            </a:p>
          </p:txBody>
        </p:sp>
        <p:sp>
          <p:nvSpPr>
            <p:cNvPr id="10" name="Thought Bubble: Cloud 9">
              <a:extLst>
                <a:ext uri="{FF2B5EF4-FFF2-40B4-BE49-F238E27FC236}">
                  <a16:creationId xmlns:a16="http://schemas.microsoft.com/office/drawing/2014/main" id="{42539E43-96F0-9559-F463-14054C88F1A1}"/>
                </a:ext>
              </a:extLst>
            </p:cNvPr>
            <p:cNvSpPr/>
            <p:nvPr/>
          </p:nvSpPr>
          <p:spPr bwMode="auto">
            <a:xfrm>
              <a:off x="8031859" y="4357014"/>
              <a:ext cx="903248" cy="250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A40ADE-56D9-03FA-B64E-D3B3C09433EC}"/>
                </a:ext>
              </a:extLst>
            </p:cNvPr>
            <p:cNvSpPr txBox="1"/>
            <p:nvPr/>
          </p:nvSpPr>
          <p:spPr>
            <a:xfrm>
              <a:off x="7943958" y="4383170"/>
              <a:ext cx="1060025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TBD</a:t>
              </a:r>
            </a:p>
          </p:txBody>
        </p:sp>
        <p:cxnSp>
          <p:nvCxnSpPr>
            <p:cNvPr id="17482" name="Straight Connector 114">
              <a:extLst>
                <a:ext uri="{FF2B5EF4-FFF2-40B4-BE49-F238E27FC236}">
                  <a16:creationId xmlns:a16="http://schemas.microsoft.com/office/drawing/2014/main" id="{FE549C61-795D-7123-C3AB-9DC2CF2C881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532492" y="944991"/>
              <a:ext cx="0" cy="3931806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17486" name="Thought Bubble: Cloud 17485">
              <a:extLst>
                <a:ext uri="{FF2B5EF4-FFF2-40B4-BE49-F238E27FC236}">
                  <a16:creationId xmlns:a16="http://schemas.microsoft.com/office/drawing/2014/main" id="{792365C6-8D04-F809-6D83-D9ACC9D85E2F}"/>
                </a:ext>
              </a:extLst>
            </p:cNvPr>
            <p:cNvSpPr/>
            <p:nvPr/>
          </p:nvSpPr>
          <p:spPr bwMode="auto">
            <a:xfrm>
              <a:off x="5781745" y="3829304"/>
              <a:ext cx="3063940" cy="379530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17487" name="TextBox 17486">
              <a:extLst>
                <a:ext uri="{FF2B5EF4-FFF2-40B4-BE49-F238E27FC236}">
                  <a16:creationId xmlns:a16="http://schemas.microsoft.com/office/drawing/2014/main" id="{F324507F-A6B6-4653-BB1F-A28D265EE087}"/>
                </a:ext>
              </a:extLst>
            </p:cNvPr>
            <p:cNvSpPr txBox="1"/>
            <p:nvPr/>
          </p:nvSpPr>
          <p:spPr>
            <a:xfrm>
              <a:off x="5910868" y="3896473"/>
              <a:ext cx="262353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SA3/4/5/6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Study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(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ies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)TBD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6521E6A-B265-211A-D20E-478AFFAE3AF0}"/>
                </a:ext>
              </a:extLst>
            </p:cNvPr>
            <p:cNvSpPr/>
            <p:nvPr/>
          </p:nvSpPr>
          <p:spPr bwMode="auto">
            <a:xfrm>
              <a:off x="275129" y="1160663"/>
              <a:ext cx="8597941" cy="584181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F787BCF1-2498-28B4-199E-7A531CA4AEB8}"/>
                </a:ext>
              </a:extLst>
            </p:cNvPr>
            <p:cNvSpPr/>
            <p:nvPr/>
          </p:nvSpPr>
          <p:spPr bwMode="auto">
            <a:xfrm>
              <a:off x="3217611" y="2128699"/>
              <a:ext cx="339301" cy="321838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dirty="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7485" name="Chevron 60">
              <a:extLst>
                <a:ext uri="{FF2B5EF4-FFF2-40B4-BE49-F238E27FC236}">
                  <a16:creationId xmlns:a16="http://schemas.microsoft.com/office/drawing/2014/main" id="{FB1E3A0C-0C94-56B1-9E8E-15BB970781E4}"/>
                </a:ext>
              </a:extLst>
            </p:cNvPr>
            <p:cNvSpPr/>
            <p:nvPr/>
          </p:nvSpPr>
          <p:spPr bwMode="auto">
            <a:xfrm>
              <a:off x="4612943" y="4370511"/>
              <a:ext cx="1245990" cy="197892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25034"/>
                <a:gd name="connsiteY0" fmla="*/ 0 h 222250"/>
                <a:gd name="connsiteX1" fmla="*/ 1467062 w 1625034"/>
                <a:gd name="connsiteY1" fmla="*/ 0 h 222250"/>
                <a:gd name="connsiteX2" fmla="*/ 1625034 w 1625034"/>
                <a:gd name="connsiteY2" fmla="*/ 104677 h 222250"/>
                <a:gd name="connsiteX3" fmla="*/ 1467062 w 1625034"/>
                <a:gd name="connsiteY3" fmla="*/ 222250 h 222250"/>
                <a:gd name="connsiteX4" fmla="*/ 0 w 1625034"/>
                <a:gd name="connsiteY4" fmla="*/ 222250 h 222250"/>
                <a:gd name="connsiteX5" fmla="*/ 26818 w 1625034"/>
                <a:gd name="connsiteY5" fmla="*/ 98155 h 222250"/>
                <a:gd name="connsiteX6" fmla="*/ 0 w 162503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034" h="222250">
                  <a:moveTo>
                    <a:pt x="0" y="0"/>
                  </a:moveTo>
                  <a:lnTo>
                    <a:pt x="1467062" y="0"/>
                  </a:lnTo>
                  <a:lnTo>
                    <a:pt x="1625034" y="10467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algn="ctr">
                <a:defRPr/>
              </a:pP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CT &amp; </a:t>
              </a:r>
              <a:r>
                <a:rPr lang="fr-FR" sz="80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St. </a:t>
              </a: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3 6G SID </a:t>
              </a:r>
              <a:r>
                <a:rPr lang="fr-FR" sz="800" dirty="0" err="1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800" dirty="0"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C5A620D5-C054-5D58-82D0-F0DEA4ED0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" y="176116"/>
            <a:ext cx="6827838" cy="857250"/>
          </a:xfrm>
        </p:spPr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Release 20 </a:t>
            </a:r>
            <a:r>
              <a:rPr lang="en-GB" altLang="nl-NL" b="1" dirty="0"/>
              <a:t>studies</a:t>
            </a:r>
            <a:r>
              <a:rPr lang="en-GB" altLang="nl-NL" b="1" dirty="0">
                <a:solidFill>
                  <a:srgbClr val="FF0000"/>
                </a:solidFill>
              </a:rPr>
              <a:t> 6G timeline</a:t>
            </a: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5">
            <a:extLst>
              <a:ext uri="{FF2B5EF4-FFF2-40B4-BE49-F238E27FC236}">
                <a16:creationId xmlns:a16="http://schemas.microsoft.com/office/drawing/2014/main" id="{0F6DAEF8-01CC-24FD-E8A4-F015F756E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741" y="1136003"/>
            <a:ext cx="4914156" cy="728662"/>
          </a:xfrm>
        </p:spPr>
        <p:txBody>
          <a:bodyPr/>
          <a:lstStyle/>
          <a:p>
            <a:pPr marL="341313" indent="-341313"/>
            <a:r>
              <a:rPr lang="en-GB" altLang="en-US" sz="1800" dirty="0"/>
              <a:t>Covered by </a:t>
            </a:r>
            <a:r>
              <a:rPr lang="en-GB" altLang="en-US" sz="1800" b="1" dirty="0">
                <a:hlinkClick r:id="rId2"/>
              </a:rPr>
              <a:t>TR 22.870</a:t>
            </a:r>
            <a:r>
              <a:rPr lang="en-GB" altLang="en-US" sz="1800" dirty="0"/>
              <a:t>: “</a:t>
            </a:r>
            <a:r>
              <a:rPr lang="en-GB" altLang="en-US" sz="1800" i="1" dirty="0"/>
              <a:t>Study on 6G Use Cases and Service Requirements</a:t>
            </a:r>
            <a:r>
              <a:rPr lang="en-GB" altLang="en-US" sz="1800" dirty="0"/>
              <a:t>”</a:t>
            </a:r>
          </a:p>
          <a:p>
            <a:pPr marL="341313" indent="-341313"/>
            <a:r>
              <a:rPr lang="en-US" sz="1800" b="1" dirty="0">
                <a:effectLst/>
                <a:ea typeface="SimSun" panose="02010600030101010101" pitchFamily="2" charset="-122"/>
              </a:rPr>
              <a:t>R</a:t>
            </a:r>
            <a:r>
              <a:rPr lang="en-US" sz="1800" b="1" dirty="0">
                <a:ea typeface="SimSun" panose="02010600030101010101" pitchFamily="2" charset="-122"/>
              </a:rPr>
              <a:t>apporteurs:</a:t>
            </a:r>
            <a:r>
              <a:rPr lang="en-US" sz="1800" dirty="0">
                <a:ea typeface="SimSun" panose="02010600030101010101" pitchFamily="2" charset="-122"/>
              </a:rPr>
              <a:t> </a:t>
            </a:r>
            <a:r>
              <a:rPr lang="en-GB" altLang="en-US" sz="1800" kern="0" dirty="0"/>
              <a:t>Xiaonan Shi (China Mobile) </a:t>
            </a:r>
            <a:br>
              <a:rPr lang="en-GB" altLang="en-US" sz="1800" kern="0" dirty="0"/>
            </a:br>
            <a:r>
              <a:rPr lang="en-GB" altLang="en-US" sz="1800" kern="0" dirty="0"/>
              <a:t>&amp; Jean Trakinat (T-Mobile USA)</a:t>
            </a:r>
          </a:p>
          <a:p>
            <a:pPr marL="341313" indent="-341313"/>
            <a:r>
              <a:rPr lang="en-GB" altLang="en-US" sz="1800" b="1" kern="0" dirty="0"/>
              <a:t>Target completion date</a:t>
            </a:r>
            <a:r>
              <a:rPr lang="en-GB" altLang="en-US" sz="1800" kern="0" dirty="0"/>
              <a:t>: TSG#111 (Mar 2026)</a:t>
            </a:r>
          </a:p>
          <a:p>
            <a:pPr marL="341313" indent="-341313"/>
            <a:r>
              <a:rPr lang="en-GB" altLang="en-US" sz="1800" b="1" dirty="0"/>
              <a:t>Completion rate: </a:t>
            </a:r>
            <a:r>
              <a:rPr lang="en-GB" altLang="en-US" sz="1800" dirty="0"/>
              <a:t>25% (as of March 2025)</a:t>
            </a:r>
          </a:p>
          <a:p>
            <a:pPr marL="341313" indent="-341313"/>
            <a:r>
              <a:rPr lang="en-GB" altLang="en-US" sz="1800" b="1" kern="0" dirty="0"/>
              <a:t>SID: </a:t>
            </a:r>
            <a:r>
              <a:rPr lang="en-GB" sz="18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3"/>
              </a:rPr>
              <a:t>SP-241391</a:t>
            </a:r>
            <a:endParaRPr lang="en-GB" altLang="en-US" sz="1800" kern="0" dirty="0"/>
          </a:p>
          <a:p>
            <a:pPr marL="0" indent="0">
              <a:buNone/>
            </a:pPr>
            <a:endParaRPr lang="nl-NL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1313" indent="-341313"/>
            <a:endParaRPr lang="en-GB" altLang="en-US" sz="1800" dirty="0"/>
          </a:p>
          <a:p>
            <a:pPr marL="739775" lvl="1" indent="-341313"/>
            <a:endParaRPr lang="en-GB" altLang="en-US" sz="1400" dirty="0"/>
          </a:p>
          <a:p>
            <a:pPr marL="739775" lvl="1" indent="-341313"/>
            <a:endParaRPr lang="en-GB" alt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F4FEA4-1784-B2A2-1059-AA23206DB86C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b="1" dirty="0"/>
              <a:t>Study on 6G Use Cases and Service Requirements</a:t>
            </a:r>
            <a:endParaRPr lang="en-GB" altLang="nl-NL" b="1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82352D-E51B-2820-786C-465B9CE37F28}"/>
              </a:ext>
            </a:extLst>
          </p:cNvPr>
          <p:cNvSpPr/>
          <p:nvPr/>
        </p:nvSpPr>
        <p:spPr bwMode="auto">
          <a:xfrm>
            <a:off x="4151300" y="3575002"/>
            <a:ext cx="4589597" cy="119294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GB" altLang="en-US" sz="1400" b="1" dirty="0"/>
              <a:t>Objective: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This study aims to identify high level principles and use cases - to define potential requirements to enable the 3GPP system to support the needs of new and enhanced services</a:t>
            </a:r>
            <a:r>
              <a:rPr lang="en-US" sz="1400" dirty="0">
                <a:effectLst/>
                <a:ea typeface="SimSun" panose="02010600030101010101" pitchFamily="2" charset="-122"/>
              </a:rPr>
              <a:t> and scenarios, based on, but not limited to, IMT-2030 usage scenarios.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7D7736-6D0F-EABC-AD29-540DF16565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18296"/>
          <a:stretch/>
        </p:blipFill>
        <p:spPr>
          <a:xfrm>
            <a:off x="255773" y="1128052"/>
            <a:ext cx="3586870" cy="415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39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EE37A-A60C-80AC-CAAB-653874963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9082" y="1097023"/>
            <a:ext cx="4648305" cy="3622675"/>
          </a:xfrm>
        </p:spPr>
        <p:txBody>
          <a:bodyPr/>
          <a:lstStyle/>
          <a:p>
            <a:r>
              <a:rPr lang="en-US" sz="2000" dirty="0"/>
              <a:t>SA1 6G </a:t>
            </a:r>
            <a:r>
              <a:rPr lang="en-GB" altLang="en-US" sz="2000" b="1" dirty="0">
                <a:hlinkClick r:id="rId2"/>
              </a:rPr>
              <a:t>TR 22.870</a:t>
            </a:r>
            <a:r>
              <a:rPr lang="en-US" sz="2000" dirty="0"/>
              <a:t> Clauses:</a:t>
            </a:r>
          </a:p>
          <a:p>
            <a:pPr marL="625475" lvl="1" indent="-168275"/>
            <a:r>
              <a:rPr lang="en-US" sz="1800" dirty="0"/>
              <a:t>System and Operational Aspects</a:t>
            </a:r>
          </a:p>
          <a:p>
            <a:pPr marL="625475" lvl="1" indent="-168275"/>
            <a:r>
              <a:rPr lang="en-US" sz="1800" dirty="0"/>
              <a:t>Artificial Intelligence</a:t>
            </a:r>
          </a:p>
          <a:p>
            <a:pPr marL="625475" lvl="1" indent="-168275"/>
            <a:r>
              <a:rPr lang="en-US" sz="1800" dirty="0"/>
              <a:t>Integrated Sensing and Communication</a:t>
            </a:r>
          </a:p>
          <a:p>
            <a:pPr marL="625475" lvl="1" indent="-168275"/>
            <a:r>
              <a:rPr lang="en-US" sz="1800" dirty="0"/>
              <a:t>Ubiquitous Connectivity</a:t>
            </a:r>
          </a:p>
          <a:p>
            <a:pPr marL="625475" lvl="1" indent="-168275"/>
            <a:r>
              <a:rPr lang="en-US" sz="1800" dirty="0"/>
              <a:t>Immersive Communication</a:t>
            </a:r>
          </a:p>
          <a:p>
            <a:pPr marL="625475" lvl="1" indent="-168275"/>
            <a:r>
              <a:rPr lang="en-US" sz="1800" dirty="0"/>
              <a:t>Massive Communication</a:t>
            </a:r>
          </a:p>
          <a:p>
            <a:pPr marL="625475" lvl="1" indent="-168275"/>
            <a:r>
              <a:rPr lang="en-US" sz="1800" dirty="0"/>
              <a:t>Further Use cases on Industry and Verticals</a:t>
            </a:r>
          </a:p>
          <a:p>
            <a:pPr marL="625475" lvl="1" indent="-168275"/>
            <a:r>
              <a:rPr lang="en-US" sz="1800" dirty="0"/>
              <a:t>Others</a:t>
            </a:r>
          </a:p>
          <a:p>
            <a:endParaRPr lang="nl-NL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1F1BBEC-8DFE-F410-1917-3E9DD6FAB1B3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/>
              <a:t>IMT-2030 vs 3GPP Stage 1 Study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98F0018-8D3E-6CA4-C2CA-607AA0D19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19" y="1246751"/>
            <a:ext cx="3958563" cy="334983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7E3E5F5-14B0-B68A-F013-93FC2F684091}"/>
              </a:ext>
            </a:extLst>
          </p:cNvPr>
          <p:cNvSpPr txBox="1"/>
          <p:nvPr/>
        </p:nvSpPr>
        <p:spPr>
          <a:xfrm>
            <a:off x="542144" y="4596588"/>
            <a:ext cx="315043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00" dirty="0">
                <a:hlinkClick r:id="rId4"/>
              </a:rPr>
              <a:t>Recommendation ITU-R M.2160-0 (11/2023) - Framework and overall objectives of the future development of IMT for 2030 and beyond</a:t>
            </a:r>
            <a:endParaRPr lang="nl-NL" sz="500" dirty="0"/>
          </a:p>
        </p:txBody>
      </p:sp>
    </p:spTree>
    <p:extLst>
      <p:ext uri="{BB962C8B-B14F-4D97-AF65-F5344CB8AC3E}">
        <p14:creationId xmlns:p14="http://schemas.microsoft.com/office/powerpoint/2010/main" val="151381862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A6487D2-C7B9-5810-5085-D225EEF89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02" y="1632709"/>
            <a:ext cx="4040682" cy="227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1372" y="1033366"/>
            <a:ext cx="4447359" cy="4147308"/>
          </a:xfrm>
        </p:spPr>
        <p:txBody>
          <a:bodyPr/>
          <a:lstStyle/>
          <a:p>
            <a:pPr marL="341305" indent="-341305"/>
            <a:r>
              <a:rPr lang="en-GB" sz="1800" dirty="0">
                <a:effectLst/>
                <a:ea typeface="Times New Roman" panose="02020603050405020304" pitchFamily="18" charset="0"/>
              </a:rPr>
              <a:t>Migration to 6G</a:t>
            </a:r>
          </a:p>
          <a:p>
            <a:pPr marL="739807" lvl="1" indent="-341305"/>
            <a:r>
              <a:rPr lang="en-GB" sz="1600" dirty="0"/>
              <a:t>Roaming and Interconnection </a:t>
            </a:r>
            <a:endParaRPr lang="nl-NL" sz="1600" dirty="0"/>
          </a:p>
          <a:p>
            <a:pPr marL="739807" lvl="1" indent="-341305"/>
            <a:r>
              <a:rPr lang="en-GB" sz="1600" dirty="0"/>
              <a:t>Interworking </a:t>
            </a:r>
          </a:p>
          <a:p>
            <a:pPr marL="739807" lvl="1" indent="-341305"/>
            <a:r>
              <a:rPr lang="en-GB" sz="1600" dirty="0"/>
              <a:t>Support for legacy services</a:t>
            </a:r>
          </a:p>
          <a:p>
            <a:pPr marL="341305" indent="-341305"/>
            <a:r>
              <a:rPr lang="en-GB" sz="1800" dirty="0"/>
              <a:t>Security</a:t>
            </a:r>
          </a:p>
          <a:p>
            <a:pPr marL="341305" indent="-341305"/>
            <a:r>
              <a:rPr lang="en-GB" sz="1800" dirty="0"/>
              <a:t>6G enhancements of legacy/existing services</a:t>
            </a:r>
          </a:p>
          <a:p>
            <a:pPr marL="341305" indent="-341305"/>
            <a:r>
              <a:rPr lang="en-GB" sz="1800" dirty="0"/>
              <a:t>Resilience</a:t>
            </a:r>
          </a:p>
          <a:p>
            <a:pPr marL="341305" indent="-341305"/>
            <a:r>
              <a:rPr lang="en-GB" sz="1800" dirty="0"/>
              <a:t>Sustainability and Energy Efficiency</a:t>
            </a:r>
            <a:endParaRPr lang="nl-NL" sz="1800" dirty="0"/>
          </a:p>
          <a:p>
            <a:pPr marL="341305" indent="-341305"/>
            <a:r>
              <a:rPr lang="en-US" sz="1800" dirty="0"/>
              <a:t>Network Aspects</a:t>
            </a:r>
            <a:endParaRPr lang="en-GB" sz="1800" dirty="0"/>
          </a:p>
          <a:p>
            <a:pPr marL="341305" indent="-341305"/>
            <a:r>
              <a:rPr lang="en-US" sz="1800" dirty="0"/>
              <a:t>Device Support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0F67A0-5776-C357-BEB7-A3A4274CE3AC}"/>
              </a:ext>
            </a:extLst>
          </p:cNvPr>
          <p:cNvSpPr txBox="1"/>
          <p:nvPr/>
        </p:nvSpPr>
        <p:spPr>
          <a:xfrm>
            <a:off x="198120" y="4705774"/>
            <a:ext cx="791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“System and Operational Aspects” can be found in Clause 5 of </a:t>
            </a:r>
            <a:r>
              <a:rPr lang="en-GB" altLang="en-US" sz="1400" b="1" dirty="0">
                <a:hlinkClick r:id="rId3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13006A4-F1CD-441D-883F-31B1AE825AA2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/>
              <a:t>System and Operation Aspects</a:t>
            </a:r>
          </a:p>
        </p:txBody>
      </p:sp>
    </p:spTree>
    <p:extLst>
      <p:ext uri="{BB962C8B-B14F-4D97-AF65-F5344CB8AC3E}">
        <p14:creationId xmlns:p14="http://schemas.microsoft.com/office/powerpoint/2010/main" val="156706889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Artificial Intelligence  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954" y="1258215"/>
            <a:ext cx="4303926" cy="4143240"/>
          </a:xfrm>
        </p:spPr>
        <p:txBody>
          <a:bodyPr/>
          <a:lstStyle/>
          <a:p>
            <a:pPr marL="341305" indent="-341305"/>
            <a:r>
              <a:rPr lang="en-GB" sz="1800" dirty="0">
                <a:effectLst/>
                <a:ea typeface="Times New Roman" panose="02020603050405020304" pitchFamily="18" charset="0"/>
              </a:rPr>
              <a:t>AI is considered as a pillar for 6G systems capable of providing services for intelligent applications, and serving the environmental, social and economic 6G drivers. </a:t>
            </a:r>
          </a:p>
          <a:p>
            <a:pPr marL="341305" indent="-341305"/>
            <a:r>
              <a:rPr lang="en-GB" sz="1800" dirty="0"/>
              <a:t>AI use cases discussed cover different areas:</a:t>
            </a:r>
          </a:p>
          <a:p>
            <a:pPr marL="739807" lvl="1" indent="-341305"/>
            <a:r>
              <a:rPr lang="nl-NL" sz="1800" dirty="0"/>
              <a:t>AI Agents and AI services </a:t>
            </a:r>
          </a:p>
          <a:p>
            <a:pPr marL="739807" lvl="1" indent="-341305"/>
            <a:r>
              <a:rPr lang="en-GB" sz="1800" dirty="0"/>
              <a:t>AI for 6G System</a:t>
            </a:r>
          </a:p>
          <a:p>
            <a:pPr marL="739807" lvl="1" indent="-341305"/>
            <a:r>
              <a:rPr lang="en-GB" sz="1800" dirty="0">
                <a:effectLst/>
                <a:ea typeface="Times New Roman" panose="02020603050405020304" pitchFamily="18" charset="0"/>
              </a:rPr>
              <a:t>6G System for AI </a:t>
            </a:r>
          </a:p>
          <a:p>
            <a:pPr marL="398502" lvl="1" indent="0">
              <a:buNone/>
            </a:pPr>
            <a:endParaRPr lang="en-GB" sz="1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47104" indent="0" hangingPunct="0">
              <a:spcAft>
                <a:spcPts val="900"/>
              </a:spcAft>
              <a:buNone/>
            </a:pPr>
            <a:endParaRPr lang="nl-NL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D16AE0-B8EE-328C-9C5F-C41B838D447F}"/>
              </a:ext>
            </a:extLst>
          </p:cNvPr>
          <p:cNvSpPr txBox="1"/>
          <p:nvPr/>
        </p:nvSpPr>
        <p:spPr>
          <a:xfrm>
            <a:off x="198120" y="4705774"/>
            <a:ext cx="791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“Artificial Intelligence” can be found in Chapter 6 of </a:t>
            </a:r>
            <a:r>
              <a:rPr lang="en-GB" altLang="en-US" sz="1400" b="1" dirty="0">
                <a:hlinkClick r:id="rId2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9CFFC0-8879-090F-4DED-A988A5437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04" y="1258215"/>
            <a:ext cx="3758966" cy="315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165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164" y="1199389"/>
            <a:ext cx="4670952" cy="4147308"/>
          </a:xfrm>
        </p:spPr>
        <p:txBody>
          <a:bodyPr/>
          <a:lstStyle/>
          <a:p>
            <a:pPr hangingPunct="0">
              <a:spcAft>
                <a:spcPts val="900"/>
              </a:spcAft>
            </a:pPr>
            <a:r>
              <a:rPr lang="en-GB" sz="1600" dirty="0">
                <a:effectLst/>
                <a:ea typeface="Times New Roman" panose="02020603050405020304" pitchFamily="18" charset="0"/>
              </a:rPr>
              <a:t>Integrated Sensing and Communication (ISAC) facilitates new applications and services that require sensing capabilities. The service includes offering wide area multi-dimensional sensing that provides spatial information about unconnected objects as well as connected devices and their movements and surroundings.</a:t>
            </a:r>
          </a:p>
          <a:p>
            <a:pPr hangingPunct="0">
              <a:spcAft>
                <a:spcPts val="90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Use cases and requirements in this study build on top of the Stage-1 work done </a:t>
            </a:r>
            <a:r>
              <a:rPr lang="en-US" sz="1600" dirty="0">
                <a:latin typeface="Calibri" panose="020F0502020204030204" pitchFamily="34" charset="0"/>
                <a:ea typeface="Aptos" panose="020B0004020202020204" pitchFamily="34" charset="0"/>
              </a:rPr>
              <a:t>by</a:t>
            </a:r>
            <a:r>
              <a:rPr lang="en-US" sz="16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SA1</a:t>
            </a:r>
            <a:r>
              <a:rPr lang="en-US" sz="1600" dirty="0">
                <a:latin typeface="Calibri" panose="020F0502020204030204" pitchFamily="34" charset="0"/>
                <a:ea typeface="Aptos" panose="020B0004020202020204" pitchFamily="34" charset="0"/>
              </a:rPr>
              <a:t> in</a:t>
            </a:r>
            <a:r>
              <a:rPr lang="en-US" sz="16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Rel-19</a:t>
            </a:r>
            <a:r>
              <a:rPr lang="en-GB" sz="1600" dirty="0">
                <a:ea typeface="Times New Roman" panose="02020603050405020304" pitchFamily="18" charset="0"/>
              </a:rPr>
              <a:t>:</a:t>
            </a:r>
          </a:p>
          <a:p>
            <a:pPr lvl="1">
              <a:spcAft>
                <a:spcPts val="0"/>
              </a:spcAft>
            </a:pPr>
            <a:r>
              <a:rPr lang="en-GB" sz="1600" dirty="0">
                <a:ea typeface="Times New Roman" panose="02020603050405020304" pitchFamily="18" charset="0"/>
              </a:rPr>
              <a:t>Study: </a:t>
            </a:r>
            <a:r>
              <a:rPr lang="nl-NL" sz="1400" b="1" kern="1200" dirty="0">
                <a:latin typeface="Arial" panose="020B0604020202020204" pitchFamily="34" charset="0"/>
                <a:ea typeface="Times New Roman" panose="02020603050405020304" pitchFamily="18" charset="0"/>
                <a:cs typeface="+mn-cs"/>
                <a:hlinkClick r:id="rId2"/>
              </a:rPr>
              <a:t>TR 22.837</a:t>
            </a:r>
            <a:endParaRPr lang="nl-NL" sz="1400" b="1" kern="1200" dirty="0">
              <a:latin typeface="Arial" panose="020B0604020202020204" pitchFamily="34" charset="0"/>
              <a:cs typeface="+mn-cs"/>
            </a:endParaRPr>
          </a:p>
          <a:p>
            <a:pPr lvl="1">
              <a:spcAft>
                <a:spcPts val="0"/>
              </a:spcAft>
            </a:pPr>
            <a:r>
              <a:rPr lang="en-GB" sz="1600" dirty="0">
                <a:ea typeface="Times New Roman" panose="02020603050405020304" pitchFamily="18" charset="0"/>
              </a:rPr>
              <a:t>Normative: </a:t>
            </a:r>
            <a:r>
              <a:rPr lang="en-GB" sz="1600" b="1" dirty="0">
                <a:effectLst/>
                <a:ea typeface="Malgun Gothic" panose="020B0503020000020004" pitchFamily="34" charset="-127"/>
                <a:hlinkClick r:id="rId3"/>
              </a:rPr>
              <a:t>TS 22.137 </a:t>
            </a:r>
            <a:endParaRPr lang="en-GB" sz="1600" b="1" dirty="0">
              <a:ea typeface="Times New Roman" panose="02020603050405020304" pitchFamily="18" charset="0"/>
            </a:endParaRPr>
          </a:p>
          <a:p>
            <a:pPr marL="0" indent="0" hangingPunct="0">
              <a:spcAft>
                <a:spcPts val="900"/>
              </a:spcAft>
              <a:buNone/>
            </a:pPr>
            <a:endParaRPr lang="nl-NL" sz="18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78FF82-3830-BA20-BF7F-5E3FA90382C7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71450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/>
              <a:t>Integrated Sensing and Communication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4E80DE-4CEA-57D8-DF06-0F5CF6AA5715}"/>
              </a:ext>
            </a:extLst>
          </p:cNvPr>
          <p:cNvSpPr txBox="1"/>
          <p:nvPr/>
        </p:nvSpPr>
        <p:spPr>
          <a:xfrm>
            <a:off x="198119" y="4705774"/>
            <a:ext cx="8316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“Integrated Sensing and Communication” can be found in Chapter 7 of </a:t>
            </a:r>
            <a:r>
              <a:rPr lang="en-GB" altLang="en-US" sz="1400" b="1" dirty="0">
                <a:hlinkClick r:id="rId4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AEAF61-C126-00ED-BFE6-6AF1925CA3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0" y="1301622"/>
            <a:ext cx="3951514" cy="22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5802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709" y="1352668"/>
            <a:ext cx="4441371" cy="2640834"/>
          </a:xfrm>
        </p:spPr>
        <p:txBody>
          <a:bodyPr/>
          <a:lstStyle/>
          <a:p>
            <a:pPr marL="341313" indent="-341313" hangingPunct="0">
              <a:spcAft>
                <a:spcPts val="900"/>
              </a:spcAft>
            </a:pPr>
            <a:r>
              <a:rPr lang="en-US" sz="1800" dirty="0">
                <a:effectLst/>
                <a:ea typeface="Times New Roman" panose="02020603050405020304" pitchFamily="18" charset="0"/>
              </a:rPr>
              <a:t>"Ubiquitous Connectivity" is intended to enhance and extend connectivity to uncovered or scarcely covered areas, particularly rural, remote and sparsely populated areas, and indoor connectivity.</a:t>
            </a:r>
          </a:p>
          <a:p>
            <a:pPr marL="341313" indent="-341313" hangingPunct="0">
              <a:spcAft>
                <a:spcPts val="900"/>
              </a:spcAft>
            </a:pPr>
            <a:r>
              <a:rPr lang="en-GB" sz="1800" dirty="0">
                <a:ea typeface="Times New Roman" panose="02020603050405020304" pitchFamily="18" charset="0"/>
              </a:rPr>
              <a:t>Use cases discussed include, among others, services provided by satellite networks (e.g., positioning).</a:t>
            </a:r>
            <a:endParaRPr lang="en-GB" sz="18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52D18-74D7-E21C-5AE8-5AEFEC28FC26}"/>
              </a:ext>
            </a:extLst>
          </p:cNvPr>
          <p:cNvSpPr txBox="1">
            <a:spLocks/>
          </p:cNvSpPr>
          <p:nvPr/>
        </p:nvSpPr>
        <p:spPr bwMode="auto">
          <a:xfrm>
            <a:off x="198120" y="176116"/>
            <a:ext cx="714507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b="1" kern="0" dirty="0"/>
              <a:t>Ubiquitous Connectivity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873B52-F9B3-B43C-6ACE-AA82BE0E8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58" y="1125366"/>
            <a:ext cx="3276383" cy="32924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1840D7-A775-18C0-690F-E8A8D1FE4462}"/>
              </a:ext>
            </a:extLst>
          </p:cNvPr>
          <p:cNvSpPr txBox="1"/>
          <p:nvPr/>
        </p:nvSpPr>
        <p:spPr>
          <a:xfrm>
            <a:off x="198119" y="4705774"/>
            <a:ext cx="8316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All use cases on “Ubiquitous Connectivity” can be found in Chapter 8 of </a:t>
            </a:r>
            <a:r>
              <a:rPr lang="en-GB" altLang="en-US" sz="1400" b="1" dirty="0">
                <a:hlinkClick r:id="rId3"/>
              </a:rPr>
              <a:t>TR 22.870</a:t>
            </a:r>
            <a:endParaRPr lang="nl-NL" sz="1400" dirty="0"/>
          </a:p>
          <a:p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10596303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49709</TotalTime>
  <Words>927</Words>
  <Application>Microsoft Office PowerPoint</Application>
  <PresentationFormat>On-screen Show (16:9)</PresentationFormat>
  <Paragraphs>133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Malgun Gothic</vt:lpstr>
      <vt:lpstr>MS PGothic</vt:lpstr>
      <vt:lpstr>SimSun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Why this presentation?</vt:lpstr>
      <vt:lpstr>Release 20 studies 6G timeline</vt:lpstr>
      <vt:lpstr>PowerPoint Presentation</vt:lpstr>
      <vt:lpstr>PowerPoint Presentation</vt:lpstr>
      <vt:lpstr>PowerPoint Presentation</vt:lpstr>
      <vt:lpstr>Artificial Intelligence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2259</cp:revision>
  <cp:lastPrinted>2017-02-24T12:37:51Z</cp:lastPrinted>
  <dcterms:created xsi:type="dcterms:W3CDTF">2008-08-30T09:32:10Z</dcterms:created>
  <dcterms:modified xsi:type="dcterms:W3CDTF">2025-03-07T15:22:05Z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