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12"/>
  </p:notesMasterIdLst>
  <p:sldIdLst>
    <p:sldId id="256" r:id="rId5"/>
    <p:sldId id="141169555" r:id="rId6"/>
    <p:sldId id="267" r:id="rId7"/>
    <p:sldId id="141169558" r:id="rId8"/>
    <p:sldId id="266" r:id="rId9"/>
    <p:sldId id="141169559" r:id="rId10"/>
    <p:sldId id="261" r:id="rId11"/>
  </p:sldIdLst>
  <p:sldSz cx="10969625" cy="6170613"/>
  <p:notesSz cx="6858000" cy="9144000"/>
  <p:custDataLst>
    <p:tags r:id="rId13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BC0"/>
    <a:srgbClr val="339966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8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17.02.2025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0992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437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8757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CE07E-E4AF-DC4F-6BBB-FE548EB82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EA3741-1D9A-0C67-F14D-C9DC06273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098866-9B04-1A70-F3F3-41F496367A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44688-F517-3610-0380-F35D173B6C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45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9" userDrawn="1">
          <p15:clr>
            <a:srgbClr val="FBAE40"/>
          </p15:clr>
        </p15:guide>
        <p15:guide id="6" orient="horz" pos="3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-1" y="0"/>
            <a:ext cx="10899775" cy="6170400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  <p:sp>
        <p:nvSpPr>
          <p:cNvPr id="2" name="Logo">
            <a:extLst>
              <a:ext uri="{FF2B5EF4-FFF2-40B4-BE49-F238E27FC236}">
                <a16:creationId xmlns:a16="http://schemas.microsoft.com/office/drawing/2014/main" id="{F002D116-88B8-2720-FAAC-860765E59F7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3210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2" pos="686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70" userDrawn="1">
          <p15:clr>
            <a:srgbClr val="FBAE40"/>
          </p15:clr>
        </p15:guide>
        <p15:guide id="2" pos="6566" userDrawn="1">
          <p15:clr>
            <a:srgbClr val="FBAE40"/>
          </p15:clr>
        </p15:guide>
        <p15:guide id="3" orient="horz" pos="2093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‹Nr.›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34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524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609" userDrawn="1">
          <p15:clr>
            <a:srgbClr val="FBAE40"/>
          </p15:clr>
        </p15:guide>
        <p15:guide id="3" orient="horz" pos="257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-1"/>
            <a:ext cx="10969625" cy="6102967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6" name="Logo">
            <a:extLst>
              <a:ext uri="{FF2B5EF4-FFF2-40B4-BE49-F238E27FC236}">
                <a16:creationId xmlns:a16="http://schemas.microsoft.com/office/drawing/2014/main" id="{0C8D7868-566A-E406-AA76-0F7E438D3810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357742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8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‹Nr.›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External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2025-02-17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Robert Bosch GmbH 2024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6" r:id="rId11"/>
    <p:sldLayoutId id="2147483744" r:id="rId12"/>
    <p:sldLayoutId id="2147483724" r:id="rId13"/>
    <p:sldLayoutId id="2147483726" r:id="rId14"/>
    <p:sldLayoutId id="2147483727" r:id="rId15"/>
    <p:sldLayoutId id="2147483728" r:id="rId16"/>
    <p:sldLayoutId id="2147483729" r:id="rId17"/>
    <p:sldLayoutId id="2147483745" r:id="rId18"/>
    <p:sldLayoutId id="2147483723" r:id="rId19"/>
    <p:sldLayoutId id="2147483734" r:id="rId20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1.sv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svg"/><Relationship Id="rId11" Type="http://schemas.openxmlformats.org/officeDocument/2006/relationships/image" Target="../media/image29.sv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svg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1194187"/>
          </a:xfrm>
        </p:spPr>
        <p:txBody>
          <a:bodyPr>
            <a:normAutofit fontScale="90000"/>
          </a:bodyPr>
          <a:lstStyle/>
          <a:p>
            <a:br>
              <a:rPr lang="en-US" b="0"/>
            </a:br>
            <a:br>
              <a:rPr lang="en-US" b="0"/>
            </a:br>
            <a:r>
              <a:rPr lang="en-US"/>
              <a:t>Bosch’s</a:t>
            </a:r>
            <a:r>
              <a:rPr lang="en-US" b="0"/>
              <a:t> </a:t>
            </a:r>
            <a:r>
              <a:rPr lang="en-US"/>
              <a:t>View on 6G System Architecture</a:t>
            </a:r>
            <a:br>
              <a:rPr lang="en-US"/>
            </a:b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Agenda Item 5: </a:t>
            </a:r>
            <a:r>
              <a:rPr lang="en-US" dirty="0"/>
              <a:t>Vision &amp; priorities for next generation system architecture, core networks and protocols </a:t>
            </a:r>
            <a:endParaRPr lang="en-US" b="1" dirty="0"/>
          </a:p>
          <a:p>
            <a:r>
              <a:rPr lang="en-US" dirty="0"/>
              <a:t>3GPP 6G Workshop					</a:t>
            </a:r>
          </a:p>
          <a:p>
            <a:r>
              <a:rPr lang="en-US" dirty="0"/>
              <a:t>Incheon, South Korea, March 10-11, 2025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47C8C-0BDB-D6A6-0ED3-0079DA0001C8}"/>
              </a:ext>
            </a:extLst>
          </p:cNvPr>
          <p:cNvSpPr txBox="1"/>
          <p:nvPr/>
        </p:nvSpPr>
        <p:spPr>
          <a:xfrm>
            <a:off x="8723214" y="2102883"/>
            <a:ext cx="2246412" cy="9848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Bosch Office Sans"/>
              </a:rPr>
              <a:t>  6GWS-250149</a:t>
            </a:r>
          </a:p>
          <a:p>
            <a:r>
              <a:rPr lang="en-US" sz="2000" b="1" dirty="0">
                <a:latin typeface="Bosch Office Sans"/>
              </a:rPr>
              <a:t> </a:t>
            </a:r>
            <a:endParaRPr lang="en-US" sz="2000" dirty="0">
              <a:latin typeface="Bosch Office San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BE787-9A84-4E66-BD4D-3A06D0EE9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9593" y="155551"/>
            <a:ext cx="7680032" cy="943784"/>
          </a:xfrm>
        </p:spPr>
        <p:txBody>
          <a:bodyPr>
            <a:normAutofit/>
          </a:bodyPr>
          <a:lstStyle/>
          <a:p>
            <a:r>
              <a:rPr lang="de-DE" dirty="0"/>
              <a:t>6G Studies Highlights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76F73-6F61-46BD-A594-F187509BC7C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289593" y="1520575"/>
            <a:ext cx="7354434" cy="395379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Local </a:t>
            </a:r>
            <a:r>
              <a:rPr lang="en-US" sz="1800" dirty="0" err="1"/>
              <a:t>subnetworking</a:t>
            </a:r>
            <a:endParaRPr 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ISAC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Communication and computing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NTN and resilience of 6G</a:t>
            </a:r>
          </a:p>
        </p:txBody>
      </p:sp>
    </p:spTree>
    <p:extLst>
      <p:ext uri="{BB962C8B-B14F-4D97-AF65-F5344CB8AC3E}">
        <p14:creationId xmlns:p14="http://schemas.microsoft.com/office/powerpoint/2010/main" val="311484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Local</a:t>
            </a:r>
            <a:r>
              <a:rPr lang="de-DE"/>
              <a:t> Subnetworking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Bosch’s</a:t>
            </a:r>
            <a:r>
              <a:rPr lang="en-US" b="0" dirty="0"/>
              <a:t> </a:t>
            </a:r>
            <a:r>
              <a:rPr lang="en-US" dirty="0"/>
              <a:t>View on 6G System Architecture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7492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5324565" y="-3797500"/>
            <a:ext cx="388800" cy="10414656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6G Support </a:t>
            </a:r>
            <a:r>
              <a:rPr kumimoji="0" lang="de-DE" sz="1400" b="1" i="0" u="none" strike="noStrike" kern="0" cap="none" spc="0" normalizeH="0" baseline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de-DE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de-DE" sz="1400" b="1" kern="0">
                <a:solidFill>
                  <a:srgbClr val="FFFFFF"/>
                </a:solidFill>
                <a:latin typeface="+mn-lt"/>
              </a:rPr>
              <a:t>U</a:t>
            </a:r>
            <a:r>
              <a:rPr kumimoji="0" lang="de-DE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 Case </a:t>
            </a:r>
            <a:r>
              <a:rPr kumimoji="0" lang="de-DE" sz="1400" b="1" i="0" u="none" strike="noStrike" kern="0" cap="none" spc="0" normalizeH="0" baseline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lang="de-DE" sz="1400" b="1" kern="0" err="1">
                <a:solidFill>
                  <a:srgbClr val="FFFFFF"/>
                </a:solidFill>
                <a:latin typeface="+mn-lt"/>
              </a:rPr>
              <a:t>pecific</a:t>
            </a:r>
            <a:r>
              <a:rPr lang="de-DE" sz="1400" b="1" kern="0">
                <a:solidFill>
                  <a:srgbClr val="FFFFFF"/>
                </a:solidFill>
                <a:latin typeface="+mn-lt"/>
              </a:rPr>
              <a:t> </a:t>
            </a:r>
            <a:r>
              <a:rPr lang="de-DE" sz="1400" b="1" kern="0" err="1">
                <a:solidFill>
                  <a:srgbClr val="FFFFFF"/>
                </a:solidFill>
                <a:latin typeface="+mn-lt"/>
              </a:rPr>
              <a:t>L</a:t>
            </a:r>
            <a:r>
              <a:rPr kumimoji="0" lang="de-DE" sz="1400" b="1" i="0" u="none" strike="noStrike" kern="0" cap="none" spc="0" normalizeH="0" baseline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ocal</a:t>
            </a:r>
            <a:r>
              <a:rPr kumimoji="0" lang="de-DE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Subnetworks </a:t>
            </a:r>
            <a:endParaRPr kumimoji="0" lang="en-US" sz="1400" b="1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D60F4-A428-0518-71B7-549E3277F43E}"/>
              </a:ext>
            </a:extLst>
          </p:cNvPr>
          <p:cNvSpPr txBox="1"/>
          <p:nvPr/>
        </p:nvSpPr>
        <p:spPr>
          <a:xfrm>
            <a:off x="311635" y="1604229"/>
            <a:ext cx="10414654" cy="310594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de-DE" kern="0" dirty="0" err="1">
                <a:solidFill>
                  <a:srgbClr val="000000"/>
                </a:solidFill>
              </a:rPr>
              <a:t>Numerous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use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cases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for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b="1" kern="0" dirty="0" err="1">
                <a:solidFill>
                  <a:srgbClr val="007BC0"/>
                </a:solidFill>
              </a:rPr>
              <a:t>verticals</a:t>
            </a:r>
            <a:r>
              <a:rPr lang="de-DE" b="1" kern="0" dirty="0">
                <a:solidFill>
                  <a:srgbClr val="007BC0"/>
                </a:solidFill>
              </a:rPr>
              <a:t> </a:t>
            </a:r>
          </a:p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</a:t>
            </a:r>
            <a:r>
              <a:rPr lang="de-DE" kern="0" dirty="0" err="1">
                <a:solidFill>
                  <a:srgbClr val="000000"/>
                </a:solidFill>
              </a:rPr>
              <a:t>rchitecture</a:t>
            </a:r>
            <a:r>
              <a:rPr lang="de-DE" kern="0" dirty="0">
                <a:solidFill>
                  <a:srgbClr val="000000"/>
                </a:solidFill>
              </a:rPr>
              <a:t> and </a:t>
            </a:r>
            <a:r>
              <a:rPr lang="de-DE" kern="0" dirty="0" err="1">
                <a:solidFill>
                  <a:srgbClr val="000000"/>
                </a:solidFill>
              </a:rPr>
              <a:t>functions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enhancements</a:t>
            </a:r>
            <a:endParaRPr lang="de-DE" kern="0" dirty="0">
              <a:solidFill>
                <a:srgbClr val="000000"/>
              </a:solidFill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kern="0" dirty="0">
                <a:solidFill>
                  <a:srgbClr val="000000"/>
                </a:solidFill>
              </a:rPr>
              <a:t>Support </a:t>
            </a:r>
            <a:r>
              <a:rPr lang="de-DE" sz="1600" kern="0" dirty="0" err="1">
                <a:solidFill>
                  <a:srgbClr val="000000"/>
                </a:solidFill>
              </a:rPr>
              <a:t>for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u="sng" kern="0" dirty="0" err="1">
                <a:solidFill>
                  <a:srgbClr val="000000"/>
                </a:solidFill>
              </a:rPr>
              <a:t>local</a:t>
            </a:r>
            <a:r>
              <a:rPr lang="de-DE" sz="1600" u="sng" kern="0" dirty="0">
                <a:solidFill>
                  <a:srgbClr val="000000"/>
                </a:solidFill>
              </a:rPr>
              <a:t> </a:t>
            </a:r>
            <a:r>
              <a:rPr lang="de-DE" sz="1600" u="sng" kern="0" dirty="0" err="1">
                <a:solidFill>
                  <a:srgbClr val="000000"/>
                </a:solidFill>
              </a:rPr>
              <a:t>authorization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of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subnetwork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devices</a:t>
            </a:r>
            <a:endParaRPr lang="de-DE" sz="1600" kern="0" dirty="0">
              <a:solidFill>
                <a:srgbClr val="000000"/>
              </a:solidFill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kern="0" dirty="0">
                <a:solidFill>
                  <a:srgbClr val="000000"/>
                </a:solidFill>
              </a:rPr>
              <a:t>Support </a:t>
            </a:r>
            <a:r>
              <a:rPr lang="de-DE" sz="1600" kern="0" dirty="0" err="1">
                <a:solidFill>
                  <a:srgbClr val="000000"/>
                </a:solidFill>
              </a:rPr>
              <a:t>for</a:t>
            </a:r>
            <a:r>
              <a:rPr lang="de-DE" sz="1600" kern="0" dirty="0">
                <a:solidFill>
                  <a:srgbClr val="000000"/>
                </a:solidFill>
              </a:rPr>
              <a:t> (inter-) </a:t>
            </a:r>
            <a:r>
              <a:rPr lang="de-DE" sz="1600" kern="0" dirty="0" err="1">
                <a:solidFill>
                  <a:srgbClr val="000000"/>
                </a:solidFill>
              </a:rPr>
              <a:t>subnetwork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mobility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kern="0" dirty="0">
                <a:solidFill>
                  <a:srgbClr val="000000"/>
                </a:solidFill>
              </a:rPr>
              <a:t>Interaction </a:t>
            </a:r>
            <a:r>
              <a:rPr lang="de-DE" sz="1600" kern="0" dirty="0" err="1">
                <a:solidFill>
                  <a:srgbClr val="000000"/>
                </a:solidFill>
              </a:rPr>
              <a:t>with</a:t>
            </a:r>
            <a:r>
              <a:rPr lang="de-DE" sz="1600" kern="0" dirty="0">
                <a:solidFill>
                  <a:srgbClr val="000000"/>
                </a:solidFill>
              </a:rPr>
              <a:t> non-3GPP </a:t>
            </a:r>
            <a:r>
              <a:rPr lang="de-DE" sz="1600" kern="0" dirty="0" err="1">
                <a:solidFill>
                  <a:srgbClr val="000000"/>
                </a:solidFill>
              </a:rPr>
              <a:t>devices</a:t>
            </a:r>
            <a:endParaRPr lang="de-DE" sz="1600" kern="0" dirty="0">
              <a:solidFill>
                <a:srgbClr val="000000"/>
              </a:solidFill>
            </a:endParaRP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kern="0" dirty="0">
                <a:solidFill>
                  <a:srgbClr val="000000"/>
                </a:solidFill>
              </a:rPr>
              <a:t>Security and </a:t>
            </a:r>
            <a:r>
              <a:rPr lang="de-DE" kern="0" dirty="0" err="1">
                <a:solidFill>
                  <a:srgbClr val="000000"/>
                </a:solidFill>
              </a:rPr>
              <a:t>privacy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aspects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kern="0" dirty="0">
                <a:solidFill>
                  <a:srgbClr val="000000"/>
                </a:solidFill>
              </a:rPr>
              <a:t>(Partial-)</a:t>
            </a:r>
            <a:r>
              <a:rPr lang="de-DE" kern="0" dirty="0" err="1">
                <a:solidFill>
                  <a:srgbClr val="000000"/>
                </a:solidFill>
              </a:rPr>
              <a:t>Autonomous</a:t>
            </a:r>
            <a:r>
              <a:rPr lang="de-DE" kern="0" dirty="0">
                <a:solidFill>
                  <a:srgbClr val="000000"/>
                </a:solidFill>
              </a:rPr>
              <a:t> </a:t>
            </a:r>
            <a:r>
              <a:rPr lang="de-DE" kern="0" dirty="0" err="1">
                <a:solidFill>
                  <a:srgbClr val="000000"/>
                </a:solidFill>
              </a:rPr>
              <a:t>management</a:t>
            </a:r>
            <a:r>
              <a:rPr lang="de-DE" kern="0" dirty="0">
                <a:solidFill>
                  <a:srgbClr val="000000"/>
                </a:solidFill>
              </a:rPr>
              <a:t> in </a:t>
            </a:r>
            <a:r>
              <a:rPr lang="de-DE" kern="0" dirty="0" err="1">
                <a:solidFill>
                  <a:srgbClr val="000000"/>
                </a:solidFill>
              </a:rPr>
              <a:t>subnetworks</a:t>
            </a:r>
            <a:endParaRPr lang="de-DE" kern="0" dirty="0">
              <a:solidFill>
                <a:srgbClr val="000000"/>
              </a:solidFill>
            </a:endParaRP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de-DE" kern="0" dirty="0">
              <a:solidFill>
                <a:srgbClr val="000000"/>
              </a:solidFill>
            </a:endParaRPr>
          </a:p>
          <a:p>
            <a:pPr lvl="1" fontAlgn="auto">
              <a:spcBef>
                <a:spcPts val="500"/>
              </a:spcBef>
              <a:spcAft>
                <a:spcPts val="0"/>
              </a:spcAft>
            </a:pPr>
            <a:r>
              <a:rPr lang="de-DE" kern="0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56BE10-4D1F-E6E8-AF64-AE188394678C}"/>
              </a:ext>
            </a:extLst>
          </p:cNvPr>
          <p:cNvCxnSpPr>
            <a:cxnSpLocks/>
          </p:cNvCxnSpPr>
          <p:nvPr/>
        </p:nvCxnSpPr>
        <p:spPr>
          <a:xfrm flipH="1">
            <a:off x="7100381" y="2386208"/>
            <a:ext cx="1179313" cy="6908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hteck 27">
            <a:extLst>
              <a:ext uri="{FF2B5EF4-FFF2-40B4-BE49-F238E27FC236}">
                <a16:creationId xmlns:a16="http://schemas.microsoft.com/office/drawing/2014/main" id="{7840F7FD-D575-2369-135A-B0169CEB2C70}"/>
              </a:ext>
            </a:extLst>
          </p:cNvPr>
          <p:cNvSpPr/>
          <p:nvPr/>
        </p:nvSpPr>
        <p:spPr>
          <a:xfrm>
            <a:off x="8487137" y="1548050"/>
            <a:ext cx="2364687" cy="40929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 (e.g., PLMN)</a:t>
            </a:r>
            <a:endParaRPr kumimoji="0" lang="de-DE" sz="1200" b="1" i="0" u="none" strike="noStrike" kern="0" cap="none" spc="0" normalizeH="0" baseline="30000" noProof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2" name="Rechteck 27">
            <a:extLst>
              <a:ext uri="{FF2B5EF4-FFF2-40B4-BE49-F238E27FC236}">
                <a16:creationId xmlns:a16="http://schemas.microsoft.com/office/drawing/2014/main" id="{54C12703-10F5-5CAD-9D44-FB73B5D63D0B}"/>
              </a:ext>
            </a:extLst>
          </p:cNvPr>
          <p:cNvSpPr/>
          <p:nvPr/>
        </p:nvSpPr>
        <p:spPr>
          <a:xfrm>
            <a:off x="9414054" y="2600972"/>
            <a:ext cx="1156108" cy="273081"/>
          </a:xfrm>
          <a:prstGeom prst="rect">
            <a:avLst/>
          </a:prstGeom>
          <a:noFill/>
          <a:ln w="9525" cap="flat" cmpd="sng" algn="ctr">
            <a:solidFill>
              <a:srgbClr val="7FCEF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  <a:endParaRPr kumimoji="0" lang="de-DE" sz="1200" b="1" i="0" u="none" strike="noStrike" kern="0" cap="none" spc="0" normalizeH="0" baseline="30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46B6EF-277A-51CF-9551-0F136984FBFE}"/>
              </a:ext>
            </a:extLst>
          </p:cNvPr>
          <p:cNvGrpSpPr/>
          <p:nvPr/>
        </p:nvGrpSpPr>
        <p:grpSpPr>
          <a:xfrm>
            <a:off x="7646385" y="3077110"/>
            <a:ext cx="1296497" cy="1254853"/>
            <a:chOff x="741817" y="4135277"/>
            <a:chExt cx="1296497" cy="1254853"/>
          </a:xfrm>
        </p:grpSpPr>
        <p:pic>
          <p:nvPicPr>
            <p:cNvPr id="14" name="Grafik 33">
              <a:extLst>
                <a:ext uri="{FF2B5EF4-FFF2-40B4-BE49-F238E27FC236}">
                  <a16:creationId xmlns:a16="http://schemas.microsoft.com/office/drawing/2014/main" id="{744C4A93-C5E1-6459-07FF-4972FBCFF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9354" y="4710711"/>
              <a:ext cx="226348" cy="226348"/>
            </a:xfrm>
            <a:prstGeom prst="rect">
              <a:avLst/>
            </a:prstGeom>
          </p:spPr>
        </p:pic>
        <p:pic>
          <p:nvPicPr>
            <p:cNvPr id="16" name="Grafik 34">
              <a:extLst>
                <a:ext uri="{FF2B5EF4-FFF2-40B4-BE49-F238E27FC236}">
                  <a16:creationId xmlns:a16="http://schemas.microsoft.com/office/drawing/2014/main" id="{8E061A56-7304-1034-AA53-2D6387462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74275" y="4404449"/>
              <a:ext cx="226348" cy="226348"/>
            </a:xfrm>
            <a:prstGeom prst="rect">
              <a:avLst/>
            </a:prstGeom>
          </p:spPr>
        </p:pic>
        <p:pic>
          <p:nvPicPr>
            <p:cNvPr id="17" name="Grafik 35">
              <a:extLst>
                <a:ext uri="{FF2B5EF4-FFF2-40B4-BE49-F238E27FC236}">
                  <a16:creationId xmlns:a16="http://schemas.microsoft.com/office/drawing/2014/main" id="{23238482-E348-080E-AE79-DC623876A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46311" y="4891883"/>
              <a:ext cx="226348" cy="226348"/>
            </a:xfrm>
            <a:prstGeom prst="rect">
              <a:avLst/>
            </a:prstGeom>
          </p:spPr>
        </p:pic>
        <p:pic>
          <p:nvPicPr>
            <p:cNvPr id="19" name="Grafik 32">
              <a:extLst>
                <a:ext uri="{FF2B5EF4-FFF2-40B4-BE49-F238E27FC236}">
                  <a16:creationId xmlns:a16="http://schemas.microsoft.com/office/drawing/2014/main" id="{6AE77DE0-257A-E1A8-F625-FC712620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1184" y="4283401"/>
              <a:ext cx="1017764" cy="1017764"/>
            </a:xfrm>
            <a:prstGeom prst="rect">
              <a:avLst/>
            </a:prstGeom>
          </p:spPr>
        </p:pic>
        <p:sp>
          <p:nvSpPr>
            <p:cNvPr id="20" name="Octagon 19">
              <a:extLst>
                <a:ext uri="{FF2B5EF4-FFF2-40B4-BE49-F238E27FC236}">
                  <a16:creationId xmlns:a16="http://schemas.microsoft.com/office/drawing/2014/main" id="{287565FA-1CA6-DE86-EB73-240D23F37A63}"/>
                </a:ext>
              </a:extLst>
            </p:cNvPr>
            <p:cNvSpPr/>
            <p:nvPr/>
          </p:nvSpPr>
          <p:spPr>
            <a:xfrm>
              <a:off x="741817" y="4135277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F6FDF4-4E26-D76E-EC9D-C837A7E337FA}"/>
              </a:ext>
            </a:extLst>
          </p:cNvPr>
          <p:cNvGrpSpPr/>
          <p:nvPr/>
        </p:nvGrpSpPr>
        <p:grpSpPr>
          <a:xfrm>
            <a:off x="6171418" y="3077068"/>
            <a:ext cx="1296497" cy="1254853"/>
            <a:chOff x="2787425" y="3997920"/>
            <a:chExt cx="1296497" cy="1254853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D2F645C4-0EF7-AF80-888A-4DD1D407D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944062" y="4135277"/>
              <a:ext cx="980141" cy="980141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B2098706-67A6-937B-C0EE-5BF143944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240016" y="4353150"/>
              <a:ext cx="226348" cy="226348"/>
            </a:xfrm>
            <a:prstGeom prst="rect">
              <a:avLst/>
            </a:prstGeom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EE60A4CD-2877-AEC1-E54B-6A53A2018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34132" y="4579498"/>
              <a:ext cx="226348" cy="226348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4D71A78A-C44C-60C1-E20C-CB0BB92A9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29314" y="4692672"/>
              <a:ext cx="226348" cy="226348"/>
            </a:xfrm>
            <a:prstGeom prst="rect">
              <a:avLst/>
            </a:prstGeom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6357C167-6677-4082-0BF5-C48045483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17938" y="4428771"/>
              <a:ext cx="226348" cy="226348"/>
            </a:xfrm>
            <a:prstGeom prst="rect">
              <a:avLst/>
            </a:prstGeom>
          </p:spPr>
        </p:pic>
        <p:sp>
          <p:nvSpPr>
            <p:cNvPr id="27" name="Octagon 26">
              <a:extLst>
                <a:ext uri="{FF2B5EF4-FFF2-40B4-BE49-F238E27FC236}">
                  <a16:creationId xmlns:a16="http://schemas.microsoft.com/office/drawing/2014/main" id="{B7D5FE57-B61D-81F1-DEB6-4EF1B38FF73C}"/>
                </a:ext>
              </a:extLst>
            </p:cNvPr>
            <p:cNvSpPr/>
            <p:nvPr/>
          </p:nvSpPr>
          <p:spPr>
            <a:xfrm>
              <a:off x="2787425" y="3997920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1D8642B-0BF7-FBBA-1E4F-A8D3D07E61B6}"/>
              </a:ext>
            </a:extLst>
          </p:cNvPr>
          <p:cNvGrpSpPr/>
          <p:nvPr/>
        </p:nvGrpSpPr>
        <p:grpSpPr>
          <a:xfrm>
            <a:off x="9163491" y="3073409"/>
            <a:ext cx="1296497" cy="1254853"/>
            <a:chOff x="4952658" y="3890196"/>
            <a:chExt cx="1296497" cy="1254853"/>
          </a:xfrm>
        </p:grpSpPr>
        <p:pic>
          <p:nvPicPr>
            <p:cNvPr id="29" name="Grafik 8">
              <a:extLst>
                <a:ext uri="{FF2B5EF4-FFF2-40B4-BE49-F238E27FC236}">
                  <a16:creationId xmlns:a16="http://schemas.microsoft.com/office/drawing/2014/main" id="{EDD44BE7-8976-3268-1AFF-CE9E560D5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146310" y="4206856"/>
              <a:ext cx="857468" cy="857468"/>
            </a:xfrm>
            <a:prstGeom prst="rect">
              <a:avLst/>
            </a:prstGeom>
          </p:spPr>
        </p:pic>
        <p:pic>
          <p:nvPicPr>
            <p:cNvPr id="30" name="Grafik 13">
              <a:extLst>
                <a:ext uri="{FF2B5EF4-FFF2-40B4-BE49-F238E27FC236}">
                  <a16:creationId xmlns:a16="http://schemas.microsoft.com/office/drawing/2014/main" id="{5BEC0275-BF82-5F43-6008-F931C7105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77135" y="4559969"/>
              <a:ext cx="226348" cy="226348"/>
            </a:xfrm>
            <a:prstGeom prst="rect">
              <a:avLst/>
            </a:prstGeom>
          </p:spPr>
        </p:pic>
        <p:pic>
          <p:nvPicPr>
            <p:cNvPr id="31" name="Grafik 14">
              <a:extLst>
                <a:ext uri="{FF2B5EF4-FFF2-40B4-BE49-F238E27FC236}">
                  <a16:creationId xmlns:a16="http://schemas.microsoft.com/office/drawing/2014/main" id="{9ED9C98E-C2B0-CC88-4F9A-01AC339A7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98331" y="4559969"/>
              <a:ext cx="226348" cy="226348"/>
            </a:xfrm>
            <a:prstGeom prst="rect">
              <a:avLst/>
            </a:prstGeom>
          </p:spPr>
        </p:pic>
        <p:pic>
          <p:nvPicPr>
            <p:cNvPr id="32" name="Grafik 15">
              <a:extLst>
                <a:ext uri="{FF2B5EF4-FFF2-40B4-BE49-F238E27FC236}">
                  <a16:creationId xmlns:a16="http://schemas.microsoft.com/office/drawing/2014/main" id="{3AF89ADC-0D5E-3C60-00E9-F96FC32D8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87733" y="4333621"/>
              <a:ext cx="226348" cy="226348"/>
            </a:xfrm>
            <a:prstGeom prst="rect">
              <a:avLst/>
            </a:prstGeom>
          </p:spPr>
        </p:pic>
        <p:sp>
          <p:nvSpPr>
            <p:cNvPr id="33" name="Octagon 32">
              <a:extLst>
                <a:ext uri="{FF2B5EF4-FFF2-40B4-BE49-F238E27FC236}">
                  <a16:creationId xmlns:a16="http://schemas.microsoft.com/office/drawing/2014/main" id="{B33B6D76-7FDF-3875-209B-4BE438F7E361}"/>
                </a:ext>
              </a:extLst>
            </p:cNvPr>
            <p:cNvSpPr/>
            <p:nvPr/>
          </p:nvSpPr>
          <p:spPr>
            <a:xfrm>
              <a:off x="4952658" y="3890196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182D1E3-1D2E-9CA0-0E8C-5F7371288DF6}"/>
              </a:ext>
            </a:extLst>
          </p:cNvPr>
          <p:cNvCxnSpPr>
            <a:cxnSpLocks/>
          </p:cNvCxnSpPr>
          <p:nvPr/>
        </p:nvCxnSpPr>
        <p:spPr>
          <a:xfrm>
            <a:off x="8737889" y="3669764"/>
            <a:ext cx="552573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B7EFA33-7701-5C9D-341C-1B0840EE5EDC}"/>
              </a:ext>
            </a:extLst>
          </p:cNvPr>
          <p:cNvCxnSpPr>
            <a:cxnSpLocks/>
          </p:cNvCxnSpPr>
          <p:nvPr/>
        </p:nvCxnSpPr>
        <p:spPr>
          <a:xfrm>
            <a:off x="6379751" y="4869549"/>
            <a:ext cx="4759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A9A6EA3-E3B8-D7FA-4D76-E8ECC9826109}"/>
              </a:ext>
            </a:extLst>
          </p:cNvPr>
          <p:cNvCxnSpPr>
            <a:cxnSpLocks/>
          </p:cNvCxnSpPr>
          <p:nvPr/>
        </p:nvCxnSpPr>
        <p:spPr>
          <a:xfrm flipH="1">
            <a:off x="8294633" y="2476293"/>
            <a:ext cx="4318" cy="5640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BF235C7-E925-BA89-36A6-68C9B19D14A5}"/>
              </a:ext>
            </a:extLst>
          </p:cNvPr>
          <p:cNvCxnSpPr>
            <a:cxnSpLocks/>
          </p:cNvCxnSpPr>
          <p:nvPr/>
        </p:nvCxnSpPr>
        <p:spPr>
          <a:xfrm>
            <a:off x="8313890" y="2386208"/>
            <a:ext cx="1217135" cy="6872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232F4562-B25E-D517-06DF-47520DB6C611}"/>
              </a:ext>
            </a:extLst>
          </p:cNvPr>
          <p:cNvSpPr/>
          <p:nvPr/>
        </p:nvSpPr>
        <p:spPr>
          <a:xfrm>
            <a:off x="7568617" y="2930319"/>
            <a:ext cx="3013955" cy="148694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20BA7-405E-2D3B-E63C-5E09E866B7AA}"/>
              </a:ext>
            </a:extLst>
          </p:cNvPr>
          <p:cNvSpPr/>
          <p:nvPr/>
        </p:nvSpPr>
        <p:spPr>
          <a:xfrm>
            <a:off x="311637" y="4733922"/>
            <a:ext cx="10414654" cy="927453"/>
          </a:xfrm>
          <a:prstGeom prst="roundRect">
            <a:avLst/>
          </a:prstGeom>
          <a:solidFill>
            <a:srgbClr val="007BC0"/>
          </a:solidFill>
          <a:ln>
            <a:solidFill>
              <a:srgbClr val="00884A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de-DE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</a:t>
            </a:r>
            <a:r>
              <a:rPr kumimoji="0" lang="de-DE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: </a:t>
            </a:r>
            <a:r>
              <a:rPr lang="de-DE" kern="0" dirty="0">
                <a:solidFill>
                  <a:schemeClr val="bg1"/>
                </a:solidFill>
              </a:rPr>
              <a:t>Study on </a:t>
            </a:r>
            <a:r>
              <a:rPr lang="de-DE" kern="0" dirty="0" err="1">
                <a:solidFill>
                  <a:schemeClr val="bg1"/>
                </a:solidFill>
              </a:rPr>
              <a:t>system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aspects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enhancements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to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realize</a:t>
            </a:r>
            <a:r>
              <a:rPr lang="de-DE" kern="0" dirty="0">
                <a:solidFill>
                  <a:schemeClr val="bg1"/>
                </a:solidFill>
              </a:rPr>
              <a:t> (partial-)</a:t>
            </a:r>
            <a:r>
              <a:rPr lang="de-DE" kern="0" dirty="0" err="1">
                <a:solidFill>
                  <a:schemeClr val="bg1"/>
                </a:solidFill>
              </a:rPr>
              <a:t>autonomous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subnetworks</a:t>
            </a:r>
            <a:endParaRPr lang="de-DE" kern="0" dirty="0">
              <a:solidFill>
                <a:schemeClr val="bg1"/>
              </a:solidFill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de-DE" kern="0" dirty="0" err="1">
                <a:solidFill>
                  <a:schemeClr val="bg1"/>
                </a:solidFill>
              </a:rPr>
              <a:t>Consider</a:t>
            </a:r>
            <a:r>
              <a:rPr lang="de-DE" kern="0" dirty="0">
                <a:solidFill>
                  <a:schemeClr val="bg1"/>
                </a:solidFill>
              </a:rPr>
              <a:t> SA1 </a:t>
            </a:r>
            <a:r>
              <a:rPr lang="de-DE" kern="0" dirty="0" err="1">
                <a:solidFill>
                  <a:schemeClr val="bg1"/>
                </a:solidFill>
              </a:rPr>
              <a:t>use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cases</a:t>
            </a:r>
            <a:r>
              <a:rPr lang="de-DE" kern="0" dirty="0">
                <a:solidFill>
                  <a:schemeClr val="bg1"/>
                </a:solidFill>
              </a:rPr>
              <a:t> and </a:t>
            </a:r>
            <a:r>
              <a:rPr lang="de-DE" kern="0" dirty="0" err="1">
                <a:solidFill>
                  <a:schemeClr val="bg1"/>
                </a:solidFill>
              </a:rPr>
              <a:t>new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service</a:t>
            </a:r>
            <a:r>
              <a:rPr lang="de-DE" kern="0" dirty="0">
                <a:solidFill>
                  <a:schemeClr val="bg1"/>
                </a:solidFill>
              </a:rPr>
              <a:t> </a:t>
            </a:r>
            <a:r>
              <a:rPr lang="de-DE" kern="0" dirty="0" err="1">
                <a:solidFill>
                  <a:schemeClr val="bg1"/>
                </a:solidFill>
              </a:rPr>
              <a:t>requirements</a:t>
            </a:r>
            <a:endParaRPr lang="de-DE" kern="0" dirty="0">
              <a:solidFill>
                <a:schemeClr val="bg1"/>
              </a:solidFill>
            </a:endParaRPr>
          </a:p>
        </p:txBody>
      </p:sp>
      <p:pic>
        <p:nvPicPr>
          <p:cNvPr id="6" name="Graphic 5" descr="Cell Tower with solid fill">
            <a:extLst>
              <a:ext uri="{FF2B5EF4-FFF2-40B4-BE49-F238E27FC236}">
                <a16:creationId xmlns:a16="http://schemas.microsoft.com/office/drawing/2014/main" id="{40CE8C17-30FC-61DE-2CAA-A98C9A60DF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22494" y="15693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098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0224E0-87B3-94AC-6973-EA1DE93F782C}"/>
              </a:ext>
            </a:extLst>
          </p:cNvPr>
          <p:cNvSpPr/>
          <p:nvPr/>
        </p:nvSpPr>
        <p:spPr>
          <a:xfrm>
            <a:off x="287444" y="1599179"/>
            <a:ext cx="10558800" cy="30379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kern="0">
              <a:solidFill>
                <a:srgbClr val="000000"/>
              </a:solidFill>
              <a:latin typeface="Bosch Office Sans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20BA7-405E-2D3B-E63C-5E09E866B7AA}"/>
              </a:ext>
            </a:extLst>
          </p:cNvPr>
          <p:cNvSpPr/>
          <p:nvPr/>
        </p:nvSpPr>
        <p:spPr>
          <a:xfrm>
            <a:off x="287864" y="4637145"/>
            <a:ext cx="10558379" cy="957672"/>
          </a:xfrm>
          <a:prstGeom prst="roundRect">
            <a:avLst/>
          </a:prstGeom>
          <a:solidFill>
            <a:srgbClr val="007BC0"/>
          </a:solidFill>
          <a:ln>
            <a:solidFill>
              <a:srgbClr val="00884A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de-DE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</a:t>
            </a:r>
            <a:r>
              <a:rPr kumimoji="0" lang="de-DE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: </a:t>
            </a:r>
            <a:r>
              <a:rPr lang="de-DE" b="1" kern="0" dirty="0">
                <a:solidFill>
                  <a:schemeClr val="bg1"/>
                </a:solidFill>
              </a:rPr>
              <a:t>Limit ISAC </a:t>
            </a:r>
            <a:r>
              <a:rPr lang="de-DE" b="1" kern="0" dirty="0" err="1">
                <a:solidFill>
                  <a:schemeClr val="bg1"/>
                </a:solidFill>
              </a:rPr>
              <a:t>modes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for</a:t>
            </a:r>
            <a:r>
              <a:rPr lang="de-DE" b="1" kern="0" dirty="0">
                <a:solidFill>
                  <a:schemeClr val="bg1"/>
                </a:solidFill>
              </a:rPr>
              <a:t> release 20 </a:t>
            </a:r>
            <a:r>
              <a:rPr lang="de-DE" b="1" kern="0" dirty="0" err="1">
                <a:solidFill>
                  <a:schemeClr val="bg1"/>
                </a:solidFill>
              </a:rPr>
              <a:t>to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have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enough</a:t>
            </a:r>
            <a:r>
              <a:rPr lang="de-DE" b="1" kern="0" dirty="0">
                <a:solidFill>
                  <a:schemeClr val="bg1"/>
                </a:solidFill>
              </a:rPr>
              <a:t> time </a:t>
            </a:r>
            <a:r>
              <a:rPr lang="de-DE" b="1" kern="0" dirty="0" err="1">
                <a:solidFill>
                  <a:schemeClr val="bg1"/>
                </a:solidFill>
              </a:rPr>
              <a:t>to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make</a:t>
            </a:r>
            <a:r>
              <a:rPr lang="de-DE" b="1" kern="0" dirty="0">
                <a:solidFill>
                  <a:schemeClr val="bg1"/>
                </a:solidFill>
              </a:rPr>
              <a:t> a strong </a:t>
            </a:r>
            <a:r>
              <a:rPr lang="de-DE" b="1" kern="0" dirty="0" err="1">
                <a:solidFill>
                  <a:schemeClr val="bg1"/>
                </a:solidFill>
              </a:rPr>
              <a:t>foundation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for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future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releases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For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e.g.,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start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with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gNB-sid</a:t>
            </a:r>
            <a:r>
              <a:rPr lang="de-DE" sz="1600" b="1" kern="0" dirty="0">
                <a:solidFill>
                  <a:schemeClr val="bg1"/>
                </a:solidFill>
              </a:rPr>
              <a:t>e </a:t>
            </a:r>
            <a:r>
              <a:rPr lang="de-DE" sz="1600" b="1" kern="0" dirty="0" err="1">
                <a:solidFill>
                  <a:schemeClr val="bg1"/>
                </a:solidFill>
              </a:rPr>
              <a:t>sensing</a:t>
            </a:r>
            <a:r>
              <a:rPr lang="de-DE" sz="1600" b="1" kern="0" dirty="0">
                <a:solidFill>
                  <a:schemeClr val="bg1"/>
                </a:solidFill>
              </a:rPr>
              <a:t> in release 20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Sensing and Communication (ISAC)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Bosch’s</a:t>
            </a:r>
            <a:r>
              <a:rPr lang="en-US" b="0" dirty="0"/>
              <a:t> </a:t>
            </a:r>
            <a:r>
              <a:rPr lang="en-US" dirty="0"/>
              <a:t>View on 6G System Architecture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5372863" y="-3870592"/>
            <a:ext cx="388800" cy="1055879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gNB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-Side Sensing as Starting Point for ISAC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D60F4-A428-0518-71B7-549E3277F43E}"/>
              </a:ext>
            </a:extLst>
          </p:cNvPr>
          <p:cNvSpPr txBox="1"/>
          <p:nvPr/>
        </p:nvSpPr>
        <p:spPr>
          <a:xfrm>
            <a:off x="287444" y="1596171"/>
            <a:ext cx="10394315" cy="28119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de-DE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Possible </a:t>
            </a:r>
            <a:r>
              <a:rPr kumimoji="0" lang="de-DE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sensing</a:t>
            </a:r>
            <a:r>
              <a:rPr kumimoji="0" lang="de-DE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types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b="1" u="sng" kern="0" dirty="0" err="1">
                <a:solidFill>
                  <a:srgbClr val="000000"/>
                </a:solidFill>
              </a:rPr>
              <a:t>gNB-side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kern="0" dirty="0">
                <a:solidFill>
                  <a:srgbClr val="000000"/>
                </a:solidFill>
              </a:rPr>
              <a:t>UE-</a:t>
            </a:r>
            <a:r>
              <a:rPr lang="de-DE" sz="1600" kern="0" dirty="0" err="1">
                <a:solidFill>
                  <a:srgbClr val="000000"/>
                </a:solidFill>
              </a:rPr>
              <a:t>side</a:t>
            </a:r>
            <a:endParaRPr lang="de-DE" sz="1600" kern="0" dirty="0">
              <a:solidFill>
                <a:srgbClr val="000000"/>
              </a:solidFill>
            </a:endParaRPr>
          </a:p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Aspects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studied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de-DE" sz="1600" kern="0" dirty="0">
                <a:solidFill>
                  <a:srgbClr val="000000"/>
                </a:solidFill>
              </a:rPr>
              <a:t>Support </a:t>
            </a:r>
            <a:r>
              <a:rPr lang="de-DE" sz="1600" kern="0" dirty="0" err="1">
                <a:solidFill>
                  <a:srgbClr val="000000"/>
                </a:solidFill>
              </a:rPr>
              <a:t>to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provide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b="1" kern="0" dirty="0" err="1">
                <a:solidFill>
                  <a:srgbClr val="007BC0"/>
                </a:solidFill>
              </a:rPr>
              <a:t>Sensing</a:t>
            </a:r>
            <a:r>
              <a:rPr lang="de-DE" sz="1600" b="1" kern="0" dirty="0">
                <a:solidFill>
                  <a:srgbClr val="007BC0"/>
                </a:solidFill>
              </a:rPr>
              <a:t> </a:t>
            </a:r>
            <a:r>
              <a:rPr lang="de-DE" sz="1600" b="1" kern="0" dirty="0" err="1">
                <a:solidFill>
                  <a:srgbClr val="007BC0"/>
                </a:solidFill>
              </a:rPr>
              <a:t>as</a:t>
            </a:r>
            <a:r>
              <a:rPr lang="de-DE" sz="1600" b="1" kern="0" dirty="0">
                <a:solidFill>
                  <a:srgbClr val="007BC0"/>
                </a:solidFill>
              </a:rPr>
              <a:t> a Service (SaaS) </a:t>
            </a:r>
            <a:r>
              <a:rPr lang="de-DE" sz="1600" kern="0" dirty="0">
                <a:solidFill>
                  <a:srgbClr val="000000"/>
                </a:solidFill>
              </a:rPr>
              <a:t>via</a:t>
            </a:r>
            <a:r>
              <a:rPr lang="de-DE" sz="1600" b="1" kern="0" dirty="0">
                <a:solidFill>
                  <a:srgbClr val="000000"/>
                </a:solidFill>
              </a:rPr>
              <a:t> </a:t>
            </a:r>
            <a:r>
              <a:rPr lang="de-DE" sz="1600" kern="0" dirty="0">
                <a:solidFill>
                  <a:srgbClr val="000000"/>
                </a:solidFill>
              </a:rPr>
              <a:t>6G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Security,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privacy</a:t>
            </a:r>
            <a:r>
              <a:rPr lang="de-DE" sz="1600" kern="0" dirty="0">
                <a:solidFill>
                  <a:srgbClr val="000000"/>
                </a:solidFill>
              </a:rPr>
              <a:t> and </a:t>
            </a:r>
            <a:r>
              <a:rPr lang="de-DE" sz="1600" kern="0" dirty="0" err="1">
                <a:solidFill>
                  <a:srgbClr val="000000"/>
                </a:solidFill>
              </a:rPr>
              <a:t>trustworthiness</a:t>
            </a:r>
            <a:endParaRPr lang="de-DE" sz="1600" kern="0" dirty="0">
              <a:solidFill>
                <a:srgbClr val="000000"/>
              </a:solidFill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Investigate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interaction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with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non-3GPP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Sensing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 (n3Sens)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Applicatio</a:t>
            </a:r>
            <a:r>
              <a:rPr lang="de-DE" sz="1600" kern="0" dirty="0">
                <a:solidFill>
                  <a:srgbClr val="000000"/>
                </a:solidFill>
              </a:rPr>
              <a:t>n </a:t>
            </a:r>
            <a:r>
              <a:rPr lang="de-DE" sz="1600" kern="0" dirty="0" err="1">
                <a:solidFill>
                  <a:srgbClr val="000000"/>
                </a:solidFill>
              </a:rPr>
              <a:t>layer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enablements</a:t>
            </a:r>
            <a:r>
              <a:rPr lang="de-DE" sz="1600" kern="0" dirty="0">
                <a:solidFill>
                  <a:srgbClr val="000000"/>
                </a:solidFill>
              </a:rPr>
              <a:t> and </a:t>
            </a:r>
            <a:r>
              <a:rPr lang="de-DE" sz="1600" kern="0" dirty="0" err="1">
                <a:solidFill>
                  <a:srgbClr val="000000"/>
                </a:solidFill>
              </a:rPr>
              <a:t>exposure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of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sensing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err="1">
                <a:solidFill>
                  <a:srgbClr val="000000"/>
                </a:solidFill>
              </a:rPr>
              <a:t>data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kumimoji="0" lang="de-DE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7" name="Graphic 6" descr="Truck with solid fill">
            <a:extLst>
              <a:ext uri="{FF2B5EF4-FFF2-40B4-BE49-F238E27FC236}">
                <a16:creationId xmlns:a16="http://schemas.microsoft.com/office/drawing/2014/main" id="{E527037A-A6FC-04D2-82A8-6BE601452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30566" y="3047917"/>
            <a:ext cx="914400" cy="914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705B416-4EDD-A5D9-CF11-56EEBC15C242}"/>
              </a:ext>
            </a:extLst>
          </p:cNvPr>
          <p:cNvSpPr txBox="1"/>
          <p:nvPr/>
        </p:nvSpPr>
        <p:spPr>
          <a:xfrm>
            <a:off x="9017267" y="1760283"/>
            <a:ext cx="899636" cy="4754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Sensing </a:t>
            </a:r>
          </a:p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receiver</a:t>
            </a:r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D2ADDA-30DB-654A-FFA0-814B466CA74E}"/>
              </a:ext>
            </a:extLst>
          </p:cNvPr>
          <p:cNvSpPr txBox="1"/>
          <p:nvPr/>
        </p:nvSpPr>
        <p:spPr>
          <a:xfrm>
            <a:off x="8042173" y="3785013"/>
            <a:ext cx="899636" cy="4754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Sensing target object</a:t>
            </a:r>
          </a:p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9E769BF-F12E-AD73-FE53-D62CCE97CB95}"/>
              </a:ext>
            </a:extLst>
          </p:cNvPr>
          <p:cNvCxnSpPr>
            <a:cxnSpLocks/>
          </p:cNvCxnSpPr>
          <p:nvPr/>
        </p:nvCxnSpPr>
        <p:spPr>
          <a:xfrm>
            <a:off x="10270943" y="2688417"/>
            <a:ext cx="7383" cy="937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BE571B8-38C3-ED96-FB6E-83ABE80DF2D2}"/>
              </a:ext>
            </a:extLst>
          </p:cNvPr>
          <p:cNvSpPr txBox="1"/>
          <p:nvPr/>
        </p:nvSpPr>
        <p:spPr>
          <a:xfrm>
            <a:off x="4737412" y="1601753"/>
            <a:ext cx="899636" cy="4754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n3Sens</a:t>
            </a: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9CC4114-1AC7-B4BE-5F11-18FC264D3077}"/>
              </a:ext>
            </a:extLst>
          </p:cNvPr>
          <p:cNvCxnSpPr>
            <a:cxnSpLocks/>
          </p:cNvCxnSpPr>
          <p:nvPr/>
        </p:nvCxnSpPr>
        <p:spPr>
          <a:xfrm>
            <a:off x="7043854" y="1946540"/>
            <a:ext cx="1309509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9506744F-F7CB-16F7-BA07-FA415B33F7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27914" y="1729933"/>
            <a:ext cx="396439" cy="3964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1D34BD4-4C43-8ABD-156A-8CA8AD585F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482" y="2483122"/>
            <a:ext cx="3205101" cy="192501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B662321-B55B-33E7-342C-CAABF409D52F}"/>
              </a:ext>
            </a:extLst>
          </p:cNvPr>
          <p:cNvCxnSpPr>
            <a:cxnSpLocks/>
          </p:cNvCxnSpPr>
          <p:nvPr/>
        </p:nvCxnSpPr>
        <p:spPr>
          <a:xfrm flipH="1" flipV="1">
            <a:off x="9106448" y="2576900"/>
            <a:ext cx="201357" cy="610609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7839E4A-F8C0-C071-D437-A034EA6F8DFA}"/>
              </a:ext>
            </a:extLst>
          </p:cNvPr>
          <p:cNvCxnSpPr>
            <a:cxnSpLocks/>
          </p:cNvCxnSpPr>
          <p:nvPr/>
        </p:nvCxnSpPr>
        <p:spPr>
          <a:xfrm flipH="1" flipV="1">
            <a:off x="9564623" y="3316944"/>
            <a:ext cx="722846" cy="1837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" name="Graphic 8" descr="Cell Tower with solid fill">
            <a:extLst>
              <a:ext uri="{FF2B5EF4-FFF2-40B4-BE49-F238E27FC236}">
                <a16:creationId xmlns:a16="http://schemas.microsoft.com/office/drawing/2014/main" id="{5799F1A0-DBF8-32A2-C4A2-CD67F267E2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81568" y="3445628"/>
            <a:ext cx="914400" cy="914400"/>
          </a:xfrm>
          <a:prstGeom prst="rect">
            <a:avLst/>
          </a:prstGeom>
        </p:spPr>
      </p:pic>
      <p:pic>
        <p:nvPicPr>
          <p:cNvPr id="3" name="Graphic 2" descr="Cell Tower with solid fill">
            <a:extLst>
              <a:ext uri="{FF2B5EF4-FFF2-40B4-BE49-F238E27FC236}">
                <a16:creationId xmlns:a16="http://schemas.microsoft.com/office/drawing/2014/main" id="{DB404D3D-3B67-DFA8-DC23-C216343C39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52437" y="1701241"/>
            <a:ext cx="914400" cy="914400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DDE206B-DFF7-B3EB-3F99-1252378B924A}"/>
              </a:ext>
            </a:extLst>
          </p:cNvPr>
          <p:cNvCxnSpPr>
            <a:cxnSpLocks/>
          </p:cNvCxnSpPr>
          <p:nvPr/>
        </p:nvCxnSpPr>
        <p:spPr>
          <a:xfrm flipH="1">
            <a:off x="8134318" y="2590306"/>
            <a:ext cx="412020" cy="1039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9EB8533-A5D7-D0A1-E3D0-A90E5A52C980}"/>
              </a:ext>
            </a:extLst>
          </p:cNvPr>
          <p:cNvSpPr txBox="1"/>
          <p:nvPr/>
        </p:nvSpPr>
        <p:spPr>
          <a:xfrm>
            <a:off x="7829807" y="2669063"/>
            <a:ext cx="899636" cy="49635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SaaS</a:t>
            </a: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44053A2A-4490-1971-CD29-B1E18E731E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78798" y="1720955"/>
            <a:ext cx="594029" cy="59402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2120EFD-509E-5EDC-3DBC-5F1FDAD117CA}"/>
              </a:ext>
            </a:extLst>
          </p:cNvPr>
          <p:cNvSpPr txBox="1"/>
          <p:nvPr/>
        </p:nvSpPr>
        <p:spPr>
          <a:xfrm>
            <a:off x="9375146" y="3887073"/>
            <a:ext cx="1016088" cy="4754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Sensing </a:t>
            </a:r>
          </a:p>
          <a:p>
            <a:pPr marR="0" algn="ctr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transmitter</a:t>
            </a:r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1F1854E-3573-6711-633B-C7FF7498FFEC}"/>
              </a:ext>
            </a:extLst>
          </p:cNvPr>
          <p:cNvCxnSpPr>
            <a:cxnSpLocks/>
          </p:cNvCxnSpPr>
          <p:nvPr/>
        </p:nvCxnSpPr>
        <p:spPr>
          <a:xfrm>
            <a:off x="5434505" y="1946540"/>
            <a:ext cx="388477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4" name="Graphic 63">
            <a:extLst>
              <a:ext uri="{FF2B5EF4-FFF2-40B4-BE49-F238E27FC236}">
                <a16:creationId xmlns:a16="http://schemas.microsoft.com/office/drawing/2014/main" id="{941512C8-C04B-E08E-DB11-29FD7EA0A4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60120" y="1330365"/>
            <a:ext cx="1283734" cy="1283734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D2233532-C627-5A71-5C92-57AD4511F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87075" y="1867023"/>
            <a:ext cx="396439" cy="39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33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0224E0-87B3-94AC-6973-EA1DE93F782C}"/>
              </a:ext>
            </a:extLst>
          </p:cNvPr>
          <p:cNvSpPr/>
          <p:nvPr/>
        </p:nvSpPr>
        <p:spPr>
          <a:xfrm>
            <a:off x="283355" y="1604228"/>
            <a:ext cx="10558798" cy="335095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kern="0">
              <a:solidFill>
                <a:srgbClr val="000000"/>
              </a:solidFill>
              <a:latin typeface="Bosch Office Sans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20BA7-405E-2D3B-E63C-5E09E866B7AA}"/>
              </a:ext>
            </a:extLst>
          </p:cNvPr>
          <p:cNvSpPr/>
          <p:nvPr/>
        </p:nvSpPr>
        <p:spPr>
          <a:xfrm>
            <a:off x="283356" y="4955186"/>
            <a:ext cx="10558798" cy="711214"/>
          </a:xfrm>
          <a:prstGeom prst="roundRect">
            <a:avLst/>
          </a:prstGeom>
          <a:solidFill>
            <a:srgbClr val="007BC0"/>
          </a:solidFill>
          <a:ln>
            <a:solidFill>
              <a:srgbClr val="00884A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Proposal: </a:t>
            </a:r>
            <a:r>
              <a:rPr lang="en-US" sz="1600" b="1" kern="0" dirty="0">
                <a:solidFill>
                  <a:schemeClr val="bg1"/>
                </a:solidFill>
              </a:rPr>
              <a:t>Identify system aspect enhancements to support „Communication and Computing“ services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Communication and Computing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Bosch’s</a:t>
            </a:r>
            <a:r>
              <a:rPr lang="en-US" b="0" dirty="0"/>
              <a:t> </a:t>
            </a:r>
            <a:r>
              <a:rPr lang="en-US" dirty="0"/>
              <a:t>View on 6G System Architecture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5368356" y="-3869572"/>
            <a:ext cx="388800" cy="1055879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400" b="1" kern="0" dirty="0">
                <a:solidFill>
                  <a:srgbClr val="FFFFFF"/>
                </a:solidFill>
                <a:latin typeface="+mn-lt"/>
              </a:rPr>
              <a:t>6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G to Provide Connectivity for New Services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D60F4-A428-0518-71B7-549E3277F43E}"/>
              </a:ext>
            </a:extLst>
          </p:cNvPr>
          <p:cNvSpPr txBox="1"/>
          <p:nvPr/>
        </p:nvSpPr>
        <p:spPr>
          <a:xfrm>
            <a:off x="283351" y="1604228"/>
            <a:ext cx="6196271" cy="32104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kern="0" dirty="0">
                <a:solidFill>
                  <a:srgbClr val="000000"/>
                </a:solidFill>
              </a:rPr>
              <a:t>Digital Twin (DT)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1600" kern="0" dirty="0">
                <a:solidFill>
                  <a:srgbClr val="000000"/>
                </a:solidFill>
              </a:rPr>
              <a:t>Enhancements for interaction of different DTs e.g., DT of network, DT of vehicle(s)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1600" kern="0" dirty="0">
                <a:solidFill>
                  <a:srgbClr val="000000"/>
                </a:solidFill>
              </a:rPr>
              <a:t>Digital Twin (DT) as a service</a:t>
            </a: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kern="0" dirty="0">
                <a:solidFill>
                  <a:srgbClr val="000000"/>
                </a:solidFill>
              </a:rPr>
              <a:t>Function offloading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1600" kern="0" dirty="0">
                <a:solidFill>
                  <a:srgbClr val="000000"/>
                </a:solidFill>
              </a:rPr>
              <a:t>Support for dynamic task offloading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1600" kern="0" dirty="0">
                <a:solidFill>
                  <a:srgbClr val="000000"/>
                </a:solidFill>
              </a:rPr>
              <a:t>Investigate possible management, orchestration and charging aspects</a:t>
            </a: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kern="0" dirty="0">
                <a:solidFill>
                  <a:srgbClr val="000000"/>
                </a:solidFill>
              </a:rPr>
              <a:t>6G for AI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 for distributed learning and inference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1600" kern="0" dirty="0">
                <a:solidFill>
                  <a:srgbClr val="000000"/>
                </a:solidFill>
              </a:rPr>
              <a:t>Potential new interfaces, functions and mechanisms 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6FE3636-9684-2855-FE6D-214D37FE2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852" y="1624857"/>
            <a:ext cx="3228695" cy="335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69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02C48-C88B-D296-CCD2-839049733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F34B0CB-01BA-B6B6-F53F-72B0BAABC992}"/>
              </a:ext>
            </a:extLst>
          </p:cNvPr>
          <p:cNvSpPr/>
          <p:nvPr/>
        </p:nvSpPr>
        <p:spPr>
          <a:xfrm>
            <a:off x="349344" y="1604229"/>
            <a:ext cx="10558797" cy="333640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kern="0">
              <a:solidFill>
                <a:srgbClr val="000000"/>
              </a:solidFill>
              <a:latin typeface="Bosch Office Sans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047AE93-5799-13D3-19F7-27A3587CEA5B}"/>
              </a:ext>
            </a:extLst>
          </p:cNvPr>
          <p:cNvSpPr/>
          <p:nvPr/>
        </p:nvSpPr>
        <p:spPr>
          <a:xfrm>
            <a:off x="349345" y="4955187"/>
            <a:ext cx="10558798" cy="711214"/>
          </a:xfrm>
          <a:prstGeom prst="roundRect">
            <a:avLst/>
          </a:prstGeom>
          <a:solidFill>
            <a:srgbClr val="007BC0"/>
          </a:solidFill>
          <a:ln>
            <a:solidFill>
              <a:srgbClr val="00884A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Proposal: </a:t>
            </a:r>
            <a:r>
              <a:rPr lang="en-US" sz="1600" b="1" kern="0" dirty="0">
                <a:solidFill>
                  <a:schemeClr val="bg1"/>
                </a:solidFill>
              </a:rPr>
              <a:t>Identify system aspect enhancements to support resilient connected mobility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32131A4-101C-4BC7-3C38-4B7C9DEBA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NTN and Resilience of 6G Services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12A7D8-6D12-B9BF-E7B7-F6E86471FE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Bosch’s</a:t>
            </a:r>
            <a:r>
              <a:rPr lang="en-US" b="0" dirty="0"/>
              <a:t> </a:t>
            </a:r>
            <a:r>
              <a:rPr lang="en-US" dirty="0"/>
              <a:t>View on 6G System Architecture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9A616BDE-3565-C51D-73D7-1A81924A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43377053-5169-48B1-FD68-9509F5F23E62}"/>
              </a:ext>
            </a:extLst>
          </p:cNvPr>
          <p:cNvSpPr/>
          <p:nvPr/>
        </p:nvSpPr>
        <p:spPr>
          <a:xfrm rot="5400000">
            <a:off x="5434345" y="-3869572"/>
            <a:ext cx="388800" cy="1055879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400" b="1" kern="0" dirty="0">
                <a:solidFill>
                  <a:srgbClr val="FFFFFF"/>
                </a:solidFill>
                <a:latin typeface="+mn-lt"/>
              </a:rPr>
              <a:t>6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G to Support Connected Mobility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EB8F3A-A214-DD22-01C4-ABA6949529C4}"/>
              </a:ext>
            </a:extLst>
          </p:cNvPr>
          <p:cNvSpPr txBox="1"/>
          <p:nvPr/>
        </p:nvSpPr>
        <p:spPr>
          <a:xfrm>
            <a:off x="349345" y="1604228"/>
            <a:ext cx="5832892" cy="29723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kern="0">
                <a:solidFill>
                  <a:srgbClr val="000000"/>
                </a:solidFill>
              </a:rPr>
              <a:t>Resilience for connected mobility as use case </a:t>
            </a:r>
          </a:p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Aspects to be studied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>
                <a:solidFill>
                  <a:srgbClr val="000000"/>
                </a:solidFill>
              </a:rPr>
              <a:t>Support for multi-orbit satellites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>
                <a:solidFill>
                  <a:srgbClr val="000000"/>
                </a:solidFill>
              </a:rPr>
              <a:t>Support for multiple interfaces (NTN/NTN, NTN/NTN)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/>
              <a:t>Support for GNSS independent operations 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/>
              <a:t>Further positioning enhancements for satellite access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>
                <a:solidFill>
                  <a:srgbClr val="000000"/>
                </a:solidFill>
              </a:rPr>
              <a:t>Timing as a Service for </a:t>
            </a:r>
            <a:r>
              <a:rPr lang="en-US" sz="1600"/>
              <a:t>satellite access</a:t>
            </a:r>
            <a:endParaRPr lang="en-US" sz="1600" kern="0">
              <a:solidFill>
                <a:srgbClr val="00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DC2478-0A69-CFA3-9F10-D4D4000C4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092" y="1619711"/>
            <a:ext cx="4714867" cy="344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8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C5786D-6A1F-2176-0106-D0C41F99EA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Conclusion and Discussions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26083-F7BB-8AD1-161A-DB5D3DC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7</a:t>
            </a:fld>
            <a:endParaRPr lang="en-US" noProof="1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C89F21-9A0B-B477-A11B-1FD24D69B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454240"/>
              </p:ext>
            </p:extLst>
          </p:nvPr>
        </p:nvGraphicFramePr>
        <p:xfrm>
          <a:off x="205200" y="1109895"/>
          <a:ext cx="6050893" cy="435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893">
                  <a:extLst>
                    <a:ext uri="{9D8B030D-6E8A-4147-A177-3AD203B41FA5}">
                      <a16:colId xmlns:a16="http://schemas.microsoft.com/office/drawing/2014/main" val="874138795"/>
                    </a:ext>
                  </a:extLst>
                </a:gridCol>
              </a:tblGrid>
              <a:tr h="590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3GPP Release 20 6G Studies from Verticals Point of View</a:t>
                      </a:r>
                    </a:p>
                  </a:txBody>
                  <a:tcPr marL="180000" marR="144000" marT="12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46214"/>
                  </a:ext>
                </a:extLst>
              </a:tr>
              <a:tr h="3760324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Study the required enhancements and services to realize subnetworks as a demanding concept from verticals point of view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Limit studies in ISAC to 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-side sensing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Investigate the required functions, and mechanisms to use 6G efficiently as the infrastructure for computing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Study on evolution of NTN in 6G to support demanding use cases such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 resilient 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connected mobility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R="1008000" marT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10218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A3AE9F9-8C61-06D8-4A53-6308792E4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4232" y="1109894"/>
            <a:ext cx="4373503" cy="435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484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LANGUAGE" val="eng"/>
  <p:tag name="MLTEMPLATEVERSION" val="2.1"/>
  <p:tag name="SAXCONVERSION" val="2"/>
</p:tagLst>
</file>

<file path=ppt/theme/theme1.xml><?xml version="1.0" encoding="utf-8"?>
<a:theme xmlns:a="http://schemas.openxmlformats.org/drawingml/2006/main" name="Bosch 2024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BD6EC1D4-B152-4B75-85DB-48DC16B7ED8A}" vid="{233A9649-CE92-4BEC-B45F-441AA90A90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B924C473DD7047BB6FCD9ECDA5C527" ma:contentTypeVersion="23" ma:contentTypeDescription="Ein neues Dokument erstellen." ma:contentTypeScope="" ma:versionID="143d1c8da6e3ba511ea3350174425779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c0119641d38505bf9cf266b8dccd0c9d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  <xsd:element ref="ns2:Institut_x002f_Firm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  <xsd:element name="Institut_x002f_Firma" ma:index="30" nillable="true" ma:displayName="Institut/Firma" ma:format="Dropdown" ma:internalName="Institut_x002f_Firma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  <Institut_x002f_Firma xmlns="4ddc2550-78c3-46d5-a4c7-f3e3388e35c2" xsi:nil="true"/>
  </documentManagement>
</p:properties>
</file>

<file path=customXml/itemProps1.xml><?xml version="1.0" encoding="utf-8"?>
<ds:datastoreItem xmlns:ds="http://schemas.openxmlformats.org/officeDocument/2006/customXml" ds:itemID="{484B06C6-9EC6-4E04-9493-471BF0B695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A4D64D-AE7D-49A4-8773-3243C68AC4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dc2550-78c3-46d5-a4c7-f3e3388e35c2"/>
    <ds:schemaRef ds:uri="4c1055bd-6028-4eee-bd64-a3b8809987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B23B78-9354-4BE5-87E5-DAA42310DAE6}">
  <ds:schemaRefs>
    <ds:schemaRef ds:uri="4c1055bd-6028-4eee-bd64-a3b880998778"/>
    <ds:schemaRef ds:uri="4ddc2550-78c3-46d5-a4c7-f3e3388e35c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500</Words>
  <Application>Microsoft Office PowerPoint</Application>
  <PresentationFormat>Benutzerdefiniert</PresentationFormat>
  <Paragraphs>86</Paragraphs>
  <Slides>7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Bosch Office Sans</vt:lpstr>
      <vt:lpstr>Calibri</vt:lpstr>
      <vt:lpstr>Symbol</vt:lpstr>
      <vt:lpstr>Wingdings</vt:lpstr>
      <vt:lpstr>Bosch 2024</vt:lpstr>
      <vt:lpstr>  Bosch’s View on 6G System Architecture </vt:lpstr>
      <vt:lpstr>6G Studies Highlights</vt:lpstr>
      <vt:lpstr>Local Subnetworking</vt:lpstr>
      <vt:lpstr>Integrated Sensing and Communication (ISAC)</vt:lpstr>
      <vt:lpstr>Communication and Computing</vt:lpstr>
      <vt:lpstr>NTN and Resilience of 6G Services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2024-09-02T15:09:36Z</dcterms:created>
  <dcterms:modified xsi:type="dcterms:W3CDTF">2025-02-17T18:17:31Z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