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61" r:id="rId3"/>
    <p:sldMasterId id="2147483668" r:id="rId4"/>
  </p:sldMasterIdLst>
  <p:notesMasterIdLst>
    <p:notesMasterId r:id="rId20"/>
  </p:notesMasterIdLst>
  <p:sldIdLst>
    <p:sldId id="257" r:id="rId5"/>
    <p:sldId id="2147376798" r:id="rId6"/>
    <p:sldId id="16670366" r:id="rId7"/>
    <p:sldId id="2147376793" r:id="rId8"/>
    <p:sldId id="2147482979" r:id="rId9"/>
    <p:sldId id="16670364" r:id="rId10"/>
    <p:sldId id="2147376799" r:id="rId11"/>
    <p:sldId id="2147376800" r:id="rId12"/>
    <p:sldId id="16670363" r:id="rId13"/>
    <p:sldId id="2147376795" r:id="rId14"/>
    <p:sldId id="16670365" r:id="rId15"/>
    <p:sldId id="2147482981" r:id="rId16"/>
    <p:sldId id="2147482978" r:id="rId17"/>
    <p:sldId id="2147376801" r:id="rId18"/>
    <p:sldId id="260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1" name="岑 沈" initials="岑" lastIdx="1" clrIdx="0"/>
  <p:cmAuthor id="2" name="未知用户1" initials="未知用户1" lastIdx="13" clrIdx="1"/>
  <p:cmAuthor id="31" name="Author" initials="A" lastIdx="0" clrIdx="30"/>
  <p:cmAuthor id="3" name="Sherry" initials="S" lastIdx="6" clrIdx="2"/>
  <p:cmAuthor id="4" name="User" initials="U" lastIdx="7" clrIdx="3"/>
  <p:cmAuthor id="5" name="Administrator" initials="A" lastIdx="1" clrIdx="4"/>
  <p:cmAuthor id="6" name="Qijianhua" initials="Q" lastIdx="1" clrIdx="5"/>
  <p:cmAuthor id="7" name="00196605" initials="0" lastIdx="2" clrIdx="0"/>
  <p:cmAuthor id="8" name="00006891" initials="0" lastIdx="15" clrIdx="8"/>
  <p:cmAuthor id="9" name="熊先奎10009191" initials="熊先奎10009191" lastIdx="1" clrIdx="9"/>
  <p:cmAuthor id="10" name="10107538" initials="1" lastIdx="1" clrIdx="9"/>
  <p:cmAuthor id="11" name="李楠10047711" initials="Li Nan" lastIdx="2" clrIdx="10"/>
  <p:cmAuthor id="12" name="zhouwd" initials="1" lastIdx="1" clrIdx="11"/>
  <p:cmAuthor id="13" name="马云飞10014438" initials="马" lastIdx="4" clrIdx="0"/>
  <p:cmAuthor id="14" name="10247586" initials="Nikodemus" lastIdx="1" clrIdx="13"/>
  <p:cmAuthor id="15" name="10247451" initials="1" lastIdx="39" clrIdx="14"/>
  <p:cmAuthor id="16" name="10078380" initials="1" lastIdx="1" clrIdx="15"/>
  <p:cmAuthor id="17" name="00035181" initials="0" lastIdx="1" clrIdx="16"/>
  <p:cmAuthor id="19" name="Saku Uchikawa" initials="S" lastIdx="11" clrIdx="0"/>
  <p:cmAuthor id="21" name="10066351" initials="1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6BD3"/>
    <a:srgbClr val="ADB9CA"/>
    <a:srgbClr val="A6A6A6"/>
    <a:srgbClr val="002060"/>
    <a:srgbClr val="FF9900"/>
    <a:srgbClr val="A2A200"/>
    <a:srgbClr val="99FF66"/>
    <a:srgbClr val="CBCB00"/>
    <a:srgbClr val="FFFF00"/>
    <a:srgbClr val="AAE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86506" autoAdjust="0"/>
  </p:normalViewPr>
  <p:slideViewPr>
    <p:cSldViewPr snapToGrid="0">
      <p:cViewPr varScale="1">
        <p:scale>
          <a:sx n="62" d="100"/>
          <a:sy n="62" d="100"/>
        </p:scale>
        <p:origin x="11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7D02B-9074-4FDA-A563-52818F05DBAC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3F4D4-6E8D-451B-BB2E-C35BE475A4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198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0063" y="4777958"/>
            <a:ext cx="5897551" cy="3909241"/>
          </a:xfrm>
        </p:spPr>
        <p:txBody>
          <a:bodyPr/>
          <a:lstStyle/>
          <a:p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2EED7-8DBB-4AE6-8CEF-CC632BE05753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204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17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34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113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2EED7-8DBB-4AE6-8CEF-CC632BE057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11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65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图中</a:t>
            </a:r>
            <a:r>
              <a:rPr lang="en-US" altLang="zh-CN" dirty="0"/>
              <a:t>Centralized-&gt;Standalone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713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两个总线加一下图例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431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10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433606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72597" y="6492875"/>
            <a:ext cx="719403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fld id="{416F2A7D-D988-4140-8D70-57D1751483C3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 bwMode="auto">
          <a:xfrm flipH="1" flipV="1">
            <a:off x="55795" y="9526"/>
            <a:ext cx="3264363" cy="581809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571" y="36089"/>
            <a:ext cx="11617069" cy="658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zh-CN" altLang="en-US" sz="3735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lvl="0" algn="l" fontAlgn="base">
              <a:spcAft>
                <a:spcPct val="0"/>
              </a:spcAft>
            </a:pPr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349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991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0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899482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0397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330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4" y="79674"/>
            <a:ext cx="11030373" cy="62045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-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135784" y="765176"/>
            <a:ext cx="1056216" cy="36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" name="灯片编号占位符 5"/>
          <p:cNvSpPr txBox="1"/>
          <p:nvPr userDrawn="1"/>
        </p:nvSpPr>
        <p:spPr>
          <a:xfrm>
            <a:off x="8976784" y="6325236"/>
            <a:ext cx="2844800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fld id="{D52B4D88-2064-4694-B9F9-F11060783EB9}" type="slidenum"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87657" y="122508"/>
            <a:ext cx="2131666" cy="44980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335280" y="659978"/>
            <a:ext cx="85420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877300" y="659978"/>
            <a:ext cx="310896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4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55B28-49AB-4E39-A9C9-76AD7A29EC87}" type="datetime1">
              <a:rPr lang="zh-CN" altLang="en-US" smtClean="0"/>
              <a:pPr/>
              <a:t>2025/2/14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ECCAE400-F89C-4EB4-BFCC-2AC1D73D03E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F:\郑萌萌\2019\10月\6G研究组-ppt\12.31\ppt-模板2-内2.jpgppt-模板2-内2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-8255" y="-6667"/>
            <a:ext cx="12202795" cy="686435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54930" y="216937"/>
            <a:ext cx="10515600" cy="6608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754930" y="1253765"/>
            <a:ext cx="10751270" cy="507559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8763000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CCAE400-F89C-4EB4-BFCC-2AC1D73D03E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0277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jpeg"/></Relationships>
</file>

<file path=ppt/slideMasters/_rels/slideMaster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0" y="736152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4" y="6463187"/>
            <a:ext cx="1344026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mtClean="0"/>
              <a:t>‹#›</a:t>
            </a:fld>
            <a:endParaRPr lang="zh-CN" altLang="en-US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0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7" r:id="rId3"/>
    <p:sldLayoutId id="2147483660" r:id="rId4"/>
    <p:sldLayoutId id="2147483665" r:id="rId5"/>
    <p:sldLayoutId id="2147483667" r:id="rId6"/>
    <p:sldLayoutId id="2147483673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197" y="0"/>
            <a:ext cx="12383392" cy="696588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3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emf"/><Relationship Id="rId3" Type="http://schemas.openxmlformats.org/officeDocument/2006/relationships/image" Target="../media/image31.png"/><Relationship Id="rId7" Type="http://schemas.openxmlformats.org/officeDocument/2006/relationships/image" Target="../media/image35.svg"/><Relationship Id="rId12" Type="http://schemas.openxmlformats.org/officeDocument/2006/relationships/image" Target="../media/image40.emf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4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svg"/><Relationship Id="rId15" Type="http://schemas.openxmlformats.org/officeDocument/2006/relationships/image" Target="../media/image43.png"/><Relationship Id="rId10" Type="http://schemas.openxmlformats.org/officeDocument/2006/relationships/image" Target="../media/image38.sv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9" Type="http://schemas.openxmlformats.org/officeDocument/2006/relationships/tags" Target="../tags/tag50.xml"/><Relationship Id="rId21" Type="http://schemas.openxmlformats.org/officeDocument/2006/relationships/tags" Target="../tags/tag32.xml"/><Relationship Id="rId34" Type="http://schemas.openxmlformats.org/officeDocument/2006/relationships/tags" Target="../tags/tag45.xml"/><Relationship Id="rId42" Type="http://schemas.openxmlformats.org/officeDocument/2006/relationships/tags" Target="../tags/tag53.xml"/><Relationship Id="rId47" Type="http://schemas.openxmlformats.org/officeDocument/2006/relationships/tags" Target="../tags/tag58.xml"/><Relationship Id="rId50" Type="http://schemas.openxmlformats.org/officeDocument/2006/relationships/tags" Target="../tags/tag61.xml"/><Relationship Id="rId55" Type="http://schemas.openxmlformats.org/officeDocument/2006/relationships/image" Target="../media/image14.png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33" Type="http://schemas.openxmlformats.org/officeDocument/2006/relationships/tags" Target="../tags/tag44.xml"/><Relationship Id="rId38" Type="http://schemas.openxmlformats.org/officeDocument/2006/relationships/tags" Target="../tags/tag49.xml"/><Relationship Id="rId46" Type="http://schemas.openxmlformats.org/officeDocument/2006/relationships/tags" Target="../tags/tag57.xml"/><Relationship Id="rId59" Type="http://schemas.openxmlformats.org/officeDocument/2006/relationships/oleObject" Target="../embeddings/oleObject2.bin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29" Type="http://schemas.openxmlformats.org/officeDocument/2006/relationships/tags" Target="../tags/tag40.xml"/><Relationship Id="rId41" Type="http://schemas.openxmlformats.org/officeDocument/2006/relationships/tags" Target="../tags/tag52.xml"/><Relationship Id="rId54" Type="http://schemas.openxmlformats.org/officeDocument/2006/relationships/image" Target="../media/image13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32" Type="http://schemas.openxmlformats.org/officeDocument/2006/relationships/tags" Target="../tags/tag43.xml"/><Relationship Id="rId37" Type="http://schemas.openxmlformats.org/officeDocument/2006/relationships/tags" Target="../tags/tag48.xml"/><Relationship Id="rId40" Type="http://schemas.openxmlformats.org/officeDocument/2006/relationships/tags" Target="../tags/tag51.xml"/><Relationship Id="rId45" Type="http://schemas.openxmlformats.org/officeDocument/2006/relationships/tags" Target="../tags/tag56.xml"/><Relationship Id="rId53" Type="http://schemas.openxmlformats.org/officeDocument/2006/relationships/image" Target="../media/image12.png"/><Relationship Id="rId58" Type="http://schemas.openxmlformats.org/officeDocument/2006/relationships/image" Target="../media/image16.emf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36" Type="http://schemas.openxmlformats.org/officeDocument/2006/relationships/tags" Target="../tags/tag47.xml"/><Relationship Id="rId49" Type="http://schemas.openxmlformats.org/officeDocument/2006/relationships/tags" Target="../tags/tag60.xml"/><Relationship Id="rId57" Type="http://schemas.openxmlformats.org/officeDocument/2006/relationships/oleObject" Target="../embeddings/oleObject1.bin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31" Type="http://schemas.openxmlformats.org/officeDocument/2006/relationships/tags" Target="../tags/tag42.xml"/><Relationship Id="rId44" Type="http://schemas.openxmlformats.org/officeDocument/2006/relationships/tags" Target="../tags/tag55.xml"/><Relationship Id="rId52" Type="http://schemas.openxmlformats.org/officeDocument/2006/relationships/notesSlide" Target="../notesSlides/notesSlide3.xml"/><Relationship Id="rId60" Type="http://schemas.openxmlformats.org/officeDocument/2006/relationships/image" Target="../media/image17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tags" Target="../tags/tag41.xml"/><Relationship Id="rId35" Type="http://schemas.openxmlformats.org/officeDocument/2006/relationships/tags" Target="../tags/tag46.xml"/><Relationship Id="rId43" Type="http://schemas.openxmlformats.org/officeDocument/2006/relationships/tags" Target="../tags/tag54.xml"/><Relationship Id="rId48" Type="http://schemas.openxmlformats.org/officeDocument/2006/relationships/tags" Target="../tags/tag59.xml"/><Relationship Id="rId56" Type="http://schemas.openxmlformats.org/officeDocument/2006/relationships/image" Target="../media/image15.emf"/><Relationship Id="rId8" Type="http://schemas.openxmlformats.org/officeDocument/2006/relationships/tags" Target="../tags/tag19.xml"/><Relationship Id="rId51" Type="http://schemas.openxmlformats.org/officeDocument/2006/relationships/slideLayout" Target="../slideLayouts/slideLayout8.xml"/><Relationship Id="rId3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文本框 9"/>
          <p:cNvSpPr txBox="1"/>
          <p:nvPr/>
        </p:nvSpPr>
        <p:spPr>
          <a:xfrm>
            <a:off x="4198687" y="4235478"/>
            <a:ext cx="37503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CAICT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1BFFE67-2FE8-D39C-BEE9-10B0BFDBC29F}"/>
              </a:ext>
            </a:extLst>
          </p:cNvPr>
          <p:cNvSpPr txBox="1">
            <a:spLocks/>
          </p:cNvSpPr>
          <p:nvPr/>
        </p:nvSpPr>
        <p:spPr>
          <a:xfrm>
            <a:off x="3699642" y="2622522"/>
            <a:ext cx="6012113" cy="110251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Views on 6G - SA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F349EF-0A21-0F05-8618-DEEADBC74AB5}"/>
              </a:ext>
            </a:extLst>
          </p:cNvPr>
          <p:cNvSpPr txBox="1"/>
          <p:nvPr/>
        </p:nvSpPr>
        <p:spPr>
          <a:xfrm>
            <a:off x="4778582" y="258349"/>
            <a:ext cx="69471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workshop on 6G                                            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6GWS-250119</a:t>
            </a:r>
          </a:p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10-11, 2025                      </a:t>
            </a:r>
            <a:r>
              <a:rPr lang="en-US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Agenda Item: 5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559A5-2B5F-596B-4E4E-5BB916AFC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340ABD-DE7D-4D11-F827-A1A5EA090FA0}"/>
              </a:ext>
            </a:extLst>
          </p:cNvPr>
          <p:cNvSpPr txBox="1">
            <a:spLocks/>
          </p:cNvSpPr>
          <p:nvPr/>
        </p:nvSpPr>
        <p:spPr>
          <a:xfrm>
            <a:off x="274320" y="133816"/>
            <a:ext cx="9499589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Multi-operator Network Sharing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293C1E2C-6376-83B2-084D-4EFA01ED4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121" y="1296329"/>
            <a:ext cx="6233160" cy="4265342"/>
          </a:xfrm>
          <a:prstGeom prst="rect">
            <a:avLst/>
          </a:prstGeom>
        </p:spPr>
      </p:pic>
      <p:sp>
        <p:nvSpPr>
          <p:cNvPr id="85" name="文本框 193">
            <a:extLst>
              <a:ext uri="{FF2B5EF4-FFF2-40B4-BE49-F238E27FC236}">
                <a16:creationId xmlns:a16="http://schemas.microsoft.com/office/drawing/2014/main" id="{C83DD476-C32F-2E15-488A-FFB1A56D02BF}"/>
              </a:ext>
            </a:extLst>
          </p:cNvPr>
          <p:cNvSpPr txBox="1"/>
          <p:nvPr/>
        </p:nvSpPr>
        <p:spPr>
          <a:xfrm>
            <a:off x="426719" y="1830658"/>
            <a:ext cx="5095097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Monitoring, management and scheduling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of resource for network sharing </a:t>
            </a:r>
          </a:p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Unified procedure of 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resource discovery for network sharing</a:t>
            </a:r>
          </a:p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Cross-Operator interfaces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shared resource invocation</a:t>
            </a:r>
          </a:p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Regulation and incentives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evolved network sharing</a:t>
            </a:r>
          </a:p>
        </p:txBody>
      </p:sp>
    </p:spTree>
    <p:extLst>
      <p:ext uri="{BB962C8B-B14F-4D97-AF65-F5344CB8AC3E}">
        <p14:creationId xmlns:p14="http://schemas.microsoft.com/office/powerpoint/2010/main" val="2903310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59080" y="133816"/>
            <a:ext cx="9514829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Distributed Network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560" y="1647991"/>
            <a:ext cx="10906270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ustomiz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zh-CN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deployment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fast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agile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omplexity and cost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reduction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ith a modular design and simplified functionality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Self-manag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ment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sub-networks 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could operate independently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from the central network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nter-network collaboration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providing new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service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reliability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resilience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888" y="3708887"/>
            <a:ext cx="4526942" cy="26197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945" y="3634930"/>
            <a:ext cx="5174576" cy="26936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5957" y="6328595"/>
            <a:ext cx="4170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One Central Network and Many Customized Subnets</a:t>
            </a:r>
            <a:endParaRPr lang="zh-CN" altLang="en-US" sz="1200" dirty="0"/>
          </a:p>
        </p:txBody>
      </p:sp>
      <p:sp>
        <p:nvSpPr>
          <p:cNvPr id="7" name="文本框 6"/>
          <p:cNvSpPr txBox="1"/>
          <p:nvPr/>
        </p:nvSpPr>
        <p:spPr>
          <a:xfrm>
            <a:off x="7457871" y="6328595"/>
            <a:ext cx="4332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Network Failure Recovery with Subnets Collaboration</a:t>
            </a:r>
            <a:endParaRPr lang="zh-CN" altLang="en-US" sz="12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EBFCF0-2B1E-378E-05BD-FD8998ACFFF2}"/>
              </a:ext>
            </a:extLst>
          </p:cNvPr>
          <p:cNvSpPr txBox="1"/>
          <p:nvPr/>
        </p:nvSpPr>
        <p:spPr>
          <a:xfrm>
            <a:off x="0" y="941265"/>
            <a:ext cx="12192000" cy="46166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Distributed subnets enhance efficiency across various industries and applications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559A5-2B5F-596B-4E4E-5BB916AFC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340ABD-DE7D-4D11-F827-A1A5EA090FA0}"/>
              </a:ext>
            </a:extLst>
          </p:cNvPr>
          <p:cNvSpPr txBox="1">
            <a:spLocks/>
          </p:cNvSpPr>
          <p:nvPr/>
        </p:nvSpPr>
        <p:spPr>
          <a:xfrm>
            <a:off x="320040" y="133816"/>
            <a:ext cx="9453869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Immersive Service Enhancement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F494881-4C1C-404C-AD0F-828D577F5195}"/>
              </a:ext>
            </a:extLst>
          </p:cNvPr>
          <p:cNvSpPr txBox="1"/>
          <p:nvPr/>
        </p:nvSpPr>
        <p:spPr>
          <a:xfrm>
            <a:off x="6450513" y="2575233"/>
            <a:ext cx="41132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 in NET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5868375-3D9E-4076-8F93-91B094076298}"/>
              </a:ext>
            </a:extLst>
          </p:cNvPr>
          <p:cNvGrpSpPr/>
          <p:nvPr/>
        </p:nvGrpSpPr>
        <p:grpSpPr>
          <a:xfrm>
            <a:off x="6968932" y="4795216"/>
            <a:ext cx="4146087" cy="1995646"/>
            <a:chOff x="3222263" y="1868220"/>
            <a:chExt cx="3760342" cy="386377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D3293F3-28A6-4F15-52F3-F33F5000D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4792" y="3627253"/>
              <a:ext cx="678676" cy="681171"/>
            </a:xfrm>
            <a:prstGeom prst="rect">
              <a:avLst/>
            </a:prstGeom>
            <a:solidFill>
              <a:srgbClr val="00B0F0"/>
            </a:solidFill>
          </p:spPr>
        </p:pic>
        <p:sp>
          <p:nvSpPr>
            <p:cNvPr id="6" name="圆柱形 204">
              <a:extLst>
                <a:ext uri="{FF2B5EF4-FFF2-40B4-BE49-F238E27FC236}">
                  <a16:creationId xmlns:a16="http://schemas.microsoft.com/office/drawing/2014/main" id="{CBDD8CC7-4A83-D96F-974C-C4A25FA7187C}"/>
                </a:ext>
              </a:extLst>
            </p:cNvPr>
            <p:cNvSpPr/>
            <p:nvPr/>
          </p:nvSpPr>
          <p:spPr>
            <a:xfrm>
              <a:off x="4397592" y="4571868"/>
              <a:ext cx="245336" cy="242912"/>
            </a:xfrm>
            <a:prstGeom prst="can">
              <a:avLst/>
            </a:prstGeom>
            <a:solidFill>
              <a:srgbClr val="00B0F0"/>
            </a:solidFill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E9F74AD6-7B46-7C40-4EB2-FB8DEFCEC8BD}"/>
                </a:ext>
              </a:extLst>
            </p:cNvPr>
            <p:cNvSpPr/>
            <p:nvPr/>
          </p:nvSpPr>
          <p:spPr>
            <a:xfrm>
              <a:off x="4511670" y="3353530"/>
              <a:ext cx="1181528" cy="1060672"/>
            </a:xfrm>
            <a:prstGeom prst="triangle">
              <a:avLst/>
            </a:prstGeom>
            <a:noFill/>
            <a:ln w="12700" cap="flat" cmpd="sng" algn="ctr">
              <a:solidFill>
                <a:srgbClr val="1D1D1A"/>
              </a:solidFill>
              <a:prstDash val="lgDash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4BB38E4-1E50-DF07-2078-96202EB62B35}"/>
                </a:ext>
              </a:extLst>
            </p:cNvPr>
            <p:cNvSpPr/>
            <p:nvPr/>
          </p:nvSpPr>
          <p:spPr>
            <a:xfrm>
              <a:off x="3376376" y="4295324"/>
              <a:ext cx="1181528" cy="431514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r>
                <a:rPr lang="en-US" altLang="zh-CN" sz="1050" kern="0" dirty="0" err="1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eUPF</a:t>
              </a:r>
              <a:r>
                <a:rPr lang="zh-CN" altLang="en-US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（</a:t>
              </a:r>
              <a:r>
                <a:rPr lang="en-US" altLang="zh-CN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Relay2</a:t>
              </a:r>
              <a:r>
                <a:rPr lang="zh-CN" altLang="en-US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）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3C316EB-13F9-B5B4-2726-842DB090C919}"/>
                </a:ext>
              </a:extLst>
            </p:cNvPr>
            <p:cNvSpPr/>
            <p:nvPr/>
          </p:nvSpPr>
          <p:spPr>
            <a:xfrm>
              <a:off x="4557904" y="2981944"/>
              <a:ext cx="1181528" cy="431514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r>
                <a:rPr lang="en-US" altLang="zh-CN" sz="1050" kern="0" dirty="0" err="1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eUPF</a:t>
              </a:r>
              <a:r>
                <a:rPr lang="zh-CN" altLang="en-US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（</a:t>
              </a:r>
              <a:r>
                <a:rPr lang="en-US" altLang="zh-CN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Relay1</a:t>
              </a:r>
              <a:r>
                <a:rPr lang="zh-CN" altLang="en-US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）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6D8435D-7DEB-8F2A-43AF-E6C1D9FD5F87}"/>
                </a:ext>
              </a:extLst>
            </p:cNvPr>
            <p:cNvSpPr/>
            <p:nvPr/>
          </p:nvSpPr>
          <p:spPr>
            <a:xfrm>
              <a:off x="5453468" y="4295324"/>
              <a:ext cx="1181528" cy="431514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r>
                <a:rPr lang="en-US" altLang="zh-CN" sz="1050" kern="0" dirty="0" err="1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eUPF</a:t>
              </a:r>
              <a:r>
                <a:rPr lang="zh-CN" altLang="en-US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（</a:t>
              </a:r>
              <a:r>
                <a:rPr lang="en-US" altLang="zh-CN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Relay3</a:t>
              </a:r>
              <a:r>
                <a:rPr lang="zh-CN" altLang="en-US" sz="105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）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1EE5F19-91AC-FDD1-0A1E-35379EA0D991}"/>
                </a:ext>
              </a:extLst>
            </p:cNvPr>
            <p:cNvSpPr/>
            <p:nvPr/>
          </p:nvSpPr>
          <p:spPr>
            <a:xfrm>
              <a:off x="4598831" y="1875190"/>
              <a:ext cx="1181528" cy="431514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r>
                <a:rPr lang="en-US" altLang="zh-CN" sz="110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CDN</a:t>
              </a: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12AE56A-7369-5BCB-CA92-A51C85F87709}"/>
                </a:ext>
              </a:extLst>
            </p:cNvPr>
            <p:cNvSpPr/>
            <p:nvPr/>
          </p:nvSpPr>
          <p:spPr>
            <a:xfrm>
              <a:off x="5453468" y="5300480"/>
              <a:ext cx="1181528" cy="431514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r>
                <a:rPr lang="en-US" altLang="zh-CN" sz="110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UE1</a:t>
              </a: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927D1B4-C704-E10B-5055-DDE3BFFAE2C6}"/>
                </a:ext>
              </a:extLst>
            </p:cNvPr>
            <p:cNvSpPr/>
            <p:nvPr/>
          </p:nvSpPr>
          <p:spPr>
            <a:xfrm>
              <a:off x="3376376" y="5300481"/>
              <a:ext cx="1181528" cy="431514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r>
                <a:rPr lang="en-US" altLang="zh-CN" sz="110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UE2</a:t>
              </a: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AA54D75-523E-D49F-DB31-7EC000512C2E}"/>
                </a:ext>
              </a:extLst>
            </p:cNvPr>
            <p:cNvSpPr/>
            <p:nvPr/>
          </p:nvSpPr>
          <p:spPr>
            <a:xfrm>
              <a:off x="3252015" y="1868220"/>
              <a:ext cx="733635" cy="431514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r>
                <a:rPr lang="en-US" altLang="zh-CN" sz="900" kern="0" dirty="0">
                  <a:solidFill>
                    <a:srgbClr val="666666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Source site</a:t>
              </a:r>
              <a:endParaRPr lang="zh-CN" altLang="en-US" sz="9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1B88CF3-3AA6-6140-19C8-8D5EA464CDFD}"/>
                </a:ext>
              </a:extLst>
            </p:cNvPr>
            <p:cNvSpPr/>
            <p:nvPr/>
          </p:nvSpPr>
          <p:spPr>
            <a:xfrm>
              <a:off x="3222263" y="2700319"/>
              <a:ext cx="3760342" cy="2271386"/>
            </a:xfrm>
            <a:prstGeom prst="rect">
              <a:avLst/>
            </a:prstGeom>
            <a:noFill/>
            <a:ln w="12700" cap="flat" cmpd="sng" algn="ctr">
              <a:solidFill>
                <a:srgbClr val="1D1D1A"/>
              </a:solidFill>
              <a:prstDash val="lgDash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D11220ED-A2AD-CBBF-7DE9-E288C80DE002}"/>
                </a:ext>
              </a:extLst>
            </p:cNvPr>
            <p:cNvCxnSpPr/>
            <p:nvPr/>
          </p:nvCxnSpPr>
          <p:spPr>
            <a:xfrm>
              <a:off x="3967140" y="2064382"/>
              <a:ext cx="631691" cy="1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12044D1-062D-C4F2-E3F5-2EDB1862BE4A}"/>
                </a:ext>
              </a:extLst>
            </p:cNvPr>
            <p:cNvSpPr txBox="1"/>
            <p:nvPr/>
          </p:nvSpPr>
          <p:spPr>
            <a:xfrm>
              <a:off x="4074678" y="3730365"/>
              <a:ext cx="2366118" cy="2979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1000" kern="0" dirty="0">
                  <a:solidFill>
                    <a:srgbClr val="000000"/>
                  </a:solidFill>
                  <a:latin typeface="微软雅黑" panose="020B0503020204020204" charset="-122"/>
                  <a:cs typeface="Arial Unicode MS" panose="020B0604020202020204" pitchFamily="34" charset="-122"/>
                </a:rPr>
                <a:t>Asynchronous Media Request Response</a:t>
              </a:r>
              <a:endParaRPr kumimoji="1" lang="zh-CN" altLang="en-US" sz="1000" kern="0" dirty="0">
                <a:solidFill>
                  <a:srgbClr val="000000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496BB648-AB37-401C-71CD-A3E80A0D8138}"/>
                </a:ext>
              </a:extLst>
            </p:cNvPr>
            <p:cNvCxnSpPr/>
            <p:nvPr/>
          </p:nvCxnSpPr>
          <p:spPr>
            <a:xfrm flipV="1">
              <a:off x="5195569" y="2340428"/>
              <a:ext cx="0" cy="641516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BD339381-BF1B-4FAC-8CD9-DD8F5A7B6ED2}"/>
                </a:ext>
              </a:extLst>
            </p:cNvPr>
            <p:cNvCxnSpPr/>
            <p:nvPr/>
          </p:nvCxnSpPr>
          <p:spPr>
            <a:xfrm flipV="1">
              <a:off x="3967140" y="4713454"/>
              <a:ext cx="0" cy="573642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A8E632E3-8193-6B41-B090-B180ACA23775}"/>
                </a:ext>
              </a:extLst>
            </p:cNvPr>
            <p:cNvCxnSpPr>
              <a:stCxn id="10" idx="2"/>
              <a:endCxn id="12" idx="0"/>
            </p:cNvCxnSpPr>
            <p:nvPr/>
          </p:nvCxnSpPr>
          <p:spPr>
            <a:xfrm>
              <a:off x="6044232" y="4726838"/>
              <a:ext cx="0" cy="573642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2" name="任意多边形: 形状 107">
              <a:extLst>
                <a:ext uri="{FF2B5EF4-FFF2-40B4-BE49-F238E27FC236}">
                  <a16:creationId xmlns:a16="http://schemas.microsoft.com/office/drawing/2014/main" id="{A194BCCE-C4CB-FBA6-B512-DF080DFB179F}"/>
                </a:ext>
              </a:extLst>
            </p:cNvPr>
            <p:cNvSpPr/>
            <p:nvPr/>
          </p:nvSpPr>
          <p:spPr>
            <a:xfrm>
              <a:off x="4034455" y="4550433"/>
              <a:ext cx="1889372" cy="750048"/>
            </a:xfrm>
            <a:custGeom>
              <a:avLst/>
              <a:gdLst>
                <a:gd name="connsiteX0" fmla="*/ 59122 w 2007782"/>
                <a:gd name="connsiteY0" fmla="*/ 786231 h 857351"/>
                <a:gd name="connsiteX1" fmla="*/ 211522 w 2007782"/>
                <a:gd name="connsiteY1" fmla="*/ 217271 h 857351"/>
                <a:gd name="connsiteX2" fmla="*/ 1786322 w 2007782"/>
                <a:gd name="connsiteY2" fmla="*/ 34391 h 857351"/>
                <a:gd name="connsiteX3" fmla="*/ 1959042 w 2007782"/>
                <a:gd name="connsiteY3" fmla="*/ 857351 h 85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782" h="857351">
                  <a:moveTo>
                    <a:pt x="59122" y="786231"/>
                  </a:moveTo>
                  <a:cubicBezTo>
                    <a:pt x="-8612" y="564404"/>
                    <a:pt x="-76345" y="342578"/>
                    <a:pt x="211522" y="217271"/>
                  </a:cubicBezTo>
                  <a:cubicBezTo>
                    <a:pt x="499389" y="91964"/>
                    <a:pt x="1495069" y="-72289"/>
                    <a:pt x="1786322" y="34391"/>
                  </a:cubicBezTo>
                  <a:cubicBezTo>
                    <a:pt x="2077575" y="141071"/>
                    <a:pt x="2018308" y="499211"/>
                    <a:pt x="1959042" y="857351"/>
                  </a:cubicBezTo>
                </a:path>
              </a:pathLst>
            </a:custGeom>
            <a:noFill/>
            <a:ln w="15875" cap="flat" cmpd="sng" algn="ctr">
              <a:solidFill>
                <a:srgbClr val="0070C0"/>
              </a:solidFill>
              <a:prstDash val="solid"/>
              <a:miter lim="800000"/>
              <a:headEnd type="none"/>
              <a:tailEnd type="stealth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1100" kern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圆柱形 221">
              <a:extLst>
                <a:ext uri="{FF2B5EF4-FFF2-40B4-BE49-F238E27FC236}">
                  <a16:creationId xmlns:a16="http://schemas.microsoft.com/office/drawing/2014/main" id="{33AB00F1-3083-ACD8-979E-B3999510EE5D}"/>
                </a:ext>
              </a:extLst>
            </p:cNvPr>
            <p:cNvSpPr/>
            <p:nvPr/>
          </p:nvSpPr>
          <p:spPr>
            <a:xfrm>
              <a:off x="5636890" y="3289423"/>
              <a:ext cx="245336" cy="242912"/>
            </a:xfrm>
            <a:prstGeom prst="can">
              <a:avLst/>
            </a:prstGeom>
            <a:solidFill>
              <a:srgbClr val="00B0F0"/>
            </a:solidFill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4" name="圆柱形 222">
              <a:extLst>
                <a:ext uri="{FF2B5EF4-FFF2-40B4-BE49-F238E27FC236}">
                  <a16:creationId xmlns:a16="http://schemas.microsoft.com/office/drawing/2014/main" id="{C37D87FB-AF20-1FAB-11CE-AE7C20C8E737}"/>
                </a:ext>
              </a:extLst>
            </p:cNvPr>
            <p:cNvSpPr/>
            <p:nvPr/>
          </p:nvSpPr>
          <p:spPr>
            <a:xfrm>
              <a:off x="6440796" y="4571868"/>
              <a:ext cx="245336" cy="242912"/>
            </a:xfrm>
            <a:prstGeom prst="can">
              <a:avLst/>
            </a:prstGeom>
            <a:solidFill>
              <a:srgbClr val="00B0F0"/>
            </a:solidFill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zh-CN" altLang="en-US" sz="1100" kern="0" dirty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任意多边形: 形状 122">
              <a:extLst>
                <a:ext uri="{FF2B5EF4-FFF2-40B4-BE49-F238E27FC236}">
                  <a16:creationId xmlns:a16="http://schemas.microsoft.com/office/drawing/2014/main" id="{88ADC337-4EBF-EBC7-5F0E-E5BDF66A1F41}"/>
                </a:ext>
              </a:extLst>
            </p:cNvPr>
            <p:cNvSpPr/>
            <p:nvPr/>
          </p:nvSpPr>
          <p:spPr>
            <a:xfrm>
              <a:off x="5428603" y="3316056"/>
              <a:ext cx="944880" cy="1971040"/>
            </a:xfrm>
            <a:custGeom>
              <a:avLst/>
              <a:gdLst>
                <a:gd name="connsiteX0" fmla="*/ 0 w 944880"/>
                <a:gd name="connsiteY0" fmla="*/ 0 h 1971040"/>
                <a:gd name="connsiteX1" fmla="*/ 944880 w 944880"/>
                <a:gd name="connsiteY1" fmla="*/ 1971040 h 197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0" h="1971040">
                  <a:moveTo>
                    <a:pt x="0" y="0"/>
                  </a:moveTo>
                  <a:lnTo>
                    <a:pt x="944880" y="1971040"/>
                  </a:lnTo>
                </a:path>
              </a:pathLst>
            </a:custGeom>
            <a:noFill/>
            <a:ln w="15875" cap="flat" cmpd="sng" algn="ctr">
              <a:solidFill>
                <a:srgbClr val="0070C0"/>
              </a:solidFill>
              <a:prstDash val="solid"/>
              <a:miter lim="800000"/>
              <a:tailEnd type="stealth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zh-CN" altLang="en-US" sz="1100" kern="0">
                <a:solidFill>
                  <a:srgbClr val="666666"/>
                </a:solidFill>
                <a:latin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05A2AF7-E5E0-200D-4A59-BC1F7868FB56}"/>
              </a:ext>
            </a:extLst>
          </p:cNvPr>
          <p:cNvGrpSpPr/>
          <p:nvPr/>
        </p:nvGrpSpPr>
        <p:grpSpPr>
          <a:xfrm>
            <a:off x="6861772" y="2720610"/>
            <a:ext cx="4301131" cy="2010516"/>
            <a:chOff x="6275705" y="2080260"/>
            <a:chExt cx="5179061" cy="2435860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8FD29EC4-B0B1-B559-C2CF-6F026D3B03F1}"/>
                </a:ext>
              </a:extLst>
            </p:cNvPr>
            <p:cNvSpPr/>
            <p:nvPr/>
          </p:nvSpPr>
          <p:spPr bwMode="auto">
            <a:xfrm>
              <a:off x="6861175" y="2339340"/>
              <a:ext cx="847725" cy="402590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-1" fmla="*/ 8448 w 10000"/>
                <a:gd name="connsiteY0-2" fmla="*/ 9807 h 10000"/>
                <a:gd name="connsiteX1-3" fmla="*/ 1220 w 10000"/>
                <a:gd name="connsiteY1-4" fmla="*/ 9711 h 10000"/>
                <a:gd name="connsiteX2-5" fmla="*/ 199 w 10000"/>
                <a:gd name="connsiteY2-6" fmla="*/ 6988 h 10000"/>
                <a:gd name="connsiteX3-7" fmla="*/ 1470 w 10000"/>
                <a:gd name="connsiteY3-8" fmla="*/ 4211 h 10000"/>
                <a:gd name="connsiteX4-9" fmla="*/ 3806 w 10000"/>
                <a:gd name="connsiteY4-10" fmla="*/ 627 h 10000"/>
                <a:gd name="connsiteX5-11" fmla="*/ 6684 w 10000"/>
                <a:gd name="connsiteY5-12" fmla="*/ 2940 h 10000"/>
                <a:gd name="connsiteX6-13" fmla="*/ 8621 w 10000"/>
                <a:gd name="connsiteY6-14" fmla="*/ 2867 h 10000"/>
                <a:gd name="connsiteX7-15" fmla="*/ 9353 w 10000"/>
                <a:gd name="connsiteY7-16" fmla="*/ 5815 h 10000"/>
                <a:gd name="connsiteX8-17" fmla="*/ 9841 w 10000"/>
                <a:gd name="connsiteY8-18" fmla="*/ 8096 h 10000"/>
                <a:gd name="connsiteX9-19" fmla="*/ 8448 w 10000"/>
                <a:gd name="connsiteY9-20" fmla="*/ 9807 h 10000"/>
                <a:gd name="connsiteX0-21" fmla="*/ 8448 w 10000"/>
                <a:gd name="connsiteY0-22" fmla="*/ 9807 h 10000"/>
                <a:gd name="connsiteX1-23" fmla="*/ 1220 w 10000"/>
                <a:gd name="connsiteY1-24" fmla="*/ 9711 h 10000"/>
                <a:gd name="connsiteX2-25" fmla="*/ 199 w 10000"/>
                <a:gd name="connsiteY2-26" fmla="*/ 6988 h 10000"/>
                <a:gd name="connsiteX3-27" fmla="*/ 1638 w 10000"/>
                <a:gd name="connsiteY3-28" fmla="*/ 4336 h 10000"/>
                <a:gd name="connsiteX4-29" fmla="*/ 3806 w 10000"/>
                <a:gd name="connsiteY4-30" fmla="*/ 627 h 10000"/>
                <a:gd name="connsiteX5-31" fmla="*/ 6684 w 10000"/>
                <a:gd name="connsiteY5-32" fmla="*/ 2940 h 10000"/>
                <a:gd name="connsiteX6-33" fmla="*/ 8621 w 10000"/>
                <a:gd name="connsiteY6-34" fmla="*/ 2867 h 10000"/>
                <a:gd name="connsiteX7-35" fmla="*/ 9353 w 10000"/>
                <a:gd name="connsiteY7-36" fmla="*/ 5815 h 10000"/>
                <a:gd name="connsiteX8-37" fmla="*/ 9841 w 10000"/>
                <a:gd name="connsiteY8-38" fmla="*/ 8096 h 10000"/>
                <a:gd name="connsiteX9-39" fmla="*/ 8448 w 10000"/>
                <a:gd name="connsiteY9-40" fmla="*/ 9807 h 10000"/>
                <a:gd name="connsiteX0-41" fmla="*/ 8448 w 10000"/>
                <a:gd name="connsiteY0-42" fmla="*/ 9807 h 10000"/>
                <a:gd name="connsiteX1-43" fmla="*/ 1220 w 10000"/>
                <a:gd name="connsiteY1-44" fmla="*/ 9711 h 10000"/>
                <a:gd name="connsiteX2-45" fmla="*/ 199 w 10000"/>
                <a:gd name="connsiteY2-46" fmla="*/ 6988 h 10000"/>
                <a:gd name="connsiteX3-47" fmla="*/ 1638 w 10000"/>
                <a:gd name="connsiteY3-48" fmla="*/ 4336 h 10000"/>
                <a:gd name="connsiteX4-49" fmla="*/ 3806 w 10000"/>
                <a:gd name="connsiteY4-50" fmla="*/ 627 h 10000"/>
                <a:gd name="connsiteX5-51" fmla="*/ 6684 w 10000"/>
                <a:gd name="connsiteY5-52" fmla="*/ 2940 h 10000"/>
                <a:gd name="connsiteX6-53" fmla="*/ 8621 w 10000"/>
                <a:gd name="connsiteY6-54" fmla="*/ 2867 h 10000"/>
                <a:gd name="connsiteX7-55" fmla="*/ 9054 w 10000"/>
                <a:gd name="connsiteY7-56" fmla="*/ 5692 h 10000"/>
                <a:gd name="connsiteX8-57" fmla="*/ 9841 w 10000"/>
                <a:gd name="connsiteY8-58" fmla="*/ 8096 h 10000"/>
                <a:gd name="connsiteX9-59" fmla="*/ 8448 w 10000"/>
                <a:gd name="connsiteY9-60" fmla="*/ 9807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olid"/>
            </a:ln>
            <a:effectLst/>
          </p:spPr>
          <p:txBody>
            <a:bodyPr wrap="none" lIns="0" tIns="50596" rIns="0" bIns="113820" rtlCol="0" anchor="b"/>
            <a:lstStyle/>
            <a:p>
              <a:pPr marL="102235" algn="ctr" defTabSz="1285240" fontAlgn="ctr">
                <a:defRPr/>
              </a:pPr>
              <a:endParaRPr lang="zh-CN" altLang="en-US" sz="1055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FB61494-6FB7-DEA8-70B0-14B5F22283CD}"/>
                </a:ext>
              </a:extLst>
            </p:cNvPr>
            <p:cNvSpPr/>
            <p:nvPr/>
          </p:nvSpPr>
          <p:spPr>
            <a:xfrm>
              <a:off x="6557645" y="3039745"/>
              <a:ext cx="1455420" cy="38227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solidFill>
                <a:sysClr val="window" lastClr="FFFFFF">
                  <a:lumMod val="50000"/>
                </a:sys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sz="1105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203ABE6-9A72-05A6-2807-32B5B09E35B5}"/>
                </a:ext>
              </a:extLst>
            </p:cNvPr>
            <p:cNvSpPr txBox="1"/>
            <p:nvPr/>
          </p:nvSpPr>
          <p:spPr>
            <a:xfrm>
              <a:off x="6275705" y="3053715"/>
              <a:ext cx="788671" cy="426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845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Mobile network</a:t>
              </a:r>
              <a:endParaRPr lang="zh-CN" altLang="en-US" sz="845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1" name="箭头: 下 90">
              <a:extLst>
                <a:ext uri="{FF2B5EF4-FFF2-40B4-BE49-F238E27FC236}">
                  <a16:creationId xmlns:a16="http://schemas.microsoft.com/office/drawing/2014/main" id="{77F29FE6-2033-A645-05D1-41C6C71241EC}"/>
                </a:ext>
              </a:extLst>
            </p:cNvPr>
            <p:cNvSpPr/>
            <p:nvPr/>
          </p:nvSpPr>
          <p:spPr>
            <a:xfrm>
              <a:off x="7035800" y="2741930"/>
              <a:ext cx="485775" cy="1089660"/>
            </a:xfrm>
            <a:prstGeom prst="downArrow">
              <a:avLst/>
            </a:prstGeom>
            <a:solidFill>
              <a:srgbClr val="0070C0">
                <a:lumMod val="20000"/>
                <a:lumOff val="80000"/>
              </a:srgbClr>
            </a:solidFill>
            <a:ln>
              <a:solidFill>
                <a:srgbClr val="E7E6E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sz="1105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BE767D0-573F-1A43-F35F-BA6F13819534}"/>
                </a:ext>
              </a:extLst>
            </p:cNvPr>
            <p:cNvSpPr/>
            <p:nvPr/>
          </p:nvSpPr>
          <p:spPr>
            <a:xfrm>
              <a:off x="6966585" y="2832735"/>
              <a:ext cx="590550" cy="119380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5880" tIns="37940" rIns="75880" bIns="37940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635"/>
                </a:spcBef>
                <a:defRPr/>
              </a:pPr>
              <a:endParaRPr lang="zh-CN" altLang="en-US" sz="1475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999AE23-D05D-7F33-6F11-4CDADD9DD4FC}"/>
                </a:ext>
              </a:extLst>
            </p:cNvPr>
            <p:cNvSpPr/>
            <p:nvPr/>
          </p:nvSpPr>
          <p:spPr>
            <a:xfrm>
              <a:off x="6966585" y="3467735"/>
              <a:ext cx="590550" cy="119380"/>
            </a:xfrm>
            <a:prstGeom prst="ellips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5880" tIns="37940" rIns="75880" bIns="37940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635"/>
                </a:spcBef>
                <a:defRPr/>
              </a:pPr>
              <a:endParaRPr lang="zh-CN" altLang="en-US" sz="1475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126791A-F711-9FE6-BE09-16F38E662CA4}"/>
                </a:ext>
              </a:extLst>
            </p:cNvPr>
            <p:cNvSpPr txBox="1"/>
            <p:nvPr/>
          </p:nvSpPr>
          <p:spPr>
            <a:xfrm>
              <a:off x="6755130" y="2509520"/>
              <a:ext cx="1046480" cy="237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95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OTT/CDN</a:t>
              </a:r>
            </a:p>
          </p:txBody>
        </p:sp>
        <p:cxnSp>
          <p:nvCxnSpPr>
            <p:cNvPr id="35" name="连接符: 曲线 34">
              <a:extLst>
                <a:ext uri="{FF2B5EF4-FFF2-40B4-BE49-F238E27FC236}">
                  <a16:creationId xmlns:a16="http://schemas.microsoft.com/office/drawing/2014/main" id="{2084CAB9-6E8A-550D-A13E-805543B7E20B}"/>
                </a:ext>
              </a:extLst>
            </p:cNvPr>
            <p:cNvCxnSpPr>
              <a:stCxn id="32" idx="3"/>
              <a:endCxn id="33" idx="2"/>
            </p:cNvCxnSpPr>
            <p:nvPr/>
          </p:nvCxnSpPr>
          <p:spPr>
            <a:xfrm rot="5400000">
              <a:off x="6713220" y="3187700"/>
              <a:ext cx="593090" cy="86360"/>
            </a:xfrm>
            <a:prstGeom prst="curvedConnector4">
              <a:avLst>
                <a:gd name="adj1" fmla="val -7396"/>
                <a:gd name="adj2" fmla="val 364198"/>
              </a:avLst>
            </a:prstGeom>
            <a:noFill/>
            <a:ln w="6350" cap="flat" cmpd="sng" algn="ctr">
              <a:solidFill>
                <a:srgbClr val="E9002F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761FB95-228C-5FA9-7753-A55E12C15663}"/>
                </a:ext>
              </a:extLst>
            </p:cNvPr>
            <p:cNvSpPr txBox="1"/>
            <p:nvPr/>
          </p:nvSpPr>
          <p:spPr>
            <a:xfrm>
              <a:off x="6522720" y="3405505"/>
              <a:ext cx="451485" cy="19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kumimoji="1" lang="en-US" altLang="zh-CN" sz="1055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Equal</a:t>
              </a:r>
              <a:endParaRPr kumimoji="1" lang="zh-CN" altLang="en-US" sz="1055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60DC02E-7770-2692-83C8-88CC9A29C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0580" y="3852545"/>
              <a:ext cx="195580" cy="274320"/>
            </a:xfrm>
            <a:prstGeom prst="rect">
              <a:avLst/>
            </a:prstGeom>
          </p:spPr>
        </p:pic>
        <p:sp>
          <p:nvSpPr>
            <p:cNvPr id="38" name="右箭头 53">
              <a:extLst>
                <a:ext uri="{FF2B5EF4-FFF2-40B4-BE49-F238E27FC236}">
                  <a16:creationId xmlns:a16="http://schemas.microsoft.com/office/drawing/2014/main" id="{219F6625-D2CF-B44F-46FE-E616EBCC58B8}"/>
                </a:ext>
              </a:extLst>
            </p:cNvPr>
            <p:cNvSpPr/>
            <p:nvPr/>
          </p:nvSpPr>
          <p:spPr>
            <a:xfrm>
              <a:off x="8243570" y="3019425"/>
              <a:ext cx="455930" cy="402590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1973" tIns="35986" rIns="71973" bIns="35986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600"/>
                </a:spcBef>
              </a:pPr>
              <a:endParaRPr lang="zh-CN" altLang="en-US" sz="16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0874AC6E-FADE-384C-A452-05607C8BC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32265" y="4175760"/>
              <a:ext cx="225425" cy="31623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648E09B0-8E16-B303-2532-C691791B5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5325" y="4199890"/>
              <a:ext cx="225425" cy="316230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16CE93-75A4-A139-F6E7-C2EC5A62C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96830" y="4175760"/>
              <a:ext cx="225425" cy="31623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F22EB636-5CD7-C223-C337-630083F0B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17835" y="4175760"/>
              <a:ext cx="225425" cy="316230"/>
            </a:xfrm>
            <a:prstGeom prst="rect">
              <a:avLst/>
            </a:prstGeom>
          </p:spPr>
        </p:pic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24383645-976D-E0AD-5079-A5FFA715ACAD}"/>
                </a:ext>
              </a:extLst>
            </p:cNvPr>
            <p:cNvSpPr/>
            <p:nvPr/>
          </p:nvSpPr>
          <p:spPr bwMode="auto">
            <a:xfrm>
              <a:off x="9559925" y="2080260"/>
              <a:ext cx="754380" cy="381000"/>
            </a:xfrm>
            <a:custGeom>
              <a:avLst/>
              <a:gdLst>
                <a:gd name="T0" fmla="*/ 637 w 754"/>
                <a:gd name="T1" fmla="*/ 407 h 415"/>
                <a:gd name="T2" fmla="*/ 92 w 754"/>
                <a:gd name="T3" fmla="*/ 403 h 415"/>
                <a:gd name="T4" fmla="*/ 15 w 754"/>
                <a:gd name="T5" fmla="*/ 290 h 415"/>
                <a:gd name="T6" fmla="*/ 139 w 754"/>
                <a:gd name="T7" fmla="*/ 204 h 415"/>
                <a:gd name="T8" fmla="*/ 287 w 754"/>
                <a:gd name="T9" fmla="*/ 26 h 415"/>
                <a:gd name="T10" fmla="*/ 504 w 754"/>
                <a:gd name="T11" fmla="*/ 122 h 415"/>
                <a:gd name="T12" fmla="*/ 650 w 754"/>
                <a:gd name="T13" fmla="*/ 119 h 415"/>
                <a:gd name="T14" fmla="*/ 678 w 754"/>
                <a:gd name="T15" fmla="*/ 244 h 415"/>
                <a:gd name="T16" fmla="*/ 742 w 754"/>
                <a:gd name="T17" fmla="*/ 336 h 415"/>
                <a:gd name="T18" fmla="*/ 637 w 754"/>
                <a:gd name="T19" fmla="*/ 407 h 415"/>
                <a:gd name="connsiteX0" fmla="*/ 8448 w 10000"/>
                <a:gd name="connsiteY0" fmla="*/ 9807 h 10000"/>
                <a:gd name="connsiteX1" fmla="*/ 1220 w 10000"/>
                <a:gd name="connsiteY1" fmla="*/ 9711 h 10000"/>
                <a:gd name="connsiteX2" fmla="*/ 199 w 10000"/>
                <a:gd name="connsiteY2" fmla="*/ 6988 h 10000"/>
                <a:gd name="connsiteX3" fmla="*/ 1470 w 10000"/>
                <a:gd name="connsiteY3" fmla="*/ 4211 h 10000"/>
                <a:gd name="connsiteX4" fmla="*/ 3806 w 10000"/>
                <a:gd name="connsiteY4" fmla="*/ 627 h 10000"/>
                <a:gd name="connsiteX5" fmla="*/ 6684 w 10000"/>
                <a:gd name="connsiteY5" fmla="*/ 2940 h 10000"/>
                <a:gd name="connsiteX6" fmla="*/ 8621 w 10000"/>
                <a:gd name="connsiteY6" fmla="*/ 2867 h 10000"/>
                <a:gd name="connsiteX7" fmla="*/ 8992 w 10000"/>
                <a:gd name="connsiteY7" fmla="*/ 5880 h 10000"/>
                <a:gd name="connsiteX8" fmla="*/ 9841 w 10000"/>
                <a:gd name="connsiteY8" fmla="*/ 8096 h 10000"/>
                <a:gd name="connsiteX9" fmla="*/ 8448 w 10000"/>
                <a:gd name="connsiteY9" fmla="*/ 9807 h 10000"/>
                <a:gd name="connsiteX0-1" fmla="*/ 8448 w 10000"/>
                <a:gd name="connsiteY0-2" fmla="*/ 9807 h 10000"/>
                <a:gd name="connsiteX1-3" fmla="*/ 1220 w 10000"/>
                <a:gd name="connsiteY1-4" fmla="*/ 9711 h 10000"/>
                <a:gd name="connsiteX2-5" fmla="*/ 199 w 10000"/>
                <a:gd name="connsiteY2-6" fmla="*/ 6988 h 10000"/>
                <a:gd name="connsiteX3-7" fmla="*/ 1470 w 10000"/>
                <a:gd name="connsiteY3-8" fmla="*/ 4211 h 10000"/>
                <a:gd name="connsiteX4-9" fmla="*/ 3806 w 10000"/>
                <a:gd name="connsiteY4-10" fmla="*/ 627 h 10000"/>
                <a:gd name="connsiteX5-11" fmla="*/ 6684 w 10000"/>
                <a:gd name="connsiteY5-12" fmla="*/ 2940 h 10000"/>
                <a:gd name="connsiteX6-13" fmla="*/ 8621 w 10000"/>
                <a:gd name="connsiteY6-14" fmla="*/ 2867 h 10000"/>
                <a:gd name="connsiteX7-15" fmla="*/ 9353 w 10000"/>
                <a:gd name="connsiteY7-16" fmla="*/ 5815 h 10000"/>
                <a:gd name="connsiteX8-17" fmla="*/ 9841 w 10000"/>
                <a:gd name="connsiteY8-18" fmla="*/ 8096 h 10000"/>
                <a:gd name="connsiteX9-19" fmla="*/ 8448 w 10000"/>
                <a:gd name="connsiteY9-20" fmla="*/ 9807 h 10000"/>
                <a:gd name="connsiteX0-21" fmla="*/ 8448 w 10000"/>
                <a:gd name="connsiteY0-22" fmla="*/ 9807 h 10000"/>
                <a:gd name="connsiteX1-23" fmla="*/ 1220 w 10000"/>
                <a:gd name="connsiteY1-24" fmla="*/ 9711 h 10000"/>
                <a:gd name="connsiteX2-25" fmla="*/ 199 w 10000"/>
                <a:gd name="connsiteY2-26" fmla="*/ 6988 h 10000"/>
                <a:gd name="connsiteX3-27" fmla="*/ 1638 w 10000"/>
                <a:gd name="connsiteY3-28" fmla="*/ 4336 h 10000"/>
                <a:gd name="connsiteX4-29" fmla="*/ 3806 w 10000"/>
                <a:gd name="connsiteY4-30" fmla="*/ 627 h 10000"/>
                <a:gd name="connsiteX5-31" fmla="*/ 6684 w 10000"/>
                <a:gd name="connsiteY5-32" fmla="*/ 2940 h 10000"/>
                <a:gd name="connsiteX6-33" fmla="*/ 8621 w 10000"/>
                <a:gd name="connsiteY6-34" fmla="*/ 2867 h 10000"/>
                <a:gd name="connsiteX7-35" fmla="*/ 9353 w 10000"/>
                <a:gd name="connsiteY7-36" fmla="*/ 5815 h 10000"/>
                <a:gd name="connsiteX8-37" fmla="*/ 9841 w 10000"/>
                <a:gd name="connsiteY8-38" fmla="*/ 8096 h 10000"/>
                <a:gd name="connsiteX9-39" fmla="*/ 8448 w 10000"/>
                <a:gd name="connsiteY9-40" fmla="*/ 9807 h 10000"/>
                <a:gd name="connsiteX0-41" fmla="*/ 8448 w 10000"/>
                <a:gd name="connsiteY0-42" fmla="*/ 9807 h 10000"/>
                <a:gd name="connsiteX1-43" fmla="*/ 1220 w 10000"/>
                <a:gd name="connsiteY1-44" fmla="*/ 9711 h 10000"/>
                <a:gd name="connsiteX2-45" fmla="*/ 199 w 10000"/>
                <a:gd name="connsiteY2-46" fmla="*/ 6988 h 10000"/>
                <a:gd name="connsiteX3-47" fmla="*/ 1638 w 10000"/>
                <a:gd name="connsiteY3-48" fmla="*/ 4336 h 10000"/>
                <a:gd name="connsiteX4-49" fmla="*/ 3806 w 10000"/>
                <a:gd name="connsiteY4-50" fmla="*/ 627 h 10000"/>
                <a:gd name="connsiteX5-51" fmla="*/ 6684 w 10000"/>
                <a:gd name="connsiteY5-52" fmla="*/ 2940 h 10000"/>
                <a:gd name="connsiteX6-53" fmla="*/ 8621 w 10000"/>
                <a:gd name="connsiteY6-54" fmla="*/ 2867 h 10000"/>
                <a:gd name="connsiteX7-55" fmla="*/ 9054 w 10000"/>
                <a:gd name="connsiteY7-56" fmla="*/ 5692 h 10000"/>
                <a:gd name="connsiteX8-57" fmla="*/ 9841 w 10000"/>
                <a:gd name="connsiteY8-58" fmla="*/ 8096 h 10000"/>
                <a:gd name="connsiteX9-59" fmla="*/ 8448 w 10000"/>
                <a:gd name="connsiteY9-60" fmla="*/ 9807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00" h="10000">
                  <a:moveTo>
                    <a:pt x="8448" y="9807"/>
                  </a:moveTo>
                  <a:lnTo>
                    <a:pt x="1220" y="9711"/>
                  </a:lnTo>
                  <a:cubicBezTo>
                    <a:pt x="1220" y="9711"/>
                    <a:pt x="0" y="9253"/>
                    <a:pt x="199" y="6988"/>
                  </a:cubicBezTo>
                  <a:cubicBezTo>
                    <a:pt x="424" y="4530"/>
                    <a:pt x="1638" y="4336"/>
                    <a:pt x="1638" y="4336"/>
                  </a:cubicBezTo>
                  <a:cubicBezTo>
                    <a:pt x="1638" y="4336"/>
                    <a:pt x="1711" y="1277"/>
                    <a:pt x="3806" y="627"/>
                  </a:cubicBezTo>
                  <a:cubicBezTo>
                    <a:pt x="5849" y="0"/>
                    <a:pt x="6684" y="2940"/>
                    <a:pt x="6684" y="2940"/>
                  </a:cubicBezTo>
                  <a:cubicBezTo>
                    <a:pt x="6684" y="2940"/>
                    <a:pt x="7732" y="1542"/>
                    <a:pt x="8621" y="2867"/>
                  </a:cubicBezTo>
                  <a:cubicBezTo>
                    <a:pt x="9363" y="3952"/>
                    <a:pt x="9054" y="5692"/>
                    <a:pt x="9054" y="5692"/>
                  </a:cubicBezTo>
                  <a:cubicBezTo>
                    <a:pt x="9054" y="5692"/>
                    <a:pt x="10000" y="6361"/>
                    <a:pt x="9841" y="8096"/>
                  </a:cubicBezTo>
                  <a:cubicBezTo>
                    <a:pt x="9668" y="10000"/>
                    <a:pt x="8448" y="9807"/>
                    <a:pt x="8448" y="9807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olid"/>
            </a:ln>
            <a:effectLst/>
          </p:spPr>
          <p:txBody>
            <a:bodyPr wrap="none" lIns="0" tIns="50596" rIns="0" bIns="113820" rtlCol="0" anchor="b"/>
            <a:lstStyle/>
            <a:p>
              <a:pPr algn="ctr" defTabSz="914400">
                <a:defRPr/>
              </a:pPr>
              <a:r>
                <a:rPr lang="en-US" altLang="zh-CN" sz="1100" kern="0" dirty="0">
                  <a:solidFill>
                    <a:srgbClr val="666666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  <a:sym typeface="+mn-ea"/>
                </a:rPr>
                <a:t>Content Source</a:t>
              </a:r>
              <a:endParaRPr lang="zh-CN" altLang="en-US" sz="1100" b="1" kern="0" dirty="0">
                <a:solidFill>
                  <a:srgbClr val="666666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44" name="圆角矩形 135">
              <a:extLst>
                <a:ext uri="{FF2B5EF4-FFF2-40B4-BE49-F238E27FC236}">
                  <a16:creationId xmlns:a16="http://schemas.microsoft.com/office/drawing/2014/main" id="{CBAA9D15-C5EF-13BB-3B62-108F9F4771C1}"/>
                </a:ext>
              </a:extLst>
            </p:cNvPr>
            <p:cNvSpPr/>
            <p:nvPr/>
          </p:nvSpPr>
          <p:spPr bwMode="auto">
            <a:xfrm>
              <a:off x="9219565" y="2637790"/>
              <a:ext cx="1394460" cy="311150"/>
            </a:xfrm>
            <a:prstGeom prst="roundRect">
              <a:avLst>
                <a:gd name="adj" fmla="val 0"/>
              </a:avLst>
            </a:prstGeom>
            <a:solidFill>
              <a:srgbClr val="DDDDDD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 anchor="ctr"/>
            <a:lstStyle/>
            <a:p>
              <a:pPr algn="r" defTabSz="963930">
                <a:defRPr/>
              </a:pPr>
              <a:r>
                <a:rPr lang="en-US" altLang="zh-CN" sz="11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    eUPF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4B7B461-F67D-5177-4B59-403FD9904C04}"/>
                </a:ext>
              </a:extLst>
            </p:cNvPr>
            <p:cNvCxnSpPr>
              <a:stCxn id="44" idx="2"/>
            </p:cNvCxnSpPr>
            <p:nvPr/>
          </p:nvCxnSpPr>
          <p:spPr>
            <a:xfrm flipH="1">
              <a:off x="9152890" y="2948940"/>
              <a:ext cx="763905" cy="450850"/>
            </a:xfrm>
            <a:prstGeom prst="line">
              <a:avLst/>
            </a:prstGeom>
            <a:noFill/>
            <a:ln w="6350" cap="flat" cmpd="sng" algn="ctr">
              <a:solidFill>
                <a:srgbClr val="666666"/>
              </a:solidFill>
              <a:prstDash val="solid"/>
              <a:miter lim="800000"/>
            </a:ln>
            <a:effectLst/>
          </p:spPr>
        </p:cxn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9E6FEEA1-DE23-561F-062D-459AF04AEEB9}"/>
                </a:ext>
              </a:extLst>
            </p:cNvPr>
            <p:cNvCxnSpPr/>
            <p:nvPr/>
          </p:nvCxnSpPr>
          <p:spPr>
            <a:xfrm>
              <a:off x="10208260" y="3027045"/>
              <a:ext cx="421005" cy="29972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8A2FA81B-7884-096A-C68C-7D7F348510F8}"/>
                </a:ext>
              </a:extLst>
            </p:cNvPr>
            <p:cNvCxnSpPr/>
            <p:nvPr/>
          </p:nvCxnSpPr>
          <p:spPr>
            <a:xfrm flipH="1" flipV="1">
              <a:off x="10010140" y="3079115"/>
              <a:ext cx="412115" cy="29845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713235E2-3FA6-34A1-94B5-5B310302E29E}"/>
                </a:ext>
              </a:extLst>
            </p:cNvPr>
            <p:cNvCxnSpPr/>
            <p:nvPr/>
          </p:nvCxnSpPr>
          <p:spPr>
            <a:xfrm flipV="1">
              <a:off x="9190355" y="2993390"/>
              <a:ext cx="495935" cy="29083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F087534C-EE91-23B3-3EAB-36551A5F9C7B}"/>
                </a:ext>
              </a:extLst>
            </p:cNvPr>
            <p:cNvCxnSpPr/>
            <p:nvPr/>
          </p:nvCxnSpPr>
          <p:spPr>
            <a:xfrm flipH="1">
              <a:off x="9375140" y="3075940"/>
              <a:ext cx="469900" cy="301625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id="{21D8658D-A45C-32D9-E3AC-9F2D411CD6F0}"/>
                </a:ext>
              </a:extLst>
            </p:cNvPr>
            <p:cNvCxnSpPr/>
            <p:nvPr/>
          </p:nvCxnSpPr>
          <p:spPr>
            <a:xfrm flipV="1">
              <a:off x="9848215" y="3719195"/>
              <a:ext cx="26860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2901733A-6AA0-50A6-70EE-550FB89D66AA}"/>
                </a:ext>
              </a:extLst>
            </p:cNvPr>
            <p:cNvCxnSpPr/>
            <p:nvPr/>
          </p:nvCxnSpPr>
          <p:spPr>
            <a:xfrm flipH="1">
              <a:off x="9820275" y="3568065"/>
              <a:ext cx="290830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1D1D1A"/>
              </a:solidFill>
              <a:prstDash val="dash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FFFBA8D-F5AB-61B0-CA92-1DAD5DDDE63C}"/>
                </a:ext>
              </a:extLst>
            </p:cNvPr>
            <p:cNvSpPr txBox="1"/>
            <p:nvPr/>
          </p:nvSpPr>
          <p:spPr>
            <a:xfrm>
              <a:off x="8256938" y="3432557"/>
              <a:ext cx="816610" cy="410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Media Relay</a:t>
              </a:r>
              <a:endParaRPr lang="zh-CN" altLang="en-US" sz="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BE32DFCE-A2C3-B59F-9E45-649F6F8E8815}"/>
                </a:ext>
              </a:extLst>
            </p:cNvPr>
            <p:cNvCxnSpPr>
              <a:stCxn id="44" idx="2"/>
              <a:endCxn id="71" idx="0"/>
            </p:cNvCxnSpPr>
            <p:nvPr/>
          </p:nvCxnSpPr>
          <p:spPr>
            <a:xfrm>
              <a:off x="9916795" y="2948940"/>
              <a:ext cx="744855" cy="482600"/>
            </a:xfrm>
            <a:prstGeom prst="line">
              <a:avLst/>
            </a:prstGeom>
            <a:noFill/>
            <a:ln w="6350" cap="flat" cmpd="sng" algn="ctr">
              <a:solidFill>
                <a:srgbClr val="666666"/>
              </a:solidFill>
              <a:prstDash val="solid"/>
              <a:miter lim="800000"/>
            </a:ln>
            <a:effectLst/>
          </p:spPr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B1E8F79B-84FD-5EED-CE7A-0C5006FC480E}"/>
                </a:ext>
              </a:extLst>
            </p:cNvPr>
            <p:cNvCxnSpPr/>
            <p:nvPr/>
          </p:nvCxnSpPr>
          <p:spPr>
            <a:xfrm flipH="1">
              <a:off x="9775190" y="3653790"/>
              <a:ext cx="403225" cy="0"/>
            </a:xfrm>
            <a:prstGeom prst="line">
              <a:avLst/>
            </a:prstGeom>
            <a:noFill/>
            <a:ln w="6350" cap="flat" cmpd="sng" algn="ctr">
              <a:solidFill>
                <a:srgbClr val="666666"/>
              </a:solidFill>
              <a:prstDash val="solid"/>
              <a:miter lim="800000"/>
            </a:ln>
            <a:effectLst/>
          </p:spPr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3300FB0-0FA5-5BE9-0AD5-FDA568D5B7DB}"/>
                </a:ext>
              </a:extLst>
            </p:cNvPr>
            <p:cNvSpPr txBox="1"/>
            <p:nvPr/>
          </p:nvSpPr>
          <p:spPr>
            <a:xfrm>
              <a:off x="9458732" y="3185391"/>
              <a:ext cx="920750" cy="279667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9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CP</a:t>
              </a:r>
              <a:endParaRPr lang="zh-CN" altLang="en-US" sz="9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6" name="箭头: 下 188">
              <a:extLst>
                <a:ext uri="{FF2B5EF4-FFF2-40B4-BE49-F238E27FC236}">
                  <a16:creationId xmlns:a16="http://schemas.microsoft.com/office/drawing/2014/main" id="{C5CA9395-AB01-C37A-27F4-7376482320FC}"/>
                </a:ext>
              </a:extLst>
            </p:cNvPr>
            <p:cNvSpPr/>
            <p:nvPr/>
          </p:nvSpPr>
          <p:spPr>
            <a:xfrm>
              <a:off x="9772650" y="2440305"/>
              <a:ext cx="291465" cy="187960"/>
            </a:xfrm>
            <a:prstGeom prst="downArrow">
              <a:avLst/>
            </a:prstGeom>
            <a:solidFill>
              <a:srgbClr val="0070C0">
                <a:lumMod val="20000"/>
                <a:lumOff val="80000"/>
              </a:srgbClr>
            </a:solidFill>
            <a:ln>
              <a:solidFill>
                <a:srgbClr val="E7E6E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sz="1100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7" name="箭头: 下 56">
              <a:extLst>
                <a:ext uri="{FF2B5EF4-FFF2-40B4-BE49-F238E27FC236}">
                  <a16:creationId xmlns:a16="http://schemas.microsoft.com/office/drawing/2014/main" id="{B724CCAC-0D06-00EF-1424-FDF7AF47CFEB}"/>
                </a:ext>
              </a:extLst>
            </p:cNvPr>
            <p:cNvSpPr/>
            <p:nvPr/>
          </p:nvSpPr>
          <p:spPr>
            <a:xfrm>
              <a:off x="9156700" y="3990975"/>
              <a:ext cx="291465" cy="187960"/>
            </a:xfrm>
            <a:prstGeom prst="downArrow">
              <a:avLst/>
            </a:prstGeom>
            <a:solidFill>
              <a:srgbClr val="0070C0">
                <a:lumMod val="20000"/>
                <a:lumOff val="80000"/>
              </a:srgbClr>
            </a:solidFill>
            <a:ln>
              <a:solidFill>
                <a:srgbClr val="E7E6E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sz="1100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8" name="箭头: 下 57">
              <a:extLst>
                <a:ext uri="{FF2B5EF4-FFF2-40B4-BE49-F238E27FC236}">
                  <a16:creationId xmlns:a16="http://schemas.microsoft.com/office/drawing/2014/main" id="{EBD10E35-A661-A117-9C74-76EABA5B2180}"/>
                </a:ext>
              </a:extLst>
            </p:cNvPr>
            <p:cNvSpPr/>
            <p:nvPr/>
          </p:nvSpPr>
          <p:spPr>
            <a:xfrm>
              <a:off x="9481185" y="3990975"/>
              <a:ext cx="291465" cy="187960"/>
            </a:xfrm>
            <a:prstGeom prst="downArrow">
              <a:avLst/>
            </a:prstGeom>
            <a:solidFill>
              <a:srgbClr val="0070C0">
                <a:lumMod val="20000"/>
                <a:lumOff val="80000"/>
              </a:srgbClr>
            </a:solidFill>
            <a:ln>
              <a:solidFill>
                <a:srgbClr val="E7E6E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sz="1100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9" name="箭头: 下 58">
              <a:extLst>
                <a:ext uri="{FF2B5EF4-FFF2-40B4-BE49-F238E27FC236}">
                  <a16:creationId xmlns:a16="http://schemas.microsoft.com/office/drawing/2014/main" id="{3BA8936C-1C3F-4E2C-13B3-D78BE5061188}"/>
                </a:ext>
              </a:extLst>
            </p:cNvPr>
            <p:cNvSpPr/>
            <p:nvPr/>
          </p:nvSpPr>
          <p:spPr>
            <a:xfrm>
              <a:off x="10184130" y="3990975"/>
              <a:ext cx="291465" cy="187960"/>
            </a:xfrm>
            <a:prstGeom prst="downArrow">
              <a:avLst/>
            </a:prstGeom>
            <a:solidFill>
              <a:srgbClr val="0070C0">
                <a:lumMod val="20000"/>
                <a:lumOff val="80000"/>
              </a:srgbClr>
            </a:solidFill>
            <a:ln>
              <a:solidFill>
                <a:srgbClr val="E7E6E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sz="1100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0" name="箭头: 下 59">
              <a:extLst>
                <a:ext uri="{FF2B5EF4-FFF2-40B4-BE49-F238E27FC236}">
                  <a16:creationId xmlns:a16="http://schemas.microsoft.com/office/drawing/2014/main" id="{503EA281-B1CC-8CA3-A45E-C2B39629062F}"/>
                </a:ext>
              </a:extLst>
            </p:cNvPr>
            <p:cNvSpPr/>
            <p:nvPr/>
          </p:nvSpPr>
          <p:spPr>
            <a:xfrm>
              <a:off x="10561320" y="3990975"/>
              <a:ext cx="291465" cy="187960"/>
            </a:xfrm>
            <a:prstGeom prst="downArrow">
              <a:avLst/>
            </a:prstGeom>
            <a:solidFill>
              <a:srgbClr val="0070C0">
                <a:lumMod val="20000"/>
                <a:lumOff val="80000"/>
              </a:srgbClr>
            </a:solidFill>
            <a:ln>
              <a:solidFill>
                <a:srgbClr val="E7E6E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sz="1100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756CC280-E274-CAAD-68C7-03502C3F57FB}"/>
                </a:ext>
              </a:extLst>
            </p:cNvPr>
            <p:cNvCxnSpPr/>
            <p:nvPr/>
          </p:nvCxnSpPr>
          <p:spPr>
            <a:xfrm>
              <a:off x="8720455" y="2512695"/>
              <a:ext cx="2526665" cy="0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5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4F6275F-475C-7D03-0D98-6C6B4E9CCEB6}"/>
                </a:ext>
              </a:extLst>
            </p:cNvPr>
            <p:cNvSpPr txBox="1"/>
            <p:nvPr/>
          </p:nvSpPr>
          <p:spPr>
            <a:xfrm>
              <a:off x="10614024" y="2240280"/>
              <a:ext cx="783084" cy="279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Internet</a:t>
              </a:r>
              <a:endParaRPr lang="zh-CN" altLang="en-US" sz="9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85AC693-ACF8-EF1D-7EB1-9C4215F6DD83}"/>
                </a:ext>
              </a:extLst>
            </p:cNvPr>
            <p:cNvSpPr txBox="1"/>
            <p:nvPr/>
          </p:nvSpPr>
          <p:spPr>
            <a:xfrm>
              <a:off x="10661650" y="2512695"/>
              <a:ext cx="793116" cy="447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Mobile</a:t>
              </a: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 </a:t>
              </a:r>
              <a:r>
                <a:rPr lang="en-US" altLang="zh-CN" sz="9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network</a:t>
              </a:r>
              <a:endParaRPr lang="zh-CN" altLang="en-US" sz="9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91951384-6256-8390-24D1-8172D5304C30}"/>
                </a:ext>
              </a:extLst>
            </p:cNvPr>
            <p:cNvSpPr/>
            <p:nvPr/>
          </p:nvSpPr>
          <p:spPr>
            <a:xfrm>
              <a:off x="9559925" y="2499995"/>
              <a:ext cx="681355" cy="137795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5880" tIns="37940" rIns="75880" bIns="37940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635"/>
                </a:spcBef>
                <a:defRPr/>
              </a:pPr>
              <a:endParaRPr lang="zh-CN" altLang="en-US" sz="1475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2932E3E-7A92-C37A-8520-D119AA6B7999}"/>
                </a:ext>
              </a:extLst>
            </p:cNvPr>
            <p:cNvSpPr/>
            <p:nvPr/>
          </p:nvSpPr>
          <p:spPr>
            <a:xfrm>
              <a:off x="9010650" y="4016375"/>
              <a:ext cx="1911985" cy="90170"/>
            </a:xfrm>
            <a:prstGeom prst="ellips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5880" tIns="37940" rIns="75880" bIns="37940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635"/>
                </a:spcBef>
                <a:defRPr/>
              </a:pPr>
              <a:endParaRPr lang="zh-CN" altLang="en-US" sz="1475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66" name="连接符: 曲线 65">
              <a:extLst>
                <a:ext uri="{FF2B5EF4-FFF2-40B4-BE49-F238E27FC236}">
                  <a16:creationId xmlns:a16="http://schemas.microsoft.com/office/drawing/2014/main" id="{C2584F3B-3C40-B7F3-26D2-63FD5A5C9268}"/>
                </a:ext>
              </a:extLst>
            </p:cNvPr>
            <p:cNvCxnSpPr>
              <a:stCxn id="64" idx="6"/>
              <a:endCxn id="65" idx="6"/>
            </p:cNvCxnSpPr>
            <p:nvPr/>
          </p:nvCxnSpPr>
          <p:spPr>
            <a:xfrm>
              <a:off x="10241280" y="2569210"/>
              <a:ext cx="681355" cy="1492250"/>
            </a:xfrm>
            <a:prstGeom prst="curvedConnector3">
              <a:avLst>
                <a:gd name="adj1" fmla="val 162441"/>
              </a:avLst>
            </a:prstGeom>
            <a:noFill/>
            <a:ln w="6350" cap="flat" cmpd="sng" algn="ctr">
              <a:solidFill>
                <a:srgbClr val="E9002F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CC15C20-AEF1-095A-DB13-36A5A2695A1B}"/>
                </a:ext>
              </a:extLst>
            </p:cNvPr>
            <p:cNvSpPr txBox="1"/>
            <p:nvPr/>
          </p:nvSpPr>
          <p:spPr>
            <a:xfrm>
              <a:off x="10514965" y="2974975"/>
              <a:ext cx="726441" cy="19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kumimoji="1" lang="en-US" altLang="zh-CN" sz="1055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Amplify</a:t>
              </a:r>
              <a:endParaRPr kumimoji="1" lang="zh-CN" altLang="en-US" sz="1055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B84BC78-2E0F-02DD-C1DF-85750FC21194}"/>
                </a:ext>
              </a:extLst>
            </p:cNvPr>
            <p:cNvSpPr txBox="1"/>
            <p:nvPr/>
          </p:nvSpPr>
          <p:spPr>
            <a:xfrm>
              <a:off x="9098245" y="2659944"/>
              <a:ext cx="963413" cy="261023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Media</a:t>
              </a:r>
              <a:r>
                <a:rPr lang="en-US" altLang="zh-CN" sz="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 </a:t>
              </a:r>
              <a:r>
                <a:rPr lang="en-US" altLang="zh-CN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Relay</a:t>
              </a:r>
              <a:endParaRPr lang="zh-CN" altLang="en-US" sz="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7E80644C-6B62-0A9E-EDCC-6EDB4497A8B9}"/>
                </a:ext>
              </a:extLst>
            </p:cNvPr>
            <p:cNvCxnSpPr/>
            <p:nvPr/>
          </p:nvCxnSpPr>
          <p:spPr>
            <a:xfrm flipH="1">
              <a:off x="9390380" y="2296160"/>
              <a:ext cx="252730" cy="412115"/>
            </a:xfrm>
            <a:prstGeom prst="straightConnector1">
              <a:avLst/>
            </a:prstGeom>
            <a:ln w="22225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1BADA477-71FC-6C22-F170-B3D485A4BC18}"/>
                </a:ext>
              </a:extLst>
            </p:cNvPr>
            <p:cNvGrpSpPr/>
            <p:nvPr/>
          </p:nvGrpSpPr>
          <p:grpSpPr>
            <a:xfrm>
              <a:off x="10177780" y="3431540"/>
              <a:ext cx="967740" cy="499745"/>
              <a:chOff x="13895" y="5362"/>
              <a:chExt cx="1524" cy="787"/>
            </a:xfrm>
          </p:grpSpPr>
          <p:sp>
            <p:nvSpPr>
              <p:cNvPr id="71" name="圆角矩形 135">
                <a:extLst>
                  <a:ext uri="{FF2B5EF4-FFF2-40B4-BE49-F238E27FC236}">
                    <a16:creationId xmlns:a16="http://schemas.microsoft.com/office/drawing/2014/main" id="{F80D7520-40C8-2684-32FF-EBFF81521CC8}"/>
                  </a:ext>
                </a:extLst>
              </p:cNvPr>
              <p:cNvSpPr/>
              <p:nvPr/>
            </p:nvSpPr>
            <p:spPr bwMode="auto">
              <a:xfrm>
                <a:off x="13895" y="5362"/>
                <a:ext cx="1524" cy="787"/>
              </a:xfrm>
              <a:prstGeom prst="roundRect">
                <a:avLst>
                  <a:gd name="adj" fmla="val 0"/>
                </a:avLst>
              </a:prstGeom>
              <a:solidFill>
                <a:srgbClr val="DDDDDD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none" anchor="ctr"/>
              <a:lstStyle/>
              <a:p>
                <a:pPr algn="ctr" defTabSz="963930">
                  <a:defRPr/>
                </a:pPr>
                <a:r>
                  <a:rPr lang="en-US" altLang="zh-CN" sz="1100" b="1" kern="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eUPF</a:t>
                </a:r>
              </a:p>
              <a:p>
                <a:pPr algn="ctr" defTabSz="963930">
                  <a:defRPr/>
                </a:pPr>
                <a:endParaRPr lang="en-US" altLang="zh-CN" sz="11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BBDDF1CB-9776-EB76-9916-DCD977C743BC}"/>
                  </a:ext>
                </a:extLst>
              </p:cNvPr>
              <p:cNvSpPr txBox="1"/>
              <p:nvPr/>
            </p:nvSpPr>
            <p:spPr>
              <a:xfrm>
                <a:off x="13943" y="5739"/>
                <a:ext cx="1432" cy="382"/>
              </a:xfrm>
              <a:prstGeom prst="rect">
                <a:avLst/>
              </a:prstGeom>
              <a:solidFill>
                <a:schemeClr val="accent4"/>
              </a:solidFill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zh-CN" sz="7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Media Relay</a:t>
                </a:r>
                <a:endParaRPr lang="zh-CN" altLang="en-US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53076D6C-B1F1-D2BB-35FA-2D44AF84CF94}"/>
                </a:ext>
              </a:extLst>
            </p:cNvPr>
            <p:cNvGrpSpPr/>
            <p:nvPr/>
          </p:nvGrpSpPr>
          <p:grpSpPr>
            <a:xfrm>
              <a:off x="8788400" y="3422015"/>
              <a:ext cx="967740" cy="499745"/>
              <a:chOff x="13895" y="5362"/>
              <a:chExt cx="1524" cy="787"/>
            </a:xfrm>
          </p:grpSpPr>
          <p:sp>
            <p:nvSpPr>
              <p:cNvPr id="74" name="圆角矩形 135">
                <a:extLst>
                  <a:ext uri="{FF2B5EF4-FFF2-40B4-BE49-F238E27FC236}">
                    <a16:creationId xmlns:a16="http://schemas.microsoft.com/office/drawing/2014/main" id="{BFD8467C-0A67-8F67-01AB-4C0E0A8A6D16}"/>
                  </a:ext>
                </a:extLst>
              </p:cNvPr>
              <p:cNvSpPr/>
              <p:nvPr/>
            </p:nvSpPr>
            <p:spPr bwMode="auto">
              <a:xfrm>
                <a:off x="13895" y="5362"/>
                <a:ext cx="1524" cy="787"/>
              </a:xfrm>
              <a:prstGeom prst="roundRect">
                <a:avLst>
                  <a:gd name="adj" fmla="val 0"/>
                </a:avLst>
              </a:prstGeom>
              <a:solidFill>
                <a:srgbClr val="DDDDDD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none" anchor="ctr"/>
              <a:lstStyle/>
              <a:p>
                <a:pPr algn="ctr" defTabSz="963930">
                  <a:defRPr/>
                </a:pPr>
                <a:r>
                  <a:rPr lang="en-US" altLang="zh-CN" sz="1100" b="1" kern="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eUPF</a:t>
                </a:r>
              </a:p>
              <a:p>
                <a:pPr algn="ctr" defTabSz="963930">
                  <a:defRPr/>
                </a:pPr>
                <a:endParaRPr lang="en-US" altLang="zh-CN" sz="11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7916C24C-C6E8-EEAD-A480-480AB7E0D8DF}"/>
                  </a:ext>
                </a:extLst>
              </p:cNvPr>
              <p:cNvSpPr txBox="1"/>
              <p:nvPr/>
            </p:nvSpPr>
            <p:spPr>
              <a:xfrm>
                <a:off x="13943" y="5739"/>
                <a:ext cx="1432" cy="382"/>
              </a:xfrm>
              <a:prstGeom prst="rect">
                <a:avLst/>
              </a:prstGeom>
              <a:solidFill>
                <a:schemeClr val="accent4"/>
              </a:solidFill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zh-CN" sz="7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Media Relay</a:t>
                </a:r>
                <a:endParaRPr lang="zh-CN" altLang="en-US" sz="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3E7372CC-9086-4D16-8247-2CFF73BDD65F}"/>
              </a:ext>
            </a:extLst>
          </p:cNvPr>
          <p:cNvCxnSpPr>
            <a:cxnSpLocks/>
          </p:cNvCxnSpPr>
          <p:nvPr/>
        </p:nvCxnSpPr>
        <p:spPr>
          <a:xfrm>
            <a:off x="1799259" y="4180834"/>
            <a:ext cx="2156730" cy="0"/>
          </a:xfrm>
          <a:prstGeom prst="line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9F1A312D-2FB1-46BE-B1F8-0091BB94F180}"/>
              </a:ext>
            </a:extLst>
          </p:cNvPr>
          <p:cNvCxnSpPr>
            <a:cxnSpLocks/>
          </p:cNvCxnSpPr>
          <p:nvPr/>
        </p:nvCxnSpPr>
        <p:spPr>
          <a:xfrm>
            <a:off x="1793124" y="5140077"/>
            <a:ext cx="2162865" cy="0"/>
          </a:xfrm>
          <a:prstGeom prst="line">
            <a:avLst/>
          </a:prstGeom>
          <a:noFill/>
          <a:ln w="762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92304A37-AD0B-4A7D-B7C5-3835D75ED312}"/>
              </a:ext>
            </a:extLst>
          </p:cNvPr>
          <p:cNvCxnSpPr>
            <a:cxnSpLocks/>
          </p:cNvCxnSpPr>
          <p:nvPr/>
        </p:nvCxnSpPr>
        <p:spPr>
          <a:xfrm>
            <a:off x="1799259" y="5398619"/>
            <a:ext cx="215673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E573D5DE-8899-4594-8AF3-4444A88E0D89}"/>
              </a:ext>
            </a:extLst>
          </p:cNvPr>
          <p:cNvCxnSpPr>
            <a:cxnSpLocks/>
          </p:cNvCxnSpPr>
          <p:nvPr/>
        </p:nvCxnSpPr>
        <p:spPr>
          <a:xfrm>
            <a:off x="1799259" y="5612206"/>
            <a:ext cx="215673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dash"/>
            <a:miter lim="800000"/>
          </a:ln>
          <a:effectLst/>
        </p:spPr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97EC198A-06FE-4324-83AF-3D5461C3B6E7}"/>
              </a:ext>
            </a:extLst>
          </p:cNvPr>
          <p:cNvCxnSpPr>
            <a:cxnSpLocks/>
          </p:cNvCxnSpPr>
          <p:nvPr/>
        </p:nvCxnSpPr>
        <p:spPr>
          <a:xfrm>
            <a:off x="1799259" y="5832605"/>
            <a:ext cx="2156730" cy="0"/>
          </a:xfrm>
          <a:prstGeom prst="line">
            <a:avLst/>
          </a:prstGeom>
          <a:noFill/>
          <a:ln w="254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3EC9EED1-2BC7-4895-AE3D-7E65869BBF62}"/>
              </a:ext>
            </a:extLst>
          </p:cNvPr>
          <p:cNvSpPr txBox="1"/>
          <p:nvPr/>
        </p:nvSpPr>
        <p:spPr>
          <a:xfrm>
            <a:off x="1793124" y="4908947"/>
            <a:ext cx="222081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Spatial media/positioning</a:t>
            </a: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B1931829-36E3-4D70-AFA3-27F4ABA9DB54}"/>
              </a:ext>
            </a:extLst>
          </p:cNvPr>
          <p:cNvCxnSpPr>
            <a:cxnSpLocks/>
          </p:cNvCxnSpPr>
          <p:nvPr/>
        </p:nvCxnSpPr>
        <p:spPr>
          <a:xfrm>
            <a:off x="1799259" y="6359764"/>
            <a:ext cx="215673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59C4AD7A-E05E-401E-8E44-5018758B2C2A}"/>
              </a:ext>
            </a:extLst>
          </p:cNvPr>
          <p:cNvSpPr txBox="1"/>
          <p:nvPr/>
        </p:nvSpPr>
        <p:spPr>
          <a:xfrm>
            <a:off x="1793124" y="6121709"/>
            <a:ext cx="215673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Terminal management command</a:t>
            </a:r>
            <a:endParaRPr kumimoji="1" lang="en-US" altLang="zh-CN" sz="800" dirty="0"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BB975605-67D5-4ED4-9C97-2A4A3F886762}"/>
              </a:ext>
            </a:extLst>
          </p:cNvPr>
          <p:cNvSpPr/>
          <p:nvPr/>
        </p:nvSpPr>
        <p:spPr bwMode="auto">
          <a:xfrm>
            <a:off x="3955989" y="3164384"/>
            <a:ext cx="2062046" cy="3497552"/>
          </a:xfrm>
          <a:prstGeom prst="roundRect">
            <a:avLst>
              <a:gd name="adj" fmla="val 2691"/>
            </a:avLst>
          </a:prstGeom>
          <a:solidFill>
            <a:srgbClr val="FFFFFF"/>
          </a:solidFill>
          <a:ln w="19050" cap="flat" cmpd="sng" algn="ctr">
            <a:solidFill>
              <a:srgbClr val="CAEE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016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Simplified,</a:t>
            </a:r>
            <a:r>
              <a:rPr lang="zh-CN" altLang="en-US" sz="8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Agile and AI-native </a:t>
            </a:r>
          </a:p>
          <a:p>
            <a:pPr algn="ctr" defTabSz="8016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Multi-Modality System</a:t>
            </a:r>
          </a:p>
          <a:p>
            <a:pPr algn="ctr" defTabSz="801688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8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8016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Reduce OPEX,</a:t>
            </a:r>
            <a:r>
              <a:rPr lang="zh-CN" altLang="en-US" sz="8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TTM and CAPEX</a:t>
            </a:r>
            <a:endParaRPr lang="zh-CN" altLang="en-US" sz="8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8AFCF2AD-2794-4F7C-91D1-1B9C254B2B63}"/>
              </a:ext>
            </a:extLst>
          </p:cNvPr>
          <p:cNvSpPr/>
          <p:nvPr/>
        </p:nvSpPr>
        <p:spPr>
          <a:xfrm>
            <a:off x="932461" y="3136846"/>
            <a:ext cx="893638" cy="3525090"/>
          </a:xfrm>
          <a:prstGeom prst="roundRect">
            <a:avLst>
              <a:gd name="adj" fmla="val 6716"/>
            </a:avLst>
          </a:prstGeom>
          <a:solidFill>
            <a:schemeClr val="bg2"/>
          </a:solidFill>
          <a:ln w="9525" cap="flat" cmpd="sng" algn="ctr">
            <a:solidFill>
              <a:srgbClr val="666666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000" b="1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</a:p>
        </p:txBody>
      </p:sp>
      <p:sp>
        <p:nvSpPr>
          <p:cNvPr id="91" name="圆角矩形 36">
            <a:extLst>
              <a:ext uri="{FF2B5EF4-FFF2-40B4-BE49-F238E27FC236}">
                <a16:creationId xmlns:a16="http://schemas.microsoft.com/office/drawing/2014/main" id="{60AD50FE-003F-4FAF-B406-1AADCD452EA2}"/>
              </a:ext>
            </a:extLst>
          </p:cNvPr>
          <p:cNvSpPr/>
          <p:nvPr/>
        </p:nvSpPr>
        <p:spPr>
          <a:xfrm>
            <a:off x="4272271" y="4855745"/>
            <a:ext cx="1429482" cy="1012358"/>
          </a:xfrm>
          <a:prstGeom prst="roundRect">
            <a:avLst>
              <a:gd name="adj" fmla="val 2849"/>
            </a:avLst>
          </a:prstGeom>
          <a:solidFill>
            <a:srgbClr val="FFF2CC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Media Function</a:t>
            </a:r>
            <a:endParaRPr lang="zh-CN" altLang="en-US" sz="9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" name="圆角矩形 36">
            <a:extLst>
              <a:ext uri="{FF2B5EF4-FFF2-40B4-BE49-F238E27FC236}">
                <a16:creationId xmlns:a16="http://schemas.microsoft.com/office/drawing/2014/main" id="{6C6F3C4A-8B7D-4620-9A3A-40E69FA57351}"/>
              </a:ext>
            </a:extLst>
          </p:cNvPr>
          <p:cNvSpPr/>
          <p:nvPr/>
        </p:nvSpPr>
        <p:spPr>
          <a:xfrm>
            <a:off x="4272271" y="4288696"/>
            <a:ext cx="1429482" cy="300222"/>
          </a:xfrm>
          <a:prstGeom prst="roundRect">
            <a:avLst>
              <a:gd name="adj" fmla="val 2849"/>
            </a:avLst>
          </a:prstGeom>
          <a:solidFill>
            <a:srgbClr val="D4F1F5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Service Control Function</a:t>
            </a:r>
            <a:endParaRPr lang="zh-CN" altLang="en-US" sz="900" kern="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3" name="圆角矩形 36">
            <a:extLst>
              <a:ext uri="{FF2B5EF4-FFF2-40B4-BE49-F238E27FC236}">
                <a16:creationId xmlns:a16="http://schemas.microsoft.com/office/drawing/2014/main" id="{926EA575-529F-40CB-8490-4A3AF7D5187F}"/>
              </a:ext>
            </a:extLst>
          </p:cNvPr>
          <p:cNvSpPr/>
          <p:nvPr/>
        </p:nvSpPr>
        <p:spPr>
          <a:xfrm>
            <a:off x="4272271" y="3872694"/>
            <a:ext cx="1429482" cy="300222"/>
          </a:xfrm>
          <a:prstGeom prst="roundRect">
            <a:avLst>
              <a:gd name="adj" fmla="val 2849"/>
            </a:avLst>
          </a:prstGeom>
          <a:solidFill>
            <a:srgbClr val="D4F1F5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Application Service</a:t>
            </a:r>
          </a:p>
        </p:txBody>
      </p:sp>
      <p:sp>
        <p:nvSpPr>
          <p:cNvPr id="94" name="圆角矩形 36">
            <a:extLst>
              <a:ext uri="{FF2B5EF4-FFF2-40B4-BE49-F238E27FC236}">
                <a16:creationId xmlns:a16="http://schemas.microsoft.com/office/drawing/2014/main" id="{7945D5F6-5B2D-42B3-B427-394A7D13F9CD}"/>
              </a:ext>
            </a:extLst>
          </p:cNvPr>
          <p:cNvSpPr/>
          <p:nvPr/>
        </p:nvSpPr>
        <p:spPr>
          <a:xfrm>
            <a:off x="4272271" y="6198328"/>
            <a:ext cx="1429482" cy="300222"/>
          </a:xfrm>
          <a:prstGeom prst="roundRect">
            <a:avLst>
              <a:gd name="adj" fmla="val 2849"/>
            </a:avLst>
          </a:prstGeom>
          <a:solidFill>
            <a:srgbClr val="D4F1F5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Terminal management</a:t>
            </a:r>
            <a:endParaRPr lang="zh-CN" altLang="en-US" sz="9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1E3F8BD5-B7AC-4CC4-BF19-195AC5D8AC8A}"/>
              </a:ext>
            </a:extLst>
          </p:cNvPr>
          <p:cNvSpPr txBox="1"/>
          <p:nvPr/>
        </p:nvSpPr>
        <p:spPr>
          <a:xfrm>
            <a:off x="1793124" y="3959054"/>
            <a:ext cx="234339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Simplified and efficient control signaling</a:t>
            </a:r>
            <a:endParaRPr kumimoji="1" lang="en-US" altLang="zh-CN" sz="800" dirty="0"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E8189D40-5371-47AF-AD5B-6F13C99AFDEB}"/>
              </a:ext>
            </a:extLst>
          </p:cNvPr>
          <p:cNvSpPr txBox="1"/>
          <p:nvPr/>
        </p:nvSpPr>
        <p:spPr>
          <a:xfrm>
            <a:off x="1793124" y="5171682"/>
            <a:ext cx="222081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Environment</a:t>
            </a: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/Location awareness</a:t>
            </a:r>
            <a:endParaRPr kumimoji="1" lang="en-US" altLang="zh-CN" sz="800" dirty="0"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C9AD47E9-E8EA-4939-8253-E08ED548B49D}"/>
              </a:ext>
            </a:extLst>
          </p:cNvPr>
          <p:cNvSpPr txBox="1"/>
          <p:nvPr/>
        </p:nvSpPr>
        <p:spPr>
          <a:xfrm>
            <a:off x="1793124" y="5633672"/>
            <a:ext cx="222081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Multi-Modality Collaboration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F5C34252-E16C-4CED-8E71-3878E3984764}"/>
              </a:ext>
            </a:extLst>
          </p:cNvPr>
          <p:cNvSpPr txBox="1"/>
          <p:nvPr/>
        </p:nvSpPr>
        <p:spPr>
          <a:xfrm>
            <a:off x="1793124" y="5413457"/>
            <a:ext cx="222081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Interactive/Action tracking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37154987-12E1-4CAE-902F-47E6CECE31BF}"/>
              </a:ext>
            </a:extLst>
          </p:cNvPr>
          <p:cNvSpPr txBox="1"/>
          <p:nvPr/>
        </p:nvSpPr>
        <p:spPr>
          <a:xfrm>
            <a:off x="1793124" y="5842149"/>
            <a:ext cx="222081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……</a:t>
            </a: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5A83336E-FFB0-4EED-98FE-36077088224F}"/>
              </a:ext>
            </a:extLst>
          </p:cNvPr>
          <p:cNvCxnSpPr>
            <a:cxnSpLocks/>
          </p:cNvCxnSpPr>
          <p:nvPr/>
        </p:nvCxnSpPr>
        <p:spPr>
          <a:xfrm>
            <a:off x="1799259" y="4870786"/>
            <a:ext cx="2156730" cy="0"/>
          </a:xfrm>
          <a:prstGeom prst="line">
            <a:avLst/>
          </a:prstGeom>
          <a:noFill/>
          <a:ln w="63500" cap="flat" cmpd="sng" algn="ctr">
            <a:solidFill>
              <a:srgbClr val="00B050"/>
            </a:solidFill>
            <a:prstDash val="solid"/>
            <a:miter lim="800000"/>
          </a:ln>
          <a:effectLst/>
        </p:spPr>
      </p:cxnSp>
      <p:sp>
        <p:nvSpPr>
          <p:cNvPr id="101" name="文本框 100">
            <a:extLst>
              <a:ext uri="{FF2B5EF4-FFF2-40B4-BE49-F238E27FC236}">
                <a16:creationId xmlns:a16="http://schemas.microsoft.com/office/drawing/2014/main" id="{6A62869C-8741-4AB4-A7D8-BFEA4F3C7D9F}"/>
              </a:ext>
            </a:extLst>
          </p:cNvPr>
          <p:cNvSpPr txBox="1"/>
          <p:nvPr/>
        </p:nvSpPr>
        <p:spPr>
          <a:xfrm>
            <a:off x="1793124" y="4646677"/>
            <a:ext cx="222081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Basic audio/video/data channel</a:t>
            </a:r>
          </a:p>
        </p:txBody>
      </p:sp>
      <p:sp>
        <p:nvSpPr>
          <p:cNvPr id="102" name="圆柱体 20">
            <a:extLst>
              <a:ext uri="{FF2B5EF4-FFF2-40B4-BE49-F238E27FC236}">
                <a16:creationId xmlns:a16="http://schemas.microsoft.com/office/drawing/2014/main" id="{1414E3C9-4EEB-407B-B16E-F7E44E4B7D2D}"/>
              </a:ext>
            </a:extLst>
          </p:cNvPr>
          <p:cNvSpPr/>
          <p:nvPr/>
        </p:nvSpPr>
        <p:spPr>
          <a:xfrm rot="5400000">
            <a:off x="2354370" y="4677355"/>
            <a:ext cx="1410915" cy="1349565"/>
          </a:xfrm>
          <a:prstGeom prst="can">
            <a:avLst/>
          </a:prstGeom>
          <a:gradFill flip="none" rotWithShape="1">
            <a:gsLst>
              <a:gs pos="0">
                <a:srgbClr val="61B230">
                  <a:lumMod val="20000"/>
                  <a:lumOff val="80000"/>
                  <a:alpha val="12000"/>
                </a:srgbClr>
              </a:gs>
              <a:gs pos="100000">
                <a:srgbClr val="DDDDDD"/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0">
                  <a:srgbClr val="61B230">
                    <a:lumMod val="40000"/>
                    <a:lumOff val="60000"/>
                  </a:srgbClr>
                </a:gs>
                <a:gs pos="100000">
                  <a:srgbClr val="DDDDDD">
                    <a:lumMod val="90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00" kern="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CF02F67-F7D1-4682-A2FB-36CCFDD651F3}"/>
              </a:ext>
            </a:extLst>
          </p:cNvPr>
          <p:cNvSpPr txBox="1"/>
          <p:nvPr/>
        </p:nvSpPr>
        <p:spPr>
          <a:xfrm>
            <a:off x="2385045" y="5303631"/>
            <a:ext cx="134956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9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Immersive media</a:t>
            </a:r>
            <a:endParaRPr kumimoji="1" lang="zh-CN" altLang="en-US" sz="9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F0EE345B-368E-4CC4-B923-F0C24A998059}"/>
              </a:ext>
            </a:extLst>
          </p:cNvPr>
          <p:cNvSpPr txBox="1"/>
          <p:nvPr/>
        </p:nvSpPr>
        <p:spPr>
          <a:xfrm>
            <a:off x="305392" y="839577"/>
            <a:ext cx="1158121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7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6G, operators will provide diverse immersive services such as AR navigation and multi-modal assistant with AI and spatial awareness capabilities in network.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7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current network, especially IMS, need to evolve towards a simplified, agile, and AI-native architectures to support quick service rollout.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7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(Hot) Content can be buffered in the network and pushed to the requested UEs for realizing the convergence of service distribution, network scheduling and data transmission.</a:t>
            </a:r>
            <a:endParaRPr lang="en-GB" altLang="zh-CN" sz="17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A2611E4-54DF-4C85-B46D-13F3EDFFD6BF}"/>
              </a:ext>
            </a:extLst>
          </p:cNvPr>
          <p:cNvSpPr txBox="1"/>
          <p:nvPr/>
        </p:nvSpPr>
        <p:spPr>
          <a:xfrm>
            <a:off x="1194252" y="2621792"/>
            <a:ext cx="4386029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Simplified evolved Immersive solution</a:t>
            </a:r>
          </a:p>
          <a:p>
            <a:pPr algn="ctr"/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(Built-in service</a:t>
            </a:r>
            <a:r>
              <a:rPr lang="zh-CN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agile deployment)</a:t>
            </a:r>
            <a:endParaRPr lang="zh-CN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921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8F661C17-10C7-4157-A047-2F650AC4E3D0}"/>
              </a:ext>
            </a:extLst>
          </p:cNvPr>
          <p:cNvSpPr/>
          <p:nvPr/>
        </p:nvSpPr>
        <p:spPr>
          <a:xfrm>
            <a:off x="6950044" y="1225867"/>
            <a:ext cx="4630989" cy="13352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Rectangle: Rounded Corners 27">
            <a:extLst>
              <a:ext uri="{FF2B5EF4-FFF2-40B4-BE49-F238E27FC236}">
                <a16:creationId xmlns:a16="http://schemas.microsoft.com/office/drawing/2014/main" id="{BE3C7582-700E-4AFD-8C6B-6FBE7DB29D58}"/>
              </a:ext>
            </a:extLst>
          </p:cNvPr>
          <p:cNvSpPr/>
          <p:nvPr/>
        </p:nvSpPr>
        <p:spPr>
          <a:xfrm>
            <a:off x="1765218" y="3251837"/>
            <a:ext cx="2443068" cy="1178012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279915" y="133816"/>
            <a:ext cx="9493994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ISAC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CD502F-FEAB-46C3-8C86-7897005043F4}"/>
              </a:ext>
            </a:extLst>
          </p:cNvPr>
          <p:cNvSpPr txBox="1"/>
          <p:nvPr/>
        </p:nvSpPr>
        <p:spPr>
          <a:xfrm>
            <a:off x="338569" y="1055408"/>
            <a:ext cx="6532316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data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collection, processing and exposure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6 sensing modes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of 3GPP sensing and non-3GPP sensing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coordination with positioning/location </a:t>
            </a:r>
          </a:p>
        </p:txBody>
      </p:sp>
      <p:sp>
        <p:nvSpPr>
          <p:cNvPr id="9" name="云形 8">
            <a:extLst>
              <a:ext uri="{FF2B5EF4-FFF2-40B4-BE49-F238E27FC236}">
                <a16:creationId xmlns:a16="http://schemas.microsoft.com/office/drawing/2014/main" id="{32278B2D-7A6D-4BB1-8EDE-DB6ED8BAD46B}"/>
              </a:ext>
            </a:extLst>
          </p:cNvPr>
          <p:cNvSpPr/>
          <p:nvPr/>
        </p:nvSpPr>
        <p:spPr>
          <a:xfrm>
            <a:off x="5079047" y="2925400"/>
            <a:ext cx="6338206" cy="1741210"/>
          </a:xfrm>
          <a:prstGeom prst="cloud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BF22036-0871-4512-B19A-38D864693EA2}"/>
              </a:ext>
            </a:extLst>
          </p:cNvPr>
          <p:cNvSpPr txBox="1"/>
          <p:nvPr/>
        </p:nvSpPr>
        <p:spPr>
          <a:xfrm>
            <a:off x="8352093" y="2219205"/>
            <a:ext cx="2189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Sensing applications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17E9755-EC15-4932-A30E-62CC08309D58}"/>
              </a:ext>
            </a:extLst>
          </p:cNvPr>
          <p:cNvSpPr txBox="1"/>
          <p:nvPr/>
        </p:nvSpPr>
        <p:spPr>
          <a:xfrm>
            <a:off x="2150544" y="4033191"/>
            <a:ext cx="1818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non-3GPP sensing 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: Rounded Corners 27">
            <a:extLst>
              <a:ext uri="{FF2B5EF4-FFF2-40B4-BE49-F238E27FC236}">
                <a16:creationId xmlns:a16="http://schemas.microsoft.com/office/drawing/2014/main" id="{9942CEC6-26A6-42BC-AC45-1B9698FEAFE1}"/>
              </a:ext>
            </a:extLst>
          </p:cNvPr>
          <p:cNvSpPr/>
          <p:nvPr/>
        </p:nvSpPr>
        <p:spPr>
          <a:xfrm>
            <a:off x="407658" y="4949181"/>
            <a:ext cx="11362105" cy="1775003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4419045-5C45-4736-B648-B04B423097B1}"/>
              </a:ext>
            </a:extLst>
          </p:cNvPr>
          <p:cNvGrpSpPr/>
          <p:nvPr/>
        </p:nvGrpSpPr>
        <p:grpSpPr>
          <a:xfrm>
            <a:off x="640846" y="5037372"/>
            <a:ext cx="10940187" cy="1196348"/>
            <a:chOff x="182715" y="4582770"/>
            <a:chExt cx="11943183" cy="1618088"/>
          </a:xfrm>
        </p:grpSpPr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1D7A0C86-7713-40A4-A0EA-5D8B3D21B5E5}"/>
                </a:ext>
              </a:extLst>
            </p:cNvPr>
            <p:cNvSpPr txBox="1"/>
            <p:nvPr/>
          </p:nvSpPr>
          <p:spPr>
            <a:xfrm>
              <a:off x="182715" y="5742956"/>
              <a:ext cx="1735171" cy="45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gNB</a:t>
              </a:r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monostatic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14">
              <a:extLst>
                <a:ext uri="{FF2B5EF4-FFF2-40B4-BE49-F238E27FC236}">
                  <a16:creationId xmlns:a16="http://schemas.microsoft.com/office/drawing/2014/main" id="{4A41648B-A71B-4D34-9073-788CFDA8C63A}"/>
                </a:ext>
              </a:extLst>
            </p:cNvPr>
            <p:cNvSpPr txBox="1"/>
            <p:nvPr/>
          </p:nvSpPr>
          <p:spPr>
            <a:xfrm>
              <a:off x="1882896" y="5742956"/>
              <a:ext cx="1906057" cy="45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gNB</a:t>
              </a:r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0">
              <a:extLst>
                <a:ext uri="{FF2B5EF4-FFF2-40B4-BE49-F238E27FC236}">
                  <a16:creationId xmlns:a16="http://schemas.microsoft.com/office/drawing/2014/main" id="{939CF52F-354A-4920-B36A-516F2A5ED259}"/>
                </a:ext>
              </a:extLst>
            </p:cNvPr>
            <p:cNvSpPr txBox="1"/>
            <p:nvPr/>
          </p:nvSpPr>
          <p:spPr>
            <a:xfrm>
              <a:off x="10229684" y="5742956"/>
              <a:ext cx="16110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UE monostatic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20">
              <a:extLst>
                <a:ext uri="{FF2B5EF4-FFF2-40B4-BE49-F238E27FC236}">
                  <a16:creationId xmlns:a16="http://schemas.microsoft.com/office/drawing/2014/main" id="{B0FEF928-11A2-4A48-A33F-7E0D20334590}"/>
                </a:ext>
              </a:extLst>
            </p:cNvPr>
            <p:cNvSpPr txBox="1"/>
            <p:nvPr/>
          </p:nvSpPr>
          <p:spPr>
            <a:xfrm>
              <a:off x="8280042" y="5742956"/>
              <a:ext cx="16110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UE-UE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22">
              <a:extLst>
                <a:ext uri="{FF2B5EF4-FFF2-40B4-BE49-F238E27FC236}">
                  <a16:creationId xmlns:a16="http://schemas.microsoft.com/office/drawing/2014/main" id="{562F2258-68B5-4072-8B21-0AC838A72CE8}"/>
                </a:ext>
              </a:extLst>
            </p:cNvPr>
            <p:cNvSpPr txBox="1"/>
            <p:nvPr/>
          </p:nvSpPr>
          <p:spPr>
            <a:xfrm>
              <a:off x="5894035" y="5742956"/>
              <a:ext cx="1906056" cy="45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gNB</a:t>
              </a:r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-UE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15">
              <a:extLst>
                <a:ext uri="{FF2B5EF4-FFF2-40B4-BE49-F238E27FC236}">
                  <a16:creationId xmlns:a16="http://schemas.microsoft.com/office/drawing/2014/main" id="{AE5641E3-463B-4059-9884-A8CE4603B234}"/>
                </a:ext>
              </a:extLst>
            </p:cNvPr>
            <p:cNvSpPr txBox="1"/>
            <p:nvPr/>
          </p:nvSpPr>
          <p:spPr>
            <a:xfrm>
              <a:off x="3835686" y="5742956"/>
              <a:ext cx="1906056" cy="45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UE-</a:t>
              </a:r>
              <a:r>
                <a:rPr lang="en-US" altLang="zh-CN" sz="1600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gNB</a:t>
              </a:r>
              <a:r>
                <a:rPr lang="en-US" altLang="zh-CN" sz="16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bistatic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9A48463-3633-4BCE-83F0-6F28EA9AE6EB}"/>
                </a:ext>
              </a:extLst>
            </p:cNvPr>
            <p:cNvGrpSpPr/>
            <p:nvPr/>
          </p:nvGrpSpPr>
          <p:grpSpPr>
            <a:xfrm>
              <a:off x="373514" y="4868390"/>
              <a:ext cx="1440715" cy="520492"/>
              <a:chOff x="442853" y="4337803"/>
              <a:chExt cx="1440715" cy="520492"/>
            </a:xfrm>
          </p:grpSpPr>
          <p:pic>
            <p:nvPicPr>
              <p:cNvPr id="73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B5FB8067-127D-4DDE-9448-671F9B214E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853" y="4337803"/>
                <a:ext cx="519485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Graphic 27" descr="Man with solid fill">
                <a:extLst>
                  <a:ext uri="{FF2B5EF4-FFF2-40B4-BE49-F238E27FC236}">
                    <a16:creationId xmlns:a16="http://schemas.microsoft.com/office/drawing/2014/main" id="{8E8F836F-01BC-4A43-B469-1785CC5578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523266" y="4427121"/>
                <a:ext cx="360302" cy="360302"/>
              </a:xfrm>
              <a:prstGeom prst="rect">
                <a:avLst/>
              </a:prstGeom>
            </p:spPr>
          </p:pic>
          <p:cxnSp>
            <p:nvCxnSpPr>
              <p:cNvPr id="75" name="直接箭头连接符 74">
                <a:extLst>
                  <a:ext uri="{FF2B5EF4-FFF2-40B4-BE49-F238E27FC236}">
                    <a16:creationId xmlns:a16="http://schemas.microsoft.com/office/drawing/2014/main" id="{7A9F4F2B-8005-417D-B878-9B85B4D07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3672" y="4533044"/>
                <a:ext cx="59848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箭头连接符 75">
                <a:extLst>
                  <a:ext uri="{FF2B5EF4-FFF2-40B4-BE49-F238E27FC236}">
                    <a16:creationId xmlns:a16="http://schemas.microsoft.com/office/drawing/2014/main" id="{3D1FD63D-7110-48AF-94F8-3CCD36EE7C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9720" y="4650774"/>
                <a:ext cx="598480" cy="0"/>
              </a:xfrm>
              <a:prstGeom prst="straightConnector1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7BCCD2D-2ABA-4CD1-86B2-F85473B1FAF1}"/>
                </a:ext>
              </a:extLst>
            </p:cNvPr>
            <p:cNvGrpSpPr/>
            <p:nvPr/>
          </p:nvGrpSpPr>
          <p:grpSpPr>
            <a:xfrm>
              <a:off x="2034024" y="4635334"/>
              <a:ext cx="1590622" cy="986605"/>
              <a:chOff x="2034024" y="4540517"/>
              <a:chExt cx="1590622" cy="986605"/>
            </a:xfrm>
          </p:grpSpPr>
          <p:pic>
            <p:nvPicPr>
              <p:cNvPr id="67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E6B107CE-AEF1-4C13-B4AE-9BD269932C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024" y="4988573"/>
                <a:ext cx="519483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E4BCDCD5-B470-4C61-9C94-6B501E54083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5163" y="5006630"/>
                <a:ext cx="519483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Graphic 27" descr="Man with solid fill">
                <a:extLst>
                  <a:ext uri="{FF2B5EF4-FFF2-40B4-BE49-F238E27FC236}">
                    <a16:creationId xmlns:a16="http://schemas.microsoft.com/office/drawing/2014/main" id="{29ECE67B-A34D-4A7E-8D9A-EC27E2F66E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76742" y="4540517"/>
                <a:ext cx="360302" cy="360301"/>
              </a:xfrm>
              <a:prstGeom prst="rect">
                <a:avLst/>
              </a:prstGeom>
            </p:spPr>
          </p:pic>
          <p:cxnSp>
            <p:nvCxnSpPr>
              <p:cNvPr id="70" name="直接箭头连接符 69">
                <a:extLst>
                  <a:ext uri="{FF2B5EF4-FFF2-40B4-BE49-F238E27FC236}">
                    <a16:creationId xmlns:a16="http://schemas.microsoft.com/office/drawing/2014/main" id="{36656B1B-CF0A-4595-9489-F1069C4A7321}"/>
                  </a:ext>
                </a:extLst>
              </p:cNvPr>
              <p:cNvCxnSpPr/>
              <p:nvPr/>
            </p:nvCxnSpPr>
            <p:spPr>
              <a:xfrm flipV="1">
                <a:off x="2418882" y="4823353"/>
                <a:ext cx="333690" cy="24268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箭头连接符 70">
                <a:extLst>
                  <a:ext uri="{FF2B5EF4-FFF2-40B4-BE49-F238E27FC236}">
                    <a16:creationId xmlns:a16="http://schemas.microsoft.com/office/drawing/2014/main" id="{7BD8E833-F928-4D8C-BB92-F1230A522CBA}"/>
                  </a:ext>
                </a:extLst>
              </p:cNvPr>
              <p:cNvCxnSpPr/>
              <p:nvPr/>
            </p:nvCxnSpPr>
            <p:spPr>
              <a:xfrm>
                <a:off x="2938922" y="4810351"/>
                <a:ext cx="312023" cy="26435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31009FB6-D6A9-443F-89EE-6C6A1A9469C7}"/>
                  </a:ext>
                </a:extLst>
              </p:cNvPr>
              <p:cNvCxnSpPr/>
              <p:nvPr/>
            </p:nvCxnSpPr>
            <p:spPr>
              <a:xfrm>
                <a:off x="2457880" y="5204712"/>
                <a:ext cx="762723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C67A3FA-9319-478B-8DF9-849D2F9F961F}"/>
                </a:ext>
              </a:extLst>
            </p:cNvPr>
            <p:cNvGrpSpPr/>
            <p:nvPr/>
          </p:nvGrpSpPr>
          <p:grpSpPr>
            <a:xfrm>
              <a:off x="3988742" y="4582770"/>
              <a:ext cx="1858896" cy="1091732"/>
              <a:chOff x="3988742" y="4558573"/>
              <a:chExt cx="1858896" cy="1091732"/>
            </a:xfrm>
          </p:grpSpPr>
          <p:pic>
            <p:nvPicPr>
              <p:cNvPr id="60" name="图片 35" descr="32303036343133303b32303036323939393b57694669">
                <a:extLst>
                  <a:ext uri="{FF2B5EF4-FFF2-40B4-BE49-F238E27FC236}">
                    <a16:creationId xmlns:a16="http://schemas.microsoft.com/office/drawing/2014/main" id="{DADEC624-C41E-4ABA-A182-72F9CAAA52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8157256">
                <a:off x="5194081" y="4929947"/>
                <a:ext cx="276509" cy="336409"/>
              </a:xfrm>
              <a:prstGeom prst="rect">
                <a:avLst/>
              </a:prstGeom>
            </p:spPr>
          </p:pic>
          <p:pic>
            <p:nvPicPr>
              <p:cNvPr id="61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79A5EA4F-2BD7-4AF2-8C04-96E1FC3AAD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8742" y="5010963"/>
                <a:ext cx="519484" cy="5204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301CECBE-3AC5-470B-8B0D-7EE4F8F4AE7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4871394" y="5088426"/>
                <a:ext cx="976244" cy="5618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Graphic 27" descr="Man with solid fill">
                <a:extLst>
                  <a:ext uri="{FF2B5EF4-FFF2-40B4-BE49-F238E27FC236}">
                    <a16:creationId xmlns:a16="http://schemas.microsoft.com/office/drawing/2014/main" id="{4FDF0998-24B3-40E5-94B0-1105F1B071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596792" y="4558573"/>
                <a:ext cx="360303" cy="360303"/>
              </a:xfrm>
              <a:prstGeom prst="rect">
                <a:avLst/>
              </a:prstGeom>
            </p:spPr>
          </p:pic>
          <p:cxnSp>
            <p:nvCxnSpPr>
              <p:cNvPr id="64" name="直接箭头连接符 63">
                <a:extLst>
                  <a:ext uri="{FF2B5EF4-FFF2-40B4-BE49-F238E27FC236}">
                    <a16:creationId xmlns:a16="http://schemas.microsoft.com/office/drawing/2014/main" id="{15916912-A12A-49D4-87DE-B46170123A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836574" y="4871022"/>
                <a:ext cx="475272" cy="25207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箭头连接符 64">
                <a:extLst>
                  <a:ext uri="{FF2B5EF4-FFF2-40B4-BE49-F238E27FC236}">
                    <a16:creationId xmlns:a16="http://schemas.microsoft.com/office/drawing/2014/main" id="{397B80E4-A0F2-4A17-8124-9A53CF42AE12}"/>
                  </a:ext>
                </a:extLst>
              </p:cNvPr>
              <p:cNvCxnSpPr/>
              <p:nvPr/>
            </p:nvCxnSpPr>
            <p:spPr>
              <a:xfrm flipH="1">
                <a:off x="4407546" y="4853687"/>
                <a:ext cx="273021" cy="22968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63AC538F-24EF-4C0D-A651-33B0AF001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24878" y="5235049"/>
                <a:ext cx="654382" cy="1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74D875C-5595-48A7-9CDD-3B0B64B0A423}"/>
                </a:ext>
              </a:extLst>
            </p:cNvPr>
            <p:cNvGrpSpPr/>
            <p:nvPr/>
          </p:nvGrpSpPr>
          <p:grpSpPr>
            <a:xfrm>
              <a:off x="6052060" y="4652831"/>
              <a:ext cx="1887787" cy="951611"/>
              <a:chOff x="6052060" y="4684971"/>
              <a:chExt cx="1887787" cy="951611"/>
            </a:xfrm>
          </p:grpSpPr>
          <p:pic>
            <p:nvPicPr>
              <p:cNvPr id="53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50857B99-1D3D-47F9-96F8-62D6A4DF43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6963603" y="5074704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16" descr="Antenna, broadcast, communication, hotspot, signal, towe, wifi icon - Download on Iconfinder">
                <a:extLst>
                  <a:ext uri="{FF2B5EF4-FFF2-40B4-BE49-F238E27FC236}">
                    <a16:creationId xmlns:a16="http://schemas.microsoft.com/office/drawing/2014/main" id="{65CF790F-4E8E-4D21-AC5C-CB5EA0CD36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2060" y="5033353"/>
                <a:ext cx="519484" cy="520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Graphic 27" descr="Man with solid fill">
                <a:extLst>
                  <a:ext uri="{FF2B5EF4-FFF2-40B4-BE49-F238E27FC236}">
                    <a16:creationId xmlns:a16="http://schemas.microsoft.com/office/drawing/2014/main" id="{41C4A3BD-299D-4728-9BB0-8DD41CCE87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673108" y="4684971"/>
                <a:ext cx="360302" cy="360302"/>
              </a:xfrm>
              <a:prstGeom prst="rect">
                <a:avLst/>
              </a:prstGeom>
            </p:spPr>
          </p:pic>
          <p:pic>
            <p:nvPicPr>
              <p:cNvPr id="56" name="图片 35" descr="32303036343133303b32303036323939393b57694669">
                <a:extLst>
                  <a:ext uri="{FF2B5EF4-FFF2-40B4-BE49-F238E27FC236}">
                    <a16:creationId xmlns:a16="http://schemas.microsoft.com/office/drawing/2014/main" id="{E38FC0E9-CFB1-4A12-82D3-6CF8B0BA73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8157256">
                <a:off x="7196949" y="4917668"/>
                <a:ext cx="276509" cy="336409"/>
              </a:xfrm>
              <a:prstGeom prst="rect">
                <a:avLst/>
              </a:prstGeom>
            </p:spPr>
          </p:pic>
          <p:cxnSp>
            <p:nvCxnSpPr>
              <p:cNvPr id="57" name="直接箭头连接符 56">
                <a:extLst>
                  <a:ext uri="{FF2B5EF4-FFF2-40B4-BE49-F238E27FC236}">
                    <a16:creationId xmlns:a16="http://schemas.microsoft.com/office/drawing/2014/main" id="{AF4095D7-89DD-48B7-B659-30A7CFF9F289}"/>
                  </a:ext>
                </a:extLst>
              </p:cNvPr>
              <p:cNvCxnSpPr/>
              <p:nvPr/>
            </p:nvCxnSpPr>
            <p:spPr>
              <a:xfrm flipV="1">
                <a:off x="6426802" y="4914358"/>
                <a:ext cx="338025" cy="20368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箭头连接符 57">
                <a:extLst>
                  <a:ext uri="{FF2B5EF4-FFF2-40B4-BE49-F238E27FC236}">
                    <a16:creationId xmlns:a16="http://schemas.microsoft.com/office/drawing/2014/main" id="{4E26F412-2F15-49F6-A65D-84F2E73F2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42404" y="4921460"/>
                <a:ext cx="299124" cy="200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0ADC778A-B52A-4066-AA7B-DA07AA6833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863" y="5192435"/>
                <a:ext cx="654381" cy="1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76BA286-2258-4196-B607-26710AA88236}"/>
                </a:ext>
              </a:extLst>
            </p:cNvPr>
            <p:cNvGrpSpPr/>
            <p:nvPr/>
          </p:nvGrpSpPr>
          <p:grpSpPr>
            <a:xfrm>
              <a:off x="8043404" y="4617800"/>
              <a:ext cx="2168721" cy="1021672"/>
              <a:chOff x="8043404" y="4677026"/>
              <a:chExt cx="2168721" cy="1021672"/>
            </a:xfrm>
          </p:grpSpPr>
          <p:pic>
            <p:nvPicPr>
              <p:cNvPr id="46" name="图片 35" descr="32303036343133303b32303036323939393b57694669">
                <a:extLst>
                  <a:ext uri="{FF2B5EF4-FFF2-40B4-BE49-F238E27FC236}">
                    <a16:creationId xmlns:a16="http://schemas.microsoft.com/office/drawing/2014/main" id="{8C156777-6DCD-4D34-B9A0-44D408DD18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3523679">
                <a:off x="8510456" y="4909679"/>
                <a:ext cx="276509" cy="336409"/>
              </a:xfrm>
              <a:prstGeom prst="rect">
                <a:avLst/>
              </a:prstGeom>
            </p:spPr>
          </p:pic>
          <p:pic>
            <p:nvPicPr>
              <p:cNvPr id="47" name="图片 35" descr="32303036343133303b32303036323939393b57694669">
                <a:extLst>
                  <a:ext uri="{FF2B5EF4-FFF2-40B4-BE49-F238E27FC236}">
                    <a16:creationId xmlns:a16="http://schemas.microsoft.com/office/drawing/2014/main" id="{7E0EA036-D59B-4F6A-878D-37423D5033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8157256">
                <a:off x="9441060" y="4930391"/>
                <a:ext cx="276509" cy="336409"/>
              </a:xfrm>
              <a:prstGeom prst="rect">
                <a:avLst/>
              </a:prstGeom>
            </p:spPr>
          </p:pic>
          <p:pic>
            <p:nvPicPr>
              <p:cNvPr id="48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3EDF0497-3ACA-4417-8E33-AF189CCEB4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8043404" y="5123096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0C678719-C7AC-4140-AC6E-DD7E963D8E0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9235881" y="5136820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Graphic 27" descr="Man with solid fill">
                <a:extLst>
                  <a:ext uri="{FF2B5EF4-FFF2-40B4-BE49-F238E27FC236}">
                    <a16:creationId xmlns:a16="http://schemas.microsoft.com/office/drawing/2014/main" id="{C684D75D-6207-4816-9288-8E58FAD6AB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927328" y="4677026"/>
                <a:ext cx="360302" cy="360302"/>
              </a:xfrm>
              <a:prstGeom prst="rect">
                <a:avLst/>
              </a:prstGeom>
            </p:spPr>
          </p:pic>
          <p:cxnSp>
            <p:nvCxnSpPr>
              <p:cNvPr id="51" name="直接箭头连接符 50">
                <a:extLst>
                  <a:ext uri="{FF2B5EF4-FFF2-40B4-BE49-F238E27FC236}">
                    <a16:creationId xmlns:a16="http://schemas.microsoft.com/office/drawing/2014/main" id="{A0A06F2D-4010-42F3-85C1-CED069337373}"/>
                  </a:ext>
                </a:extLst>
              </p:cNvPr>
              <p:cNvCxnSpPr/>
              <p:nvPr/>
            </p:nvCxnSpPr>
            <p:spPr>
              <a:xfrm flipV="1">
                <a:off x="8607350" y="4928081"/>
                <a:ext cx="338025" cy="20368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>
                <a:extLst>
                  <a:ext uri="{FF2B5EF4-FFF2-40B4-BE49-F238E27FC236}">
                    <a16:creationId xmlns:a16="http://schemas.microsoft.com/office/drawing/2014/main" id="{CBFE02CD-0465-4F7D-BC4A-77867E069D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35627" y="4917849"/>
                <a:ext cx="299124" cy="200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0ECFB09-00AF-43F0-B80B-29000F8CAB9F}"/>
                </a:ext>
              </a:extLst>
            </p:cNvPr>
            <p:cNvGrpSpPr/>
            <p:nvPr/>
          </p:nvGrpSpPr>
          <p:grpSpPr>
            <a:xfrm>
              <a:off x="10242010" y="4822491"/>
              <a:ext cx="1883888" cy="645802"/>
              <a:chOff x="10242010" y="5070953"/>
              <a:chExt cx="1883888" cy="645802"/>
            </a:xfrm>
          </p:grpSpPr>
          <p:pic>
            <p:nvPicPr>
              <p:cNvPr id="40" name="Picture 18" descr="Arrows, car, carsharing, city, mobility icon - Download on Iconfinder">
                <a:extLst>
                  <a:ext uri="{FF2B5EF4-FFF2-40B4-BE49-F238E27FC236}">
                    <a16:creationId xmlns:a16="http://schemas.microsoft.com/office/drawing/2014/main" id="{610382C2-2716-431C-A41B-F552580EC5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56"/>
              <a:stretch/>
            </p:blipFill>
            <p:spPr bwMode="auto">
              <a:xfrm>
                <a:off x="10242010" y="5154877"/>
                <a:ext cx="976244" cy="56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9CC0DA47-EBAC-4BBD-8D1B-1CFF242CBD7A}"/>
                  </a:ext>
                </a:extLst>
              </p:cNvPr>
              <p:cNvGrpSpPr/>
              <p:nvPr/>
            </p:nvGrpSpPr>
            <p:grpSpPr>
              <a:xfrm>
                <a:off x="10801989" y="5070953"/>
                <a:ext cx="1323909" cy="443047"/>
                <a:chOff x="10801989" y="5070953"/>
                <a:chExt cx="1323909" cy="443047"/>
              </a:xfrm>
            </p:grpSpPr>
            <p:pic>
              <p:nvPicPr>
                <p:cNvPr id="42" name="图片 35" descr="32303036343133303b32303036323939393b57694669">
                  <a:extLst>
                    <a:ext uri="{FF2B5EF4-FFF2-40B4-BE49-F238E27FC236}">
                      <a16:creationId xmlns:a16="http://schemas.microsoft.com/office/drawing/2014/main" id="{3A428CB4-FDCB-4001-A5E6-53ECD5F5E1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 rot="3523679">
                  <a:off x="10831398" y="5041544"/>
                  <a:ext cx="276509" cy="335328"/>
                </a:xfrm>
                <a:prstGeom prst="rect">
                  <a:avLst/>
                </a:prstGeom>
              </p:spPr>
            </p:pic>
            <p:pic>
              <p:nvPicPr>
                <p:cNvPr id="43" name="Graphic 27" descr="Man with solid fill">
                  <a:extLst>
                    <a:ext uri="{FF2B5EF4-FFF2-40B4-BE49-F238E27FC236}">
                      <a16:creationId xmlns:a16="http://schemas.microsoft.com/office/drawing/2014/main" id="{7B04621D-B2B2-4C45-921F-E918746C11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765596" y="5153699"/>
                  <a:ext cx="360302" cy="360301"/>
                </a:xfrm>
                <a:prstGeom prst="rect">
                  <a:avLst/>
                </a:prstGeom>
              </p:spPr>
            </p:pic>
            <p:cxnSp>
              <p:nvCxnSpPr>
                <p:cNvPr id="44" name="直接箭头连接符 43">
                  <a:extLst>
                    <a:ext uri="{FF2B5EF4-FFF2-40B4-BE49-F238E27FC236}">
                      <a16:creationId xmlns:a16="http://schemas.microsoft.com/office/drawing/2014/main" id="{FE660326-D4F8-49D3-9AA4-AF0D723BC7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7699" y="5294971"/>
                  <a:ext cx="598480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箭头连接符 44">
                  <a:extLst>
                    <a:ext uri="{FF2B5EF4-FFF2-40B4-BE49-F238E27FC236}">
                      <a16:creationId xmlns:a16="http://schemas.microsoft.com/office/drawing/2014/main" id="{FF1A3A53-1DDE-42B4-82D0-1982F0D7B8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63752" y="5412703"/>
                  <a:ext cx="598480" cy="0"/>
                </a:xfrm>
                <a:prstGeom prst="straightConnector1">
                  <a:avLst/>
                </a:prstGeom>
                <a:ln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A92E66DA-A367-4B0C-82FD-0F610BFDD43E}"/>
              </a:ext>
            </a:extLst>
          </p:cNvPr>
          <p:cNvCxnSpPr>
            <a:cxnSpLocks/>
          </p:cNvCxnSpPr>
          <p:nvPr/>
        </p:nvCxnSpPr>
        <p:spPr>
          <a:xfrm>
            <a:off x="9192859" y="5611286"/>
            <a:ext cx="599426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Graphic 27" descr="Man with solid fill">
            <a:extLst>
              <a:ext uri="{FF2B5EF4-FFF2-40B4-BE49-F238E27FC236}">
                <a16:creationId xmlns:a16="http://schemas.microsoft.com/office/drawing/2014/main" id="{0FD08A8F-6AE1-4AB1-A8E1-C7ED3425AB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78817" y="3617971"/>
            <a:ext cx="330044" cy="266392"/>
          </a:xfrm>
          <a:prstGeom prst="rect">
            <a:avLst/>
          </a:prstGeom>
        </p:spPr>
      </p:pic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A64CE4E5-9159-41FD-9D47-ECE87A3E73A0}"/>
              </a:ext>
            </a:extLst>
          </p:cNvPr>
          <p:cNvCxnSpPr>
            <a:cxnSpLocks/>
          </p:cNvCxnSpPr>
          <p:nvPr/>
        </p:nvCxnSpPr>
        <p:spPr>
          <a:xfrm>
            <a:off x="2472905" y="3735843"/>
            <a:ext cx="54821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>
            <a:extLst>
              <a:ext uri="{FF2B5EF4-FFF2-40B4-BE49-F238E27FC236}">
                <a16:creationId xmlns:a16="http://schemas.microsoft.com/office/drawing/2014/main" id="{C4599FE0-3D23-4C59-9623-73F3023F49B5}"/>
              </a:ext>
            </a:extLst>
          </p:cNvPr>
          <p:cNvCxnSpPr>
            <a:cxnSpLocks/>
          </p:cNvCxnSpPr>
          <p:nvPr/>
        </p:nvCxnSpPr>
        <p:spPr>
          <a:xfrm>
            <a:off x="2441809" y="3822888"/>
            <a:ext cx="548219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388E849-EE65-4DC3-8F90-04BD5DB491A5}"/>
              </a:ext>
            </a:extLst>
          </p:cNvPr>
          <p:cNvGrpSpPr/>
          <p:nvPr/>
        </p:nvGrpSpPr>
        <p:grpSpPr>
          <a:xfrm rot="20000034">
            <a:off x="3171605" y="3592021"/>
            <a:ext cx="549268" cy="371029"/>
            <a:chOff x="6777321" y="3754420"/>
            <a:chExt cx="2201056" cy="1719593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987D4D40-DC2D-47C8-B793-AFD2CB121086}"/>
                </a:ext>
              </a:extLst>
            </p:cNvPr>
            <p:cNvSpPr/>
            <p:nvPr/>
          </p:nvSpPr>
          <p:spPr>
            <a:xfrm rot="20073624">
              <a:off x="7853912" y="4379153"/>
              <a:ext cx="116051" cy="57365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37D5CC6D-1453-4909-A5BD-623A125EACBE}"/>
                </a:ext>
              </a:extLst>
            </p:cNvPr>
            <p:cNvSpPr/>
            <p:nvPr/>
          </p:nvSpPr>
          <p:spPr>
            <a:xfrm>
              <a:off x="7493000" y="4122421"/>
              <a:ext cx="594545" cy="34036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>
              <a:extLst>
                <a:ext uri="{FF2B5EF4-FFF2-40B4-BE49-F238E27FC236}">
                  <a16:creationId xmlns:a16="http://schemas.microsoft.com/office/drawing/2014/main" id="{6257E858-1B0F-492B-919E-2F6998FA2DCC}"/>
                </a:ext>
              </a:extLst>
            </p:cNvPr>
            <p:cNvSpPr/>
            <p:nvPr/>
          </p:nvSpPr>
          <p:spPr>
            <a:xfrm rot="5400000">
              <a:off x="7043429" y="3603726"/>
              <a:ext cx="340365" cy="872582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993338F2-AF39-4E0C-BF75-FD48D9CA60E7}"/>
                </a:ext>
              </a:extLst>
            </p:cNvPr>
            <p:cNvSpPr/>
            <p:nvPr/>
          </p:nvSpPr>
          <p:spPr>
            <a:xfrm>
              <a:off x="7091772" y="3754420"/>
              <a:ext cx="1397000" cy="54356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斜纹 93">
              <a:extLst>
                <a:ext uri="{FF2B5EF4-FFF2-40B4-BE49-F238E27FC236}">
                  <a16:creationId xmlns:a16="http://schemas.microsoft.com/office/drawing/2014/main" id="{0FC392D5-D7C0-4443-AAD0-28B0C52BE4F0}"/>
                </a:ext>
              </a:extLst>
            </p:cNvPr>
            <p:cNvSpPr/>
            <p:nvPr/>
          </p:nvSpPr>
          <p:spPr>
            <a:xfrm rot="20072872">
              <a:off x="8323604" y="4826529"/>
              <a:ext cx="654773" cy="647484"/>
            </a:xfrm>
            <a:prstGeom prst="diagStripe">
              <a:avLst>
                <a:gd name="adj" fmla="val 6861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98AB767-5B2D-4A58-AA8D-B16A982BEC6E}"/>
                </a:ext>
              </a:extLst>
            </p:cNvPr>
            <p:cNvSpPr/>
            <p:nvPr/>
          </p:nvSpPr>
          <p:spPr>
            <a:xfrm rot="17465746">
              <a:off x="8192000" y="4706073"/>
              <a:ext cx="116051" cy="57365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59C00844-9085-4C90-9D5E-AFE316B5E280}"/>
                </a:ext>
              </a:extLst>
            </p:cNvPr>
            <p:cNvSpPr/>
            <p:nvPr/>
          </p:nvSpPr>
          <p:spPr>
            <a:xfrm>
              <a:off x="7874000" y="4746087"/>
              <a:ext cx="219618" cy="203831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箭头: 上下 103">
            <a:extLst>
              <a:ext uri="{FF2B5EF4-FFF2-40B4-BE49-F238E27FC236}">
                <a16:creationId xmlns:a16="http://schemas.microsoft.com/office/drawing/2014/main" id="{80E55841-29E0-4D3E-83C5-D5927DCD0435}"/>
              </a:ext>
            </a:extLst>
          </p:cNvPr>
          <p:cNvSpPr/>
          <p:nvPr/>
        </p:nvSpPr>
        <p:spPr>
          <a:xfrm>
            <a:off x="8977173" y="2457266"/>
            <a:ext cx="497572" cy="549883"/>
          </a:xfrm>
          <a:prstGeom prst="upDownArrow">
            <a:avLst>
              <a:gd name="adj1" fmla="val 50000"/>
              <a:gd name="adj2" fmla="val 3363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箭头: 上下 105">
            <a:extLst>
              <a:ext uri="{FF2B5EF4-FFF2-40B4-BE49-F238E27FC236}">
                <a16:creationId xmlns:a16="http://schemas.microsoft.com/office/drawing/2014/main" id="{3A261AD7-E078-4B79-8295-63BCC1D86123}"/>
              </a:ext>
            </a:extLst>
          </p:cNvPr>
          <p:cNvSpPr/>
          <p:nvPr/>
        </p:nvSpPr>
        <p:spPr>
          <a:xfrm>
            <a:off x="7889255" y="4632887"/>
            <a:ext cx="497572" cy="355366"/>
          </a:xfrm>
          <a:prstGeom prst="upDownArrow">
            <a:avLst>
              <a:gd name="adj1" fmla="val 50000"/>
              <a:gd name="adj2" fmla="val 3363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箭头: 上下 106">
            <a:extLst>
              <a:ext uri="{FF2B5EF4-FFF2-40B4-BE49-F238E27FC236}">
                <a16:creationId xmlns:a16="http://schemas.microsoft.com/office/drawing/2014/main" id="{CDAA1830-DC68-44F3-BF83-662998058B55}"/>
              </a:ext>
            </a:extLst>
          </p:cNvPr>
          <p:cNvSpPr/>
          <p:nvPr/>
        </p:nvSpPr>
        <p:spPr>
          <a:xfrm rot="5400000">
            <a:off x="4403778" y="3462993"/>
            <a:ext cx="497572" cy="730572"/>
          </a:xfrm>
          <a:prstGeom prst="upDownArrow">
            <a:avLst>
              <a:gd name="adj1" fmla="val 50000"/>
              <a:gd name="adj2" fmla="val 3363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" name="图片 2" descr="3b343532303632363bcedec8cbbbfa">
            <a:extLst>
              <a:ext uri="{FF2B5EF4-FFF2-40B4-BE49-F238E27FC236}">
                <a16:creationId xmlns:a16="http://schemas.microsoft.com/office/drawing/2014/main" id="{DF1C4033-90F9-4433-84A9-2B7A273D4B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58826" y="1372056"/>
            <a:ext cx="694692" cy="697294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97411C27-5C2E-4857-8062-F0B1B4B8ED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65178" y="1416178"/>
            <a:ext cx="763204" cy="653172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id="{D93281C4-1ACB-451C-99E3-CE9379CDD4C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82633" y="1463358"/>
            <a:ext cx="839448" cy="578163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A150A07F-D9A3-4472-9698-D3EA434F99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24724" y="1340552"/>
            <a:ext cx="609714" cy="783340"/>
          </a:xfrm>
          <a:prstGeom prst="rect">
            <a:avLst/>
          </a:prstGeom>
        </p:spPr>
      </p:pic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DE0C1BAB-CE08-4408-B494-F58B4E044410}"/>
              </a:ext>
            </a:extLst>
          </p:cNvPr>
          <p:cNvGrpSpPr/>
          <p:nvPr/>
        </p:nvGrpSpPr>
        <p:grpSpPr>
          <a:xfrm>
            <a:off x="6724441" y="3201780"/>
            <a:ext cx="2694506" cy="954575"/>
            <a:chOff x="2420598" y="3664119"/>
            <a:chExt cx="2730522" cy="1617105"/>
          </a:xfrm>
          <a:solidFill>
            <a:schemeClr val="accent3">
              <a:lumMod val="10000"/>
              <a:lumOff val="90000"/>
            </a:schemeClr>
          </a:solidFill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8409BF1A-9EC3-4035-BCEB-F9F1C1E1AEE0}"/>
                </a:ext>
              </a:extLst>
            </p:cNvPr>
            <p:cNvSpPr/>
            <p:nvPr/>
          </p:nvSpPr>
          <p:spPr>
            <a:xfrm>
              <a:off x="2420598" y="4759244"/>
              <a:ext cx="2730522" cy="52198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DAF5079F-A051-4DA7-AE05-29A2A78FDDCB}"/>
                </a:ext>
              </a:extLst>
            </p:cNvPr>
            <p:cNvGrpSpPr/>
            <p:nvPr/>
          </p:nvGrpSpPr>
          <p:grpSpPr>
            <a:xfrm>
              <a:off x="3522075" y="3664119"/>
              <a:ext cx="617821" cy="951807"/>
              <a:chOff x="3977639" y="4262120"/>
              <a:chExt cx="617821" cy="951807"/>
            </a:xfrm>
            <a:grpFill/>
          </p:grpSpPr>
          <p:sp>
            <p:nvSpPr>
              <p:cNvPr id="152" name="矩形 151">
                <a:extLst>
                  <a:ext uri="{FF2B5EF4-FFF2-40B4-BE49-F238E27FC236}">
                    <a16:creationId xmlns:a16="http://schemas.microsoft.com/office/drawing/2014/main" id="{5CB7DA47-5EE4-436B-ACDC-11D9D0CD9957}"/>
                  </a:ext>
                </a:extLst>
              </p:cNvPr>
              <p:cNvSpPr/>
              <p:nvPr/>
            </p:nvSpPr>
            <p:spPr>
              <a:xfrm>
                <a:off x="3977639" y="4262120"/>
                <a:ext cx="617821" cy="95180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0996C41A-8BD5-41CE-9091-5B1429932336}"/>
                  </a:ext>
                </a:extLst>
              </p:cNvPr>
              <p:cNvCxnSpPr/>
              <p:nvPr/>
            </p:nvCxnSpPr>
            <p:spPr>
              <a:xfrm>
                <a:off x="4180840" y="492564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464E9774-C617-4029-B0F7-DBF2F2E9A823}"/>
                  </a:ext>
                </a:extLst>
              </p:cNvPr>
              <p:cNvCxnSpPr/>
              <p:nvPr/>
            </p:nvCxnSpPr>
            <p:spPr>
              <a:xfrm>
                <a:off x="4180840" y="500692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B641980D-1906-4BBB-96D2-C7423D054AFC}"/>
                  </a:ext>
                </a:extLst>
              </p:cNvPr>
              <p:cNvCxnSpPr/>
              <p:nvPr/>
            </p:nvCxnSpPr>
            <p:spPr>
              <a:xfrm>
                <a:off x="4180840" y="508820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912CE0AF-9A22-45F5-8F25-663BEFD16EEA}"/>
                  </a:ext>
                </a:extLst>
              </p:cNvPr>
              <p:cNvSpPr/>
              <p:nvPr/>
            </p:nvSpPr>
            <p:spPr>
              <a:xfrm>
                <a:off x="4455160" y="4800600"/>
                <a:ext cx="45720" cy="45719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F761DB04-55FF-4B92-95EB-0C3A2D446F08}"/>
                </a:ext>
              </a:extLst>
            </p:cNvPr>
            <p:cNvGrpSpPr/>
            <p:nvPr/>
          </p:nvGrpSpPr>
          <p:grpSpPr>
            <a:xfrm>
              <a:off x="3856548" y="3902718"/>
              <a:ext cx="617821" cy="951807"/>
              <a:chOff x="3977639" y="4262120"/>
              <a:chExt cx="617821" cy="951807"/>
            </a:xfrm>
            <a:grpFill/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id="{3484EB44-8F90-4EAC-8E1F-4A930491A36D}"/>
                  </a:ext>
                </a:extLst>
              </p:cNvPr>
              <p:cNvSpPr/>
              <p:nvPr/>
            </p:nvSpPr>
            <p:spPr>
              <a:xfrm>
                <a:off x="3977639" y="4262120"/>
                <a:ext cx="617821" cy="95180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AFB0B02B-0F28-4B79-AAE1-A19C72E3C29A}"/>
                  </a:ext>
                </a:extLst>
              </p:cNvPr>
              <p:cNvCxnSpPr/>
              <p:nvPr/>
            </p:nvCxnSpPr>
            <p:spPr>
              <a:xfrm>
                <a:off x="4180840" y="492564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406829FB-7D2A-4BE9-84BB-B8ABAB3BFA51}"/>
                  </a:ext>
                </a:extLst>
              </p:cNvPr>
              <p:cNvCxnSpPr/>
              <p:nvPr/>
            </p:nvCxnSpPr>
            <p:spPr>
              <a:xfrm>
                <a:off x="4180840" y="500692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797500D8-59E0-4741-AEA9-95AF447A8B97}"/>
                  </a:ext>
                </a:extLst>
              </p:cNvPr>
              <p:cNvCxnSpPr/>
              <p:nvPr/>
            </p:nvCxnSpPr>
            <p:spPr>
              <a:xfrm>
                <a:off x="4180840" y="508820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C7DC59D4-BBEB-4E6D-8B65-832CE72D763D}"/>
                  </a:ext>
                </a:extLst>
              </p:cNvPr>
              <p:cNvSpPr/>
              <p:nvPr/>
            </p:nvSpPr>
            <p:spPr>
              <a:xfrm>
                <a:off x="4455160" y="4800600"/>
                <a:ext cx="45720" cy="45719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C786B953-25DF-4982-BBE2-565E57671283}"/>
                </a:ext>
              </a:extLst>
            </p:cNvPr>
            <p:cNvGrpSpPr/>
            <p:nvPr/>
          </p:nvGrpSpPr>
          <p:grpSpPr>
            <a:xfrm>
              <a:off x="3158373" y="3911761"/>
              <a:ext cx="617821" cy="951807"/>
              <a:chOff x="3977639" y="4262120"/>
              <a:chExt cx="617821" cy="951807"/>
            </a:xfrm>
            <a:grpFill/>
          </p:grpSpPr>
          <p:sp>
            <p:nvSpPr>
              <p:cNvPr id="142" name="矩形 141">
                <a:extLst>
                  <a:ext uri="{FF2B5EF4-FFF2-40B4-BE49-F238E27FC236}">
                    <a16:creationId xmlns:a16="http://schemas.microsoft.com/office/drawing/2014/main" id="{156AED90-FE24-4920-AAC8-22423ABA97AC}"/>
                  </a:ext>
                </a:extLst>
              </p:cNvPr>
              <p:cNvSpPr/>
              <p:nvPr/>
            </p:nvSpPr>
            <p:spPr>
              <a:xfrm>
                <a:off x="3977639" y="4262120"/>
                <a:ext cx="617821" cy="95180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6DFD24A7-6FA3-4BB8-9074-D2AC584A88E4}"/>
                  </a:ext>
                </a:extLst>
              </p:cNvPr>
              <p:cNvCxnSpPr/>
              <p:nvPr/>
            </p:nvCxnSpPr>
            <p:spPr>
              <a:xfrm>
                <a:off x="4180840" y="492564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8FF4F16A-FF9A-453D-871D-7779BF626C55}"/>
                  </a:ext>
                </a:extLst>
              </p:cNvPr>
              <p:cNvCxnSpPr/>
              <p:nvPr/>
            </p:nvCxnSpPr>
            <p:spPr>
              <a:xfrm>
                <a:off x="4180840" y="500692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901EFBAB-E208-4576-8C5C-D7F25CD8DC53}"/>
                  </a:ext>
                </a:extLst>
              </p:cNvPr>
              <p:cNvCxnSpPr/>
              <p:nvPr/>
            </p:nvCxnSpPr>
            <p:spPr>
              <a:xfrm>
                <a:off x="4180840" y="508820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B9E8D63C-4042-4B15-805A-5E7C72EA1A90}"/>
                  </a:ext>
                </a:extLst>
              </p:cNvPr>
              <p:cNvSpPr/>
              <p:nvPr/>
            </p:nvSpPr>
            <p:spPr>
              <a:xfrm>
                <a:off x="4455160" y="4800600"/>
                <a:ext cx="45720" cy="45719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0F09E22A-D313-461B-8112-1973E4992D24}"/>
                </a:ext>
              </a:extLst>
            </p:cNvPr>
            <p:cNvGrpSpPr/>
            <p:nvPr/>
          </p:nvGrpSpPr>
          <p:grpSpPr>
            <a:xfrm>
              <a:off x="2782844" y="4143687"/>
              <a:ext cx="617821" cy="951807"/>
              <a:chOff x="3977639" y="4262120"/>
              <a:chExt cx="617821" cy="951807"/>
            </a:xfrm>
            <a:grpFill/>
          </p:grpSpPr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id="{BA999ED5-66E2-4553-B300-D9589826C261}"/>
                  </a:ext>
                </a:extLst>
              </p:cNvPr>
              <p:cNvSpPr/>
              <p:nvPr/>
            </p:nvSpPr>
            <p:spPr>
              <a:xfrm>
                <a:off x="3977639" y="4262120"/>
                <a:ext cx="617821" cy="95180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475E2BA2-D085-4D69-BFE0-747BC50C00F7}"/>
                  </a:ext>
                </a:extLst>
              </p:cNvPr>
              <p:cNvCxnSpPr/>
              <p:nvPr/>
            </p:nvCxnSpPr>
            <p:spPr>
              <a:xfrm>
                <a:off x="4180840" y="492564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0D812337-2849-46DD-ADF7-64A6198CE57F}"/>
                  </a:ext>
                </a:extLst>
              </p:cNvPr>
              <p:cNvCxnSpPr/>
              <p:nvPr/>
            </p:nvCxnSpPr>
            <p:spPr>
              <a:xfrm>
                <a:off x="4180840" y="500692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53895619-2A15-4A4F-80E2-BCE97A691C65}"/>
                  </a:ext>
                </a:extLst>
              </p:cNvPr>
              <p:cNvCxnSpPr/>
              <p:nvPr/>
            </p:nvCxnSpPr>
            <p:spPr>
              <a:xfrm>
                <a:off x="4180840" y="508820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F3AB0A32-A8C2-4D92-9CD8-38783368A32A}"/>
                  </a:ext>
                </a:extLst>
              </p:cNvPr>
              <p:cNvSpPr/>
              <p:nvPr/>
            </p:nvSpPr>
            <p:spPr>
              <a:xfrm>
                <a:off x="4455160" y="4800600"/>
                <a:ext cx="45720" cy="45719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C3FDE5C3-B280-415C-97FC-41929CEA5AF3}"/>
                </a:ext>
              </a:extLst>
            </p:cNvPr>
            <p:cNvGrpSpPr/>
            <p:nvPr/>
          </p:nvGrpSpPr>
          <p:grpSpPr>
            <a:xfrm>
              <a:off x="3468644" y="4148586"/>
              <a:ext cx="617821" cy="951807"/>
              <a:chOff x="3977639" y="4262120"/>
              <a:chExt cx="617821" cy="951807"/>
            </a:xfrm>
            <a:grpFill/>
          </p:grpSpPr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id="{6EDD6167-DB50-4E13-9FC3-8EB982700F36}"/>
                  </a:ext>
                </a:extLst>
              </p:cNvPr>
              <p:cNvSpPr/>
              <p:nvPr/>
            </p:nvSpPr>
            <p:spPr>
              <a:xfrm>
                <a:off x="3977639" y="4262120"/>
                <a:ext cx="617821" cy="95180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D9339531-A902-4D96-904C-A3051223DC32}"/>
                  </a:ext>
                </a:extLst>
              </p:cNvPr>
              <p:cNvCxnSpPr/>
              <p:nvPr/>
            </p:nvCxnSpPr>
            <p:spPr>
              <a:xfrm>
                <a:off x="4180840" y="492564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DE2F11E6-A67A-44DF-B19F-3AB2D0FA32BA}"/>
                  </a:ext>
                </a:extLst>
              </p:cNvPr>
              <p:cNvCxnSpPr/>
              <p:nvPr/>
            </p:nvCxnSpPr>
            <p:spPr>
              <a:xfrm>
                <a:off x="4180840" y="500692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8DEA0E4F-8569-44BA-9CA5-20155C340900}"/>
                  </a:ext>
                </a:extLst>
              </p:cNvPr>
              <p:cNvCxnSpPr/>
              <p:nvPr/>
            </p:nvCxnSpPr>
            <p:spPr>
              <a:xfrm>
                <a:off x="4180840" y="508820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8D34799C-961E-4AAB-96B1-0D1678A58DD5}"/>
                  </a:ext>
                </a:extLst>
              </p:cNvPr>
              <p:cNvSpPr/>
              <p:nvPr/>
            </p:nvSpPr>
            <p:spPr>
              <a:xfrm>
                <a:off x="4455160" y="4800600"/>
                <a:ext cx="45720" cy="45719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B43E271E-0A58-41D9-A57A-520DC977E97D}"/>
                </a:ext>
              </a:extLst>
            </p:cNvPr>
            <p:cNvGrpSpPr/>
            <p:nvPr/>
          </p:nvGrpSpPr>
          <p:grpSpPr>
            <a:xfrm>
              <a:off x="4138831" y="4143687"/>
              <a:ext cx="617821" cy="951807"/>
              <a:chOff x="3977639" y="4262120"/>
              <a:chExt cx="617821" cy="951807"/>
            </a:xfrm>
            <a:grpFill/>
          </p:grpSpPr>
          <p:sp>
            <p:nvSpPr>
              <p:cNvPr id="127" name="矩形 126">
                <a:extLst>
                  <a:ext uri="{FF2B5EF4-FFF2-40B4-BE49-F238E27FC236}">
                    <a16:creationId xmlns:a16="http://schemas.microsoft.com/office/drawing/2014/main" id="{0EBA7221-E04C-4E6F-8C05-938FE4E766CB}"/>
                  </a:ext>
                </a:extLst>
              </p:cNvPr>
              <p:cNvSpPr/>
              <p:nvPr/>
            </p:nvSpPr>
            <p:spPr>
              <a:xfrm>
                <a:off x="3977639" y="4262120"/>
                <a:ext cx="617821" cy="95180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AB5FEADB-2FFE-4618-8341-6D35ADD1F270}"/>
                  </a:ext>
                </a:extLst>
              </p:cNvPr>
              <p:cNvCxnSpPr/>
              <p:nvPr/>
            </p:nvCxnSpPr>
            <p:spPr>
              <a:xfrm>
                <a:off x="4180840" y="492564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4BCBBBA4-F021-42A9-8346-82E2718EF9DB}"/>
                  </a:ext>
                </a:extLst>
              </p:cNvPr>
              <p:cNvCxnSpPr/>
              <p:nvPr/>
            </p:nvCxnSpPr>
            <p:spPr>
              <a:xfrm>
                <a:off x="4180840" y="500692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AE89AE45-3B5C-4BE0-89E1-96B588430069}"/>
                  </a:ext>
                </a:extLst>
              </p:cNvPr>
              <p:cNvCxnSpPr/>
              <p:nvPr/>
            </p:nvCxnSpPr>
            <p:spPr>
              <a:xfrm>
                <a:off x="4180840" y="5088205"/>
                <a:ext cx="375920" cy="0"/>
              </a:xfrm>
              <a:prstGeom prst="line">
                <a:avLst/>
              </a:prstGeom>
              <a:grpFill/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7FB06DBB-0147-44CC-86E6-430A6E53F231}"/>
                  </a:ext>
                </a:extLst>
              </p:cNvPr>
              <p:cNvSpPr/>
              <p:nvPr/>
            </p:nvSpPr>
            <p:spPr>
              <a:xfrm>
                <a:off x="4455160" y="4800600"/>
                <a:ext cx="45720" cy="45719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A07E15C5-81AC-4CCF-AFEA-748774ED6DDE}"/>
              </a:ext>
            </a:extLst>
          </p:cNvPr>
          <p:cNvSpPr txBox="1"/>
          <p:nvPr/>
        </p:nvSpPr>
        <p:spPr>
          <a:xfrm>
            <a:off x="9528552" y="3428169"/>
            <a:ext cx="1499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6G network 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A56039D-5A3D-418C-B051-761FAFB6DF79}"/>
              </a:ext>
            </a:extLst>
          </p:cNvPr>
          <p:cNvSpPr txBox="1"/>
          <p:nvPr/>
        </p:nvSpPr>
        <p:spPr>
          <a:xfrm>
            <a:off x="6870885" y="4184184"/>
            <a:ext cx="2838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Sensing Related Function 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phic 27" descr="Man with solid fill">
            <a:extLst>
              <a:ext uri="{FF2B5EF4-FFF2-40B4-BE49-F238E27FC236}">
                <a16:creationId xmlns:a16="http://schemas.microsoft.com/office/drawing/2014/main" id="{08C17D5B-585B-5ADB-811D-4F72D0F29C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7902" y="6305337"/>
            <a:ext cx="360302" cy="360302"/>
          </a:xfrm>
          <a:prstGeom prst="rect">
            <a:avLst/>
          </a:prstGeom>
        </p:spPr>
      </p:pic>
      <p:sp>
        <p:nvSpPr>
          <p:cNvPr id="4" name="TextBox 14">
            <a:extLst>
              <a:ext uri="{FF2B5EF4-FFF2-40B4-BE49-F238E27FC236}">
                <a16:creationId xmlns:a16="http://schemas.microsoft.com/office/drawing/2014/main" id="{F9840620-64A9-895B-C164-41F881B258A7}"/>
              </a:ext>
            </a:extLst>
          </p:cNvPr>
          <p:cNvSpPr txBox="1"/>
          <p:nvPr/>
        </p:nvSpPr>
        <p:spPr>
          <a:xfrm>
            <a:off x="704435" y="6350521"/>
            <a:ext cx="273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Target ( human, vehicle, UAV, etc.)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F8812A0F-BDEE-36F1-06B6-ECFE5730C8A2}"/>
              </a:ext>
            </a:extLst>
          </p:cNvPr>
          <p:cNvSpPr txBox="1"/>
          <p:nvPr/>
        </p:nvSpPr>
        <p:spPr>
          <a:xfrm>
            <a:off x="3971709" y="6377246"/>
            <a:ext cx="31378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UE (vehicle, smart phone, etc.)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1FB149F-6B03-6763-515D-EB1641416AD8}"/>
              </a:ext>
            </a:extLst>
          </p:cNvPr>
          <p:cNvGrpSpPr/>
          <p:nvPr/>
        </p:nvGrpSpPr>
        <p:grpSpPr>
          <a:xfrm>
            <a:off x="3820327" y="6322223"/>
            <a:ext cx="480194" cy="372643"/>
            <a:chOff x="10359741" y="4909886"/>
            <a:chExt cx="976244" cy="645802"/>
          </a:xfrm>
        </p:grpSpPr>
        <p:pic>
          <p:nvPicPr>
            <p:cNvPr id="7" name="Picture 18" descr="Arrows, car, carsharing, city, mobility icon - Download on Iconfinder">
              <a:extLst>
                <a:ext uri="{FF2B5EF4-FFF2-40B4-BE49-F238E27FC236}">
                  <a16:creationId xmlns:a16="http://schemas.microsoft.com/office/drawing/2014/main" id="{8ACC6AE7-9D76-0A0C-227A-57607A9C41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56"/>
            <a:stretch/>
          </p:blipFill>
          <p:spPr bwMode="auto">
            <a:xfrm>
              <a:off x="10359741" y="4993810"/>
              <a:ext cx="976244" cy="561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35" descr="32303036343133303b32303036323939393b57694669">
              <a:extLst>
                <a:ext uri="{FF2B5EF4-FFF2-40B4-BE49-F238E27FC236}">
                  <a16:creationId xmlns:a16="http://schemas.microsoft.com/office/drawing/2014/main" id="{B7893897-53DE-1248-3977-6C727CDFC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3523679">
              <a:off x="10949129" y="4880477"/>
              <a:ext cx="276509" cy="335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9036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1FCA-9F77-62BF-DFE7-26B28854B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EF193B-6BEA-4667-728B-FF6BAB00838D}"/>
              </a:ext>
            </a:extLst>
          </p:cNvPr>
          <p:cNvSpPr txBox="1">
            <a:spLocks/>
          </p:cNvSpPr>
          <p:nvPr/>
        </p:nvSpPr>
        <p:spPr>
          <a:xfrm>
            <a:off x="274320" y="133816"/>
            <a:ext cx="9499589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Satellite Related Design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94D1BB-80A5-8F46-0AFA-E4F93D2E9F04}"/>
              </a:ext>
            </a:extLst>
          </p:cNvPr>
          <p:cNvSpPr txBox="1"/>
          <p:nvPr/>
        </p:nvSpPr>
        <p:spPr>
          <a:xfrm>
            <a:off x="557613" y="1071801"/>
            <a:ext cx="10998446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Simplify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Onboard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Network Functions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Convergence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Terrestrial Networks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DD80D17-68CD-7FF2-6915-C38A58517744}"/>
              </a:ext>
            </a:extLst>
          </p:cNvPr>
          <p:cNvSpPr txBox="1"/>
          <p:nvPr/>
        </p:nvSpPr>
        <p:spPr>
          <a:xfrm>
            <a:off x="10316986" y="1179422"/>
            <a:ext cx="11409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</a:t>
            </a:r>
            <a:r>
              <a:rPr lang="zh-CN" altLang="en-US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Satellite</a:t>
            </a: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C10F2EC6-243E-BCCE-5A1C-380FC32F5343}"/>
              </a:ext>
            </a:extLst>
          </p:cNvPr>
          <p:cNvGrpSpPr/>
          <p:nvPr/>
        </p:nvGrpSpPr>
        <p:grpSpPr>
          <a:xfrm>
            <a:off x="635940" y="1548648"/>
            <a:ext cx="10952754" cy="2134473"/>
            <a:chOff x="635940" y="1548648"/>
            <a:chExt cx="10952754" cy="2134473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38B685C-1B58-8C59-085E-5E09A2A57077}"/>
                </a:ext>
              </a:extLst>
            </p:cNvPr>
            <p:cNvCxnSpPr>
              <a:cxnSpLocks/>
            </p:cNvCxnSpPr>
            <p:nvPr/>
          </p:nvCxnSpPr>
          <p:spPr>
            <a:xfrm>
              <a:off x="1297115" y="2637848"/>
              <a:ext cx="6625119" cy="0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FFAEFDF-B39B-510F-F34D-FB5634A21663}"/>
                </a:ext>
              </a:extLst>
            </p:cNvPr>
            <p:cNvCxnSpPr/>
            <p:nvPr/>
          </p:nvCxnSpPr>
          <p:spPr>
            <a:xfrm>
              <a:off x="5217312" y="2429312"/>
              <a:ext cx="0" cy="195416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10F5AC5D-AF5A-2D87-F1AD-536237A106CE}"/>
                </a:ext>
              </a:extLst>
            </p:cNvPr>
            <p:cNvCxnSpPr>
              <a:cxnSpLocks/>
              <a:stCxn id="71" idx="3"/>
              <a:endCxn id="72" idx="1"/>
            </p:cNvCxnSpPr>
            <p:nvPr/>
          </p:nvCxnSpPr>
          <p:spPr>
            <a:xfrm>
              <a:off x="1792225" y="3115518"/>
              <a:ext cx="1075890" cy="390"/>
            </a:xfrm>
            <a:prstGeom prst="line">
              <a:avLst/>
            </a:prstGeom>
            <a:ln w="28575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E78914F2-F10E-4393-E7F7-ED544A7FF53F}"/>
                </a:ext>
              </a:extLst>
            </p:cNvPr>
            <p:cNvSpPr/>
            <p:nvPr/>
          </p:nvSpPr>
          <p:spPr>
            <a:xfrm>
              <a:off x="2148584" y="1849458"/>
              <a:ext cx="7195089" cy="608579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2"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S-6G-SessionNF</a:t>
              </a: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01F3DCBE-8F2C-BC38-57E9-4743E5A72169}"/>
                </a:ext>
              </a:extLst>
            </p:cNvPr>
            <p:cNvCxnSpPr/>
            <p:nvPr/>
          </p:nvCxnSpPr>
          <p:spPr>
            <a:xfrm>
              <a:off x="1463977" y="2648101"/>
              <a:ext cx="0" cy="228162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  <a:miter lim="800000"/>
            </a:ln>
            <a:effectLst/>
          </p:spPr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FD1187B5-43C7-A7E3-DAAC-A1CAE7C12655}"/>
                </a:ext>
              </a:extLst>
            </p:cNvPr>
            <p:cNvCxnSpPr/>
            <p:nvPr/>
          </p:nvCxnSpPr>
          <p:spPr>
            <a:xfrm>
              <a:off x="3949705" y="2648101"/>
              <a:ext cx="0" cy="206808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  <a:miter lim="800000"/>
            </a:ln>
            <a:effectLst/>
          </p:spPr>
        </p:cxn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EAB59EEE-3914-C0FD-F7C0-E7B9048D7431}"/>
                </a:ext>
              </a:extLst>
            </p:cNvPr>
            <p:cNvSpPr/>
            <p:nvPr/>
          </p:nvSpPr>
          <p:spPr>
            <a:xfrm>
              <a:off x="635940" y="2891253"/>
              <a:ext cx="1156285" cy="44853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S-6G-RAN</a:t>
              </a:r>
              <a:endParaRPr lang="zh-CN" alt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E230B1F0-06AC-3852-24BA-CBB4B29C5E02}"/>
                </a:ext>
              </a:extLst>
            </p:cNvPr>
            <p:cNvSpPr/>
            <p:nvPr/>
          </p:nvSpPr>
          <p:spPr>
            <a:xfrm>
              <a:off x="2868115" y="2824364"/>
              <a:ext cx="2768141" cy="583087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2"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S-6G-UPF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2AF91D18-F535-084A-E743-8B7C68EEB155}"/>
                </a:ext>
              </a:extLst>
            </p:cNvPr>
            <p:cNvSpPr/>
            <p:nvPr/>
          </p:nvSpPr>
          <p:spPr>
            <a:xfrm>
              <a:off x="10737179" y="3281250"/>
              <a:ext cx="8515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S-6GC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BE474DCA-6BFE-4254-E307-AF2AFE2F3492}"/>
                </a:ext>
              </a:extLst>
            </p:cNvPr>
            <p:cNvSpPr/>
            <p:nvPr/>
          </p:nvSpPr>
          <p:spPr>
            <a:xfrm>
              <a:off x="1970165" y="1548648"/>
              <a:ext cx="9585894" cy="2134348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Box 38">
              <a:extLst>
                <a:ext uri="{FF2B5EF4-FFF2-40B4-BE49-F238E27FC236}">
                  <a16:creationId xmlns:a16="http://schemas.microsoft.com/office/drawing/2014/main" id="{85AA8436-172A-0B4B-454E-587801AA2232}"/>
                </a:ext>
              </a:extLst>
            </p:cNvPr>
            <p:cNvSpPr txBox="1"/>
            <p:nvPr/>
          </p:nvSpPr>
          <p:spPr>
            <a:xfrm>
              <a:off x="3409944" y="3375344"/>
              <a:ext cx="11352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i="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Efficient UP</a:t>
              </a:r>
              <a:endParaRPr lang="zh-CN" altLang="en-US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38">
              <a:extLst>
                <a:ext uri="{FF2B5EF4-FFF2-40B4-BE49-F238E27FC236}">
                  <a16:creationId xmlns:a16="http://schemas.microsoft.com/office/drawing/2014/main" id="{7853D47F-910B-C1D6-FDE8-199E38D27AC6}"/>
                </a:ext>
              </a:extLst>
            </p:cNvPr>
            <p:cNvSpPr txBox="1"/>
            <p:nvPr/>
          </p:nvSpPr>
          <p:spPr>
            <a:xfrm>
              <a:off x="4849507" y="1550507"/>
              <a:ext cx="3404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i="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On-demand CP</a:t>
              </a:r>
              <a:r>
                <a:rPr lang="zh-CN" altLang="en-US" sz="1400" b="1" i="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1400" b="1" i="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Minimal / Converged</a:t>
              </a:r>
              <a:r>
                <a:rPr lang="zh-CN" altLang="en-US" sz="1400" b="1" i="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endParaRPr lang="zh-CN" altLang="en-US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7C7B30A-98A6-EC48-1F19-B13DD37E4E61}"/>
                </a:ext>
              </a:extLst>
            </p:cNvPr>
            <p:cNvSpPr/>
            <p:nvPr/>
          </p:nvSpPr>
          <p:spPr>
            <a:xfrm>
              <a:off x="4732159" y="1935248"/>
              <a:ext cx="780886" cy="210643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AM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ACEE2FC-29AC-F6AF-7F37-9BF6D8CD6DCC}"/>
                </a:ext>
              </a:extLst>
            </p:cNvPr>
            <p:cNvSpPr/>
            <p:nvPr/>
          </p:nvSpPr>
          <p:spPr>
            <a:xfrm>
              <a:off x="5696815" y="1932579"/>
              <a:ext cx="780886" cy="210643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MM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F8079F2-8338-A5F6-5983-47FBC4AA3DD2}"/>
                </a:ext>
              </a:extLst>
            </p:cNvPr>
            <p:cNvSpPr/>
            <p:nvPr/>
          </p:nvSpPr>
          <p:spPr>
            <a:xfrm>
              <a:off x="4732159" y="2217397"/>
              <a:ext cx="780886" cy="210643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Auth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0FE401A-F6CD-3769-6C69-1076C1886116}"/>
                </a:ext>
              </a:extLst>
            </p:cNvPr>
            <p:cNvSpPr/>
            <p:nvPr/>
          </p:nvSpPr>
          <p:spPr>
            <a:xfrm>
              <a:off x="5696815" y="2216688"/>
              <a:ext cx="780886" cy="210643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6A05AC9-25BB-A5D8-B39D-979651131AAC}"/>
                </a:ext>
              </a:extLst>
            </p:cNvPr>
            <p:cNvSpPr/>
            <p:nvPr/>
          </p:nvSpPr>
          <p:spPr>
            <a:xfrm>
              <a:off x="4186989" y="2865313"/>
              <a:ext cx="780886" cy="210643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Forward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326A96D-32DA-ECF8-51DE-0A8A4C863417}"/>
                </a:ext>
              </a:extLst>
            </p:cNvPr>
            <p:cNvSpPr/>
            <p:nvPr/>
          </p:nvSpPr>
          <p:spPr>
            <a:xfrm>
              <a:off x="4186989" y="3147462"/>
              <a:ext cx="780886" cy="210643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ULCL/…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C72A814-B3E3-246F-FBBB-D67CA85AC59D}"/>
                </a:ext>
              </a:extLst>
            </p:cNvPr>
            <p:cNvSpPr/>
            <p:nvPr/>
          </p:nvSpPr>
          <p:spPr>
            <a:xfrm>
              <a:off x="6634940" y="1942371"/>
              <a:ext cx="882817" cy="192942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AM Policy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C788A47-DF10-2752-B5CF-FC20CBBCF52D}"/>
                </a:ext>
              </a:extLst>
            </p:cNvPr>
            <p:cNvSpPr/>
            <p:nvPr/>
          </p:nvSpPr>
          <p:spPr>
            <a:xfrm>
              <a:off x="6634940" y="2206493"/>
              <a:ext cx="882817" cy="192942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SM Policy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0B8FBD0-93FF-5927-6089-D8C189075D99}"/>
                </a:ext>
              </a:extLst>
            </p:cNvPr>
            <p:cNvSpPr/>
            <p:nvPr/>
          </p:nvSpPr>
          <p:spPr>
            <a:xfrm>
              <a:off x="7656725" y="1932579"/>
              <a:ext cx="882817" cy="202734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Lite-UDM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4451211-782B-457F-50E8-7B887FA248AE}"/>
                </a:ext>
              </a:extLst>
            </p:cNvPr>
            <p:cNvSpPr txBox="1"/>
            <p:nvPr/>
          </p:nvSpPr>
          <p:spPr>
            <a:xfrm>
              <a:off x="6747561" y="2701315"/>
              <a:ext cx="2818695" cy="307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0" i="0">
                  <a:solidFill>
                    <a:srgbClr val="AE460C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i="1" dirty="0">
                  <a:solidFill>
                    <a:schemeClr val="accent6">
                      <a:lumMod val="75000"/>
                    </a:schemeClr>
                  </a:solidFill>
                </a:rPr>
                <a:t>Protocol and Interface Streamlining</a:t>
              </a:r>
              <a:endParaRPr lang="zh-CN" altLang="en-US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8B26C95-532C-5BB5-1DDB-1AD34B475C7A}"/>
                </a:ext>
              </a:extLst>
            </p:cNvPr>
            <p:cNvSpPr txBox="1"/>
            <p:nvPr/>
          </p:nvSpPr>
          <p:spPr>
            <a:xfrm>
              <a:off x="6747561" y="3043850"/>
              <a:ext cx="39824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0" i="1">
                  <a:solidFill>
                    <a:srgbClr val="FF99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dirty="0">
                  <a:solidFill>
                    <a:srgbClr val="AE460C"/>
                  </a:solidFill>
                </a:rPr>
                <a:t>Storage, Computing, and Transmission Optimization</a:t>
              </a:r>
            </a:p>
            <a:p>
              <a:r>
                <a:rPr lang="en-US" altLang="zh-CN" dirty="0">
                  <a:solidFill>
                    <a:srgbClr val="AE460C"/>
                  </a:solidFill>
                </a:rPr>
                <a:t>Lightweight-Optimized Virtualization Platform</a:t>
              </a:r>
              <a:endParaRPr lang="zh-CN" altLang="en-US" dirty="0">
                <a:solidFill>
                  <a:srgbClr val="AE460C"/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CC54D4B-A663-4A8C-598E-80947013F891}"/>
                </a:ext>
              </a:extLst>
            </p:cNvPr>
            <p:cNvSpPr/>
            <p:nvPr/>
          </p:nvSpPr>
          <p:spPr>
            <a:xfrm>
              <a:off x="8814204" y="2181150"/>
              <a:ext cx="365431" cy="19528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8DDFA97-EC23-22D5-1188-23BA4E5CDE89}"/>
                </a:ext>
              </a:extLst>
            </p:cNvPr>
            <p:cNvSpPr/>
            <p:nvPr/>
          </p:nvSpPr>
          <p:spPr>
            <a:xfrm>
              <a:off x="5115444" y="3163166"/>
              <a:ext cx="365431" cy="19528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117EF52-A298-7C51-B182-28690902C7B1}"/>
                </a:ext>
              </a:extLst>
            </p:cNvPr>
            <p:cNvSpPr/>
            <p:nvPr/>
          </p:nvSpPr>
          <p:spPr>
            <a:xfrm>
              <a:off x="6322850" y="3196732"/>
              <a:ext cx="365431" cy="19528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968BCF0-B6C8-3EB6-E063-3BB5FDF8BB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17837" y="2848240"/>
              <a:ext cx="335994" cy="3103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  <a:miter lim="800000"/>
            </a:ln>
            <a:effectLst/>
          </p:spPr>
        </p:cxn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C22F4B9-0FA6-E581-88B4-510435B2908B}"/>
                </a:ext>
              </a:extLst>
            </p:cNvPr>
            <p:cNvSpPr/>
            <p:nvPr/>
          </p:nvSpPr>
          <p:spPr>
            <a:xfrm>
              <a:off x="7656725" y="2203130"/>
              <a:ext cx="882817" cy="202734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34764CF7-61E7-32D4-5A61-EC5F24DA8ADD}"/>
              </a:ext>
            </a:extLst>
          </p:cNvPr>
          <p:cNvGrpSpPr/>
          <p:nvPr/>
        </p:nvGrpSpPr>
        <p:grpSpPr>
          <a:xfrm>
            <a:off x="708286" y="4206383"/>
            <a:ext cx="10901116" cy="2543831"/>
            <a:chOff x="708286" y="4206383"/>
            <a:chExt cx="10901116" cy="2543831"/>
          </a:xfrm>
        </p:grpSpPr>
        <p:pic>
          <p:nvPicPr>
            <p:cNvPr id="7" name="Picture 8" descr="C:\Users\lujie\Downloads\通信.png">
              <a:extLst>
                <a:ext uri="{FF2B5EF4-FFF2-40B4-BE49-F238E27FC236}">
                  <a16:creationId xmlns:a16="http://schemas.microsoft.com/office/drawing/2014/main" id="{181F6180-E38B-F88A-2415-21B3F23F9F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3785" y="5050285"/>
              <a:ext cx="355092" cy="344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C:\Users\lujie\Downloads\通信.png">
              <a:extLst>
                <a:ext uri="{FF2B5EF4-FFF2-40B4-BE49-F238E27FC236}">
                  <a16:creationId xmlns:a16="http://schemas.microsoft.com/office/drawing/2014/main" id="{D738B001-146F-B742-B907-1C3C6AFC2B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470" y="4267026"/>
              <a:ext cx="355092" cy="344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8" descr="C:\Users\lujie\Downloads\通信.png">
              <a:extLst>
                <a:ext uri="{FF2B5EF4-FFF2-40B4-BE49-F238E27FC236}">
                  <a16:creationId xmlns:a16="http://schemas.microsoft.com/office/drawing/2014/main" id="{42786E6D-7610-1297-18B1-D3B0D6DA0A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7089" y="5043844"/>
              <a:ext cx="355092" cy="344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30" descr="C:\Users\lujie\Downloads\基站 (1).png">
              <a:extLst>
                <a:ext uri="{FF2B5EF4-FFF2-40B4-BE49-F238E27FC236}">
                  <a16:creationId xmlns:a16="http://schemas.microsoft.com/office/drawing/2014/main" id="{78CF30DE-2350-98FC-AEF3-868AC427E9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0248" y="5961007"/>
              <a:ext cx="509477" cy="509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5">
              <a:extLst>
                <a:ext uri="{FF2B5EF4-FFF2-40B4-BE49-F238E27FC236}">
                  <a16:creationId xmlns:a16="http://schemas.microsoft.com/office/drawing/2014/main" id="{83C65F5A-31E6-E2AF-294E-F988E316E4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59828" y="5387106"/>
              <a:ext cx="355092" cy="359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7CAF735-BBF0-755C-563C-3C5CCA279F53}"/>
                </a:ext>
              </a:extLst>
            </p:cNvPr>
            <p:cNvSpPr/>
            <p:nvPr/>
          </p:nvSpPr>
          <p:spPr>
            <a:xfrm>
              <a:off x="708286" y="5434547"/>
              <a:ext cx="461885" cy="59314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6G UE</a:t>
              </a:r>
              <a:endParaRPr lang="zh-CN" altLang="en-US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A3DD170-4D89-AC40-DBC1-73262E721298}"/>
                </a:ext>
              </a:extLst>
            </p:cNvPr>
            <p:cNvSpPr txBox="1"/>
            <p:nvPr/>
          </p:nvSpPr>
          <p:spPr>
            <a:xfrm>
              <a:off x="2300354" y="4552037"/>
              <a:ext cx="72914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GEO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2B5B275-E944-D43C-E823-E0D73C850621}"/>
                </a:ext>
              </a:extLst>
            </p:cNvPr>
            <p:cNvSpPr txBox="1"/>
            <p:nvPr/>
          </p:nvSpPr>
          <p:spPr>
            <a:xfrm>
              <a:off x="2274484" y="5423345"/>
              <a:ext cx="72914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NGSO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CAC0D96-3EC0-B02C-7430-9249EA214040}"/>
                </a:ext>
              </a:extLst>
            </p:cNvPr>
            <p:cNvSpPr txBox="1"/>
            <p:nvPr/>
          </p:nvSpPr>
          <p:spPr>
            <a:xfrm>
              <a:off x="2114049" y="6442437"/>
              <a:ext cx="11907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6G-RAN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37DAA7AC-E52A-7AEB-BBDA-D68268C110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7166" y="5203787"/>
              <a:ext cx="339923" cy="1853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Picture 13" descr="C:\Users\lujie\Downloads\闪电 (2).png">
              <a:extLst>
                <a:ext uri="{FF2B5EF4-FFF2-40B4-BE49-F238E27FC236}">
                  <a16:creationId xmlns:a16="http://schemas.microsoft.com/office/drawing/2014/main" id="{049B02D3-914F-BD70-1D63-7636C3D600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119984" flipH="1">
              <a:off x="4495283" y="5018623"/>
              <a:ext cx="166753" cy="540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3" descr="C:\Users\lujie\Downloads\闪电 (2).png">
              <a:extLst>
                <a:ext uri="{FF2B5EF4-FFF2-40B4-BE49-F238E27FC236}">
                  <a16:creationId xmlns:a16="http://schemas.microsoft.com/office/drawing/2014/main" id="{431888BE-65B8-0D2F-B7D8-F9A7EFA39D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078090">
              <a:off x="4333592" y="4103788"/>
              <a:ext cx="208718" cy="1181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670E24A-F204-12E4-D76C-467CE42A169C}"/>
                </a:ext>
              </a:extLst>
            </p:cNvPr>
            <p:cNvSpPr/>
            <p:nvPr/>
          </p:nvSpPr>
          <p:spPr>
            <a:xfrm>
              <a:off x="2844521" y="4206383"/>
              <a:ext cx="729146" cy="4013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S-</a:t>
              </a:r>
            </a:p>
            <a:p>
              <a:pPr algn="ctr"/>
              <a:r>
                <a:rPr lang="en-US" altLang="zh-CN" sz="11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6G-RAN</a:t>
              </a:r>
              <a:endParaRPr lang="zh-CN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B16CE32-581B-86BC-D00F-4B96ADA11F2C}"/>
                </a:ext>
              </a:extLst>
            </p:cNvPr>
            <p:cNvSpPr/>
            <p:nvPr/>
          </p:nvSpPr>
          <p:spPr>
            <a:xfrm>
              <a:off x="5519524" y="5633572"/>
              <a:ext cx="3199478" cy="101547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F28F86D-878C-61E2-31F4-280EAA0A5A05}"/>
                </a:ext>
              </a:extLst>
            </p:cNvPr>
            <p:cNvCxnSpPr/>
            <p:nvPr/>
          </p:nvCxnSpPr>
          <p:spPr>
            <a:xfrm>
              <a:off x="6266796" y="6068652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089DFC35-BD31-934D-B92C-0CA89AA57C39}"/>
                </a:ext>
              </a:extLst>
            </p:cNvPr>
            <p:cNvSpPr/>
            <p:nvPr/>
          </p:nvSpPr>
          <p:spPr>
            <a:xfrm>
              <a:off x="5630020" y="5757934"/>
              <a:ext cx="1270573" cy="296622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 -AM&amp;MM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C704C10-6D94-BDA9-FC50-179DEF894C3D}"/>
                </a:ext>
              </a:extLst>
            </p:cNvPr>
            <p:cNvSpPr/>
            <p:nvPr/>
          </p:nvSpPr>
          <p:spPr>
            <a:xfrm>
              <a:off x="6948468" y="5757934"/>
              <a:ext cx="1101004" cy="291335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6G-SM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D74161FF-DBF9-79AC-D041-469D9171956B}"/>
                </a:ext>
              </a:extLst>
            </p:cNvPr>
            <p:cNvCxnSpPr/>
            <p:nvPr/>
          </p:nvCxnSpPr>
          <p:spPr>
            <a:xfrm>
              <a:off x="6105266" y="6182873"/>
              <a:ext cx="0" cy="122607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9ED28228-BF26-165B-02D5-45BC1895CB7C}"/>
                </a:ext>
              </a:extLst>
            </p:cNvPr>
            <p:cNvCxnSpPr/>
            <p:nvPr/>
          </p:nvCxnSpPr>
          <p:spPr>
            <a:xfrm>
              <a:off x="7530223" y="6054322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30A4B002-A66D-32CC-B3F6-5F120B67CD8E}"/>
                </a:ext>
              </a:extLst>
            </p:cNvPr>
            <p:cNvCxnSpPr/>
            <p:nvPr/>
          </p:nvCxnSpPr>
          <p:spPr>
            <a:xfrm>
              <a:off x="7036831" y="6185072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A59B82E-8F79-46B2-1726-949AA34A1391}"/>
                </a:ext>
              </a:extLst>
            </p:cNvPr>
            <p:cNvSpPr/>
            <p:nvPr/>
          </p:nvSpPr>
          <p:spPr>
            <a:xfrm>
              <a:off x="6781420" y="6298003"/>
              <a:ext cx="481825" cy="273887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83DC8CB2-699D-9B98-B43B-D5A6C6A5AF70}"/>
                </a:ext>
              </a:extLst>
            </p:cNvPr>
            <p:cNvSpPr/>
            <p:nvPr/>
          </p:nvSpPr>
          <p:spPr>
            <a:xfrm>
              <a:off x="5688907" y="6291558"/>
              <a:ext cx="817729" cy="275378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6G-UPF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B1AB9B-C2E1-197C-B313-6299EAD35C15}"/>
                </a:ext>
              </a:extLst>
            </p:cNvPr>
            <p:cNvCxnSpPr>
              <a:cxnSpLocks/>
            </p:cNvCxnSpPr>
            <p:nvPr/>
          </p:nvCxnSpPr>
          <p:spPr>
            <a:xfrm>
              <a:off x="5752154" y="6182000"/>
              <a:ext cx="2286180" cy="2977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8C9C0A8F-0593-0CD8-0D76-9B6A45BC1FB9}"/>
                </a:ext>
              </a:extLst>
            </p:cNvPr>
            <p:cNvSpPr/>
            <p:nvPr/>
          </p:nvSpPr>
          <p:spPr>
            <a:xfrm>
              <a:off x="5512389" y="4295730"/>
              <a:ext cx="3199477" cy="1001272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74F39C41-F8A3-C490-E189-32B276400E13}"/>
                </a:ext>
              </a:extLst>
            </p:cNvPr>
            <p:cNvCxnSpPr/>
            <p:nvPr/>
          </p:nvCxnSpPr>
          <p:spPr>
            <a:xfrm>
              <a:off x="6259662" y="4716612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5445E318-A382-E5BE-6DC5-AADE7ED3966C}"/>
                </a:ext>
              </a:extLst>
            </p:cNvPr>
            <p:cNvSpPr/>
            <p:nvPr/>
          </p:nvSpPr>
          <p:spPr>
            <a:xfrm>
              <a:off x="5622886" y="4405894"/>
              <a:ext cx="1270573" cy="296622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 -AM&amp;MM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1A4C4A1-12FA-5782-A1A9-CBC5A45C2676}"/>
                </a:ext>
              </a:extLst>
            </p:cNvPr>
            <p:cNvSpPr/>
            <p:nvPr/>
          </p:nvSpPr>
          <p:spPr>
            <a:xfrm>
              <a:off x="6941334" y="4405894"/>
              <a:ext cx="1101004" cy="291335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6G-SM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FBCFEC7-B88C-CEA8-676B-921168E028E3}"/>
                </a:ext>
              </a:extLst>
            </p:cNvPr>
            <p:cNvCxnSpPr/>
            <p:nvPr/>
          </p:nvCxnSpPr>
          <p:spPr>
            <a:xfrm>
              <a:off x="6098132" y="4830833"/>
              <a:ext cx="0" cy="122607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44A9416E-A568-38AD-7EF7-5441AFAF19B2}"/>
                </a:ext>
              </a:extLst>
            </p:cNvPr>
            <p:cNvCxnSpPr/>
            <p:nvPr/>
          </p:nvCxnSpPr>
          <p:spPr>
            <a:xfrm>
              <a:off x="7523089" y="4702282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76D79305-1E0A-781C-5ABA-0E3EAE237C82}"/>
                </a:ext>
              </a:extLst>
            </p:cNvPr>
            <p:cNvCxnSpPr/>
            <p:nvPr/>
          </p:nvCxnSpPr>
          <p:spPr>
            <a:xfrm>
              <a:off x="7029697" y="4833032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E1AFB466-420D-ACDB-166A-429088993FEF}"/>
                </a:ext>
              </a:extLst>
            </p:cNvPr>
            <p:cNvSpPr/>
            <p:nvPr/>
          </p:nvSpPr>
          <p:spPr>
            <a:xfrm>
              <a:off x="6774286" y="4945963"/>
              <a:ext cx="481825" cy="273887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BC2F7361-5A3F-782F-5A8A-BC03D638A5FF}"/>
                </a:ext>
              </a:extLst>
            </p:cNvPr>
            <p:cNvSpPr/>
            <p:nvPr/>
          </p:nvSpPr>
          <p:spPr>
            <a:xfrm>
              <a:off x="5681773" y="4939518"/>
              <a:ext cx="817729" cy="275378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6G-UPF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B1F4F696-4B60-2C7E-228A-43029EB71A68}"/>
                </a:ext>
              </a:extLst>
            </p:cNvPr>
            <p:cNvSpPr/>
            <p:nvPr/>
          </p:nvSpPr>
          <p:spPr>
            <a:xfrm>
              <a:off x="7306234" y="4988289"/>
              <a:ext cx="143982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6GC</a:t>
              </a:r>
              <a:r>
                <a: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PLMN1</a:t>
              </a:r>
              <a:r>
                <a: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C99B502D-51CB-4B4F-41C5-C6272E7BD1AD}"/>
                </a:ext>
              </a:extLst>
            </p:cNvPr>
            <p:cNvCxnSpPr>
              <a:cxnSpLocks/>
            </p:cNvCxnSpPr>
            <p:nvPr/>
          </p:nvCxnSpPr>
          <p:spPr>
            <a:xfrm>
              <a:off x="5745020" y="4829960"/>
              <a:ext cx="2286180" cy="2977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AAFF3D1C-61BF-31E4-B0FC-38CD307852DB}"/>
                </a:ext>
              </a:extLst>
            </p:cNvPr>
            <p:cNvCxnSpPr>
              <a:cxnSpLocks/>
            </p:cNvCxnSpPr>
            <p:nvPr/>
          </p:nvCxnSpPr>
          <p:spPr>
            <a:xfrm>
              <a:off x="2902873" y="6240804"/>
              <a:ext cx="257800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F7F4E6D-C9CA-4A50-32B1-07A4CD4284E0}"/>
                </a:ext>
              </a:extLst>
            </p:cNvPr>
            <p:cNvCxnSpPr>
              <a:cxnSpLocks/>
            </p:cNvCxnSpPr>
            <p:nvPr/>
          </p:nvCxnSpPr>
          <p:spPr>
            <a:xfrm>
              <a:off x="5012273" y="5512949"/>
              <a:ext cx="490554" cy="727855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747E5D65-364B-B50D-25FF-AE4E2CDEBE31}"/>
                </a:ext>
              </a:extLst>
            </p:cNvPr>
            <p:cNvSpPr/>
            <p:nvPr/>
          </p:nvSpPr>
          <p:spPr>
            <a:xfrm>
              <a:off x="7295878" y="6330951"/>
              <a:ext cx="143982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6GC</a:t>
              </a:r>
              <a:r>
                <a: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PLMN2</a:t>
              </a:r>
              <a:r>
                <a: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FED179DD-7555-8750-8557-27515934A5F5}"/>
                </a:ext>
              </a:extLst>
            </p:cNvPr>
            <p:cNvCxnSpPr>
              <a:cxnSpLocks/>
            </p:cNvCxnSpPr>
            <p:nvPr/>
          </p:nvCxnSpPr>
          <p:spPr>
            <a:xfrm>
              <a:off x="8711866" y="4796366"/>
              <a:ext cx="388983" cy="0"/>
            </a:xfrm>
            <a:prstGeom prst="line">
              <a:avLst/>
            </a:prstGeom>
            <a:ln w="381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5" name="Picture 12" descr="C:\Users\lujie\Downloads\lightning 闪电.png">
              <a:extLst>
                <a:ext uri="{FF2B5EF4-FFF2-40B4-BE49-F238E27FC236}">
                  <a16:creationId xmlns:a16="http://schemas.microsoft.com/office/drawing/2014/main" id="{1CCBC41B-C449-FBEE-4023-7B05B5DA38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814772">
              <a:off x="1291947" y="4917392"/>
              <a:ext cx="388991" cy="683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2" descr="C:\Users\lujie\Downloads\lightning 闪电.png">
              <a:extLst>
                <a:ext uri="{FF2B5EF4-FFF2-40B4-BE49-F238E27FC236}">
                  <a16:creationId xmlns:a16="http://schemas.microsoft.com/office/drawing/2014/main" id="{EA7C69EC-4889-91EE-031B-67063A495A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65744">
              <a:off x="1273294" y="5758572"/>
              <a:ext cx="431799" cy="548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9C418F2A-B051-18BE-33D6-515D8FF6E49B}"/>
                </a:ext>
              </a:extLst>
            </p:cNvPr>
            <p:cNvSpPr/>
            <p:nvPr/>
          </p:nvSpPr>
          <p:spPr>
            <a:xfrm>
              <a:off x="3563521" y="4211624"/>
              <a:ext cx="547085" cy="4013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S-6GC</a:t>
              </a:r>
              <a:endParaRPr lang="zh-CN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A3A42624-D350-8136-6B08-5B44B8E62D07}"/>
                </a:ext>
              </a:extLst>
            </p:cNvPr>
            <p:cNvSpPr/>
            <p:nvPr/>
          </p:nvSpPr>
          <p:spPr>
            <a:xfrm>
              <a:off x="3097471" y="4987230"/>
              <a:ext cx="729146" cy="4013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S-</a:t>
              </a:r>
            </a:p>
            <a:p>
              <a:pPr algn="ctr"/>
              <a:r>
                <a:rPr lang="en-US" altLang="zh-CN" sz="11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6G-RAN</a:t>
              </a:r>
              <a:endParaRPr lang="zh-CN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649E814D-9E24-1BFF-5BA3-58BC96184AEA}"/>
                </a:ext>
              </a:extLst>
            </p:cNvPr>
            <p:cNvSpPr/>
            <p:nvPr/>
          </p:nvSpPr>
          <p:spPr>
            <a:xfrm>
              <a:off x="3816471" y="4992471"/>
              <a:ext cx="547085" cy="4013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S-6GC</a:t>
              </a:r>
              <a:endParaRPr lang="zh-CN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4781EAA6-98D9-8008-BC6E-E15C78B9AF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2273" y="4760894"/>
              <a:ext cx="475764" cy="752055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D939A1E6-EE26-93D4-1952-C074E33922B5}"/>
                </a:ext>
              </a:extLst>
            </p:cNvPr>
            <p:cNvSpPr/>
            <p:nvPr/>
          </p:nvSpPr>
          <p:spPr>
            <a:xfrm>
              <a:off x="9104174" y="4291846"/>
              <a:ext cx="2451885" cy="101547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6B967807-E375-6A59-1C80-2E83444B2736}"/>
                </a:ext>
              </a:extLst>
            </p:cNvPr>
            <p:cNvCxnSpPr/>
            <p:nvPr/>
          </p:nvCxnSpPr>
          <p:spPr>
            <a:xfrm>
              <a:off x="9851446" y="4726926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D22DFF27-35A5-E1A3-E76D-D3005803CAFE}"/>
                </a:ext>
              </a:extLst>
            </p:cNvPr>
            <p:cNvSpPr/>
            <p:nvPr/>
          </p:nvSpPr>
          <p:spPr>
            <a:xfrm>
              <a:off x="9214670" y="4416208"/>
              <a:ext cx="1270573" cy="296622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 -AM&amp;MM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586FF8DF-CA8D-5FE9-7465-0024D58D8C17}"/>
                </a:ext>
              </a:extLst>
            </p:cNvPr>
            <p:cNvCxnSpPr/>
            <p:nvPr/>
          </p:nvCxnSpPr>
          <p:spPr>
            <a:xfrm>
              <a:off x="9689916" y="4841147"/>
              <a:ext cx="0" cy="122607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22C5E06B-BFD1-F37F-ED74-23617872F57C}"/>
                </a:ext>
              </a:extLst>
            </p:cNvPr>
            <p:cNvCxnSpPr/>
            <p:nvPr/>
          </p:nvCxnSpPr>
          <p:spPr>
            <a:xfrm>
              <a:off x="11114873" y="4712596"/>
              <a:ext cx="0" cy="115853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2B5873A4-22B0-FF4D-11D8-8F4954C8C0BE}"/>
                </a:ext>
              </a:extLst>
            </p:cNvPr>
            <p:cNvSpPr/>
            <p:nvPr/>
          </p:nvSpPr>
          <p:spPr>
            <a:xfrm>
              <a:off x="10857259" y="4435550"/>
              <a:ext cx="481825" cy="273887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9AD361C-A373-CF31-5012-421145DD697B}"/>
                </a:ext>
              </a:extLst>
            </p:cNvPr>
            <p:cNvSpPr/>
            <p:nvPr/>
          </p:nvSpPr>
          <p:spPr>
            <a:xfrm>
              <a:off x="9273557" y="4949832"/>
              <a:ext cx="817729" cy="275378"/>
            </a:xfrm>
            <a:prstGeom prst="rect">
              <a:avLst/>
            </a:prstGeom>
            <a:solidFill>
              <a:srgbClr val="0068B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6G-UPF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350AA52E-EE9C-160C-A3D4-E05AAD1D6E4F}"/>
                </a:ext>
              </a:extLst>
            </p:cNvPr>
            <p:cNvCxnSpPr>
              <a:cxnSpLocks/>
            </p:cNvCxnSpPr>
            <p:nvPr/>
          </p:nvCxnSpPr>
          <p:spPr>
            <a:xfrm>
              <a:off x="9336804" y="4840274"/>
              <a:ext cx="1990165" cy="0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CBAA061D-6B28-132D-6E69-9E4757B26D9C}"/>
                </a:ext>
              </a:extLst>
            </p:cNvPr>
            <p:cNvSpPr/>
            <p:nvPr/>
          </p:nvSpPr>
          <p:spPr>
            <a:xfrm>
              <a:off x="10169581" y="4997326"/>
              <a:ext cx="143982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6GC</a:t>
              </a:r>
              <a:r>
                <a: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PLMN3</a:t>
              </a:r>
              <a:r>
                <a: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1570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603106" y="2559178"/>
            <a:ext cx="8776564" cy="427037"/>
          </a:xfrm>
        </p:spPr>
        <p:txBody>
          <a:bodyPr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6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82670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7A612-4D9F-A764-E015-3B7BE6007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5497D02-5A6C-29FF-5E78-5DF828130ADC}"/>
              </a:ext>
            </a:extLst>
          </p:cNvPr>
          <p:cNvSpPr/>
          <p:nvPr/>
        </p:nvSpPr>
        <p:spPr>
          <a:xfrm>
            <a:off x="472440" y="3312175"/>
            <a:ext cx="7093480" cy="10058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66E2BC8F-C96D-337C-EA32-24E88B0689B8}"/>
              </a:ext>
            </a:extLst>
          </p:cNvPr>
          <p:cNvSpPr/>
          <p:nvPr/>
        </p:nvSpPr>
        <p:spPr>
          <a:xfrm>
            <a:off x="472440" y="2362200"/>
            <a:ext cx="7093480" cy="8721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B86B698-D744-9E0D-38EB-4866C352A86B}"/>
              </a:ext>
            </a:extLst>
          </p:cNvPr>
          <p:cNvSpPr/>
          <p:nvPr/>
        </p:nvSpPr>
        <p:spPr>
          <a:xfrm>
            <a:off x="436979" y="1447360"/>
            <a:ext cx="7093480" cy="73783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그림 1">
            <a:extLst>
              <a:ext uri="{FF2B5EF4-FFF2-40B4-BE49-F238E27FC236}">
                <a16:creationId xmlns:a16="http://schemas.microsoft.com/office/drawing/2014/main" id="{33AE6D73-FF7E-3D06-D5AF-DD56609C2B1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7120" y="1023033"/>
            <a:ext cx="3958068" cy="396243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AB2C236-4051-DD26-8A7F-0DAB6F1BCD04}"/>
              </a:ext>
            </a:extLst>
          </p:cNvPr>
          <p:cNvSpPr txBox="1">
            <a:spLocks/>
          </p:cNvSpPr>
          <p:nvPr/>
        </p:nvSpPr>
        <p:spPr>
          <a:xfrm>
            <a:off x="213360" y="133816"/>
            <a:ext cx="9560549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Overall views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39F0608-7658-0B75-C780-90E2E96D621D}"/>
              </a:ext>
            </a:extLst>
          </p:cNvPr>
          <p:cNvSpPr txBox="1"/>
          <p:nvPr/>
        </p:nvSpPr>
        <p:spPr>
          <a:xfrm>
            <a:off x="731520" y="1450241"/>
            <a:ext cx="67014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business and new demands </a:t>
            </a:r>
            <a:r>
              <a:rPr lang="en-US" altLang="zh-CN" sz="20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opportunities and value</a:t>
            </a:r>
            <a:r>
              <a:rPr lang="en-US" altLang="zh-CN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6G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63B633-2A36-911F-F40E-33BCED0838E5}"/>
              </a:ext>
            </a:extLst>
          </p:cNvPr>
          <p:cNvSpPr txBox="1"/>
          <p:nvPr/>
        </p:nvSpPr>
        <p:spPr>
          <a:xfrm>
            <a:off x="731520" y="2532281"/>
            <a:ext cx="6834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New 6G core is an engine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enable the commercial success of  new services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6CE25E-BD30-158A-FEF3-60349B8DC7BD}"/>
              </a:ext>
            </a:extLst>
          </p:cNvPr>
          <p:cNvSpPr txBox="1"/>
          <p:nvPr/>
        </p:nvSpPr>
        <p:spPr>
          <a:xfrm>
            <a:off x="731520" y="3556001"/>
            <a:ext cx="69008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technologies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as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altLang="zh-CN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important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driving forces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innovation of 6G core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EDBABF-3C40-CBD3-6435-8CAFACBCD8B2}"/>
              </a:ext>
            </a:extLst>
          </p:cNvPr>
          <p:cNvSpPr txBox="1"/>
          <p:nvPr/>
        </p:nvSpPr>
        <p:spPr>
          <a:xfrm>
            <a:off x="7312637" y="5197931"/>
            <a:ext cx="5027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</a:rPr>
              <a:t>Intelligent Connection to Everything</a:t>
            </a:r>
            <a:endParaRPr lang="zh-CN" altLang="en-US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735D842-9E10-3CF8-03FE-6138D0674538}"/>
              </a:ext>
            </a:extLst>
          </p:cNvPr>
          <p:cNvSpPr/>
          <p:nvPr/>
        </p:nvSpPr>
        <p:spPr>
          <a:xfrm>
            <a:off x="472440" y="4472168"/>
            <a:ext cx="7093480" cy="10058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10E6E8-CB0D-93BD-8F77-EE2541FC318E}"/>
              </a:ext>
            </a:extLst>
          </p:cNvPr>
          <p:cNvSpPr txBox="1"/>
          <p:nvPr/>
        </p:nvSpPr>
        <p:spPr>
          <a:xfrm>
            <a:off x="731520" y="4718339"/>
            <a:ext cx="69008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Resolving pain points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existing deployments is crucial</a:t>
            </a:r>
          </a:p>
        </p:txBody>
      </p:sp>
    </p:spTree>
    <p:extLst>
      <p:ext uri="{BB962C8B-B14F-4D97-AF65-F5344CB8AC3E}">
        <p14:creationId xmlns:p14="http://schemas.microsoft.com/office/powerpoint/2010/main" val="3226466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39395" y="82445"/>
            <a:ext cx="9616707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Principles for 6G network design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9395" y="1012264"/>
            <a:ext cx="11671300" cy="178510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6G Standalone Architecture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Fully integrated with AI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realize new 6G Core</a:t>
            </a: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efficiency, resilience, agility, simplicity, and scalability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practiced in different detail designs</a:t>
            </a: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Enhancement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Beyond Communication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supported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0238" y="3495486"/>
            <a:ext cx="53536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Redesign of NF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to increase the flexibility and agility of the system and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the E2E user experience.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46069" y="3550920"/>
            <a:ext cx="28160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AI agent communication</a:t>
            </a:r>
          </a:p>
        </p:txBody>
      </p:sp>
      <p:sp>
        <p:nvSpPr>
          <p:cNvPr id="9" name="矩形 8"/>
          <p:cNvSpPr/>
          <p:nvPr/>
        </p:nvSpPr>
        <p:spPr>
          <a:xfrm>
            <a:off x="1163260" y="3020731"/>
            <a:ext cx="3283172" cy="381181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lvl="1" algn="ctr">
              <a:spcBef>
                <a:spcPts val="600"/>
              </a:spcBef>
            </a:pPr>
            <a:r>
              <a:rPr lang="en-US" altLang="zh-CN" sz="1600" b="1" dirty="0">
                <a:latin typeface="+mj-lt"/>
                <a:ea typeface="微软雅黑" panose="020B0503020204020204" pitchFamily="34" charset="-122"/>
                <a:cs typeface="Calibri" panose="020F0502020204030204" charset="0"/>
                <a:sym typeface="Arial" panose="020B0604020202020204"/>
              </a:rPr>
              <a:t>Communication Enhancement</a:t>
            </a:r>
            <a:endParaRPr lang="en-US" altLang="zh-CN" sz="1600" dirty="0">
              <a:latin typeface="+mj-lt"/>
              <a:ea typeface="微软雅黑" panose="020B0503020204020204" pitchFamily="34" charset="-122"/>
              <a:cs typeface="Calibri" panose="020F0502020204030204" charset="0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2801" y="3024051"/>
            <a:ext cx="3587750" cy="36957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lvl="1" algn="ctr">
              <a:spcBef>
                <a:spcPts val="600"/>
              </a:spcBef>
            </a:pPr>
            <a:r>
              <a:rPr lang="en-US" altLang="zh-CN" sz="1600" b="1" dirty="0">
                <a:latin typeface="+mj-lt"/>
                <a:ea typeface="微软雅黑" panose="020B0503020204020204" pitchFamily="34" charset="-122"/>
                <a:cs typeface="Calibri" panose="020F0502020204030204" charset="0"/>
                <a:sym typeface="Arial" panose="020B0604020202020204"/>
              </a:rPr>
              <a:t>Beyond Communication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8909051" y="3547745"/>
            <a:ext cx="35877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1" indent="-1714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Flexible network design with new capability i.e. sensing, computing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9804134" y="5051479"/>
            <a:ext cx="19672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l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Data as a service</a:t>
            </a:r>
          </a:p>
        </p:txBody>
      </p:sp>
      <p:sp>
        <p:nvSpPr>
          <p:cNvPr id="143" name="文本框 142"/>
          <p:cNvSpPr txBox="1"/>
          <p:nvPr/>
        </p:nvSpPr>
        <p:spPr>
          <a:xfrm>
            <a:off x="6253618" y="4900355"/>
            <a:ext cx="30087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Customized services with agility network management</a:t>
            </a:r>
          </a:p>
        </p:txBody>
      </p:sp>
      <p:pic>
        <p:nvPicPr>
          <p:cNvPr id="170" name="图片 169" descr="图形用户界面&#10;&#10;描述已自动生成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165" y="4678045"/>
            <a:ext cx="2619375" cy="132651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7320" y="4677410"/>
            <a:ext cx="3125470" cy="1442720"/>
            <a:chOff x="316" y="6914"/>
            <a:chExt cx="4922" cy="2272"/>
          </a:xfrm>
        </p:grpSpPr>
        <p:grpSp>
          <p:nvGrpSpPr>
            <p:cNvPr id="21" name="组合 20"/>
            <p:cNvGrpSpPr/>
            <p:nvPr/>
          </p:nvGrpSpPr>
          <p:grpSpPr>
            <a:xfrm>
              <a:off x="316" y="6936"/>
              <a:ext cx="1935" cy="1949"/>
              <a:chOff x="9551" y="3697"/>
              <a:chExt cx="4636" cy="2054"/>
            </a:xfrm>
          </p:grpSpPr>
          <p:sp>
            <p:nvSpPr>
              <p:cNvPr id="475" name="矩形 474"/>
              <p:cNvSpPr/>
              <p:nvPr/>
            </p:nvSpPr>
            <p:spPr>
              <a:xfrm>
                <a:off x="11199" y="5199"/>
                <a:ext cx="1219" cy="42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121852" tIns="60922" rIns="121852" bIns="60922" rtlCol="0" anchor="ctr"/>
              <a:lstStyle/>
              <a:p>
                <a:pPr algn="ctr" defTabSz="6096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微软雅黑" panose="020B0503020204020204" pitchFamily="34" charset="-122"/>
                    <a:sym typeface="Calibri" panose="020F0502020204030204" charset="0"/>
                  </a:rPr>
                  <a:t>AMF</a:t>
                </a:r>
              </a:p>
            </p:txBody>
          </p:sp>
          <p:sp>
            <p:nvSpPr>
              <p:cNvPr id="476" name="矩形 475"/>
              <p:cNvSpPr/>
              <p:nvPr/>
            </p:nvSpPr>
            <p:spPr>
              <a:xfrm>
                <a:off x="12932" y="5199"/>
                <a:ext cx="1028" cy="42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121852" tIns="60922" rIns="121852" bIns="60922" rtlCol="0" anchor="ctr"/>
              <a:lstStyle/>
              <a:p>
                <a:pPr algn="ctr" defTabSz="6096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微软雅黑" panose="020B0503020204020204" pitchFamily="34" charset="-122"/>
                    <a:sym typeface="Calibri" panose="020F0502020204030204" charset="0"/>
                  </a:rPr>
                  <a:t>SMF</a:t>
                </a:r>
              </a:p>
            </p:txBody>
          </p:sp>
          <p:sp>
            <p:nvSpPr>
              <p:cNvPr id="477" name="矩形 476"/>
              <p:cNvSpPr/>
              <p:nvPr/>
            </p:nvSpPr>
            <p:spPr>
              <a:xfrm>
                <a:off x="12077" y="4038"/>
                <a:ext cx="1038" cy="429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121852" tIns="60922" rIns="121852" bIns="60922" rtlCol="0" anchor="ctr"/>
              <a:lstStyle/>
              <a:p>
                <a:pPr algn="ctr" defTabSz="6096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微软雅黑" panose="020B0503020204020204" pitchFamily="34" charset="-122"/>
                    <a:sym typeface="Calibri" panose="020F0502020204030204" charset="0"/>
                  </a:rPr>
                  <a:t>PCF</a:t>
                </a:r>
              </a:p>
            </p:txBody>
          </p:sp>
          <p:cxnSp>
            <p:nvCxnSpPr>
              <p:cNvPr id="478" name="直接连接符 477"/>
              <p:cNvCxnSpPr/>
              <p:nvPr/>
            </p:nvCxnSpPr>
            <p:spPr>
              <a:xfrm rot="5400000" flipH="1" flipV="1">
                <a:off x="11637" y="5028"/>
                <a:ext cx="3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1479D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79" name="直接连接符 478"/>
              <p:cNvCxnSpPr/>
              <p:nvPr/>
            </p:nvCxnSpPr>
            <p:spPr>
              <a:xfrm rot="5400000" flipH="1" flipV="1">
                <a:off x="13331" y="5028"/>
                <a:ext cx="3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1479D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0" name="直接连接符 479"/>
              <p:cNvCxnSpPr/>
              <p:nvPr/>
            </p:nvCxnSpPr>
            <p:spPr>
              <a:xfrm rot="5400000" flipH="1" flipV="1">
                <a:off x="12428" y="4634"/>
                <a:ext cx="3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1479D"/>
                </a:solidFill>
                <a:prstDash val="solid"/>
                <a:miter lim="800000"/>
              </a:ln>
              <a:effectLst/>
            </p:spPr>
          </p:cxnSp>
          <p:sp>
            <p:nvSpPr>
              <p:cNvPr id="481" name="矩形 480"/>
              <p:cNvSpPr/>
              <p:nvPr/>
            </p:nvSpPr>
            <p:spPr>
              <a:xfrm>
                <a:off x="10481" y="4038"/>
                <a:ext cx="962" cy="429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121852" tIns="60922" rIns="121852" bIns="60922" rtlCol="0" anchor="ctr"/>
              <a:lstStyle/>
              <a:p>
                <a:pPr algn="ctr" defTabSz="6096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微软雅黑" panose="020B0503020204020204" pitchFamily="34" charset="-122"/>
                    <a:sym typeface="Calibri" panose="020F0502020204030204" charset="0"/>
                  </a:rPr>
                  <a:t>NSSF</a:t>
                </a:r>
              </a:p>
            </p:txBody>
          </p:sp>
          <p:cxnSp>
            <p:nvCxnSpPr>
              <p:cNvPr id="482" name="直接连接符 481"/>
              <p:cNvCxnSpPr/>
              <p:nvPr/>
            </p:nvCxnSpPr>
            <p:spPr>
              <a:xfrm rot="5400000" flipH="1" flipV="1">
                <a:off x="10707" y="4649"/>
                <a:ext cx="3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1479D"/>
                </a:solidFill>
                <a:prstDash val="solid"/>
                <a:miter lim="800000"/>
              </a:ln>
              <a:effectLst/>
            </p:spPr>
          </p:cxnSp>
          <p:sp>
            <p:nvSpPr>
              <p:cNvPr id="483" name="矩形 482"/>
              <p:cNvSpPr/>
              <p:nvPr/>
            </p:nvSpPr>
            <p:spPr>
              <a:xfrm>
                <a:off x="9597" y="5199"/>
                <a:ext cx="1174" cy="42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121852" tIns="60922" rIns="121852" bIns="60922" rtlCol="0" anchor="ctr"/>
              <a:lstStyle/>
              <a:p>
                <a:pPr algn="ctr" defTabSz="6096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微软雅黑" panose="020B0503020204020204" pitchFamily="34" charset="-122"/>
                    <a:sym typeface="Calibri" panose="020F0502020204030204" charset="0"/>
                  </a:rPr>
                  <a:t>AUSF</a:t>
                </a:r>
              </a:p>
            </p:txBody>
          </p:sp>
          <p:cxnSp>
            <p:nvCxnSpPr>
              <p:cNvPr id="484" name="直接连接符 483"/>
              <p:cNvCxnSpPr/>
              <p:nvPr/>
            </p:nvCxnSpPr>
            <p:spPr>
              <a:xfrm rot="5400000" flipH="1" flipV="1">
                <a:off x="9976" y="5028"/>
                <a:ext cx="3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1479D"/>
                </a:solidFill>
                <a:prstDash val="solid"/>
                <a:miter lim="800000"/>
              </a:ln>
              <a:effectLst/>
            </p:spPr>
          </p:cxnSp>
          <p:sp>
            <p:nvSpPr>
              <p:cNvPr id="486" name="矩形 485"/>
              <p:cNvSpPr/>
              <p:nvPr/>
            </p:nvSpPr>
            <p:spPr bwMode="auto">
              <a:xfrm>
                <a:off x="9551" y="3697"/>
                <a:ext cx="4636" cy="2054"/>
              </a:xfrm>
              <a:prstGeom prst="rect">
                <a:avLst/>
              </a:prstGeom>
              <a:noFill/>
              <a:ln w="15875" cap="flat" cmpd="sng" algn="ctr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flip="none" rotWithShape="1">
                      <a:gsLst>
                        <a:gs pos="0">
                          <a:srgbClr val="5B9BD5">
                            <a:lumMod val="5000"/>
                            <a:lumOff val="95000"/>
                            <a:alpha val="0"/>
                          </a:srgbClr>
                        </a:gs>
                        <a:gs pos="72000">
                          <a:srgbClr val="3AE4FF">
                            <a:alpha val="10000"/>
                          </a:srgbClr>
                        </a:gs>
                        <a:gs pos="93000">
                          <a:srgbClr val="3AE4FF">
                            <a:alpha val="70000"/>
                          </a:srgbClr>
                        </a:gs>
                        <a:gs pos="100000">
                          <a:sysClr val="window" lastClr="FFFFFF">
                            <a:alpha val="70000"/>
                          </a:sysClr>
                        </a:gs>
                      </a:gsLst>
                      <a:lin ang="2700000" scaled="1"/>
                      <a:tileRect/>
                    </a:gradFill>
                  </a14:hiddenFill>
                </a:ext>
              </a:extLst>
            </p:spPr>
            <p:txBody>
              <a:bodyPr vert="horz" wrap="none" lIns="162542" tIns="81270" rIns="162542" bIns="81270" numCol="1" rtlCol="0" anchor="ctr" anchorCtr="0" compatLnSpc="0">
                <a:noAutofit/>
              </a:bodyPr>
              <a:lstStyle/>
              <a:p>
                <a:pPr algn="ctr" defTabSz="913765" eaLnBrk="0" hangingPunct="0">
                  <a:buClr>
                    <a:srgbClr val="CC9900"/>
                  </a:buClr>
                  <a:defRPr/>
                </a:pPr>
                <a:endParaRPr lang="en-US" altLang="zh-CN" sz="800" b="1">
                  <a:solidFill>
                    <a:prstClr val="white"/>
                  </a:solidFill>
                  <a:latin typeface="+mj-lt"/>
                  <a:ea typeface="微软雅黑" panose="020B0503020204020204" pitchFamily="34" charset="-122"/>
                  <a:cs typeface="Calibri" panose="020F0502020204030204" charset="0"/>
                  <a:sym typeface="+mn-ea"/>
                </a:endParaRPr>
              </a:p>
            </p:txBody>
          </p:sp>
          <p:cxnSp>
            <p:nvCxnSpPr>
              <p:cNvPr id="487" name="直接连接符 486"/>
              <p:cNvCxnSpPr/>
              <p:nvPr/>
            </p:nvCxnSpPr>
            <p:spPr bwMode="auto">
              <a:xfrm>
                <a:off x="9941" y="4833"/>
                <a:ext cx="3969" cy="0"/>
              </a:xfrm>
              <a:prstGeom prst="line">
                <a:avLst/>
              </a:prstGeom>
              <a:solidFill>
                <a:srgbClr val="00B0F0"/>
              </a:solidFill>
              <a:ln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2" name="六边形 61"/>
            <p:cNvSpPr/>
            <p:nvPr/>
          </p:nvSpPr>
          <p:spPr>
            <a:xfrm>
              <a:off x="3046" y="6914"/>
              <a:ext cx="1646" cy="320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solidFill>
                <a:srgbClr val="3F75B5"/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</a:pPr>
              <a:r>
                <a:rPr lang="en-US" sz="700" b="1">
                  <a:solidFill>
                    <a:srgbClr val="0C4BA0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AM/MM</a:t>
              </a:r>
            </a:p>
          </p:txBody>
        </p:sp>
        <p:sp>
          <p:nvSpPr>
            <p:cNvPr id="63" name="六边形 62"/>
            <p:cNvSpPr/>
            <p:nvPr/>
          </p:nvSpPr>
          <p:spPr>
            <a:xfrm>
              <a:off x="3076" y="7616"/>
              <a:ext cx="1646" cy="261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solidFill>
                <a:srgbClr val="3F75B5"/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</a:pPr>
              <a:r>
                <a:rPr lang="en-US" altLang="zh-CN" sz="700" b="1">
                  <a:solidFill>
                    <a:srgbClr val="0C4BA0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SM</a:t>
              </a:r>
            </a:p>
          </p:txBody>
        </p:sp>
        <p:sp>
          <p:nvSpPr>
            <p:cNvPr id="469" name="六边形 468"/>
            <p:cNvSpPr/>
            <p:nvPr/>
          </p:nvSpPr>
          <p:spPr>
            <a:xfrm>
              <a:off x="3076" y="7997"/>
              <a:ext cx="1646" cy="261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solidFill>
                <a:srgbClr val="3F75B5"/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</a:pPr>
              <a:r>
                <a:rPr lang="en-US" altLang="zh-CN" sz="700" b="1">
                  <a:solidFill>
                    <a:srgbClr val="0C4BA0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NS management</a:t>
              </a:r>
            </a:p>
          </p:txBody>
        </p:sp>
        <p:sp>
          <p:nvSpPr>
            <p:cNvPr id="471" name="六边形 470"/>
            <p:cNvSpPr/>
            <p:nvPr/>
          </p:nvSpPr>
          <p:spPr>
            <a:xfrm>
              <a:off x="3110" y="8368"/>
              <a:ext cx="1646" cy="261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solidFill>
                <a:srgbClr val="3F75B5"/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</a:pPr>
              <a:r>
                <a:rPr lang="en-US" altLang="zh-CN" sz="700" b="1">
                  <a:solidFill>
                    <a:srgbClr val="0C4BA0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policy</a:t>
              </a:r>
            </a:p>
          </p:txBody>
        </p:sp>
        <p:sp>
          <p:nvSpPr>
            <p:cNvPr id="472" name="右箭头 159"/>
            <p:cNvSpPr/>
            <p:nvPr/>
          </p:nvSpPr>
          <p:spPr>
            <a:xfrm>
              <a:off x="2338" y="7675"/>
              <a:ext cx="451" cy="675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marL="186055" indent="-186055" algn="ctr" eaLnBrk="0" fontAlgn="base" hangingPunct="0">
                <a:lnSpc>
                  <a:spcPct val="150000"/>
                </a:lnSpc>
                <a:spcAft>
                  <a:spcPct val="0"/>
                </a:spcAft>
              </a:pPr>
              <a:endParaRPr lang="zh-CN" altLang="en-US" sz="1600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473" name="六边形 472"/>
            <p:cNvSpPr/>
            <p:nvPr/>
          </p:nvSpPr>
          <p:spPr>
            <a:xfrm>
              <a:off x="3058" y="7287"/>
              <a:ext cx="1646" cy="261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solidFill>
                <a:srgbClr val="3F75B5"/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buClrTx/>
                <a:buSzTx/>
              </a:pPr>
              <a:r>
                <a:rPr lang="zh-CN" altLang="en-US" sz="700" b="1">
                  <a:solidFill>
                    <a:srgbClr val="0C4BA0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authentication</a:t>
              </a:r>
            </a:p>
          </p:txBody>
        </p:sp>
        <p:sp>
          <p:nvSpPr>
            <p:cNvPr id="544" name="文本框 543"/>
            <p:cNvSpPr txBox="1"/>
            <p:nvPr/>
          </p:nvSpPr>
          <p:spPr>
            <a:xfrm>
              <a:off x="2536" y="8656"/>
              <a:ext cx="2703" cy="53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Enhanced Service-Based platform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54598" y="3893501"/>
            <a:ext cx="2275840" cy="953135"/>
            <a:chOff x="10562" y="6056"/>
            <a:chExt cx="3584" cy="2022"/>
          </a:xfrm>
        </p:grpSpPr>
        <p:pic>
          <p:nvPicPr>
            <p:cNvPr id="137" name="图片 136" descr="卡通人物&#10;&#10;中度可信度描述已自动生成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0" y="6087"/>
              <a:ext cx="3004" cy="195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0562" y="6056"/>
              <a:ext cx="3585" cy="202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7505" y="5512628"/>
            <a:ext cx="2275840" cy="869315"/>
            <a:chOff x="10552" y="8594"/>
            <a:chExt cx="3584" cy="2022"/>
          </a:xfrm>
        </p:grpSpPr>
        <p:pic>
          <p:nvPicPr>
            <p:cNvPr id="545" name="图片 544"/>
            <p:cNvPicPr>
              <a:picLocks noChangeAspect="1"/>
            </p:cNvPicPr>
            <p:nvPr/>
          </p:nvPicPr>
          <p:blipFill>
            <a:blip r:embed="rId55"/>
            <a:stretch>
              <a:fillRect/>
            </a:stretch>
          </p:blipFill>
          <p:spPr>
            <a:xfrm>
              <a:off x="10757" y="8675"/>
              <a:ext cx="3141" cy="182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0552" y="8594"/>
              <a:ext cx="3585" cy="202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9811384" y="4156974"/>
            <a:ext cx="1909445" cy="813390"/>
            <a:chOff x="2395" y="2547"/>
            <a:chExt cx="3856" cy="3063"/>
          </a:xfrm>
        </p:grpSpPr>
        <p:pic>
          <p:nvPicPr>
            <p:cNvPr id="172" name="图片 171"/>
            <p:cNvPicPr>
              <a:picLocks noChangeAspect="1" noChangeArrowheads="1"/>
            </p:cNvPicPr>
            <p:nvPr/>
          </p:nvPicPr>
          <p:blipFill>
            <a:blip r:embed="rId56" cstate="print">
              <a:duotone>
                <a:srgbClr val="4BC1D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77" y="3868"/>
              <a:ext cx="748" cy="1007"/>
            </a:xfrm>
            <a:prstGeom prst="rect">
              <a:avLst/>
            </a:prstGeom>
            <a:noFill/>
          </p:spPr>
        </p:pic>
        <p:graphicFrame>
          <p:nvGraphicFramePr>
            <p:cNvPr id="173" name="对象 -2147482617"/>
            <p:cNvGraphicFramePr/>
            <p:nvPr>
              <p:custDataLst>
                <p:tags r:id="rId1"/>
              </p:custDataLst>
            </p:nvPr>
          </p:nvGraphicFramePr>
          <p:xfrm>
            <a:off x="2660" y="5132"/>
            <a:ext cx="320" cy="4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7" imgW="231140" imgH="462915" progId="Visio.Drawing.11">
                    <p:embed/>
                  </p:oleObj>
                </mc:Choice>
                <mc:Fallback>
                  <p:oleObj r:id="rId57" imgW="231140" imgH="462915" progId="Visio.Drawing.11">
                    <p:embed/>
                    <p:pic>
                      <p:nvPicPr>
                        <p:cNvPr id="173" name="对象 -2147482617"/>
                        <p:cNvPicPr/>
                        <p:nvPr/>
                      </p:nvPicPr>
                      <p:blipFill>
                        <a:blip r:embed="rId58"/>
                        <a:stretch>
                          <a:fillRect/>
                        </a:stretch>
                      </p:blipFill>
                      <p:spPr>
                        <a:xfrm>
                          <a:off x="2660" y="5132"/>
                          <a:ext cx="320" cy="47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4" name="5a0e423a-9d1a-4ad1-a7f8-ec8c864d8e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 flipH="1">
              <a:off x="3848" y="4953"/>
              <a:ext cx="733" cy="219"/>
              <a:chOff x="2247886" y="1898650"/>
              <a:chExt cx="7653355" cy="3040063"/>
            </a:xfrm>
          </p:grpSpPr>
          <p:sp>
            <p:nvSpPr>
              <p:cNvPr id="387" name="iS1ïḓé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884863" y="1898650"/>
                <a:ext cx="1555750" cy="382588"/>
              </a:xfrm>
              <a:custGeom>
                <a:avLst/>
                <a:gdLst>
                  <a:gd name="T0" fmla="*/ 0 w 74"/>
                  <a:gd name="T1" fmla="*/ 10 h 18"/>
                  <a:gd name="T2" fmla="*/ 17 w 74"/>
                  <a:gd name="T3" fmla="*/ 1 h 18"/>
                  <a:gd name="T4" fmla="*/ 68 w 74"/>
                  <a:gd name="T5" fmla="*/ 0 h 18"/>
                  <a:gd name="T6" fmla="*/ 73 w 74"/>
                  <a:gd name="T7" fmla="*/ 4 h 18"/>
                  <a:gd name="T8" fmla="*/ 74 w 74"/>
                  <a:gd name="T9" fmla="*/ 18 h 18"/>
                  <a:gd name="T10" fmla="*/ 0 w 74"/>
                  <a:gd name="T11" fmla="*/ 18 h 18"/>
                  <a:gd name="T12" fmla="*/ 0 w 74"/>
                  <a:gd name="T13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8">
                    <a:moveTo>
                      <a:pt x="0" y="10"/>
                    </a:moveTo>
                    <a:cubicBezTo>
                      <a:pt x="0" y="5"/>
                      <a:pt x="7" y="1"/>
                      <a:pt x="17" y="1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4"/>
                      <a:pt x="0" y="10"/>
                    </a:cubicBezTo>
                    <a:close/>
                  </a:path>
                </a:pathLst>
              </a:custGeom>
              <a:solidFill>
                <a:srgbClr val="0F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388" name="îşļíḍé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2247886" y="2111387"/>
                <a:ext cx="7653355" cy="2252657"/>
              </a:xfrm>
              <a:custGeom>
                <a:avLst/>
                <a:gdLst>
                  <a:gd name="T0" fmla="*/ 320 w 364"/>
                  <a:gd name="T1" fmla="*/ 39 h 106"/>
                  <a:gd name="T2" fmla="*/ 238 w 364"/>
                  <a:gd name="T3" fmla="*/ 3 h 106"/>
                  <a:gd name="T4" fmla="*/ 140 w 364"/>
                  <a:gd name="T5" fmla="*/ 15 h 106"/>
                  <a:gd name="T6" fmla="*/ 89 w 364"/>
                  <a:gd name="T7" fmla="*/ 40 h 106"/>
                  <a:gd name="T8" fmla="*/ 7 w 364"/>
                  <a:gd name="T9" fmla="*/ 65 h 106"/>
                  <a:gd name="T10" fmla="*/ 7 w 364"/>
                  <a:gd name="T11" fmla="*/ 93 h 106"/>
                  <a:gd name="T12" fmla="*/ 39 w 364"/>
                  <a:gd name="T13" fmla="*/ 106 h 106"/>
                  <a:gd name="T14" fmla="*/ 316 w 364"/>
                  <a:gd name="T15" fmla="*/ 106 h 106"/>
                  <a:gd name="T16" fmla="*/ 364 w 364"/>
                  <a:gd name="T17" fmla="*/ 101 h 106"/>
                  <a:gd name="T18" fmla="*/ 364 w 364"/>
                  <a:gd name="T19" fmla="*/ 81 h 106"/>
                  <a:gd name="T20" fmla="*/ 364 w 364"/>
                  <a:gd name="T21" fmla="*/ 57 h 106"/>
                  <a:gd name="T22" fmla="*/ 361 w 364"/>
                  <a:gd name="T23" fmla="*/ 44 h 106"/>
                  <a:gd name="T24" fmla="*/ 320 w 364"/>
                  <a:gd name="T25" fmla="*/ 3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4" h="106">
                    <a:moveTo>
                      <a:pt x="320" y="39"/>
                    </a:moveTo>
                    <a:cubicBezTo>
                      <a:pt x="320" y="39"/>
                      <a:pt x="278" y="6"/>
                      <a:pt x="238" y="3"/>
                    </a:cubicBezTo>
                    <a:cubicBezTo>
                      <a:pt x="199" y="0"/>
                      <a:pt x="163" y="5"/>
                      <a:pt x="140" y="15"/>
                    </a:cubicBezTo>
                    <a:cubicBezTo>
                      <a:pt x="127" y="21"/>
                      <a:pt x="100" y="37"/>
                      <a:pt x="89" y="40"/>
                    </a:cubicBezTo>
                    <a:cubicBezTo>
                      <a:pt x="78" y="42"/>
                      <a:pt x="29" y="45"/>
                      <a:pt x="7" y="65"/>
                    </a:cubicBezTo>
                    <a:cubicBezTo>
                      <a:pt x="1" y="71"/>
                      <a:pt x="0" y="87"/>
                      <a:pt x="7" y="93"/>
                    </a:cubicBezTo>
                    <a:cubicBezTo>
                      <a:pt x="15" y="100"/>
                      <a:pt x="0" y="106"/>
                      <a:pt x="39" y="106"/>
                    </a:cubicBezTo>
                    <a:cubicBezTo>
                      <a:pt x="61" y="106"/>
                      <a:pt x="316" y="106"/>
                      <a:pt x="316" y="106"/>
                    </a:cubicBezTo>
                    <a:cubicBezTo>
                      <a:pt x="364" y="101"/>
                      <a:pt x="364" y="101"/>
                      <a:pt x="364" y="101"/>
                    </a:cubicBezTo>
                    <a:cubicBezTo>
                      <a:pt x="364" y="81"/>
                      <a:pt x="364" y="81"/>
                      <a:pt x="364" y="81"/>
                    </a:cubicBezTo>
                    <a:cubicBezTo>
                      <a:pt x="364" y="57"/>
                      <a:pt x="364" y="57"/>
                      <a:pt x="364" y="57"/>
                    </a:cubicBezTo>
                    <a:cubicBezTo>
                      <a:pt x="361" y="44"/>
                      <a:pt x="361" y="44"/>
                      <a:pt x="361" y="44"/>
                    </a:cubicBezTo>
                    <a:cubicBezTo>
                      <a:pt x="320" y="39"/>
                      <a:pt x="320" y="39"/>
                      <a:pt x="320" y="39"/>
                    </a:cubicBezTo>
                  </a:path>
                </a:pathLst>
              </a:custGeom>
              <a:solidFill>
                <a:srgbClr val="FEB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389" name="îş1íḓe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2309813" y="3302000"/>
                <a:ext cx="904875" cy="339725"/>
              </a:xfrm>
              <a:custGeom>
                <a:avLst/>
                <a:gdLst>
                  <a:gd name="T0" fmla="*/ 43 w 43"/>
                  <a:gd name="T1" fmla="*/ 2 h 16"/>
                  <a:gd name="T2" fmla="*/ 19 w 43"/>
                  <a:gd name="T3" fmla="*/ 0 h 16"/>
                  <a:gd name="T4" fmla="*/ 4 w 43"/>
                  <a:gd name="T5" fmla="*/ 9 h 16"/>
                  <a:gd name="T6" fmla="*/ 0 w 43"/>
                  <a:gd name="T7" fmla="*/ 16 h 16"/>
                  <a:gd name="T8" fmla="*/ 24 w 43"/>
                  <a:gd name="T9" fmla="*/ 10 h 16"/>
                  <a:gd name="T10" fmla="*/ 43 w 43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43" y="2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3" y="2"/>
                      <a:pt x="8" y="5"/>
                      <a:pt x="4" y="9"/>
                    </a:cubicBezTo>
                    <a:cubicBezTo>
                      <a:pt x="3" y="11"/>
                      <a:pt x="1" y="13"/>
                      <a:pt x="0" y="16"/>
                    </a:cubicBezTo>
                    <a:cubicBezTo>
                      <a:pt x="6" y="14"/>
                      <a:pt x="15" y="15"/>
                      <a:pt x="24" y="10"/>
                    </a:cubicBezTo>
                    <a:cubicBezTo>
                      <a:pt x="33" y="6"/>
                      <a:pt x="43" y="2"/>
                      <a:pt x="43" y="2"/>
                    </a:cubicBezTo>
                    <a:close/>
                  </a:path>
                </a:pathLst>
              </a:custGeom>
              <a:solidFill>
                <a:srgbClr val="403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390" name="iśľîḋ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7840663" y="3705225"/>
                <a:ext cx="1303338" cy="658813"/>
              </a:xfrm>
              <a:custGeom>
                <a:avLst/>
                <a:gdLst>
                  <a:gd name="T0" fmla="*/ 31 w 62"/>
                  <a:gd name="T1" fmla="*/ 0 h 31"/>
                  <a:gd name="T2" fmla="*/ 3 w 62"/>
                  <a:gd name="T3" fmla="*/ 18 h 31"/>
                  <a:gd name="T4" fmla="*/ 0 w 62"/>
                  <a:gd name="T5" fmla="*/ 26 h 31"/>
                  <a:gd name="T6" fmla="*/ 0 w 62"/>
                  <a:gd name="T7" fmla="*/ 31 h 31"/>
                  <a:gd name="T8" fmla="*/ 6 w 62"/>
                  <a:gd name="T9" fmla="*/ 31 h 31"/>
                  <a:gd name="T10" fmla="*/ 62 w 62"/>
                  <a:gd name="T11" fmla="*/ 31 h 31"/>
                  <a:gd name="T12" fmla="*/ 31 w 62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1">
                    <a:moveTo>
                      <a:pt x="31" y="0"/>
                    </a:moveTo>
                    <a:cubicBezTo>
                      <a:pt x="18" y="0"/>
                      <a:pt x="8" y="7"/>
                      <a:pt x="3" y="1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8"/>
                      <a:pt x="0" y="29"/>
                      <a:pt x="0" y="31"/>
                    </a:cubicBezTo>
                    <a:cubicBezTo>
                      <a:pt x="3" y="31"/>
                      <a:pt x="6" y="31"/>
                      <a:pt x="6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391" name="i$ḷïḍe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7924800" y="3790950"/>
                <a:ext cx="1135063" cy="1147763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392" name="íşḷîdé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8154988" y="4024313"/>
                <a:ext cx="673100" cy="6588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393" name="îśļiḓ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3214688" y="3705225"/>
                <a:ext cx="1303338" cy="658813"/>
              </a:xfrm>
              <a:custGeom>
                <a:avLst/>
                <a:gdLst>
                  <a:gd name="T0" fmla="*/ 31 w 62"/>
                  <a:gd name="T1" fmla="*/ 0 h 31"/>
                  <a:gd name="T2" fmla="*/ 3 w 62"/>
                  <a:gd name="T3" fmla="*/ 18 h 31"/>
                  <a:gd name="T4" fmla="*/ 0 w 62"/>
                  <a:gd name="T5" fmla="*/ 27 h 31"/>
                  <a:gd name="T6" fmla="*/ 0 w 62"/>
                  <a:gd name="T7" fmla="*/ 31 h 31"/>
                  <a:gd name="T8" fmla="*/ 6 w 62"/>
                  <a:gd name="T9" fmla="*/ 31 h 31"/>
                  <a:gd name="T10" fmla="*/ 62 w 62"/>
                  <a:gd name="T11" fmla="*/ 31 h 31"/>
                  <a:gd name="T12" fmla="*/ 31 w 62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1">
                    <a:moveTo>
                      <a:pt x="31" y="0"/>
                    </a:moveTo>
                    <a:cubicBezTo>
                      <a:pt x="19" y="0"/>
                      <a:pt x="8" y="8"/>
                      <a:pt x="3" y="1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30"/>
                      <a:pt x="0" y="31"/>
                    </a:cubicBezTo>
                    <a:cubicBezTo>
                      <a:pt x="4" y="31"/>
                      <a:pt x="6" y="31"/>
                      <a:pt x="6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2" name="îṥḻïďé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3319463" y="3811588"/>
                <a:ext cx="1114425" cy="1127125"/>
              </a:xfrm>
              <a:prstGeom prst="ellipse">
                <a:avLst/>
              </a:prstGeom>
              <a:solidFill>
                <a:srgbClr val="5C5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3" name="íṧ1îd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3551238" y="4046538"/>
                <a:ext cx="650875" cy="6588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4" name="îṥḷïďé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2289175" y="3748088"/>
                <a:ext cx="168275" cy="339725"/>
              </a:xfrm>
              <a:custGeom>
                <a:avLst/>
                <a:gdLst>
                  <a:gd name="T0" fmla="*/ 7 w 8"/>
                  <a:gd name="T1" fmla="*/ 2 h 16"/>
                  <a:gd name="T2" fmla="*/ 0 w 8"/>
                  <a:gd name="T3" fmla="*/ 0 h 16"/>
                  <a:gd name="T4" fmla="*/ 5 w 8"/>
                  <a:gd name="T5" fmla="*/ 16 h 16"/>
                  <a:gd name="T6" fmla="*/ 5 w 8"/>
                  <a:gd name="T7" fmla="*/ 16 h 16"/>
                  <a:gd name="T8" fmla="*/ 8 w 8"/>
                  <a:gd name="T9" fmla="*/ 12 h 16"/>
                  <a:gd name="T10" fmla="*/ 7 w 8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6">
                    <a:moveTo>
                      <a:pt x="7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1" y="13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8" y="12"/>
                      <a:pt x="8" y="12"/>
                      <a:pt x="8" y="12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403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5" name="ïṧļîď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2309813" y="3940175"/>
                <a:ext cx="106363" cy="41275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  <a:gd name="T8" fmla="*/ 1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6" name="ï$ḻíḑè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2289175" y="3790950"/>
                <a:ext cx="127000" cy="42863"/>
              </a:xfrm>
              <a:custGeom>
                <a:avLst/>
                <a:gdLst>
                  <a:gd name="T0" fmla="*/ 5 w 6"/>
                  <a:gd name="T1" fmla="*/ 2 h 2"/>
                  <a:gd name="T2" fmla="*/ 6 w 6"/>
                  <a:gd name="T3" fmla="*/ 2 h 2"/>
                  <a:gd name="T4" fmla="*/ 6 w 6"/>
                  <a:gd name="T5" fmla="*/ 1 h 2"/>
                  <a:gd name="T6" fmla="*/ 0 w 6"/>
                  <a:gd name="T7" fmla="*/ 0 h 2"/>
                  <a:gd name="T8" fmla="*/ 0 w 6"/>
                  <a:gd name="T9" fmla="*/ 1 h 2"/>
                  <a:gd name="T10" fmla="*/ 5 w 6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5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7" name="î$ļídé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2289175" y="3833813"/>
                <a:ext cx="127000" cy="63500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0 h 3"/>
                  <a:gd name="T4" fmla="*/ 0 w 6"/>
                  <a:gd name="T5" fmla="*/ 2 h 3"/>
                  <a:gd name="T6" fmla="*/ 5 w 6"/>
                  <a:gd name="T7" fmla="*/ 3 h 3"/>
                  <a:gd name="T8" fmla="*/ 5 w 6"/>
                  <a:gd name="T9" fmla="*/ 3 h 3"/>
                  <a:gd name="T10" fmla="*/ 6 w 6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8" name="íSliḑé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2309813" y="3897313"/>
                <a:ext cx="106363" cy="42863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0 w 5"/>
                  <a:gd name="T5" fmla="*/ 1 h 2"/>
                  <a:gd name="T6" fmla="*/ 4 w 5"/>
                  <a:gd name="T7" fmla="*/ 2 h 2"/>
                  <a:gd name="T8" fmla="*/ 4 w 5"/>
                  <a:gd name="T9" fmla="*/ 2 h 2"/>
                  <a:gd name="T10" fmla="*/ 5 w 5"/>
                  <a:gd name="T11" fmla="*/ 2 h 2"/>
                  <a:gd name="T12" fmla="*/ 5 w 5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19" name="išḻîḓè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2332038" y="4003675"/>
                <a:ext cx="84138" cy="42863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4 w 4"/>
                  <a:gd name="T5" fmla="*/ 1 h 2"/>
                  <a:gd name="T6" fmla="*/ 0 w 4"/>
                  <a:gd name="T7" fmla="*/ 0 h 2"/>
                  <a:gd name="T8" fmla="*/ 1 w 4"/>
                  <a:gd name="T9" fmla="*/ 1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0" name="ïşľïḋ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9269413" y="3365500"/>
                <a:ext cx="631825" cy="276225"/>
              </a:xfrm>
              <a:custGeom>
                <a:avLst/>
                <a:gdLst>
                  <a:gd name="T0" fmla="*/ 30 w 30"/>
                  <a:gd name="T1" fmla="*/ 0 h 13"/>
                  <a:gd name="T2" fmla="*/ 0 w 30"/>
                  <a:gd name="T3" fmla="*/ 5 h 13"/>
                  <a:gd name="T4" fmla="*/ 7 w 30"/>
                  <a:gd name="T5" fmla="*/ 13 h 13"/>
                  <a:gd name="T6" fmla="*/ 30 w 30"/>
                  <a:gd name="T7" fmla="*/ 13 h 13"/>
                  <a:gd name="T8" fmla="*/ 30 w 3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">
                    <a:moveTo>
                      <a:pt x="30" y="0"/>
                    </a:moveTo>
                    <a:cubicBezTo>
                      <a:pt x="22" y="0"/>
                      <a:pt x="0" y="5"/>
                      <a:pt x="0" y="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0" y="13"/>
                      <a:pt x="30" y="13"/>
                      <a:pt x="30" y="13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121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1" name="îSļîdê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4454522" y="2090738"/>
                <a:ext cx="4037012" cy="955674"/>
              </a:xfrm>
              <a:custGeom>
                <a:avLst/>
                <a:gdLst>
                  <a:gd name="T0" fmla="*/ 64 w 192"/>
                  <a:gd name="T1" fmla="*/ 16 h 45"/>
                  <a:gd name="T2" fmla="*/ 0 w 192"/>
                  <a:gd name="T3" fmla="*/ 45 h 45"/>
                  <a:gd name="T4" fmla="*/ 192 w 192"/>
                  <a:gd name="T5" fmla="*/ 41 h 45"/>
                  <a:gd name="T6" fmla="*/ 64 w 192"/>
                  <a:gd name="T7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45">
                    <a:moveTo>
                      <a:pt x="64" y="16"/>
                    </a:moveTo>
                    <a:cubicBezTo>
                      <a:pt x="64" y="16"/>
                      <a:pt x="25" y="21"/>
                      <a:pt x="0" y="45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2" y="41"/>
                      <a:pt x="163" y="0"/>
                      <a:pt x="64" y="16"/>
                    </a:cubicBezTo>
                  </a:path>
                </a:pathLst>
              </a:custGeom>
              <a:solidFill>
                <a:srgbClr val="5C5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2" name="îşlîďê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6221413" y="2409825"/>
                <a:ext cx="273050" cy="530225"/>
              </a:xfrm>
              <a:custGeom>
                <a:avLst/>
                <a:gdLst>
                  <a:gd name="T0" fmla="*/ 0 w 13"/>
                  <a:gd name="T1" fmla="*/ 2 h 25"/>
                  <a:gd name="T2" fmla="*/ 0 w 13"/>
                  <a:gd name="T3" fmla="*/ 25 h 25"/>
                  <a:gd name="T4" fmla="*/ 12 w 13"/>
                  <a:gd name="T5" fmla="*/ 25 h 25"/>
                  <a:gd name="T6" fmla="*/ 13 w 13"/>
                  <a:gd name="T7" fmla="*/ 0 h 25"/>
                  <a:gd name="T8" fmla="*/ 0 w 13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5">
                    <a:moveTo>
                      <a:pt x="0" y="2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9" y="6"/>
                      <a:pt x="13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3" name="íśľiḍ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7777163" y="2557463"/>
                <a:ext cx="104775" cy="382588"/>
              </a:xfrm>
              <a:custGeom>
                <a:avLst/>
                <a:gdLst>
                  <a:gd name="T0" fmla="*/ 4 w 5"/>
                  <a:gd name="T1" fmla="*/ 2 h 18"/>
                  <a:gd name="T2" fmla="*/ 0 w 5"/>
                  <a:gd name="T3" fmla="*/ 0 h 18"/>
                  <a:gd name="T4" fmla="*/ 0 w 5"/>
                  <a:gd name="T5" fmla="*/ 18 h 18"/>
                  <a:gd name="T6" fmla="*/ 5 w 5"/>
                  <a:gd name="T7" fmla="*/ 18 h 18"/>
                  <a:gd name="T8" fmla="*/ 4 w 5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4" y="2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4" y="9"/>
                      <a:pt x="4" y="2"/>
                    </a:cubicBezTo>
                    <a:close/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4" name="íṧlïḍe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4454525" y="2344738"/>
                <a:ext cx="4037013" cy="701675"/>
              </a:xfrm>
              <a:custGeom>
                <a:avLst/>
                <a:gdLst>
                  <a:gd name="T0" fmla="*/ 107 w 192"/>
                  <a:gd name="T1" fmla="*/ 4 h 33"/>
                  <a:gd name="T2" fmla="*/ 181 w 192"/>
                  <a:gd name="T3" fmla="*/ 25 h 33"/>
                  <a:gd name="T4" fmla="*/ 12 w 192"/>
                  <a:gd name="T5" fmla="*/ 29 h 33"/>
                  <a:gd name="T6" fmla="*/ 65 w 192"/>
                  <a:gd name="T7" fmla="*/ 8 h 33"/>
                  <a:gd name="T8" fmla="*/ 65 w 192"/>
                  <a:gd name="T9" fmla="*/ 8 h 33"/>
                  <a:gd name="T10" fmla="*/ 65 w 192"/>
                  <a:gd name="T11" fmla="*/ 8 h 33"/>
                  <a:gd name="T12" fmla="*/ 107 w 192"/>
                  <a:gd name="T13" fmla="*/ 4 h 33"/>
                  <a:gd name="T14" fmla="*/ 107 w 192"/>
                  <a:gd name="T15" fmla="*/ 0 h 33"/>
                  <a:gd name="T16" fmla="*/ 64 w 192"/>
                  <a:gd name="T17" fmla="*/ 4 h 33"/>
                  <a:gd name="T18" fmla="*/ 0 w 192"/>
                  <a:gd name="T19" fmla="*/ 33 h 33"/>
                  <a:gd name="T20" fmla="*/ 192 w 192"/>
                  <a:gd name="T21" fmla="*/ 29 h 33"/>
                  <a:gd name="T22" fmla="*/ 107 w 192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33">
                    <a:moveTo>
                      <a:pt x="107" y="4"/>
                    </a:moveTo>
                    <a:cubicBezTo>
                      <a:pt x="148" y="4"/>
                      <a:pt x="171" y="17"/>
                      <a:pt x="181" y="25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35" y="12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80" y="6"/>
                      <a:pt x="94" y="4"/>
                      <a:pt x="107" y="4"/>
                    </a:cubicBezTo>
                    <a:moveTo>
                      <a:pt x="107" y="0"/>
                    </a:moveTo>
                    <a:cubicBezTo>
                      <a:pt x="94" y="0"/>
                      <a:pt x="80" y="1"/>
                      <a:pt x="64" y="4"/>
                    </a:cubicBezTo>
                    <a:cubicBezTo>
                      <a:pt x="64" y="4"/>
                      <a:pt x="25" y="9"/>
                      <a:pt x="0" y="33"/>
                    </a:cubicBezTo>
                    <a:cubicBezTo>
                      <a:pt x="192" y="29"/>
                      <a:pt x="192" y="29"/>
                      <a:pt x="192" y="29"/>
                    </a:cubicBezTo>
                    <a:cubicBezTo>
                      <a:pt x="192" y="29"/>
                      <a:pt x="171" y="0"/>
                      <a:pt x="107" y="0"/>
                    </a:cubicBezTo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5" name="îsľíḑé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4538663" y="2962275"/>
                <a:ext cx="104775" cy="84138"/>
              </a:xfrm>
              <a:custGeom>
                <a:avLst/>
                <a:gdLst>
                  <a:gd name="T0" fmla="*/ 27 w 66"/>
                  <a:gd name="T1" fmla="*/ 0 h 53"/>
                  <a:gd name="T2" fmla="*/ 0 w 66"/>
                  <a:gd name="T3" fmla="*/ 27 h 53"/>
                  <a:gd name="T4" fmla="*/ 13 w 66"/>
                  <a:gd name="T5" fmla="*/ 53 h 53"/>
                  <a:gd name="T6" fmla="*/ 66 w 66"/>
                  <a:gd name="T7" fmla="*/ 40 h 53"/>
                  <a:gd name="T8" fmla="*/ 27 w 66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3">
                    <a:moveTo>
                      <a:pt x="27" y="0"/>
                    </a:moveTo>
                    <a:lnTo>
                      <a:pt x="0" y="27"/>
                    </a:lnTo>
                    <a:lnTo>
                      <a:pt x="13" y="53"/>
                    </a:lnTo>
                    <a:lnTo>
                      <a:pt x="66" y="4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6" name="iŝ1îďe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4538663" y="2962275"/>
                <a:ext cx="104775" cy="84138"/>
              </a:xfrm>
              <a:custGeom>
                <a:avLst/>
                <a:gdLst>
                  <a:gd name="T0" fmla="*/ 27 w 66"/>
                  <a:gd name="T1" fmla="*/ 0 h 53"/>
                  <a:gd name="T2" fmla="*/ 0 w 66"/>
                  <a:gd name="T3" fmla="*/ 27 h 53"/>
                  <a:gd name="T4" fmla="*/ 13 w 66"/>
                  <a:gd name="T5" fmla="*/ 53 h 53"/>
                  <a:gd name="T6" fmla="*/ 66 w 66"/>
                  <a:gd name="T7" fmla="*/ 40 h 53"/>
                  <a:gd name="T8" fmla="*/ 27 w 66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3">
                    <a:moveTo>
                      <a:pt x="27" y="0"/>
                    </a:moveTo>
                    <a:lnTo>
                      <a:pt x="0" y="27"/>
                    </a:lnTo>
                    <a:lnTo>
                      <a:pt x="13" y="53"/>
                    </a:lnTo>
                    <a:lnTo>
                      <a:pt x="66" y="40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7" name="iṧ1íḍé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4559300" y="2770188"/>
                <a:ext cx="231775" cy="276225"/>
              </a:xfrm>
              <a:custGeom>
                <a:avLst/>
                <a:gdLst>
                  <a:gd name="T0" fmla="*/ 11 w 11"/>
                  <a:gd name="T1" fmla="*/ 10 h 13"/>
                  <a:gd name="T2" fmla="*/ 10 w 11"/>
                  <a:gd name="T3" fmla="*/ 2 h 13"/>
                  <a:gd name="T4" fmla="*/ 6 w 11"/>
                  <a:gd name="T5" fmla="*/ 1 h 13"/>
                  <a:gd name="T6" fmla="*/ 0 w 11"/>
                  <a:gd name="T7" fmla="*/ 11 h 13"/>
                  <a:gd name="T8" fmla="*/ 7 w 11"/>
                  <a:gd name="T9" fmla="*/ 13 h 13"/>
                  <a:gd name="T10" fmla="*/ 11 w 11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11" y="1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0"/>
                      <a:pt x="6" y="1"/>
                    </a:cubicBezTo>
                    <a:cubicBezTo>
                      <a:pt x="2" y="2"/>
                      <a:pt x="0" y="11"/>
                      <a:pt x="0" y="11"/>
                    </a:cubicBezTo>
                    <a:cubicBezTo>
                      <a:pt x="1" y="13"/>
                      <a:pt x="4" y="13"/>
                      <a:pt x="7" y="13"/>
                    </a:cubicBezTo>
                    <a:cubicBezTo>
                      <a:pt x="9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rgbClr val="FDA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8" name="íṡḻïḋé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4602163" y="3641725"/>
                <a:ext cx="209550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29" name="iṧļíḑè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4811713" y="3429000"/>
                <a:ext cx="211138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0" name="îṣļîďê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5022850" y="3641725"/>
                <a:ext cx="231775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1" name="í$ľîḑe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5254625" y="3429000"/>
                <a:ext cx="209550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2" name="ïṧľídé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5464175" y="3641725"/>
                <a:ext cx="209550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3" name="ïšľîḑe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6788150" y="3641725"/>
                <a:ext cx="211138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4" name="iṣḻïḍé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6999288" y="3429000"/>
                <a:ext cx="209550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5" name="iṥ1îde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7208838" y="3641725"/>
                <a:ext cx="231775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6" name="íṩḷide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7440613" y="3429000"/>
                <a:ext cx="209550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7" name="iṧḷîdè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7650163" y="3641725"/>
                <a:ext cx="211138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8" name="iṣḷïḑê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6557963" y="3429000"/>
                <a:ext cx="230188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39" name="ïş1íḑè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6346825" y="3641725"/>
                <a:ext cx="211138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40" name="iṥḷîḍe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6137275" y="3429000"/>
                <a:ext cx="209550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41" name="iśḷiďé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5926138" y="3641725"/>
                <a:ext cx="211138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  <p:sp>
            <p:nvSpPr>
              <p:cNvPr id="542" name="ïṧḷíḍé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5695950" y="3429000"/>
                <a:ext cx="230188" cy="2127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27686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470" kern="0" dirty="0">
                  <a:solidFill>
                    <a:prstClr val="black"/>
                  </a:solidFill>
                  <a:latin typeface="方正兰亭大黑_GBK" panose="02000000000000000000" charset="-122"/>
                  <a:ea typeface="方正兰亭大黑_GBK" panose="02000000000000000000" charset="-122"/>
                </a:endParaRPr>
              </a:p>
            </p:txBody>
          </p:sp>
        </p:grpSp>
        <p:cxnSp>
          <p:nvCxnSpPr>
            <p:cNvPr id="175" name="直接箭头连接符 174"/>
            <p:cNvCxnSpPr>
              <a:stCxn id="180" idx="1"/>
            </p:cNvCxnSpPr>
            <p:nvPr>
              <p:custDataLst>
                <p:tags r:id="rId3"/>
              </p:custDataLst>
            </p:nvPr>
          </p:nvCxnSpPr>
          <p:spPr>
            <a:xfrm>
              <a:off x="3025" y="4354"/>
              <a:ext cx="692" cy="476"/>
            </a:xfrm>
            <a:prstGeom prst="straightConnector1">
              <a:avLst/>
            </a:prstGeom>
            <a:noFill/>
            <a:ln w="25400" cap="flat" cmpd="sng" algn="ctr">
              <a:solidFill>
                <a:srgbClr val="F79646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176" name="直接箭头连接符 175"/>
            <p:cNvCxnSpPr>
              <a:stCxn id="173" idx="3"/>
              <a:endCxn id="520" idx="3"/>
            </p:cNvCxnSpPr>
            <p:nvPr>
              <p:custDataLst>
                <p:tags r:id="rId4"/>
              </p:custDataLst>
            </p:nvPr>
          </p:nvCxnSpPr>
          <p:spPr>
            <a:xfrm flipV="1">
              <a:off x="2979" y="5079"/>
              <a:ext cx="869" cy="292"/>
            </a:xfrm>
            <a:prstGeom prst="straightConnector1">
              <a:avLst/>
            </a:prstGeom>
            <a:noFill/>
            <a:ln w="25400" cap="flat" cmpd="sng" algn="ctr">
              <a:solidFill>
                <a:srgbClr val="F79646"/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77" name="直接箭头连接符 176"/>
            <p:cNvCxnSpPr/>
            <p:nvPr>
              <p:custDataLst>
                <p:tags r:id="rId5"/>
              </p:custDataLst>
            </p:nvPr>
          </p:nvCxnSpPr>
          <p:spPr>
            <a:xfrm flipV="1">
              <a:off x="2882" y="3332"/>
              <a:ext cx="969" cy="491"/>
            </a:xfrm>
            <a:prstGeom prst="straightConnector1">
              <a:avLst/>
            </a:prstGeom>
            <a:noFill/>
            <a:ln w="25400" cap="flat" cmpd="sng" algn="ctr">
              <a:solidFill>
                <a:srgbClr val="0D77C3">
                  <a:alpha val="84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78" name="直接箭头连接符 177"/>
            <p:cNvCxnSpPr>
              <a:endCxn id="173" idx="0"/>
            </p:cNvCxnSpPr>
            <p:nvPr>
              <p:custDataLst>
                <p:tags r:id="rId6"/>
              </p:custDataLst>
            </p:nvPr>
          </p:nvCxnSpPr>
          <p:spPr>
            <a:xfrm flipH="1">
              <a:off x="2820" y="4610"/>
              <a:ext cx="6" cy="521"/>
            </a:xfrm>
            <a:prstGeom prst="straightConnector1">
              <a:avLst/>
            </a:prstGeom>
            <a:noFill/>
            <a:ln w="25400" cap="flat" cmpd="sng" algn="ctr">
              <a:solidFill>
                <a:srgbClr val="0D77C3">
                  <a:alpha val="84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grpSp>
          <p:nvGrpSpPr>
            <p:cNvPr id="179" name="组合 178"/>
            <p:cNvGrpSpPr/>
            <p:nvPr/>
          </p:nvGrpSpPr>
          <p:grpSpPr>
            <a:xfrm>
              <a:off x="2395" y="2547"/>
              <a:ext cx="3856" cy="804"/>
              <a:chOff x="1825" y="3582"/>
              <a:chExt cx="4690" cy="1327"/>
            </a:xfrm>
          </p:grpSpPr>
          <p:sp>
            <p:nvSpPr>
              <p:cNvPr id="384" name="矩形 383"/>
              <p:cNvSpPr/>
              <p:nvPr/>
            </p:nvSpPr>
            <p:spPr>
              <a:xfrm>
                <a:off x="4441" y="4336"/>
                <a:ext cx="2074" cy="57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Sensing NF</a:t>
                </a:r>
              </a:p>
            </p:txBody>
          </p:sp>
          <p:sp>
            <p:nvSpPr>
              <p:cNvPr id="385" name="矩形 384"/>
              <p:cNvSpPr/>
              <p:nvPr/>
            </p:nvSpPr>
            <p:spPr>
              <a:xfrm rot="10800000" flipV="1">
                <a:off x="3444" y="3582"/>
                <a:ext cx="1475" cy="2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Core </a:t>
                </a:r>
              </a:p>
            </p:txBody>
          </p:sp>
          <p:sp>
            <p:nvSpPr>
              <p:cNvPr id="386" name="矩形 385"/>
              <p:cNvSpPr/>
              <p:nvPr/>
            </p:nvSpPr>
            <p:spPr>
              <a:xfrm>
                <a:off x="1825" y="4454"/>
                <a:ext cx="1610" cy="381"/>
              </a:xfrm>
              <a:prstGeom prst="rect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9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AM</a:t>
                </a:r>
              </a:p>
            </p:txBody>
          </p:sp>
        </p:grpSp>
        <p:sp>
          <p:nvSpPr>
            <p:cNvPr id="180" name="文本框 179"/>
            <p:cNvSpPr txBox="1"/>
            <p:nvPr>
              <p:custDataLst>
                <p:tags r:id="rId7"/>
              </p:custDataLst>
            </p:nvPr>
          </p:nvSpPr>
          <p:spPr>
            <a:xfrm rot="1800000">
              <a:off x="2944" y="4534"/>
              <a:ext cx="1220" cy="2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1219200">
                <a:lnSpc>
                  <a:spcPct val="150000"/>
                </a:lnSpc>
                <a:buFont typeface="Arial" panose="020B0604020202020204" pitchFamily="34" charset="0"/>
                <a:defRPr/>
              </a:pPr>
              <a:endParaRPr lang="zh-CN" altLang="en-US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1" name="直接箭头连接符 180"/>
            <p:cNvCxnSpPr/>
            <p:nvPr>
              <p:custDataLst>
                <p:tags r:id="rId8"/>
              </p:custDataLst>
            </p:nvPr>
          </p:nvCxnSpPr>
          <p:spPr>
            <a:xfrm flipH="1" flipV="1">
              <a:off x="4732" y="3332"/>
              <a:ext cx="879" cy="492"/>
            </a:xfrm>
            <a:prstGeom prst="straightConnector1">
              <a:avLst/>
            </a:prstGeom>
            <a:noFill/>
            <a:ln w="25400" cap="flat" cmpd="sng" algn="ctr">
              <a:solidFill>
                <a:srgbClr val="0D77C3">
                  <a:alpha val="84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pic>
          <p:nvPicPr>
            <p:cNvPr id="182" name="图片 181"/>
            <p:cNvPicPr>
              <a:picLocks noChangeAspect="1" noChangeArrowheads="1"/>
            </p:cNvPicPr>
            <p:nvPr/>
          </p:nvPicPr>
          <p:blipFill>
            <a:blip r:embed="rId56" cstate="print">
              <a:duotone>
                <a:srgbClr val="4BC1D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171" y="3824"/>
              <a:ext cx="748" cy="1007"/>
            </a:xfrm>
            <a:prstGeom prst="rect">
              <a:avLst/>
            </a:prstGeom>
            <a:noFill/>
          </p:spPr>
        </p:pic>
        <p:graphicFrame>
          <p:nvGraphicFramePr>
            <p:cNvPr id="183" name="对象 -2147482617"/>
            <p:cNvGraphicFramePr/>
            <p:nvPr>
              <p:custDataLst>
                <p:tags r:id="rId9"/>
              </p:custDataLst>
            </p:nvPr>
          </p:nvGraphicFramePr>
          <p:xfrm>
            <a:off x="5385" y="5112"/>
            <a:ext cx="320" cy="4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9" imgW="231140" imgH="462915" progId="Visio.Drawing.11">
                    <p:embed/>
                  </p:oleObj>
                </mc:Choice>
                <mc:Fallback>
                  <p:oleObj r:id="rId59" imgW="231140" imgH="462915" progId="Visio.Drawing.11">
                    <p:embed/>
                    <p:pic>
                      <p:nvPicPr>
                        <p:cNvPr id="183" name="对象 -2147482617"/>
                        <p:cNvPicPr/>
                        <p:nvPr/>
                      </p:nvPicPr>
                      <p:blipFill>
                        <a:blip r:embed="rId58"/>
                        <a:stretch>
                          <a:fillRect/>
                        </a:stretch>
                      </p:blipFill>
                      <p:spPr>
                        <a:xfrm>
                          <a:off x="5385" y="5112"/>
                          <a:ext cx="320" cy="47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84" name="直接箭头连接符 183"/>
            <p:cNvCxnSpPr/>
            <p:nvPr>
              <p:custDataLst>
                <p:tags r:id="rId10"/>
              </p:custDataLst>
            </p:nvPr>
          </p:nvCxnSpPr>
          <p:spPr>
            <a:xfrm flipH="1">
              <a:off x="5542" y="4579"/>
              <a:ext cx="6" cy="521"/>
            </a:xfrm>
            <a:prstGeom prst="straightConnector1">
              <a:avLst/>
            </a:prstGeom>
            <a:noFill/>
            <a:ln w="25400" cap="flat" cmpd="sng" algn="ctr">
              <a:solidFill>
                <a:srgbClr val="0D77C3">
                  <a:alpha val="84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85" name="直接箭头连接符 184"/>
            <p:cNvCxnSpPr/>
            <p:nvPr>
              <p:custDataLst>
                <p:tags r:id="rId11"/>
              </p:custDataLst>
            </p:nvPr>
          </p:nvCxnSpPr>
          <p:spPr>
            <a:xfrm flipV="1">
              <a:off x="4545" y="4477"/>
              <a:ext cx="832" cy="524"/>
            </a:xfrm>
            <a:prstGeom prst="straightConnector1">
              <a:avLst/>
            </a:prstGeom>
            <a:noFill/>
            <a:ln w="25400" cap="flat" cmpd="sng" algn="ctr">
              <a:solidFill>
                <a:srgbClr val="F79646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186" name="直接箭头连接符 185"/>
            <p:cNvCxnSpPr>
              <a:stCxn id="517" idx="2"/>
              <a:endCxn id="183" idx="1"/>
            </p:cNvCxnSpPr>
            <p:nvPr>
              <p:custDataLst>
                <p:tags r:id="rId12"/>
              </p:custDataLst>
            </p:nvPr>
          </p:nvCxnSpPr>
          <p:spPr>
            <a:xfrm>
              <a:off x="4578" y="5096"/>
              <a:ext cx="808" cy="254"/>
            </a:xfrm>
            <a:prstGeom prst="straightConnector1">
              <a:avLst/>
            </a:prstGeom>
            <a:noFill/>
            <a:ln w="25400" cap="flat" cmpd="sng" algn="ctr">
              <a:solidFill>
                <a:srgbClr val="F79646"/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sp>
          <p:nvSpPr>
            <p:cNvPr id="187" name="任意多边形 67"/>
            <p:cNvSpPr/>
            <p:nvPr/>
          </p:nvSpPr>
          <p:spPr>
            <a:xfrm>
              <a:off x="2611" y="2995"/>
              <a:ext cx="2560" cy="1365"/>
            </a:xfrm>
            <a:custGeom>
              <a:avLst/>
              <a:gdLst>
                <a:gd name="connisteX0" fmla="*/ 84470 w 1443370"/>
                <a:gd name="connsiteY0" fmla="*/ 1429050 h 1429050"/>
                <a:gd name="connisteX1" fmla="*/ 20970 w 1443370"/>
                <a:gd name="connsiteY1" fmla="*/ 345105 h 1429050"/>
                <a:gd name="connisteX2" fmla="*/ 414670 w 1443370"/>
                <a:gd name="connsiteY2" fmla="*/ 19350 h 1429050"/>
                <a:gd name="connisteX3" fmla="*/ 1443370 w 1443370"/>
                <a:gd name="connsiteY3" fmla="*/ 61260 h 14290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1443370" h="1429050">
                  <a:moveTo>
                    <a:pt x="84470" y="1429050"/>
                  </a:moveTo>
                  <a:cubicBezTo>
                    <a:pt x="64150" y="1218865"/>
                    <a:pt x="-45070" y="627045"/>
                    <a:pt x="20970" y="345105"/>
                  </a:cubicBezTo>
                  <a:cubicBezTo>
                    <a:pt x="87010" y="63165"/>
                    <a:pt x="130190" y="75865"/>
                    <a:pt x="414670" y="19350"/>
                  </a:cubicBezTo>
                  <a:cubicBezTo>
                    <a:pt x="699150" y="-37165"/>
                    <a:pt x="1245250" y="46655"/>
                    <a:pt x="1443370" y="61260"/>
                  </a:cubicBezTo>
                </a:path>
              </a:pathLst>
            </a:custGeom>
            <a:ln w="19050">
              <a:solidFill>
                <a:srgbClr val="C0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88" name="任意多边形 69"/>
            <p:cNvSpPr/>
            <p:nvPr/>
          </p:nvSpPr>
          <p:spPr>
            <a:xfrm>
              <a:off x="2660" y="4267"/>
              <a:ext cx="88" cy="899"/>
            </a:xfrm>
            <a:custGeom>
              <a:avLst/>
              <a:gdLst>
                <a:gd name="connisteX0" fmla="*/ 68544 w 68544"/>
                <a:gd name="connsiteY0" fmla="*/ 0 h 941070"/>
                <a:gd name="connisteX1" fmla="*/ 1234 w 68544"/>
                <a:gd name="connsiteY1" fmla="*/ 605155 h 941070"/>
                <a:gd name="connisteX2" fmla="*/ 31079 w 68544"/>
                <a:gd name="connsiteY2" fmla="*/ 941070 h 9410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68544" h="941070">
                  <a:moveTo>
                    <a:pt x="68544" y="0"/>
                  </a:moveTo>
                  <a:cubicBezTo>
                    <a:pt x="54574" y="114300"/>
                    <a:pt x="8854" y="417195"/>
                    <a:pt x="1234" y="605155"/>
                  </a:cubicBezTo>
                  <a:cubicBezTo>
                    <a:pt x="-6386" y="793115"/>
                    <a:pt x="23459" y="885825"/>
                    <a:pt x="31079" y="941070"/>
                  </a:cubicBezTo>
                </a:path>
              </a:pathLst>
            </a:custGeom>
            <a:ln w="19050">
              <a:solidFill>
                <a:srgbClr val="C0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89" name="任意多边形 72"/>
            <p:cNvSpPr/>
            <p:nvPr/>
          </p:nvSpPr>
          <p:spPr>
            <a:xfrm>
              <a:off x="2849" y="3222"/>
              <a:ext cx="2103" cy="1012"/>
            </a:xfrm>
            <a:custGeom>
              <a:avLst/>
              <a:gdLst>
                <a:gd name="connisteX0" fmla="*/ 146988 w 1294433"/>
                <a:gd name="connsiteY0" fmla="*/ 1163955 h 1163955"/>
                <a:gd name="connisteX1" fmla="*/ 49833 w 1294433"/>
                <a:gd name="connsiteY1" fmla="*/ 406400 h 1163955"/>
                <a:gd name="connisteX2" fmla="*/ 858188 w 1294433"/>
                <a:gd name="connsiteY2" fmla="*/ 63500 h 1163955"/>
                <a:gd name="connisteX3" fmla="*/ 1294433 w 1294433"/>
                <a:gd name="connsiteY3" fmla="*/ 0 h 1163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1294434" h="1163955">
                  <a:moveTo>
                    <a:pt x="146989" y="1163955"/>
                  </a:moveTo>
                  <a:cubicBezTo>
                    <a:pt x="111429" y="1019175"/>
                    <a:pt x="-92406" y="626745"/>
                    <a:pt x="49834" y="406400"/>
                  </a:cubicBezTo>
                  <a:cubicBezTo>
                    <a:pt x="192074" y="186055"/>
                    <a:pt x="609269" y="144780"/>
                    <a:pt x="858189" y="63500"/>
                  </a:cubicBezTo>
                  <a:cubicBezTo>
                    <a:pt x="1107109" y="-17780"/>
                    <a:pt x="1223314" y="5715"/>
                    <a:pt x="1294434" y="0"/>
                  </a:cubicBezTo>
                </a:path>
              </a:pathLst>
            </a:custGeom>
            <a:ln w="1905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90" name="任意多边形 72"/>
            <p:cNvSpPr/>
            <p:nvPr/>
          </p:nvSpPr>
          <p:spPr>
            <a:xfrm flipH="1">
              <a:off x="4939" y="3253"/>
              <a:ext cx="765" cy="1198"/>
            </a:xfrm>
            <a:custGeom>
              <a:avLst/>
              <a:gdLst>
                <a:gd name="connisteX0" fmla="*/ 146988 w 1294433"/>
                <a:gd name="connsiteY0" fmla="*/ 1163955 h 1163955"/>
                <a:gd name="connisteX1" fmla="*/ 49833 w 1294433"/>
                <a:gd name="connsiteY1" fmla="*/ 406400 h 1163955"/>
                <a:gd name="connisteX2" fmla="*/ 858188 w 1294433"/>
                <a:gd name="connsiteY2" fmla="*/ 63500 h 1163955"/>
                <a:gd name="connisteX3" fmla="*/ 1294433 w 1294433"/>
                <a:gd name="connsiteY3" fmla="*/ 0 h 1163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1294434" h="1163955">
                  <a:moveTo>
                    <a:pt x="146989" y="1163955"/>
                  </a:moveTo>
                  <a:cubicBezTo>
                    <a:pt x="111429" y="1019175"/>
                    <a:pt x="-92406" y="626745"/>
                    <a:pt x="49834" y="406400"/>
                  </a:cubicBezTo>
                  <a:cubicBezTo>
                    <a:pt x="192074" y="186055"/>
                    <a:pt x="609269" y="144780"/>
                    <a:pt x="858189" y="63500"/>
                  </a:cubicBezTo>
                  <a:cubicBezTo>
                    <a:pt x="1107109" y="-17780"/>
                    <a:pt x="1223314" y="5715"/>
                    <a:pt x="1294434" y="0"/>
                  </a:cubicBezTo>
                </a:path>
              </a:pathLst>
            </a:custGeom>
            <a:ln w="1905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525195" y="4097758"/>
            <a:ext cx="2276475" cy="9201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649512" y="5437991"/>
            <a:ext cx="2275840" cy="894080"/>
            <a:chOff x="15162" y="8584"/>
            <a:chExt cx="3584" cy="2022"/>
          </a:xfrm>
        </p:grpSpPr>
        <p:pic>
          <p:nvPicPr>
            <p:cNvPr id="547" name="图片 546" descr="日程表&#10;&#10;描述已自动生成"/>
            <p:cNvPicPr>
              <a:picLocks noChangeAspect="1"/>
            </p:cNvPicPr>
            <p:nvPr/>
          </p:nvPicPr>
          <p:blipFill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98" y="8736"/>
              <a:ext cx="3417" cy="178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5162" y="8584"/>
              <a:ext cx="3585" cy="202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559A5-2B5F-596B-4E4E-5BB916AFC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340ABD-DE7D-4D11-F827-A1A5EA090FA0}"/>
              </a:ext>
            </a:extLst>
          </p:cNvPr>
          <p:cNvSpPr txBox="1">
            <a:spLocks/>
          </p:cNvSpPr>
          <p:nvPr/>
        </p:nvSpPr>
        <p:spPr>
          <a:xfrm>
            <a:off x="363733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native design for 6GC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0ED31D-8720-7E56-01E3-C4EF8283A260}"/>
              </a:ext>
            </a:extLst>
          </p:cNvPr>
          <p:cNvSpPr txBox="1"/>
          <p:nvPr/>
        </p:nvSpPr>
        <p:spPr>
          <a:xfrm>
            <a:off x="363733" y="1416358"/>
            <a:ext cx="501679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requirements of customers (including operators, 3rd party and end users) could be achieved with AI.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6GC NF(s), RAN and UE with AI capability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data plane for efficient data collection, transmission, storage, management and subscription for AI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functionality(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for AI model management and all AI related services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enabled programable CP/UP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enabled NF reconstruction/simplification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AI-based service awareness in UP</a:t>
            </a: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DE980FE7-C0F2-61F5-90B4-620A1C6A0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108406"/>
              </p:ext>
            </p:extLst>
          </p:nvPr>
        </p:nvGraphicFramePr>
        <p:xfrm>
          <a:off x="5380523" y="1934690"/>
          <a:ext cx="6615165" cy="3024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943600" imgH="2390809" progId="Visio.Drawing.15">
                  <p:embed/>
                </p:oleObj>
              </mc:Choice>
              <mc:Fallback>
                <p:oleObj name="Visio" r:id="rId3" imgW="5943600" imgH="2390809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70EB9FA2-72F3-4DB7-906E-B81505A165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80523" y="1934690"/>
                        <a:ext cx="6615165" cy="30248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2668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7D54A-CE9A-153B-C3CB-E23AC638E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>
            <a:extLst>
              <a:ext uri="{FF2B5EF4-FFF2-40B4-BE49-F238E27FC236}">
                <a16:creationId xmlns:a16="http://schemas.microsoft.com/office/drawing/2014/main" id="{5A97F373-4005-518C-082B-6EA110A9DDB1}"/>
              </a:ext>
            </a:extLst>
          </p:cNvPr>
          <p:cNvSpPr/>
          <p:nvPr/>
        </p:nvSpPr>
        <p:spPr>
          <a:xfrm>
            <a:off x="448024" y="1089826"/>
            <a:ext cx="6388540" cy="2639872"/>
          </a:xfrm>
          <a:prstGeom prst="roundRect">
            <a:avLst>
              <a:gd name="adj" fmla="val 3311"/>
            </a:avLst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913668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kumimoji="1"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Motivation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Massive data transmission </a:t>
            </a: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wide range for AI, sensing, digital twin…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Data-as-a-Service</a:t>
            </a: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new revenue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Optimal data distribution topology </a:t>
            </a: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customer’s intent, networking and real-time status</a:t>
            </a:r>
          </a:p>
        </p:txBody>
      </p:sp>
      <p:sp>
        <p:nvSpPr>
          <p:cNvPr id="10" name="圆角矩形 4">
            <a:extLst>
              <a:ext uri="{FF2B5EF4-FFF2-40B4-BE49-F238E27FC236}">
                <a16:creationId xmlns:a16="http://schemas.microsoft.com/office/drawing/2014/main" id="{D167BE22-9253-5A7E-027F-ACCE99B3709C}"/>
              </a:ext>
            </a:extLst>
          </p:cNvPr>
          <p:cNvSpPr/>
          <p:nvPr/>
        </p:nvSpPr>
        <p:spPr>
          <a:xfrm>
            <a:off x="485243" y="3844064"/>
            <a:ext cx="11078494" cy="2639872"/>
          </a:xfrm>
          <a:prstGeom prst="roundRect">
            <a:avLst>
              <a:gd name="adj" fmla="val 3311"/>
            </a:avLst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913668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kumimoji="1" lang="en-US" altLang="zh-CN" sz="2000" b="1" dirty="0">
                <a:solidFill>
                  <a:schemeClr val="accent3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New Data Plane Design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Unified structure and effective protocols </a:t>
            </a: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data plane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collection, storage, processing, transmission and management </a:t>
            </a: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multiple sources 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as a services is </a:t>
            </a:r>
            <a:r>
              <a:rPr lang="en-US" altLang="zh-CN" sz="2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provided to different consumers</a:t>
            </a:r>
            <a:endParaRPr lang="en-US" altLang="zh-CN" sz="20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A50ADFD-93E7-354C-4461-14962F5A5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1154" y="3150924"/>
            <a:ext cx="358913" cy="402455"/>
          </a:xfrm>
          <a:prstGeom prst="rect">
            <a:avLst/>
          </a:prstGeom>
          <a:solidFill>
            <a:srgbClr val="0070C0"/>
          </a:solidFill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AAD135F-F8A8-F381-30D8-1CEA31C8F09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44546A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824351" y="2971137"/>
            <a:ext cx="446633" cy="437959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8E5FB36-EEA3-E624-E117-B6172F3FDCB5}"/>
              </a:ext>
            </a:extLst>
          </p:cNvPr>
          <p:cNvCxnSpPr>
            <a:cxnSpLocks/>
          </p:cNvCxnSpPr>
          <p:nvPr/>
        </p:nvCxnSpPr>
        <p:spPr>
          <a:xfrm>
            <a:off x="7374052" y="3482182"/>
            <a:ext cx="4387388" cy="2301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3A4C172-A6E1-AB44-0FA2-5233F089AB2F}"/>
              </a:ext>
            </a:extLst>
          </p:cNvPr>
          <p:cNvCxnSpPr>
            <a:cxnSpLocks/>
          </p:cNvCxnSpPr>
          <p:nvPr/>
        </p:nvCxnSpPr>
        <p:spPr>
          <a:xfrm>
            <a:off x="9799421" y="3038469"/>
            <a:ext cx="2021" cy="429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6D1C7666-AA2E-457E-C9CC-CD0835FA7B4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44546A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824351" y="3663335"/>
            <a:ext cx="446633" cy="43795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ABFFB41-6952-44AC-8143-14CA7421BA1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44546A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824351" y="2330331"/>
            <a:ext cx="446633" cy="437959"/>
          </a:xfrm>
          <a:prstGeom prst="rect">
            <a:avLst/>
          </a:prstGeom>
        </p:spPr>
      </p:pic>
      <p:cxnSp>
        <p:nvCxnSpPr>
          <p:cNvPr id="19" name="连接符: 肘形 18">
            <a:extLst>
              <a:ext uri="{FF2B5EF4-FFF2-40B4-BE49-F238E27FC236}">
                <a16:creationId xmlns:a16="http://schemas.microsoft.com/office/drawing/2014/main" id="{8F457F54-01BA-2A43-B340-0A69431F484C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7270983" y="3469200"/>
            <a:ext cx="1016561" cy="413116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8E05C6D3-F4E0-F2BB-6AC6-00A99FDCD6FB}"/>
              </a:ext>
            </a:extLst>
          </p:cNvPr>
          <p:cNvCxnSpPr>
            <a:cxnSpLocks/>
            <a:endCxn id="18" idx="3"/>
          </p:cNvCxnSpPr>
          <p:nvPr/>
        </p:nvCxnSpPr>
        <p:spPr>
          <a:xfrm rot="16200000" flipV="1">
            <a:off x="6989979" y="2830316"/>
            <a:ext cx="949362" cy="38735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E346F83-CD07-285D-C6BF-9F4CF1E21B9E}"/>
              </a:ext>
            </a:extLst>
          </p:cNvPr>
          <p:cNvCxnSpPr>
            <a:cxnSpLocks/>
          </p:cNvCxnSpPr>
          <p:nvPr/>
        </p:nvCxnSpPr>
        <p:spPr>
          <a:xfrm>
            <a:off x="8347623" y="1796284"/>
            <a:ext cx="3310747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8D938C22-4BD0-8DD7-EAE3-9BDB44D62AA8}"/>
              </a:ext>
            </a:extLst>
          </p:cNvPr>
          <p:cNvSpPr/>
          <p:nvPr/>
        </p:nvSpPr>
        <p:spPr>
          <a:xfrm>
            <a:off x="8418101" y="1939924"/>
            <a:ext cx="584058" cy="323757"/>
          </a:xfrm>
          <a:prstGeom prst="rect">
            <a:avLst/>
          </a:prstGeom>
          <a:solidFill>
            <a:srgbClr val="8CB5D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71" tIns="45685" rIns="91371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NF2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955B24B-F838-3DB2-EF42-433470F23A08}"/>
              </a:ext>
            </a:extLst>
          </p:cNvPr>
          <p:cNvSpPr/>
          <p:nvPr/>
        </p:nvSpPr>
        <p:spPr>
          <a:xfrm>
            <a:off x="8418790" y="1309430"/>
            <a:ext cx="584058" cy="323757"/>
          </a:xfrm>
          <a:prstGeom prst="rect">
            <a:avLst/>
          </a:prstGeom>
          <a:solidFill>
            <a:srgbClr val="8CB5D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71" tIns="45685" rIns="91371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NF1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BA985C7-A5C1-2B2E-57D5-C489DC070362}"/>
              </a:ext>
            </a:extLst>
          </p:cNvPr>
          <p:cNvCxnSpPr>
            <a:cxnSpLocks/>
            <a:stCxn id="22" idx="0"/>
            <a:endCxn id="23" idx="2"/>
          </p:cNvCxnSpPr>
          <p:nvPr/>
        </p:nvCxnSpPr>
        <p:spPr>
          <a:xfrm flipV="1">
            <a:off x="8710130" y="1633186"/>
            <a:ext cx="689" cy="30673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ED1BDB5E-4D57-7E94-BFFA-E19153F1FA84}"/>
              </a:ext>
            </a:extLst>
          </p:cNvPr>
          <p:cNvSpPr/>
          <p:nvPr/>
        </p:nvSpPr>
        <p:spPr>
          <a:xfrm>
            <a:off x="9323978" y="2662373"/>
            <a:ext cx="816562" cy="323757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71" tIns="45685" rIns="91371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consumer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CD6F74A-86DD-2B89-E83A-CD0F12316E3F}"/>
              </a:ext>
            </a:extLst>
          </p:cNvPr>
          <p:cNvSpPr txBox="1"/>
          <p:nvPr/>
        </p:nvSpPr>
        <p:spPr>
          <a:xfrm>
            <a:off x="10438836" y="3555475"/>
            <a:ext cx="1559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8">
              <a:defRPr/>
            </a:pPr>
            <a:r>
              <a:rPr kumimoji="1" lang="en-US" altLang="zh-CN" sz="1400" b="1" dirty="0">
                <a:solidFill>
                  <a:srgbClr val="00B05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Data Plane</a:t>
            </a:r>
            <a:endParaRPr kumimoji="1" lang="zh-CN" altLang="en-US" sz="1400" b="1" dirty="0">
              <a:solidFill>
                <a:srgbClr val="00B05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2" name="连接符: 肘形 31">
            <a:extLst>
              <a:ext uri="{FF2B5EF4-FFF2-40B4-BE49-F238E27FC236}">
                <a16:creationId xmlns:a16="http://schemas.microsoft.com/office/drawing/2014/main" id="{727DB508-2CC2-8F01-7B43-1F8E48ADCCB3}"/>
              </a:ext>
            </a:extLst>
          </p:cNvPr>
          <p:cNvCxnSpPr>
            <a:cxnSpLocks/>
            <a:endCxn id="14" idx="3"/>
          </p:cNvCxnSpPr>
          <p:nvPr/>
        </p:nvCxnSpPr>
        <p:spPr>
          <a:xfrm rot="10800000">
            <a:off x="7270983" y="3190118"/>
            <a:ext cx="349709" cy="296670"/>
          </a:xfrm>
          <a:prstGeom prst="bentConnector3">
            <a:avLst>
              <a:gd name="adj1" fmla="val 383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4750DA6-6939-0E51-D381-03612510768B}"/>
              </a:ext>
            </a:extLst>
          </p:cNvPr>
          <p:cNvCxnSpPr>
            <a:cxnSpLocks/>
          </p:cNvCxnSpPr>
          <p:nvPr/>
        </p:nvCxnSpPr>
        <p:spPr>
          <a:xfrm flipV="1">
            <a:off x="6528426" y="2668609"/>
            <a:ext cx="295925" cy="253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3F62EDB-9D98-390E-5691-D49702214D46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6470121" y="3190117"/>
            <a:ext cx="354230" cy="156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3A02981-A500-129D-849D-38CF29077389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6503699" y="3821454"/>
            <a:ext cx="320652" cy="60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无人机 Drone">
            <a:extLst>
              <a:ext uri="{FF2B5EF4-FFF2-40B4-BE49-F238E27FC236}">
                <a16:creationId xmlns:a16="http://schemas.microsoft.com/office/drawing/2014/main" id="{DF3F2909-4F8C-4407-51A5-E0443904FB70}"/>
              </a:ext>
            </a:extLst>
          </p:cNvPr>
          <p:cNvSpPr/>
          <p:nvPr/>
        </p:nvSpPr>
        <p:spPr>
          <a:xfrm>
            <a:off x="6038419" y="3618075"/>
            <a:ext cx="340344" cy="338684"/>
          </a:xfrm>
          <a:custGeom>
            <a:avLst/>
            <a:gdLst>
              <a:gd name="connsiteX0" fmla="*/ 816869 w 1647550"/>
              <a:gd name="connsiteY0" fmla="*/ 1269370 h 1269403"/>
              <a:gd name="connsiteX1" fmla="*/ 816964 w 1647550"/>
              <a:gd name="connsiteY1" fmla="*/ 1269402 h 1269403"/>
              <a:gd name="connsiteX2" fmla="*/ 816773 w 1647550"/>
              <a:gd name="connsiteY2" fmla="*/ 1269402 h 1269403"/>
              <a:gd name="connsiteX3" fmla="*/ 818059 w 1647550"/>
              <a:gd name="connsiteY3" fmla="*/ 1269356 h 1269403"/>
              <a:gd name="connsiteX4" fmla="*/ 818202 w 1647550"/>
              <a:gd name="connsiteY4" fmla="*/ 1269403 h 1269403"/>
              <a:gd name="connsiteX5" fmla="*/ 817916 w 1647550"/>
              <a:gd name="connsiteY5" fmla="*/ 1269403 h 1269403"/>
              <a:gd name="connsiteX6" fmla="*/ 684684 w 1647550"/>
              <a:gd name="connsiteY6" fmla="*/ 1029864 h 1269403"/>
              <a:gd name="connsiteX7" fmla="*/ 699910 w 1647550"/>
              <a:gd name="connsiteY7" fmla="*/ 1032047 h 1269403"/>
              <a:gd name="connsiteX8" fmla="*/ 700949 w 1647550"/>
              <a:gd name="connsiteY8" fmla="*/ 1032706 h 1269403"/>
              <a:gd name="connsiteX9" fmla="*/ 751050 w 1647550"/>
              <a:gd name="connsiteY9" fmla="*/ 1061281 h 1269403"/>
              <a:gd name="connsiteX10" fmla="*/ 756309 w 1647550"/>
              <a:gd name="connsiteY10" fmla="*/ 1087704 h 1269403"/>
              <a:gd name="connsiteX11" fmla="*/ 741525 w 1647550"/>
              <a:gd name="connsiteY11" fmla="*/ 1096143 h 1269403"/>
              <a:gd name="connsiteX12" fmla="*/ 732000 w 1647550"/>
              <a:gd name="connsiteY12" fmla="*/ 1096143 h 1269403"/>
              <a:gd name="connsiteX13" fmla="*/ 681899 w 1647550"/>
              <a:gd name="connsiteY13" fmla="*/ 1064425 h 1269403"/>
              <a:gd name="connsiteX14" fmla="*/ 672374 w 1647550"/>
              <a:gd name="connsiteY14" fmla="*/ 1039088 h 1269403"/>
              <a:gd name="connsiteX15" fmla="*/ 684684 w 1647550"/>
              <a:gd name="connsiteY15" fmla="*/ 1029864 h 1269403"/>
              <a:gd name="connsiteX16" fmla="*/ 976889 w 1647550"/>
              <a:gd name="connsiteY16" fmla="*/ 973461 h 1269403"/>
              <a:gd name="connsiteX17" fmla="*/ 927817 w 1647550"/>
              <a:gd name="connsiteY17" fmla="*/ 1001914 h 1269403"/>
              <a:gd name="connsiteX18" fmla="*/ 837252 w 1647550"/>
              <a:gd name="connsiteY18" fmla="*/ 1056253 h 1269403"/>
              <a:gd name="connsiteX19" fmla="*/ 837252 w 1647550"/>
              <a:gd name="connsiteY19" fmla="*/ 1219492 h 1269403"/>
              <a:gd name="connsiteX20" fmla="*/ 976889 w 1647550"/>
              <a:gd name="connsiteY20" fmla="*/ 1135386 h 1269403"/>
              <a:gd name="connsiteX21" fmla="*/ 658753 w 1647550"/>
              <a:gd name="connsiteY21" fmla="*/ 973461 h 1269403"/>
              <a:gd name="connsiteX22" fmla="*/ 658753 w 1647550"/>
              <a:gd name="connsiteY22" fmla="*/ 1135386 h 1269403"/>
              <a:gd name="connsiteX23" fmla="*/ 798390 w 1647550"/>
              <a:gd name="connsiteY23" fmla="*/ 1219492 h 1269403"/>
              <a:gd name="connsiteX24" fmla="*/ 798390 w 1647550"/>
              <a:gd name="connsiteY24" fmla="*/ 1056568 h 1269403"/>
              <a:gd name="connsiteX25" fmla="*/ 705561 w 1647550"/>
              <a:gd name="connsiteY25" fmla="*/ 1000600 h 1269403"/>
              <a:gd name="connsiteX26" fmla="*/ 900664 w 1647550"/>
              <a:gd name="connsiteY26" fmla="*/ 910416 h 1269403"/>
              <a:gd name="connsiteX27" fmla="*/ 766323 w 1647550"/>
              <a:gd name="connsiteY27" fmla="*/ 991572 h 1269403"/>
              <a:gd name="connsiteX28" fmla="*/ 817487 w 1647550"/>
              <a:gd name="connsiteY28" fmla="*/ 1021301 h 1269403"/>
              <a:gd name="connsiteX29" fmla="*/ 956737 w 1647550"/>
              <a:gd name="connsiteY29" fmla="*/ 940390 h 1269403"/>
              <a:gd name="connsiteX30" fmla="*/ 957648 w 1647550"/>
              <a:gd name="connsiteY30" fmla="*/ 939838 h 1269403"/>
              <a:gd name="connsiteX31" fmla="*/ 817630 w 1647550"/>
              <a:gd name="connsiteY31" fmla="*/ 867543 h 1269403"/>
              <a:gd name="connsiteX32" fmla="*/ 677517 w 1647550"/>
              <a:gd name="connsiteY32" fmla="*/ 939838 h 1269403"/>
              <a:gd name="connsiteX33" fmla="*/ 682921 w 1647550"/>
              <a:gd name="connsiteY33" fmla="*/ 943111 h 1269403"/>
              <a:gd name="connsiteX34" fmla="*/ 730033 w 1647550"/>
              <a:gd name="connsiteY34" fmla="*/ 970485 h 1269403"/>
              <a:gd name="connsiteX35" fmla="*/ 860799 w 1647550"/>
              <a:gd name="connsiteY35" fmla="*/ 889832 h 1269403"/>
              <a:gd name="connsiteX36" fmla="*/ 817630 w 1647550"/>
              <a:gd name="connsiteY36" fmla="*/ 401485 h 1269403"/>
              <a:gd name="connsiteX37" fmla="*/ 817630 w 1647550"/>
              <a:gd name="connsiteY37" fmla="*/ 401771 h 1269403"/>
              <a:gd name="connsiteX38" fmla="*/ 754861 w 1647550"/>
              <a:gd name="connsiteY38" fmla="*/ 464255 h 1269403"/>
              <a:gd name="connsiteX39" fmla="*/ 815138 w 1647550"/>
              <a:gd name="connsiteY39" fmla="*/ 529421 h 1269403"/>
              <a:gd name="connsiteX40" fmla="*/ 880305 w 1647550"/>
              <a:gd name="connsiteY40" fmla="*/ 469144 h 1269403"/>
              <a:gd name="connsiteX41" fmla="*/ 880305 w 1647550"/>
              <a:gd name="connsiteY41" fmla="*/ 464255 h 1269403"/>
              <a:gd name="connsiteX42" fmla="*/ 817630 w 1647550"/>
              <a:gd name="connsiteY42" fmla="*/ 401485 h 1269403"/>
              <a:gd name="connsiteX43" fmla="*/ 815173 w 1647550"/>
              <a:gd name="connsiteY43" fmla="*/ 345490 h 1269403"/>
              <a:gd name="connsiteX44" fmla="*/ 936693 w 1647550"/>
              <a:gd name="connsiteY44" fmla="*/ 464255 h 1269403"/>
              <a:gd name="connsiteX45" fmla="*/ 819271 w 1647550"/>
              <a:gd name="connsiteY45" fmla="*/ 586061 h 1269403"/>
              <a:gd name="connsiteX46" fmla="*/ 817630 w 1647550"/>
              <a:gd name="connsiteY46" fmla="*/ 586079 h 1269403"/>
              <a:gd name="connsiteX47" fmla="*/ 696107 w 1647550"/>
              <a:gd name="connsiteY47" fmla="*/ 467013 h 1269403"/>
              <a:gd name="connsiteX48" fmla="*/ 815173 w 1647550"/>
              <a:gd name="connsiteY48" fmla="*/ 345490 h 1269403"/>
              <a:gd name="connsiteX49" fmla="*/ 621035 w 1647550"/>
              <a:gd name="connsiteY49" fmla="*/ 261562 h 1269403"/>
              <a:gd name="connsiteX50" fmla="*/ 574172 w 1647550"/>
              <a:gd name="connsiteY50" fmla="*/ 309187 h 1269403"/>
              <a:gd name="connsiteX51" fmla="*/ 621035 w 1647550"/>
              <a:gd name="connsiteY51" fmla="*/ 359384 h 1269403"/>
              <a:gd name="connsiteX52" fmla="*/ 624273 w 1647550"/>
              <a:gd name="connsiteY52" fmla="*/ 359765 h 1269403"/>
              <a:gd name="connsiteX53" fmla="*/ 652283 w 1647550"/>
              <a:gd name="connsiteY53" fmla="*/ 387762 h 1269403"/>
              <a:gd name="connsiteX54" fmla="*/ 652277 w 1647550"/>
              <a:gd name="connsiteY54" fmla="*/ 388340 h 1269403"/>
              <a:gd name="connsiteX55" fmla="*/ 652277 w 1647550"/>
              <a:gd name="connsiteY55" fmla="*/ 613987 h 1269403"/>
              <a:gd name="connsiteX56" fmla="*/ 658563 w 1647550"/>
              <a:gd name="connsiteY56" fmla="*/ 623512 h 1269403"/>
              <a:gd name="connsiteX57" fmla="*/ 976794 w 1647550"/>
              <a:gd name="connsiteY57" fmla="*/ 623512 h 1269403"/>
              <a:gd name="connsiteX58" fmla="*/ 983080 w 1647550"/>
              <a:gd name="connsiteY58" fmla="*/ 613987 h 1269403"/>
              <a:gd name="connsiteX59" fmla="*/ 983080 w 1647550"/>
              <a:gd name="connsiteY59" fmla="*/ 387959 h 1269403"/>
              <a:gd name="connsiteX60" fmla="*/ 1010506 w 1647550"/>
              <a:gd name="connsiteY60" fmla="*/ 359389 h 1269403"/>
              <a:gd name="connsiteX61" fmla="*/ 1011179 w 1647550"/>
              <a:gd name="connsiteY61" fmla="*/ 359384 h 1269403"/>
              <a:gd name="connsiteX62" fmla="*/ 1014227 w 1647550"/>
              <a:gd name="connsiteY62" fmla="*/ 359384 h 1269403"/>
              <a:gd name="connsiteX63" fmla="*/ 1061090 w 1647550"/>
              <a:gd name="connsiteY63" fmla="*/ 309187 h 1269403"/>
              <a:gd name="connsiteX64" fmla="*/ 1014227 w 1647550"/>
              <a:gd name="connsiteY64" fmla="*/ 261562 h 1269403"/>
              <a:gd name="connsiteX65" fmla="*/ 271086 w 1647550"/>
              <a:gd name="connsiteY65" fmla="*/ 221272 h 1269403"/>
              <a:gd name="connsiteX66" fmla="*/ 218127 w 1647550"/>
              <a:gd name="connsiteY66" fmla="*/ 274421 h 1269403"/>
              <a:gd name="connsiteX67" fmla="*/ 218127 w 1647550"/>
              <a:gd name="connsiteY67" fmla="*/ 355670 h 1269403"/>
              <a:gd name="connsiteX68" fmla="*/ 271086 w 1647550"/>
              <a:gd name="connsiteY68" fmla="*/ 411962 h 1269403"/>
              <a:gd name="connsiteX69" fmla="*/ 327189 w 1647550"/>
              <a:gd name="connsiteY69" fmla="*/ 356052 h 1269403"/>
              <a:gd name="connsiteX70" fmla="*/ 327188 w 1647550"/>
              <a:gd name="connsiteY70" fmla="*/ 355670 h 1269403"/>
              <a:gd name="connsiteX71" fmla="*/ 327188 w 1647550"/>
              <a:gd name="connsiteY71" fmla="*/ 318142 h 1269403"/>
              <a:gd name="connsiteX72" fmla="*/ 326659 w 1647550"/>
              <a:gd name="connsiteY72" fmla="*/ 317051 h 1269403"/>
              <a:gd name="connsiteX73" fmla="*/ 327188 w 1647550"/>
              <a:gd name="connsiteY73" fmla="*/ 315527 h 1269403"/>
              <a:gd name="connsiteX74" fmla="*/ 327188 w 1647550"/>
              <a:gd name="connsiteY74" fmla="*/ 274421 h 1269403"/>
              <a:gd name="connsiteX75" fmla="*/ 271086 w 1647550"/>
              <a:gd name="connsiteY75" fmla="*/ 221272 h 1269403"/>
              <a:gd name="connsiteX76" fmla="*/ 1373034 w 1647550"/>
              <a:gd name="connsiteY76" fmla="*/ 221271 h 1269403"/>
              <a:gd name="connsiteX77" fmla="*/ 1319979 w 1647550"/>
              <a:gd name="connsiteY77" fmla="*/ 274421 h 1269403"/>
              <a:gd name="connsiteX78" fmla="*/ 1319979 w 1647550"/>
              <a:gd name="connsiteY78" fmla="*/ 312515 h 1269403"/>
              <a:gd name="connsiteX79" fmla="*/ 1320603 w 1647550"/>
              <a:gd name="connsiteY79" fmla="*/ 313802 h 1269403"/>
              <a:gd name="connsiteX80" fmla="*/ 1319979 w 1647550"/>
              <a:gd name="connsiteY80" fmla="*/ 315600 h 1269403"/>
              <a:gd name="connsiteX81" fmla="*/ 1319979 w 1647550"/>
              <a:gd name="connsiteY81" fmla="*/ 355669 h 1269403"/>
              <a:gd name="connsiteX82" fmla="*/ 1374558 w 1647550"/>
              <a:gd name="connsiteY82" fmla="*/ 410247 h 1269403"/>
              <a:gd name="connsiteX83" fmla="*/ 1429136 w 1647550"/>
              <a:gd name="connsiteY83" fmla="*/ 355669 h 1269403"/>
              <a:gd name="connsiteX84" fmla="*/ 1429136 w 1647550"/>
              <a:gd name="connsiteY84" fmla="*/ 274421 h 1269403"/>
              <a:gd name="connsiteX85" fmla="*/ 1373034 w 1647550"/>
              <a:gd name="connsiteY85" fmla="*/ 221271 h 1269403"/>
              <a:gd name="connsiteX86" fmla="*/ 267414 w 1647550"/>
              <a:gd name="connsiteY86" fmla="*/ 48 h 1269403"/>
              <a:gd name="connsiteX87" fmla="*/ 296710 w 1647550"/>
              <a:gd name="connsiteY87" fmla="*/ 26094 h 1269403"/>
              <a:gd name="connsiteX88" fmla="*/ 296710 w 1647550"/>
              <a:gd name="connsiteY88" fmla="*/ 29343 h 1269403"/>
              <a:gd name="connsiteX89" fmla="*/ 296710 w 1647550"/>
              <a:gd name="connsiteY89" fmla="*/ 73634 h 1269403"/>
              <a:gd name="connsiteX90" fmla="*/ 509212 w 1647550"/>
              <a:gd name="connsiteY90" fmla="*/ 73634 h 1269403"/>
              <a:gd name="connsiteX91" fmla="*/ 538507 w 1647550"/>
              <a:gd name="connsiteY91" fmla="*/ 99680 h 1269403"/>
              <a:gd name="connsiteX92" fmla="*/ 512461 w 1647550"/>
              <a:gd name="connsiteY92" fmla="*/ 128975 h 1269403"/>
              <a:gd name="connsiteX93" fmla="*/ 509212 w 1647550"/>
              <a:gd name="connsiteY93" fmla="*/ 128975 h 1269403"/>
              <a:gd name="connsiteX94" fmla="*/ 296710 w 1647550"/>
              <a:gd name="connsiteY94" fmla="*/ 128975 h 1269403"/>
              <a:gd name="connsiteX95" fmla="*/ 296710 w 1647550"/>
              <a:gd name="connsiteY95" fmla="*/ 168606 h 1269403"/>
              <a:gd name="connsiteX96" fmla="*/ 315692 w 1647550"/>
              <a:gd name="connsiteY96" fmla="*/ 172439 h 1269403"/>
              <a:gd name="connsiteX97" fmla="*/ 383290 w 1647550"/>
              <a:gd name="connsiteY97" fmla="*/ 274421 h 1269403"/>
              <a:gd name="connsiteX98" fmla="*/ 383290 w 1647550"/>
              <a:gd name="connsiteY98" fmla="*/ 287756 h 1269403"/>
              <a:gd name="connsiteX99" fmla="*/ 521672 w 1647550"/>
              <a:gd name="connsiteY99" fmla="*/ 287756 h 1269403"/>
              <a:gd name="connsiteX100" fmla="*/ 521937 w 1647550"/>
              <a:gd name="connsiteY100" fmla="*/ 283726 h 1269403"/>
              <a:gd name="connsiteX101" fmla="*/ 621035 w 1647550"/>
              <a:gd name="connsiteY101" fmla="*/ 205936 h 1269403"/>
              <a:gd name="connsiteX102" fmla="*/ 1014132 w 1647550"/>
              <a:gd name="connsiteY102" fmla="*/ 205936 h 1269403"/>
              <a:gd name="connsiteX103" fmla="*/ 1109575 w 1647550"/>
              <a:gd name="connsiteY103" fmla="*/ 272846 h 1269403"/>
              <a:gd name="connsiteX104" fmla="*/ 1112183 w 1647550"/>
              <a:gd name="connsiteY104" fmla="*/ 287756 h 1269403"/>
              <a:gd name="connsiteX105" fmla="*/ 1263877 w 1647550"/>
              <a:gd name="connsiteY105" fmla="*/ 287756 h 1269403"/>
              <a:gd name="connsiteX106" fmla="*/ 1263877 w 1647550"/>
              <a:gd name="connsiteY106" fmla="*/ 274421 h 1269403"/>
              <a:gd name="connsiteX107" fmla="*/ 1331476 w 1647550"/>
              <a:gd name="connsiteY107" fmla="*/ 172438 h 1269403"/>
              <a:gd name="connsiteX108" fmla="*/ 1348363 w 1647550"/>
              <a:gd name="connsiteY108" fmla="*/ 169029 h 1269403"/>
              <a:gd name="connsiteX109" fmla="*/ 1348363 w 1647550"/>
              <a:gd name="connsiteY109" fmla="*/ 128975 h 1269403"/>
              <a:gd name="connsiteX110" fmla="*/ 1135671 w 1647550"/>
              <a:gd name="connsiteY110" fmla="*/ 128975 h 1269403"/>
              <a:gd name="connsiteX111" fmla="*/ 1106376 w 1647550"/>
              <a:gd name="connsiteY111" fmla="*/ 102929 h 1269403"/>
              <a:gd name="connsiteX112" fmla="*/ 1132422 w 1647550"/>
              <a:gd name="connsiteY112" fmla="*/ 73634 h 1269403"/>
              <a:gd name="connsiteX113" fmla="*/ 1135671 w 1647550"/>
              <a:gd name="connsiteY113" fmla="*/ 73634 h 1269403"/>
              <a:gd name="connsiteX114" fmla="*/ 1348363 w 1647550"/>
              <a:gd name="connsiteY114" fmla="*/ 73634 h 1269403"/>
              <a:gd name="connsiteX115" fmla="*/ 1348363 w 1647550"/>
              <a:gd name="connsiteY115" fmla="*/ 29343 h 1269403"/>
              <a:gd name="connsiteX116" fmla="*/ 1377224 w 1647550"/>
              <a:gd name="connsiteY116" fmla="*/ 482 h 1269403"/>
              <a:gd name="connsiteX117" fmla="*/ 1406084 w 1647550"/>
              <a:gd name="connsiteY117" fmla="*/ 29343 h 1269403"/>
              <a:gd name="connsiteX118" fmla="*/ 1406084 w 1647550"/>
              <a:gd name="connsiteY118" fmla="*/ 73634 h 1269403"/>
              <a:gd name="connsiteX119" fmla="*/ 1618207 w 1647550"/>
              <a:gd name="connsiteY119" fmla="*/ 73634 h 1269403"/>
              <a:gd name="connsiteX120" fmla="*/ 1647502 w 1647550"/>
              <a:gd name="connsiteY120" fmla="*/ 99680 h 1269403"/>
              <a:gd name="connsiteX121" fmla="*/ 1621456 w 1647550"/>
              <a:gd name="connsiteY121" fmla="*/ 128975 h 1269403"/>
              <a:gd name="connsiteX122" fmla="*/ 1618207 w 1647550"/>
              <a:gd name="connsiteY122" fmla="*/ 128975 h 1269403"/>
              <a:gd name="connsiteX123" fmla="*/ 1406084 w 1647550"/>
              <a:gd name="connsiteY123" fmla="*/ 128975 h 1269403"/>
              <a:gd name="connsiteX124" fmla="*/ 1406084 w 1647550"/>
              <a:gd name="connsiteY124" fmla="*/ 170105 h 1269403"/>
              <a:gd name="connsiteX125" fmla="*/ 1417640 w 1647550"/>
              <a:gd name="connsiteY125" fmla="*/ 172438 h 1269403"/>
              <a:gd name="connsiteX126" fmla="*/ 1485238 w 1647550"/>
              <a:gd name="connsiteY126" fmla="*/ 274421 h 1269403"/>
              <a:gd name="connsiteX127" fmla="*/ 1485238 w 1647550"/>
              <a:gd name="connsiteY127" fmla="*/ 355669 h 1269403"/>
              <a:gd name="connsiteX128" fmla="*/ 1373893 w 1647550"/>
              <a:gd name="connsiteY128" fmla="*/ 468158 h 1269403"/>
              <a:gd name="connsiteX129" fmla="*/ 1373034 w 1647550"/>
              <a:gd name="connsiteY129" fmla="*/ 468159 h 1269403"/>
              <a:gd name="connsiteX130" fmla="*/ 1263877 w 1647550"/>
              <a:gd name="connsiteY130" fmla="*/ 355669 h 1269403"/>
              <a:gd name="connsiteX131" fmla="*/ 1263877 w 1647550"/>
              <a:gd name="connsiteY131" fmla="*/ 343097 h 1269403"/>
              <a:gd name="connsiteX132" fmla="*/ 1106331 w 1647550"/>
              <a:gd name="connsiteY132" fmla="*/ 343097 h 1269403"/>
              <a:gd name="connsiteX133" fmla="*/ 1094293 w 1647550"/>
              <a:gd name="connsiteY133" fmla="*/ 376486 h 1269403"/>
              <a:gd name="connsiteX134" fmla="*/ 1038992 w 1647550"/>
              <a:gd name="connsiteY134" fmla="*/ 413105 h 1269403"/>
              <a:gd name="connsiteX135" fmla="*/ 1038992 w 1647550"/>
              <a:gd name="connsiteY135" fmla="*/ 574712 h 1269403"/>
              <a:gd name="connsiteX136" fmla="*/ 1044326 w 1647550"/>
              <a:gd name="connsiteY136" fmla="*/ 576014 h 1269403"/>
              <a:gd name="connsiteX137" fmla="*/ 1076496 w 1647550"/>
              <a:gd name="connsiteY137" fmla="*/ 589710 h 1269403"/>
              <a:gd name="connsiteX138" fmla="*/ 1097771 w 1647550"/>
              <a:gd name="connsiteY138" fmla="*/ 605548 h 1269403"/>
              <a:gd name="connsiteX139" fmla="*/ 1108238 w 1647550"/>
              <a:gd name="connsiteY139" fmla="*/ 601510 h 1269403"/>
              <a:gd name="connsiteX140" fmla="*/ 1175961 w 1647550"/>
              <a:gd name="connsiteY140" fmla="*/ 657898 h 1269403"/>
              <a:gd name="connsiteX141" fmla="*/ 1128572 w 1647550"/>
              <a:gd name="connsiteY141" fmla="*/ 726176 h 1269403"/>
              <a:gd name="connsiteX142" fmla="*/ 1123573 w 1647550"/>
              <a:gd name="connsiteY142" fmla="*/ 726859 h 1269403"/>
              <a:gd name="connsiteX143" fmla="*/ 1123573 w 1647550"/>
              <a:gd name="connsiteY143" fmla="*/ 726573 h 1269403"/>
              <a:gd name="connsiteX144" fmla="*/ 1052868 w 1647550"/>
              <a:gd name="connsiteY144" fmla="*/ 673795 h 1269403"/>
              <a:gd name="connsiteX145" fmla="*/ 1052803 w 1647550"/>
              <a:gd name="connsiteY145" fmla="*/ 673328 h 1269403"/>
              <a:gd name="connsiteX146" fmla="*/ 1060756 w 1647550"/>
              <a:gd name="connsiteY146" fmla="*/ 646894 h 1269403"/>
              <a:gd name="connsiteX147" fmla="*/ 1050279 w 1647550"/>
              <a:gd name="connsiteY147" fmla="*/ 639609 h 1269403"/>
              <a:gd name="connsiteX148" fmla="*/ 1031765 w 1647550"/>
              <a:gd name="connsiteY148" fmla="*/ 632357 h 1269403"/>
              <a:gd name="connsiteX149" fmla="*/ 1021081 w 1647550"/>
              <a:gd name="connsiteY149" fmla="*/ 659517 h 1269403"/>
              <a:gd name="connsiteX150" fmla="*/ 976603 w 1647550"/>
              <a:gd name="connsiteY150" fmla="*/ 679900 h 1269403"/>
              <a:gd name="connsiteX151" fmla="*/ 658468 w 1647550"/>
              <a:gd name="connsiteY151" fmla="*/ 679900 h 1269403"/>
              <a:gd name="connsiteX152" fmla="*/ 614017 w 1647550"/>
              <a:gd name="connsiteY152" fmla="*/ 659492 h 1269403"/>
              <a:gd name="connsiteX153" fmla="*/ 603263 w 1647550"/>
              <a:gd name="connsiteY153" fmla="*/ 632210 h 1269403"/>
              <a:gd name="connsiteX154" fmla="*/ 579243 w 1647550"/>
              <a:gd name="connsiteY154" fmla="*/ 643217 h 1269403"/>
              <a:gd name="connsiteX155" fmla="*/ 539214 w 1647550"/>
              <a:gd name="connsiteY155" fmla="*/ 707046 h 1269403"/>
              <a:gd name="connsiteX156" fmla="*/ 511306 w 1647550"/>
              <a:gd name="connsiteY156" fmla="*/ 926121 h 1269403"/>
              <a:gd name="connsiteX157" fmla="*/ 614557 w 1647550"/>
              <a:gd name="connsiteY157" fmla="*/ 926121 h 1269403"/>
              <a:gd name="connsiteX158" fmla="*/ 623669 w 1647550"/>
              <a:gd name="connsiteY158" fmla="*/ 931652 h 1269403"/>
              <a:gd name="connsiteX159" fmla="*/ 623711 w 1647550"/>
              <a:gd name="connsiteY159" fmla="*/ 931255 h 1269403"/>
              <a:gd name="connsiteX160" fmla="*/ 630088 w 1647550"/>
              <a:gd name="connsiteY160" fmla="*/ 924879 h 1269403"/>
              <a:gd name="connsiteX161" fmla="*/ 630845 w 1647550"/>
              <a:gd name="connsiteY161" fmla="*/ 923645 h 1269403"/>
              <a:gd name="connsiteX162" fmla="*/ 631745 w 1647550"/>
              <a:gd name="connsiteY162" fmla="*/ 923645 h 1269403"/>
              <a:gd name="connsiteX163" fmla="*/ 808200 w 1647550"/>
              <a:gd name="connsiteY163" fmla="*/ 830110 h 1269403"/>
              <a:gd name="connsiteX164" fmla="*/ 827250 w 1647550"/>
              <a:gd name="connsiteY164" fmla="*/ 830110 h 1269403"/>
              <a:gd name="connsiteX165" fmla="*/ 1003173 w 1647550"/>
              <a:gd name="connsiteY165" fmla="*/ 923645 h 1269403"/>
              <a:gd name="connsiteX166" fmla="*/ 1004606 w 1647550"/>
              <a:gd name="connsiteY166" fmla="*/ 923645 h 1269403"/>
              <a:gd name="connsiteX167" fmla="*/ 1006565 w 1647550"/>
              <a:gd name="connsiteY167" fmla="*/ 926838 h 1269403"/>
              <a:gd name="connsiteX168" fmla="*/ 1010873 w 1647550"/>
              <a:gd name="connsiteY168" fmla="*/ 932185 h 1269403"/>
              <a:gd name="connsiteX169" fmla="*/ 1021624 w 1647550"/>
              <a:gd name="connsiteY169" fmla="*/ 926979 h 1269403"/>
              <a:gd name="connsiteX170" fmla="*/ 1024895 w 1647550"/>
              <a:gd name="connsiteY170" fmla="*/ 926979 h 1269403"/>
              <a:gd name="connsiteX171" fmla="*/ 1127670 w 1647550"/>
              <a:gd name="connsiteY171" fmla="*/ 926979 h 1269403"/>
              <a:gd name="connsiteX172" fmla="*/ 1126182 w 1647550"/>
              <a:gd name="connsiteY172" fmla="*/ 915738 h 1269403"/>
              <a:gd name="connsiteX173" fmla="*/ 1105343 w 1647550"/>
              <a:gd name="connsiteY173" fmla="*/ 906387 h 1269403"/>
              <a:gd name="connsiteX174" fmla="*/ 1080476 w 1647550"/>
              <a:gd name="connsiteY174" fmla="*/ 867082 h 1269403"/>
              <a:gd name="connsiteX175" fmla="*/ 1079949 w 1647550"/>
              <a:gd name="connsiteY175" fmla="*/ 863352 h 1269403"/>
              <a:gd name="connsiteX176" fmla="*/ 1132241 w 1647550"/>
              <a:gd name="connsiteY176" fmla="*/ 791343 h 1269403"/>
              <a:gd name="connsiteX177" fmla="*/ 1203107 w 1647550"/>
              <a:gd name="connsiteY177" fmla="*/ 844587 h 1269403"/>
              <a:gd name="connsiteX178" fmla="*/ 1190772 w 1647550"/>
              <a:gd name="connsiteY178" fmla="*/ 892379 h 1269403"/>
              <a:gd name="connsiteX179" fmla="*/ 1180987 w 1647550"/>
              <a:gd name="connsiteY179" fmla="*/ 901819 h 1269403"/>
              <a:gd name="connsiteX180" fmla="*/ 1187106 w 1647550"/>
              <a:gd name="connsiteY180" fmla="*/ 951934 h 1269403"/>
              <a:gd name="connsiteX181" fmla="*/ 1177581 w 1647550"/>
              <a:gd name="connsiteY181" fmla="*/ 973747 h 1269403"/>
              <a:gd name="connsiteX182" fmla="*/ 1158531 w 1647550"/>
              <a:gd name="connsiteY182" fmla="*/ 983272 h 1269403"/>
              <a:gd name="connsiteX183" fmla="*/ 1158816 w 1647550"/>
              <a:gd name="connsiteY183" fmla="*/ 983081 h 1269403"/>
              <a:gd name="connsiteX184" fmla="*/ 1024895 w 1647550"/>
              <a:gd name="connsiteY184" fmla="*/ 983081 h 1269403"/>
              <a:gd name="connsiteX185" fmla="*/ 1014131 w 1647550"/>
              <a:gd name="connsiteY185" fmla="*/ 979340 h 1269403"/>
              <a:gd name="connsiteX186" fmla="*/ 1014131 w 1647550"/>
              <a:gd name="connsiteY186" fmla="*/ 1147864 h 1269403"/>
              <a:gd name="connsiteX187" fmla="*/ 1004606 w 1647550"/>
              <a:gd name="connsiteY187" fmla="*/ 1163485 h 1269403"/>
              <a:gd name="connsiteX188" fmla="*/ 827441 w 1647550"/>
              <a:gd name="connsiteY188" fmla="*/ 1266259 h 1269403"/>
              <a:gd name="connsiteX189" fmla="*/ 818059 w 1647550"/>
              <a:gd name="connsiteY189" fmla="*/ 1269356 h 1269403"/>
              <a:gd name="connsiteX190" fmla="*/ 817485 w 1647550"/>
              <a:gd name="connsiteY190" fmla="*/ 1269166 h 1269403"/>
              <a:gd name="connsiteX191" fmla="*/ 816869 w 1647550"/>
              <a:gd name="connsiteY191" fmla="*/ 1269370 h 1269403"/>
              <a:gd name="connsiteX192" fmla="*/ 807439 w 1647550"/>
              <a:gd name="connsiteY192" fmla="*/ 1266259 h 1269403"/>
              <a:gd name="connsiteX193" fmla="*/ 630845 w 1647550"/>
              <a:gd name="connsiteY193" fmla="*/ 1163485 h 1269403"/>
              <a:gd name="connsiteX194" fmla="*/ 621320 w 1647550"/>
              <a:gd name="connsiteY194" fmla="*/ 1147864 h 1269403"/>
              <a:gd name="connsiteX195" fmla="*/ 621320 w 1647550"/>
              <a:gd name="connsiteY195" fmla="*/ 979177 h 1269403"/>
              <a:gd name="connsiteX196" fmla="*/ 614557 w 1647550"/>
              <a:gd name="connsiteY196" fmla="*/ 982605 h 1269403"/>
              <a:gd name="connsiteX197" fmla="*/ 614557 w 1647550"/>
              <a:gd name="connsiteY197" fmla="*/ 983081 h 1269403"/>
              <a:gd name="connsiteX198" fmla="*/ 481207 w 1647550"/>
              <a:gd name="connsiteY198" fmla="*/ 983081 h 1269403"/>
              <a:gd name="connsiteX199" fmla="*/ 462157 w 1647550"/>
              <a:gd name="connsiteY199" fmla="*/ 973556 h 1269403"/>
              <a:gd name="connsiteX200" fmla="*/ 452632 w 1647550"/>
              <a:gd name="connsiteY200" fmla="*/ 951648 h 1269403"/>
              <a:gd name="connsiteX201" fmla="*/ 483684 w 1647550"/>
              <a:gd name="connsiteY201" fmla="*/ 697712 h 1269403"/>
              <a:gd name="connsiteX202" fmla="*/ 573910 w 1647550"/>
              <a:gd name="connsiteY202" fmla="*/ 582613 h 1269403"/>
              <a:gd name="connsiteX203" fmla="*/ 596079 w 1647550"/>
              <a:gd name="connsiteY203" fmla="*/ 575787 h 1269403"/>
              <a:gd name="connsiteX204" fmla="*/ 596079 w 1647550"/>
              <a:gd name="connsiteY204" fmla="*/ 413105 h 1269403"/>
              <a:gd name="connsiteX205" fmla="*/ 532213 w 1647550"/>
              <a:gd name="connsiteY205" fmla="*/ 363771 h 1269403"/>
              <a:gd name="connsiteX206" fmla="*/ 525174 w 1647550"/>
              <a:gd name="connsiteY206" fmla="*/ 343097 h 1269403"/>
              <a:gd name="connsiteX207" fmla="*/ 383290 w 1647550"/>
              <a:gd name="connsiteY207" fmla="*/ 343097 h 1269403"/>
              <a:gd name="connsiteX208" fmla="*/ 383290 w 1647550"/>
              <a:gd name="connsiteY208" fmla="*/ 355670 h 1269403"/>
              <a:gd name="connsiteX209" fmla="*/ 272136 w 1647550"/>
              <a:gd name="connsiteY209" fmla="*/ 468159 h 1269403"/>
              <a:gd name="connsiteX210" fmla="*/ 271086 w 1647550"/>
              <a:gd name="connsiteY210" fmla="*/ 468160 h 1269403"/>
              <a:gd name="connsiteX211" fmla="*/ 161929 w 1647550"/>
              <a:gd name="connsiteY211" fmla="*/ 355670 h 1269403"/>
              <a:gd name="connsiteX212" fmla="*/ 161929 w 1647550"/>
              <a:gd name="connsiteY212" fmla="*/ 274421 h 1269403"/>
              <a:gd name="connsiteX213" fmla="*/ 229528 w 1647550"/>
              <a:gd name="connsiteY213" fmla="*/ 172439 h 1269403"/>
              <a:gd name="connsiteX214" fmla="*/ 241368 w 1647550"/>
              <a:gd name="connsiteY214" fmla="*/ 170048 h 1269403"/>
              <a:gd name="connsiteX215" fmla="*/ 241368 w 1647550"/>
              <a:gd name="connsiteY215" fmla="*/ 128975 h 1269403"/>
              <a:gd name="connsiteX216" fmla="*/ 29343 w 1647550"/>
              <a:gd name="connsiteY216" fmla="*/ 128975 h 1269403"/>
              <a:gd name="connsiteX217" fmla="*/ 48 w 1647550"/>
              <a:gd name="connsiteY217" fmla="*/ 102929 h 1269403"/>
              <a:gd name="connsiteX218" fmla="*/ 26094 w 1647550"/>
              <a:gd name="connsiteY218" fmla="*/ 73634 h 1269403"/>
              <a:gd name="connsiteX219" fmla="*/ 29343 w 1647550"/>
              <a:gd name="connsiteY219" fmla="*/ 73634 h 1269403"/>
              <a:gd name="connsiteX220" fmla="*/ 241368 w 1647550"/>
              <a:gd name="connsiteY220" fmla="*/ 73634 h 1269403"/>
              <a:gd name="connsiteX221" fmla="*/ 241368 w 1647550"/>
              <a:gd name="connsiteY221" fmla="*/ 29343 h 1269403"/>
              <a:gd name="connsiteX222" fmla="*/ 267414 w 1647550"/>
              <a:gd name="connsiteY222" fmla="*/ 48 h 126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</a:cxnLst>
            <a:rect l="l" t="t" r="r" b="b"/>
            <a:pathLst>
              <a:path w="1647550" h="1269403">
                <a:moveTo>
                  <a:pt x="816869" y="1269370"/>
                </a:moveTo>
                <a:lnTo>
                  <a:pt x="816964" y="1269402"/>
                </a:lnTo>
                <a:lnTo>
                  <a:pt x="816773" y="1269402"/>
                </a:lnTo>
                <a:close/>
                <a:moveTo>
                  <a:pt x="818059" y="1269356"/>
                </a:moveTo>
                <a:lnTo>
                  <a:pt x="818202" y="1269403"/>
                </a:lnTo>
                <a:lnTo>
                  <a:pt x="817916" y="1269403"/>
                </a:lnTo>
                <a:close/>
                <a:moveTo>
                  <a:pt x="684684" y="1029864"/>
                </a:moveTo>
                <a:cubicBezTo>
                  <a:pt x="689667" y="1028590"/>
                  <a:pt x="695136" y="1029217"/>
                  <a:pt x="699910" y="1032047"/>
                </a:cubicBezTo>
                <a:cubicBezTo>
                  <a:pt x="700263" y="1032256"/>
                  <a:pt x="700609" y="1032476"/>
                  <a:pt x="700949" y="1032706"/>
                </a:cubicBezTo>
                <a:lnTo>
                  <a:pt x="751050" y="1061281"/>
                </a:lnTo>
                <a:cubicBezTo>
                  <a:pt x="759799" y="1067125"/>
                  <a:pt x="762154" y="1078955"/>
                  <a:pt x="756309" y="1087704"/>
                </a:cubicBezTo>
                <a:cubicBezTo>
                  <a:pt x="752982" y="1092685"/>
                  <a:pt x="747506" y="1095811"/>
                  <a:pt x="741525" y="1096143"/>
                </a:cubicBezTo>
                <a:lnTo>
                  <a:pt x="732000" y="1096143"/>
                </a:lnTo>
                <a:lnTo>
                  <a:pt x="681899" y="1064425"/>
                </a:lnTo>
                <a:cubicBezTo>
                  <a:pt x="673117" y="1059306"/>
                  <a:pt x="669139" y="1048724"/>
                  <a:pt x="672374" y="1039088"/>
                </a:cubicBezTo>
                <a:cubicBezTo>
                  <a:pt x="675204" y="1034314"/>
                  <a:pt x="679701" y="1031139"/>
                  <a:pt x="684684" y="1029864"/>
                </a:cubicBezTo>
                <a:close/>
                <a:moveTo>
                  <a:pt x="976889" y="973461"/>
                </a:moveTo>
                <a:lnTo>
                  <a:pt x="927817" y="1001914"/>
                </a:lnTo>
                <a:lnTo>
                  <a:pt x="837252" y="1056253"/>
                </a:lnTo>
                <a:lnTo>
                  <a:pt x="837252" y="1219492"/>
                </a:lnTo>
                <a:lnTo>
                  <a:pt x="976889" y="1135386"/>
                </a:lnTo>
                <a:close/>
                <a:moveTo>
                  <a:pt x="658753" y="973461"/>
                </a:moveTo>
                <a:lnTo>
                  <a:pt x="658753" y="1135386"/>
                </a:lnTo>
                <a:lnTo>
                  <a:pt x="798390" y="1219492"/>
                </a:lnTo>
                <a:lnTo>
                  <a:pt x="798390" y="1056568"/>
                </a:lnTo>
                <a:lnTo>
                  <a:pt x="705561" y="1000600"/>
                </a:lnTo>
                <a:close/>
                <a:moveTo>
                  <a:pt x="900664" y="910416"/>
                </a:moveTo>
                <a:lnTo>
                  <a:pt x="766323" y="991572"/>
                </a:lnTo>
                <a:lnTo>
                  <a:pt x="817487" y="1021301"/>
                </a:lnTo>
                <a:lnTo>
                  <a:pt x="956737" y="940390"/>
                </a:lnTo>
                <a:lnTo>
                  <a:pt x="957648" y="939838"/>
                </a:lnTo>
                <a:close/>
                <a:moveTo>
                  <a:pt x="817630" y="867543"/>
                </a:moveTo>
                <a:lnTo>
                  <a:pt x="677517" y="939838"/>
                </a:lnTo>
                <a:lnTo>
                  <a:pt x="682921" y="943111"/>
                </a:lnTo>
                <a:lnTo>
                  <a:pt x="730033" y="970485"/>
                </a:lnTo>
                <a:lnTo>
                  <a:pt x="860799" y="889832"/>
                </a:lnTo>
                <a:close/>
                <a:moveTo>
                  <a:pt x="817630" y="401485"/>
                </a:moveTo>
                <a:lnTo>
                  <a:pt x="817630" y="401771"/>
                </a:lnTo>
                <a:cubicBezTo>
                  <a:pt x="783097" y="401822"/>
                  <a:pt x="755070" y="429721"/>
                  <a:pt x="754861" y="464255"/>
                </a:cubicBezTo>
                <a:cubicBezTo>
                  <a:pt x="753511" y="498895"/>
                  <a:pt x="780499" y="528071"/>
                  <a:pt x="815138" y="529421"/>
                </a:cubicBezTo>
                <a:cubicBezTo>
                  <a:pt x="849779" y="530772"/>
                  <a:pt x="878955" y="503784"/>
                  <a:pt x="880305" y="469144"/>
                </a:cubicBezTo>
                <a:cubicBezTo>
                  <a:pt x="880368" y="467515"/>
                  <a:pt x="880368" y="465884"/>
                  <a:pt x="880305" y="464255"/>
                </a:cubicBezTo>
                <a:cubicBezTo>
                  <a:pt x="880305" y="429625"/>
                  <a:pt x="852260" y="401537"/>
                  <a:pt x="817630" y="401485"/>
                </a:cubicBezTo>
                <a:close/>
                <a:moveTo>
                  <a:pt x="815173" y="345490"/>
                </a:moveTo>
                <a:cubicBezTo>
                  <a:pt x="881492" y="344813"/>
                  <a:pt x="935849" y="397938"/>
                  <a:pt x="936693" y="464255"/>
                </a:cubicBezTo>
                <a:cubicBezTo>
                  <a:pt x="937904" y="530316"/>
                  <a:pt x="885332" y="584850"/>
                  <a:pt x="819271" y="586061"/>
                </a:cubicBezTo>
                <a:cubicBezTo>
                  <a:pt x="818724" y="586071"/>
                  <a:pt x="818177" y="586077"/>
                  <a:pt x="817630" y="586079"/>
                </a:cubicBezTo>
                <a:cubicBezTo>
                  <a:pt x="751195" y="586758"/>
                  <a:pt x="696786" y="533450"/>
                  <a:pt x="696107" y="467013"/>
                </a:cubicBezTo>
                <a:cubicBezTo>
                  <a:pt x="695429" y="400577"/>
                  <a:pt x="748737" y="346169"/>
                  <a:pt x="815173" y="345490"/>
                </a:cubicBezTo>
                <a:close/>
                <a:moveTo>
                  <a:pt x="621035" y="261562"/>
                </a:moveTo>
                <a:cubicBezTo>
                  <a:pt x="595159" y="262276"/>
                  <a:pt x="574469" y="283303"/>
                  <a:pt x="574172" y="309187"/>
                </a:cubicBezTo>
                <a:cubicBezTo>
                  <a:pt x="573472" y="335906"/>
                  <a:pt x="594331" y="358249"/>
                  <a:pt x="621035" y="359384"/>
                </a:cubicBezTo>
                <a:lnTo>
                  <a:pt x="624273" y="359765"/>
                </a:lnTo>
                <a:cubicBezTo>
                  <a:pt x="639739" y="359762"/>
                  <a:pt x="652280" y="372297"/>
                  <a:pt x="652283" y="387762"/>
                </a:cubicBezTo>
                <a:cubicBezTo>
                  <a:pt x="652283" y="387955"/>
                  <a:pt x="652281" y="388147"/>
                  <a:pt x="652277" y="388340"/>
                </a:cubicBezTo>
                <a:lnTo>
                  <a:pt x="652277" y="613987"/>
                </a:lnTo>
                <a:cubicBezTo>
                  <a:pt x="652277" y="617130"/>
                  <a:pt x="655420" y="623512"/>
                  <a:pt x="658563" y="623512"/>
                </a:cubicBezTo>
                <a:lnTo>
                  <a:pt x="976794" y="623512"/>
                </a:lnTo>
                <a:cubicBezTo>
                  <a:pt x="979937" y="623512"/>
                  <a:pt x="983080" y="617226"/>
                  <a:pt x="983080" y="613987"/>
                </a:cubicBezTo>
                <a:lnTo>
                  <a:pt x="983080" y="387959"/>
                </a:lnTo>
                <a:cubicBezTo>
                  <a:pt x="982764" y="372496"/>
                  <a:pt x="995043" y="359705"/>
                  <a:pt x="1010506" y="359389"/>
                </a:cubicBezTo>
                <a:cubicBezTo>
                  <a:pt x="1010730" y="359385"/>
                  <a:pt x="1010955" y="359383"/>
                  <a:pt x="1011179" y="359384"/>
                </a:cubicBezTo>
                <a:lnTo>
                  <a:pt x="1014227" y="359384"/>
                </a:lnTo>
                <a:cubicBezTo>
                  <a:pt x="1040931" y="358249"/>
                  <a:pt x="1061790" y="335906"/>
                  <a:pt x="1061090" y="309187"/>
                </a:cubicBezTo>
                <a:cubicBezTo>
                  <a:pt x="1060793" y="283303"/>
                  <a:pt x="1040103" y="262277"/>
                  <a:pt x="1014227" y="261562"/>
                </a:cubicBezTo>
                <a:close/>
                <a:moveTo>
                  <a:pt x="271086" y="221272"/>
                </a:moveTo>
                <a:cubicBezTo>
                  <a:pt x="242143" y="222169"/>
                  <a:pt x="218920" y="245476"/>
                  <a:pt x="218127" y="274421"/>
                </a:cubicBezTo>
                <a:lnTo>
                  <a:pt x="218127" y="355670"/>
                </a:lnTo>
                <a:cubicBezTo>
                  <a:pt x="217582" y="385695"/>
                  <a:pt x="241083" y="410675"/>
                  <a:pt x="271086" y="411962"/>
                </a:cubicBezTo>
                <a:cubicBezTo>
                  <a:pt x="302017" y="412015"/>
                  <a:pt x="327136" y="386983"/>
                  <a:pt x="327189" y="356052"/>
                </a:cubicBezTo>
                <a:cubicBezTo>
                  <a:pt x="327189" y="355924"/>
                  <a:pt x="327189" y="355797"/>
                  <a:pt x="327188" y="355670"/>
                </a:cubicBezTo>
                <a:lnTo>
                  <a:pt x="327188" y="318142"/>
                </a:lnTo>
                <a:lnTo>
                  <a:pt x="326659" y="317051"/>
                </a:lnTo>
                <a:lnTo>
                  <a:pt x="327188" y="315527"/>
                </a:lnTo>
                <a:lnTo>
                  <a:pt x="327188" y="274421"/>
                </a:lnTo>
                <a:cubicBezTo>
                  <a:pt x="325953" y="244441"/>
                  <a:pt x="301089" y="220886"/>
                  <a:pt x="271086" y="221272"/>
                </a:cubicBezTo>
                <a:close/>
                <a:moveTo>
                  <a:pt x="1373034" y="221271"/>
                </a:moveTo>
                <a:cubicBezTo>
                  <a:pt x="1344075" y="222166"/>
                  <a:pt x="1320822" y="245460"/>
                  <a:pt x="1319979" y="274421"/>
                </a:cubicBezTo>
                <a:lnTo>
                  <a:pt x="1319979" y="312515"/>
                </a:lnTo>
                <a:lnTo>
                  <a:pt x="1320603" y="313802"/>
                </a:lnTo>
                <a:lnTo>
                  <a:pt x="1319979" y="315600"/>
                </a:lnTo>
                <a:lnTo>
                  <a:pt x="1319979" y="355669"/>
                </a:lnTo>
                <a:cubicBezTo>
                  <a:pt x="1319979" y="385812"/>
                  <a:pt x="1344415" y="410247"/>
                  <a:pt x="1374558" y="410247"/>
                </a:cubicBezTo>
                <a:cubicBezTo>
                  <a:pt x="1404700" y="410247"/>
                  <a:pt x="1429136" y="385812"/>
                  <a:pt x="1429136" y="355669"/>
                </a:cubicBezTo>
                <a:lnTo>
                  <a:pt x="1429136" y="274421"/>
                </a:lnTo>
                <a:cubicBezTo>
                  <a:pt x="1427901" y="244440"/>
                  <a:pt x="1403037" y="220885"/>
                  <a:pt x="1373034" y="221271"/>
                </a:cubicBezTo>
                <a:close/>
                <a:moveTo>
                  <a:pt x="267414" y="48"/>
                </a:moveTo>
                <a:cubicBezTo>
                  <a:pt x="282696" y="-849"/>
                  <a:pt x="295813" y="10813"/>
                  <a:pt x="296710" y="26094"/>
                </a:cubicBezTo>
                <a:cubicBezTo>
                  <a:pt x="296772" y="27176"/>
                  <a:pt x="296772" y="28261"/>
                  <a:pt x="296710" y="29343"/>
                </a:cubicBezTo>
                <a:lnTo>
                  <a:pt x="296710" y="73634"/>
                </a:lnTo>
                <a:lnTo>
                  <a:pt x="509212" y="73634"/>
                </a:lnTo>
                <a:cubicBezTo>
                  <a:pt x="524494" y="72737"/>
                  <a:pt x="537610" y="84399"/>
                  <a:pt x="538507" y="99680"/>
                </a:cubicBezTo>
                <a:cubicBezTo>
                  <a:pt x="539404" y="114962"/>
                  <a:pt x="527742" y="128078"/>
                  <a:pt x="512461" y="128975"/>
                </a:cubicBezTo>
                <a:cubicBezTo>
                  <a:pt x="511379" y="129038"/>
                  <a:pt x="510294" y="129038"/>
                  <a:pt x="509212" y="128975"/>
                </a:cubicBezTo>
                <a:lnTo>
                  <a:pt x="296710" y="128975"/>
                </a:lnTo>
                <a:lnTo>
                  <a:pt x="296710" y="168606"/>
                </a:lnTo>
                <a:lnTo>
                  <a:pt x="315692" y="172439"/>
                </a:lnTo>
                <a:cubicBezTo>
                  <a:pt x="355417" y="189241"/>
                  <a:pt x="383290" y="228576"/>
                  <a:pt x="383290" y="274421"/>
                </a:cubicBezTo>
                <a:lnTo>
                  <a:pt x="383290" y="287756"/>
                </a:lnTo>
                <a:lnTo>
                  <a:pt x="521672" y="287756"/>
                </a:lnTo>
                <a:lnTo>
                  <a:pt x="521937" y="283726"/>
                </a:lnTo>
                <a:cubicBezTo>
                  <a:pt x="534145" y="238743"/>
                  <a:pt x="574439" y="207113"/>
                  <a:pt x="621035" y="205936"/>
                </a:cubicBezTo>
                <a:lnTo>
                  <a:pt x="1014132" y="205936"/>
                </a:lnTo>
                <a:cubicBezTo>
                  <a:pt x="1057793" y="207075"/>
                  <a:pt x="1094561" y="234597"/>
                  <a:pt x="1109575" y="272846"/>
                </a:cubicBezTo>
                <a:lnTo>
                  <a:pt x="1112183" y="287756"/>
                </a:lnTo>
                <a:lnTo>
                  <a:pt x="1263877" y="287756"/>
                </a:lnTo>
                <a:lnTo>
                  <a:pt x="1263877" y="274421"/>
                </a:lnTo>
                <a:cubicBezTo>
                  <a:pt x="1263877" y="228575"/>
                  <a:pt x="1291751" y="189240"/>
                  <a:pt x="1331476" y="172438"/>
                </a:cubicBezTo>
                <a:lnTo>
                  <a:pt x="1348363" y="169029"/>
                </a:lnTo>
                <a:lnTo>
                  <a:pt x="1348363" y="128975"/>
                </a:lnTo>
                <a:lnTo>
                  <a:pt x="1135671" y="128975"/>
                </a:lnTo>
                <a:cubicBezTo>
                  <a:pt x="1120389" y="129872"/>
                  <a:pt x="1107274" y="118211"/>
                  <a:pt x="1106376" y="102929"/>
                </a:cubicBezTo>
                <a:cubicBezTo>
                  <a:pt x="1105479" y="87647"/>
                  <a:pt x="1117141" y="74531"/>
                  <a:pt x="1132422" y="73634"/>
                </a:cubicBezTo>
                <a:cubicBezTo>
                  <a:pt x="1133504" y="73571"/>
                  <a:pt x="1134589" y="73571"/>
                  <a:pt x="1135671" y="73634"/>
                </a:cubicBezTo>
                <a:lnTo>
                  <a:pt x="1348363" y="73634"/>
                </a:lnTo>
                <a:lnTo>
                  <a:pt x="1348363" y="29343"/>
                </a:lnTo>
                <a:cubicBezTo>
                  <a:pt x="1348363" y="13403"/>
                  <a:pt x="1361284" y="482"/>
                  <a:pt x="1377224" y="482"/>
                </a:cubicBezTo>
                <a:cubicBezTo>
                  <a:pt x="1393163" y="482"/>
                  <a:pt x="1406084" y="13403"/>
                  <a:pt x="1406084" y="29343"/>
                </a:cubicBezTo>
                <a:lnTo>
                  <a:pt x="1406084" y="73634"/>
                </a:lnTo>
                <a:lnTo>
                  <a:pt x="1618207" y="73634"/>
                </a:lnTo>
                <a:cubicBezTo>
                  <a:pt x="1633489" y="72737"/>
                  <a:pt x="1646604" y="84399"/>
                  <a:pt x="1647502" y="99680"/>
                </a:cubicBezTo>
                <a:cubicBezTo>
                  <a:pt x="1648399" y="114962"/>
                  <a:pt x="1636737" y="128078"/>
                  <a:pt x="1621456" y="128975"/>
                </a:cubicBezTo>
                <a:cubicBezTo>
                  <a:pt x="1620374" y="129038"/>
                  <a:pt x="1619289" y="129038"/>
                  <a:pt x="1618207" y="128975"/>
                </a:cubicBezTo>
                <a:lnTo>
                  <a:pt x="1406084" y="128975"/>
                </a:lnTo>
                <a:lnTo>
                  <a:pt x="1406084" y="170105"/>
                </a:lnTo>
                <a:lnTo>
                  <a:pt x="1417640" y="172438"/>
                </a:lnTo>
                <a:cubicBezTo>
                  <a:pt x="1457365" y="189240"/>
                  <a:pt x="1485238" y="228575"/>
                  <a:pt x="1485238" y="274421"/>
                </a:cubicBezTo>
                <a:lnTo>
                  <a:pt x="1485238" y="355669"/>
                </a:lnTo>
                <a:cubicBezTo>
                  <a:pt x="1485554" y="417479"/>
                  <a:pt x="1435703" y="467842"/>
                  <a:pt x="1373893" y="468158"/>
                </a:cubicBezTo>
                <a:cubicBezTo>
                  <a:pt x="1373607" y="468159"/>
                  <a:pt x="1373320" y="468160"/>
                  <a:pt x="1373034" y="468159"/>
                </a:cubicBezTo>
                <a:cubicBezTo>
                  <a:pt x="1311948" y="466960"/>
                  <a:pt x="1263238" y="416763"/>
                  <a:pt x="1263877" y="355669"/>
                </a:cubicBezTo>
                <a:lnTo>
                  <a:pt x="1263877" y="343097"/>
                </a:lnTo>
                <a:lnTo>
                  <a:pt x="1106331" y="343097"/>
                </a:lnTo>
                <a:lnTo>
                  <a:pt x="1094293" y="376486"/>
                </a:lnTo>
                <a:cubicBezTo>
                  <a:pt x="1080616" y="393895"/>
                  <a:pt x="1061470" y="407007"/>
                  <a:pt x="1038992" y="413105"/>
                </a:cubicBezTo>
                <a:lnTo>
                  <a:pt x="1038992" y="574712"/>
                </a:lnTo>
                <a:lnTo>
                  <a:pt x="1044326" y="576014"/>
                </a:lnTo>
                <a:cubicBezTo>
                  <a:pt x="1052845" y="578676"/>
                  <a:pt x="1064233" y="583013"/>
                  <a:pt x="1076496" y="589710"/>
                </a:cubicBezTo>
                <a:lnTo>
                  <a:pt x="1097771" y="605548"/>
                </a:lnTo>
                <a:lnTo>
                  <a:pt x="1108238" y="601510"/>
                </a:lnTo>
                <a:cubicBezTo>
                  <a:pt x="1142497" y="598422"/>
                  <a:pt x="1172791" y="623646"/>
                  <a:pt x="1175961" y="657898"/>
                </a:cubicBezTo>
                <a:cubicBezTo>
                  <a:pt x="1181729" y="689838"/>
                  <a:pt x="1160512" y="720408"/>
                  <a:pt x="1128572" y="726176"/>
                </a:cubicBezTo>
                <a:cubicBezTo>
                  <a:pt x="1126916" y="726475"/>
                  <a:pt x="1125248" y="726703"/>
                  <a:pt x="1123573" y="726859"/>
                </a:cubicBezTo>
                <a:lnTo>
                  <a:pt x="1123573" y="726573"/>
                </a:lnTo>
                <a:cubicBezTo>
                  <a:pt x="1089474" y="731523"/>
                  <a:pt x="1057819" y="707894"/>
                  <a:pt x="1052868" y="673795"/>
                </a:cubicBezTo>
                <a:cubicBezTo>
                  <a:pt x="1052846" y="673639"/>
                  <a:pt x="1052824" y="673484"/>
                  <a:pt x="1052803" y="673328"/>
                </a:cubicBezTo>
                <a:lnTo>
                  <a:pt x="1060756" y="646894"/>
                </a:lnTo>
                <a:lnTo>
                  <a:pt x="1050279" y="639609"/>
                </a:lnTo>
                <a:lnTo>
                  <a:pt x="1031765" y="632357"/>
                </a:lnTo>
                <a:lnTo>
                  <a:pt x="1021081" y="659517"/>
                </a:lnTo>
                <a:cubicBezTo>
                  <a:pt x="1009838" y="671395"/>
                  <a:pt x="994168" y="679082"/>
                  <a:pt x="976603" y="679900"/>
                </a:cubicBezTo>
                <a:lnTo>
                  <a:pt x="658468" y="679900"/>
                </a:lnTo>
                <a:cubicBezTo>
                  <a:pt x="640915" y="679058"/>
                  <a:pt x="625256" y="671366"/>
                  <a:pt x="614017" y="659492"/>
                </a:cubicBezTo>
                <a:lnTo>
                  <a:pt x="603263" y="632210"/>
                </a:lnTo>
                <a:lnTo>
                  <a:pt x="579243" y="643217"/>
                </a:lnTo>
                <a:cubicBezTo>
                  <a:pt x="561003" y="654564"/>
                  <a:pt x="542358" y="674138"/>
                  <a:pt x="539214" y="707046"/>
                </a:cubicBezTo>
                <a:cubicBezTo>
                  <a:pt x="529689" y="769816"/>
                  <a:pt x="517497" y="873258"/>
                  <a:pt x="511306" y="926121"/>
                </a:cubicBezTo>
                <a:lnTo>
                  <a:pt x="614557" y="926121"/>
                </a:lnTo>
                <a:lnTo>
                  <a:pt x="623669" y="931652"/>
                </a:lnTo>
                <a:lnTo>
                  <a:pt x="623711" y="931255"/>
                </a:lnTo>
                <a:lnTo>
                  <a:pt x="630088" y="924879"/>
                </a:lnTo>
                <a:lnTo>
                  <a:pt x="630845" y="923645"/>
                </a:lnTo>
                <a:lnTo>
                  <a:pt x="631745" y="923645"/>
                </a:lnTo>
                <a:lnTo>
                  <a:pt x="808200" y="830110"/>
                </a:lnTo>
                <a:cubicBezTo>
                  <a:pt x="814134" y="826857"/>
                  <a:pt x="821317" y="826857"/>
                  <a:pt x="827250" y="830110"/>
                </a:cubicBezTo>
                <a:lnTo>
                  <a:pt x="1003173" y="923645"/>
                </a:lnTo>
                <a:lnTo>
                  <a:pt x="1004606" y="923645"/>
                </a:lnTo>
                <a:lnTo>
                  <a:pt x="1006565" y="926838"/>
                </a:lnTo>
                <a:lnTo>
                  <a:pt x="1010873" y="932185"/>
                </a:lnTo>
                <a:lnTo>
                  <a:pt x="1021624" y="926979"/>
                </a:lnTo>
                <a:cubicBezTo>
                  <a:pt x="1022714" y="926915"/>
                  <a:pt x="1023806" y="926915"/>
                  <a:pt x="1024895" y="926979"/>
                </a:cubicBezTo>
                <a:lnTo>
                  <a:pt x="1127670" y="926979"/>
                </a:lnTo>
                <a:lnTo>
                  <a:pt x="1126182" y="915738"/>
                </a:lnTo>
                <a:lnTo>
                  <a:pt x="1105343" y="906387"/>
                </a:lnTo>
                <a:cubicBezTo>
                  <a:pt x="1092632" y="897427"/>
                  <a:pt x="1083338" y="883617"/>
                  <a:pt x="1080476" y="867082"/>
                </a:cubicBezTo>
                <a:cubicBezTo>
                  <a:pt x="1080262" y="865844"/>
                  <a:pt x="1080086" y="864600"/>
                  <a:pt x="1079949" y="863352"/>
                </a:cubicBezTo>
                <a:cubicBezTo>
                  <a:pt x="1074633" y="829058"/>
                  <a:pt x="1097986" y="796900"/>
                  <a:pt x="1132241" y="791343"/>
                </a:cubicBezTo>
                <a:cubicBezTo>
                  <a:pt x="1166211" y="787617"/>
                  <a:pt x="1197230" y="810924"/>
                  <a:pt x="1203107" y="844587"/>
                </a:cubicBezTo>
                <a:cubicBezTo>
                  <a:pt x="1204631" y="861828"/>
                  <a:pt x="1200012" y="879068"/>
                  <a:pt x="1190772" y="892379"/>
                </a:cubicBezTo>
                <a:lnTo>
                  <a:pt x="1180987" y="901819"/>
                </a:lnTo>
                <a:lnTo>
                  <a:pt x="1187106" y="951934"/>
                </a:lnTo>
                <a:cubicBezTo>
                  <a:pt x="1186662" y="960115"/>
                  <a:pt x="1183280" y="967861"/>
                  <a:pt x="1177581" y="973747"/>
                </a:cubicBezTo>
                <a:cubicBezTo>
                  <a:pt x="1173245" y="979933"/>
                  <a:pt x="1166081" y="983515"/>
                  <a:pt x="1158531" y="983272"/>
                </a:cubicBezTo>
                <a:lnTo>
                  <a:pt x="1158816" y="983081"/>
                </a:lnTo>
                <a:lnTo>
                  <a:pt x="1024895" y="983081"/>
                </a:lnTo>
                <a:lnTo>
                  <a:pt x="1014131" y="979340"/>
                </a:lnTo>
                <a:lnTo>
                  <a:pt x="1014131" y="1147864"/>
                </a:lnTo>
                <a:cubicBezTo>
                  <a:pt x="1014256" y="1154478"/>
                  <a:pt x="1010543" y="1160566"/>
                  <a:pt x="1004606" y="1163485"/>
                </a:cubicBezTo>
                <a:lnTo>
                  <a:pt x="827441" y="1266259"/>
                </a:lnTo>
                <a:lnTo>
                  <a:pt x="818059" y="1269356"/>
                </a:lnTo>
                <a:lnTo>
                  <a:pt x="817485" y="1269166"/>
                </a:lnTo>
                <a:lnTo>
                  <a:pt x="816869" y="1269370"/>
                </a:lnTo>
                <a:lnTo>
                  <a:pt x="807439" y="1266259"/>
                </a:lnTo>
                <a:lnTo>
                  <a:pt x="630845" y="1163485"/>
                </a:lnTo>
                <a:cubicBezTo>
                  <a:pt x="624909" y="1160566"/>
                  <a:pt x="621196" y="1154477"/>
                  <a:pt x="621320" y="1147864"/>
                </a:cubicBezTo>
                <a:lnTo>
                  <a:pt x="621320" y="979177"/>
                </a:lnTo>
                <a:lnTo>
                  <a:pt x="614557" y="982605"/>
                </a:lnTo>
                <a:lnTo>
                  <a:pt x="614557" y="983081"/>
                </a:lnTo>
                <a:lnTo>
                  <a:pt x="481207" y="983081"/>
                </a:lnTo>
                <a:cubicBezTo>
                  <a:pt x="473637" y="983414"/>
                  <a:pt x="466432" y="979812"/>
                  <a:pt x="462157" y="973556"/>
                </a:cubicBezTo>
                <a:cubicBezTo>
                  <a:pt x="456422" y="967656"/>
                  <a:pt x="453036" y="959867"/>
                  <a:pt x="452632" y="951648"/>
                </a:cubicBezTo>
                <a:cubicBezTo>
                  <a:pt x="452632" y="948505"/>
                  <a:pt x="471206" y="785437"/>
                  <a:pt x="483684" y="697712"/>
                </a:cubicBezTo>
                <a:cubicBezTo>
                  <a:pt x="490828" y="634204"/>
                  <a:pt x="536119" y="598932"/>
                  <a:pt x="573910" y="582613"/>
                </a:cubicBezTo>
                <a:lnTo>
                  <a:pt x="596079" y="575787"/>
                </a:lnTo>
                <a:lnTo>
                  <a:pt x="596079" y="413105"/>
                </a:lnTo>
                <a:cubicBezTo>
                  <a:pt x="567979" y="405479"/>
                  <a:pt x="545630" y="387184"/>
                  <a:pt x="532213" y="363771"/>
                </a:cubicBezTo>
                <a:lnTo>
                  <a:pt x="525174" y="343097"/>
                </a:lnTo>
                <a:lnTo>
                  <a:pt x="383290" y="343097"/>
                </a:lnTo>
                <a:lnTo>
                  <a:pt x="383290" y="355670"/>
                </a:lnTo>
                <a:cubicBezTo>
                  <a:pt x="383659" y="417427"/>
                  <a:pt x="333893" y="467790"/>
                  <a:pt x="272136" y="468159"/>
                </a:cubicBezTo>
                <a:cubicBezTo>
                  <a:pt x="271786" y="468161"/>
                  <a:pt x="271436" y="468161"/>
                  <a:pt x="271086" y="468160"/>
                </a:cubicBezTo>
                <a:cubicBezTo>
                  <a:pt x="210000" y="466961"/>
                  <a:pt x="161290" y="416764"/>
                  <a:pt x="161929" y="355670"/>
                </a:cubicBezTo>
                <a:lnTo>
                  <a:pt x="161929" y="274421"/>
                </a:lnTo>
                <a:cubicBezTo>
                  <a:pt x="161929" y="228576"/>
                  <a:pt x="189803" y="189241"/>
                  <a:pt x="229528" y="172439"/>
                </a:cubicBezTo>
                <a:lnTo>
                  <a:pt x="241368" y="170048"/>
                </a:lnTo>
                <a:lnTo>
                  <a:pt x="241368" y="128975"/>
                </a:lnTo>
                <a:lnTo>
                  <a:pt x="29343" y="128975"/>
                </a:lnTo>
                <a:cubicBezTo>
                  <a:pt x="14061" y="129872"/>
                  <a:pt x="945" y="118211"/>
                  <a:pt x="48" y="102929"/>
                </a:cubicBezTo>
                <a:cubicBezTo>
                  <a:pt x="-849" y="87647"/>
                  <a:pt x="10813" y="74531"/>
                  <a:pt x="26094" y="73634"/>
                </a:cubicBezTo>
                <a:cubicBezTo>
                  <a:pt x="27176" y="73571"/>
                  <a:pt x="28261" y="73571"/>
                  <a:pt x="29343" y="73634"/>
                </a:cubicBezTo>
                <a:lnTo>
                  <a:pt x="241368" y="73634"/>
                </a:lnTo>
                <a:lnTo>
                  <a:pt x="241368" y="29343"/>
                </a:lnTo>
                <a:cubicBezTo>
                  <a:pt x="240471" y="14061"/>
                  <a:pt x="252133" y="945"/>
                  <a:pt x="267414" y="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 defTabSz="913737">
              <a:defRPr/>
            </a:pPr>
            <a:endParaRPr lang="en-US" sz="1799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小汽车 Car">
            <a:extLst>
              <a:ext uri="{FF2B5EF4-FFF2-40B4-BE49-F238E27FC236}">
                <a16:creationId xmlns:a16="http://schemas.microsoft.com/office/drawing/2014/main" id="{B7E4A467-9F61-45A3-4435-BE09982F82F8}"/>
              </a:ext>
            </a:extLst>
          </p:cNvPr>
          <p:cNvSpPr/>
          <p:nvPr/>
        </p:nvSpPr>
        <p:spPr>
          <a:xfrm>
            <a:off x="6062147" y="2824061"/>
            <a:ext cx="377919" cy="215838"/>
          </a:xfrm>
          <a:custGeom>
            <a:avLst/>
            <a:gdLst>
              <a:gd name="connsiteX0" fmla="*/ 1018151 w 1295900"/>
              <a:gd name="connsiteY0" fmla="*/ 407974 h 588283"/>
              <a:gd name="connsiteX1" fmla="*/ 984813 w 1295900"/>
              <a:gd name="connsiteY1" fmla="*/ 441312 h 588283"/>
              <a:gd name="connsiteX2" fmla="*/ 1018151 w 1295900"/>
              <a:gd name="connsiteY2" fmla="*/ 474649 h 588283"/>
              <a:gd name="connsiteX3" fmla="*/ 1051488 w 1295900"/>
              <a:gd name="connsiteY3" fmla="*/ 441312 h 588283"/>
              <a:gd name="connsiteX4" fmla="*/ 1018151 w 1295900"/>
              <a:gd name="connsiteY4" fmla="*/ 407974 h 588283"/>
              <a:gd name="connsiteX5" fmla="*/ 203192 w 1295900"/>
              <a:gd name="connsiteY5" fmla="*/ 407974 h 588283"/>
              <a:gd name="connsiteX6" fmla="*/ 169854 w 1295900"/>
              <a:gd name="connsiteY6" fmla="*/ 441312 h 588283"/>
              <a:gd name="connsiteX7" fmla="*/ 203192 w 1295900"/>
              <a:gd name="connsiteY7" fmla="*/ 474649 h 588283"/>
              <a:gd name="connsiteX8" fmla="*/ 236529 w 1295900"/>
              <a:gd name="connsiteY8" fmla="*/ 441312 h 588283"/>
              <a:gd name="connsiteX9" fmla="*/ 203192 w 1295900"/>
              <a:gd name="connsiteY9" fmla="*/ 407974 h 588283"/>
              <a:gd name="connsiteX10" fmla="*/ 1018151 w 1295900"/>
              <a:gd name="connsiteY10" fmla="*/ 388924 h 588283"/>
              <a:gd name="connsiteX11" fmla="*/ 1070538 w 1295900"/>
              <a:gd name="connsiteY11" fmla="*/ 441312 h 588283"/>
              <a:gd name="connsiteX12" fmla="*/ 1018151 w 1295900"/>
              <a:gd name="connsiteY12" fmla="*/ 493699 h 588283"/>
              <a:gd name="connsiteX13" fmla="*/ 965763 w 1295900"/>
              <a:gd name="connsiteY13" fmla="*/ 441312 h 588283"/>
              <a:gd name="connsiteX14" fmla="*/ 1018151 w 1295900"/>
              <a:gd name="connsiteY14" fmla="*/ 388924 h 588283"/>
              <a:gd name="connsiteX15" fmla="*/ 203192 w 1295900"/>
              <a:gd name="connsiteY15" fmla="*/ 388924 h 588283"/>
              <a:gd name="connsiteX16" fmla="*/ 255579 w 1295900"/>
              <a:gd name="connsiteY16" fmla="*/ 441312 h 588283"/>
              <a:gd name="connsiteX17" fmla="*/ 203192 w 1295900"/>
              <a:gd name="connsiteY17" fmla="*/ 493699 h 588283"/>
              <a:gd name="connsiteX18" fmla="*/ 150804 w 1295900"/>
              <a:gd name="connsiteY18" fmla="*/ 441312 h 588283"/>
              <a:gd name="connsiteX19" fmla="*/ 203192 w 1295900"/>
              <a:gd name="connsiteY19" fmla="*/ 388924 h 588283"/>
              <a:gd name="connsiteX20" fmla="*/ 1018151 w 1295900"/>
              <a:gd name="connsiteY20" fmla="*/ 341966 h 588283"/>
              <a:gd name="connsiteX21" fmla="*/ 918805 w 1295900"/>
              <a:gd name="connsiteY21" fmla="*/ 441312 h 588283"/>
              <a:gd name="connsiteX22" fmla="*/ 1018151 w 1295900"/>
              <a:gd name="connsiteY22" fmla="*/ 540658 h 588283"/>
              <a:gd name="connsiteX23" fmla="*/ 1117497 w 1295900"/>
              <a:gd name="connsiteY23" fmla="*/ 441312 h 588283"/>
              <a:gd name="connsiteX24" fmla="*/ 1018151 w 1295900"/>
              <a:gd name="connsiteY24" fmla="*/ 341966 h 588283"/>
              <a:gd name="connsiteX25" fmla="*/ 203192 w 1295900"/>
              <a:gd name="connsiteY25" fmla="*/ 341966 h 588283"/>
              <a:gd name="connsiteX26" fmla="*/ 103846 w 1295900"/>
              <a:gd name="connsiteY26" fmla="*/ 441312 h 588283"/>
              <a:gd name="connsiteX27" fmla="*/ 203192 w 1295900"/>
              <a:gd name="connsiteY27" fmla="*/ 540658 h 588283"/>
              <a:gd name="connsiteX28" fmla="*/ 302538 w 1295900"/>
              <a:gd name="connsiteY28" fmla="*/ 441312 h 588283"/>
              <a:gd name="connsiteX29" fmla="*/ 203192 w 1295900"/>
              <a:gd name="connsiteY29" fmla="*/ 341966 h 588283"/>
              <a:gd name="connsiteX30" fmla="*/ 491704 w 1295900"/>
              <a:gd name="connsiteY30" fmla="*/ 285673 h 588283"/>
              <a:gd name="connsiteX31" fmla="*/ 569428 w 1295900"/>
              <a:gd name="connsiteY31" fmla="*/ 285673 h 588283"/>
              <a:gd name="connsiteX32" fmla="*/ 569428 w 1295900"/>
              <a:gd name="connsiteY32" fmla="*/ 314248 h 588283"/>
              <a:gd name="connsiteX33" fmla="*/ 491704 w 1295900"/>
              <a:gd name="connsiteY33" fmla="*/ 314248 h 588283"/>
              <a:gd name="connsiteX34" fmla="*/ 950743 w 1295900"/>
              <a:gd name="connsiteY34" fmla="*/ 210421 h 588283"/>
              <a:gd name="connsiteX35" fmla="*/ 879943 w 1295900"/>
              <a:gd name="connsiteY35" fmla="*/ 243192 h 588283"/>
              <a:gd name="connsiteX36" fmla="*/ 833756 w 1295900"/>
              <a:gd name="connsiteY36" fmla="*/ 243192 h 588283"/>
              <a:gd name="connsiteX37" fmla="*/ 834774 w 1295900"/>
              <a:gd name="connsiteY37" fmla="*/ 256468 h 588283"/>
              <a:gd name="connsiteX38" fmla="*/ 828541 w 1295900"/>
              <a:gd name="connsiteY38" fmla="*/ 412205 h 588283"/>
              <a:gd name="connsiteX39" fmla="*/ 811887 w 1295900"/>
              <a:gd name="connsiteY39" fmla="*/ 475888 h 588283"/>
              <a:gd name="connsiteX40" fmla="*/ 878161 w 1295900"/>
              <a:gd name="connsiteY40" fmla="*/ 475888 h 588283"/>
              <a:gd name="connsiteX41" fmla="*/ 871180 w 1295900"/>
              <a:gd name="connsiteY41" fmla="*/ 441312 h 588283"/>
              <a:gd name="connsiteX42" fmla="*/ 1018151 w 1295900"/>
              <a:gd name="connsiteY42" fmla="*/ 294341 h 588283"/>
              <a:gd name="connsiteX43" fmla="*/ 1165122 w 1295900"/>
              <a:gd name="connsiteY43" fmla="*/ 441312 h 588283"/>
              <a:gd name="connsiteX44" fmla="*/ 1159299 w 1295900"/>
              <a:gd name="connsiteY44" fmla="*/ 470014 h 588283"/>
              <a:gd name="connsiteX45" fmla="*/ 1219224 w 1295900"/>
              <a:gd name="connsiteY45" fmla="*/ 459981 h 588283"/>
              <a:gd name="connsiteX46" fmla="*/ 1234750 w 1295900"/>
              <a:gd name="connsiteY46" fmla="*/ 444455 h 588283"/>
              <a:gd name="connsiteX47" fmla="*/ 1248252 w 1295900"/>
              <a:gd name="connsiteY47" fmla="*/ 353734 h 588283"/>
              <a:gd name="connsiteX48" fmla="*/ 1248346 w 1295900"/>
              <a:gd name="connsiteY48" fmla="*/ 352348 h 588283"/>
              <a:gd name="connsiteX49" fmla="*/ 1154930 w 1295900"/>
              <a:gd name="connsiteY49" fmla="*/ 352348 h 588283"/>
              <a:gd name="connsiteX50" fmla="*/ 1154930 w 1295900"/>
              <a:gd name="connsiteY50" fmla="*/ 314248 h 588283"/>
              <a:gd name="connsiteX51" fmla="*/ 1236261 w 1295900"/>
              <a:gd name="connsiteY51" fmla="*/ 314248 h 588283"/>
              <a:gd name="connsiteX52" fmla="*/ 1228710 w 1295900"/>
              <a:gd name="connsiteY52" fmla="*/ 300302 h 588283"/>
              <a:gd name="connsiteX53" fmla="*/ 1219986 w 1295900"/>
              <a:gd name="connsiteY53" fmla="*/ 289579 h 588283"/>
              <a:gd name="connsiteX54" fmla="*/ 955858 w 1295900"/>
              <a:gd name="connsiteY54" fmla="*/ 212140 h 588283"/>
              <a:gd name="connsiteX55" fmla="*/ 951095 w 1295900"/>
              <a:gd name="connsiteY55" fmla="*/ 210712 h 588283"/>
              <a:gd name="connsiteX56" fmla="*/ 161680 w 1295900"/>
              <a:gd name="connsiteY56" fmla="*/ 110862 h 588283"/>
              <a:gd name="connsiteX57" fmla="*/ 131302 w 1295900"/>
              <a:gd name="connsiteY57" fmla="*/ 153002 h 588283"/>
              <a:gd name="connsiteX58" fmla="*/ 109558 w 1295900"/>
              <a:gd name="connsiteY58" fmla="*/ 191713 h 588283"/>
              <a:gd name="connsiteX59" fmla="*/ 98977 w 1295900"/>
              <a:gd name="connsiteY59" fmla="*/ 214617 h 588283"/>
              <a:gd name="connsiteX60" fmla="*/ 117181 w 1295900"/>
              <a:gd name="connsiteY60" fmla="*/ 214617 h 588283"/>
              <a:gd name="connsiteX61" fmla="*/ 169855 w 1295900"/>
              <a:gd name="connsiteY61" fmla="*/ 127177 h 588283"/>
              <a:gd name="connsiteX62" fmla="*/ 285618 w 1295900"/>
              <a:gd name="connsiteY62" fmla="*/ 53417 h 588283"/>
              <a:gd name="connsiteX63" fmla="*/ 261077 w 1295900"/>
              <a:gd name="connsiteY63" fmla="*/ 54829 h 588283"/>
              <a:gd name="connsiteX64" fmla="*/ 203668 w 1295900"/>
              <a:gd name="connsiteY64" fmla="*/ 68122 h 588283"/>
              <a:gd name="connsiteX65" fmla="*/ 182780 w 1295900"/>
              <a:gd name="connsiteY65" fmla="*/ 89242 h 588283"/>
              <a:gd name="connsiteX66" fmla="*/ 202430 w 1295900"/>
              <a:gd name="connsiteY66" fmla="*/ 128415 h 588283"/>
              <a:gd name="connsiteX67" fmla="*/ 133374 w 1295900"/>
              <a:gd name="connsiteY67" fmla="*/ 243192 h 588283"/>
              <a:gd name="connsiteX68" fmla="*/ 81535 w 1295900"/>
              <a:gd name="connsiteY68" fmla="*/ 243192 h 588283"/>
              <a:gd name="connsiteX69" fmla="*/ 71652 w 1295900"/>
              <a:gd name="connsiteY69" fmla="*/ 258527 h 588283"/>
              <a:gd name="connsiteX70" fmla="*/ 68318 w 1295900"/>
              <a:gd name="connsiteY70" fmla="*/ 262051 h 588283"/>
              <a:gd name="connsiteX71" fmla="*/ 48411 w 1295900"/>
              <a:gd name="connsiteY71" fmla="*/ 323869 h 588283"/>
              <a:gd name="connsiteX72" fmla="*/ 60222 w 1295900"/>
              <a:gd name="connsiteY72" fmla="*/ 409594 h 588283"/>
              <a:gd name="connsiteX73" fmla="*/ 62130 w 1295900"/>
              <a:gd name="connsiteY73" fmla="*/ 412043 h 588283"/>
              <a:gd name="connsiteX74" fmla="*/ 67771 w 1295900"/>
              <a:gd name="connsiteY74" fmla="*/ 384104 h 588283"/>
              <a:gd name="connsiteX75" fmla="*/ 203192 w 1295900"/>
              <a:gd name="connsiteY75" fmla="*/ 294341 h 588283"/>
              <a:gd name="connsiteX76" fmla="*/ 350162 w 1295900"/>
              <a:gd name="connsiteY76" fmla="*/ 441312 h 588283"/>
              <a:gd name="connsiteX77" fmla="*/ 343147 w 1295900"/>
              <a:gd name="connsiteY77" fmla="*/ 475888 h 588283"/>
              <a:gd name="connsiteX78" fmla="*/ 447941 w 1295900"/>
              <a:gd name="connsiteY78" fmla="*/ 475888 h 588283"/>
              <a:gd name="connsiteX79" fmla="*/ 452613 w 1295900"/>
              <a:gd name="connsiteY79" fmla="*/ 464610 h 588283"/>
              <a:gd name="connsiteX80" fmla="*/ 460293 w 1295900"/>
              <a:gd name="connsiteY80" fmla="*/ 459432 h 588283"/>
              <a:gd name="connsiteX81" fmla="*/ 458025 w 1295900"/>
              <a:gd name="connsiteY81" fmla="*/ 448654 h 588283"/>
              <a:gd name="connsiteX82" fmla="*/ 441997 w 1295900"/>
              <a:gd name="connsiteY82" fmla="*/ 351022 h 588283"/>
              <a:gd name="connsiteX83" fmla="*/ 434521 w 1295900"/>
              <a:gd name="connsiteY83" fmla="*/ 243192 h 588283"/>
              <a:gd name="connsiteX84" fmla="*/ 244626 w 1295900"/>
              <a:gd name="connsiteY84" fmla="*/ 243192 h 588283"/>
              <a:gd name="connsiteX85" fmla="*/ 200239 w 1295900"/>
              <a:gd name="connsiteY85" fmla="*/ 191948 h 588283"/>
              <a:gd name="connsiteX86" fmla="*/ 462462 w 1295900"/>
              <a:gd name="connsiteY86" fmla="*/ 48129 h 588283"/>
              <a:gd name="connsiteX87" fmla="*/ 462462 w 1295900"/>
              <a:gd name="connsiteY87" fmla="*/ 214617 h 588283"/>
              <a:gd name="connsiteX88" fmla="*/ 873657 w 1295900"/>
              <a:gd name="connsiteY88" fmla="*/ 214617 h 588283"/>
              <a:gd name="connsiteX89" fmla="*/ 925075 w 1295900"/>
              <a:gd name="connsiteY89" fmla="*/ 190799 h 588283"/>
              <a:gd name="connsiteX90" fmla="*/ 864303 w 1295900"/>
              <a:gd name="connsiteY90" fmla="*/ 144917 h 588283"/>
              <a:gd name="connsiteX91" fmla="*/ 703636 w 1295900"/>
              <a:gd name="connsiteY91" fmla="*/ 63265 h 588283"/>
              <a:gd name="connsiteX92" fmla="*/ 535883 w 1295900"/>
              <a:gd name="connsiteY92" fmla="*/ 49406 h 588283"/>
              <a:gd name="connsiteX93" fmla="*/ 433887 w 1295900"/>
              <a:gd name="connsiteY93" fmla="*/ 48101 h 588283"/>
              <a:gd name="connsiteX94" fmla="*/ 367671 w 1295900"/>
              <a:gd name="connsiteY94" fmla="*/ 48695 h 588283"/>
              <a:gd name="connsiteX95" fmla="*/ 320450 w 1295900"/>
              <a:gd name="connsiteY95" fmla="*/ 51412 h 588283"/>
              <a:gd name="connsiteX96" fmla="*/ 235577 w 1295900"/>
              <a:gd name="connsiteY96" fmla="*/ 189090 h 588283"/>
              <a:gd name="connsiteX97" fmla="*/ 257675 w 1295900"/>
              <a:gd name="connsiteY97" fmla="*/ 214617 h 588283"/>
              <a:gd name="connsiteX98" fmla="*/ 433887 w 1295900"/>
              <a:gd name="connsiteY98" fmla="*/ 214617 h 588283"/>
              <a:gd name="connsiteX99" fmla="*/ 450389 w 1295900"/>
              <a:gd name="connsiteY99" fmla="*/ 42 h 588283"/>
              <a:gd name="connsiteX100" fmla="*/ 719733 w 1295900"/>
              <a:gd name="connsiteY100" fmla="*/ 18402 h 588283"/>
              <a:gd name="connsiteX101" fmla="*/ 973860 w 1295900"/>
              <a:gd name="connsiteY101" fmla="*/ 167754 h 588283"/>
              <a:gd name="connsiteX102" fmla="*/ 1236083 w 1295900"/>
              <a:gd name="connsiteY102" fmla="*/ 244716 h 588283"/>
              <a:gd name="connsiteX103" fmla="*/ 1295900 w 1295900"/>
              <a:gd name="connsiteY103" fmla="*/ 349491 h 588283"/>
              <a:gd name="connsiteX104" fmla="*/ 1281422 w 1295900"/>
              <a:gd name="connsiteY104" fmla="*/ 452551 h 588283"/>
              <a:gd name="connsiteX105" fmla="*/ 1226844 w 1295900"/>
              <a:gd name="connsiteY105" fmla="*/ 507225 h 588283"/>
              <a:gd name="connsiteX106" fmla="*/ 1140166 w 1295900"/>
              <a:gd name="connsiteY106" fmla="*/ 521512 h 588283"/>
              <a:gd name="connsiteX107" fmla="*/ 1137988 w 1295900"/>
              <a:gd name="connsiteY107" fmla="*/ 521512 h 588283"/>
              <a:gd name="connsiteX108" fmla="*/ 1122020 w 1295900"/>
              <a:gd name="connsiteY108" fmla="*/ 545181 h 588283"/>
              <a:gd name="connsiteX109" fmla="*/ 1018151 w 1295900"/>
              <a:gd name="connsiteY109" fmla="*/ 588283 h 588283"/>
              <a:gd name="connsiteX110" fmla="*/ 914227 w 1295900"/>
              <a:gd name="connsiteY110" fmla="*/ 545236 h 588283"/>
              <a:gd name="connsiteX111" fmla="*/ 899581 w 1295900"/>
              <a:gd name="connsiteY111" fmla="*/ 523513 h 588283"/>
              <a:gd name="connsiteX112" fmla="*/ 680245 w 1295900"/>
              <a:gd name="connsiteY112" fmla="*/ 523513 h 588283"/>
              <a:gd name="connsiteX113" fmla="*/ 675574 w 1295900"/>
              <a:gd name="connsiteY113" fmla="*/ 534791 h 588283"/>
              <a:gd name="connsiteX114" fmla="*/ 640484 w 1295900"/>
              <a:gd name="connsiteY114" fmla="*/ 549325 h 588283"/>
              <a:gd name="connsiteX115" fmla="*/ 590859 w 1295900"/>
              <a:gd name="connsiteY115" fmla="*/ 499700 h 588283"/>
              <a:gd name="connsiteX116" fmla="*/ 640484 w 1295900"/>
              <a:gd name="connsiteY116" fmla="*/ 450075 h 588283"/>
              <a:gd name="connsiteX117" fmla="*/ 675574 w 1295900"/>
              <a:gd name="connsiteY117" fmla="*/ 464610 h 588283"/>
              <a:gd name="connsiteX118" fmla="*/ 680246 w 1295900"/>
              <a:gd name="connsiteY118" fmla="*/ 475888 h 588283"/>
              <a:gd name="connsiteX119" fmla="*/ 782495 w 1295900"/>
              <a:gd name="connsiteY119" fmla="*/ 475888 h 588283"/>
              <a:gd name="connsiteX120" fmla="*/ 800475 w 1295900"/>
              <a:gd name="connsiteY120" fmla="*/ 406020 h 588283"/>
              <a:gd name="connsiteX121" fmla="*/ 805976 w 1295900"/>
              <a:gd name="connsiteY121" fmla="*/ 256652 h 588283"/>
              <a:gd name="connsiteX122" fmla="*/ 804920 w 1295900"/>
              <a:gd name="connsiteY122" fmla="*/ 243192 h 588283"/>
              <a:gd name="connsiteX123" fmla="*/ 463005 w 1295900"/>
              <a:gd name="connsiteY123" fmla="*/ 243192 h 588283"/>
              <a:gd name="connsiteX124" fmla="*/ 467943 w 1295900"/>
              <a:gd name="connsiteY124" fmla="*/ 326320 h 588283"/>
              <a:gd name="connsiteX125" fmla="*/ 486493 w 1295900"/>
              <a:gd name="connsiteY125" fmla="*/ 444806 h 588283"/>
              <a:gd name="connsiteX126" fmla="*/ 487624 w 1295900"/>
              <a:gd name="connsiteY126" fmla="*/ 450091 h 588283"/>
              <a:gd name="connsiteX127" fmla="*/ 487703 w 1295900"/>
              <a:gd name="connsiteY127" fmla="*/ 450075 h 588283"/>
              <a:gd name="connsiteX128" fmla="*/ 537329 w 1295900"/>
              <a:gd name="connsiteY128" fmla="*/ 499700 h 588283"/>
              <a:gd name="connsiteX129" fmla="*/ 487703 w 1295900"/>
              <a:gd name="connsiteY129" fmla="*/ 549325 h 588283"/>
              <a:gd name="connsiteX130" fmla="*/ 452613 w 1295900"/>
              <a:gd name="connsiteY130" fmla="*/ 534791 h 588283"/>
              <a:gd name="connsiteX131" fmla="*/ 447942 w 1295900"/>
              <a:gd name="connsiteY131" fmla="*/ 523513 h 588283"/>
              <a:gd name="connsiteX132" fmla="*/ 321678 w 1295900"/>
              <a:gd name="connsiteY132" fmla="*/ 523513 h 588283"/>
              <a:gd name="connsiteX133" fmla="*/ 307060 w 1295900"/>
              <a:gd name="connsiteY133" fmla="*/ 545181 h 588283"/>
              <a:gd name="connsiteX134" fmla="*/ 203192 w 1295900"/>
              <a:gd name="connsiteY134" fmla="*/ 588283 h 588283"/>
              <a:gd name="connsiteX135" fmla="*/ 67771 w 1295900"/>
              <a:gd name="connsiteY135" fmla="*/ 498520 h 588283"/>
              <a:gd name="connsiteX136" fmla="*/ 65855 w 1295900"/>
              <a:gd name="connsiteY136" fmla="*/ 489032 h 588283"/>
              <a:gd name="connsiteX137" fmla="*/ 61651 w 1295900"/>
              <a:gd name="connsiteY137" fmla="*/ 489032 h 588283"/>
              <a:gd name="connsiteX138" fmla="*/ 14788 w 1295900"/>
              <a:gd name="connsiteY138" fmla="*/ 429120 h 588283"/>
              <a:gd name="connsiteX139" fmla="*/ 1167 w 1295900"/>
              <a:gd name="connsiteY139" fmla="*/ 330441 h 588283"/>
              <a:gd name="connsiteX140" fmla="*/ 33838 w 1295900"/>
              <a:gd name="connsiteY140" fmla="*/ 229190 h 588283"/>
              <a:gd name="connsiteX141" fmla="*/ 37171 w 1295900"/>
              <a:gd name="connsiteY141" fmla="*/ 225666 h 588283"/>
              <a:gd name="connsiteX142" fmla="*/ 52411 w 1295900"/>
              <a:gd name="connsiteY142" fmla="*/ 201949 h 588283"/>
              <a:gd name="connsiteX143" fmla="*/ 173188 w 1295900"/>
              <a:gd name="connsiteY143" fmla="*/ 31546 h 588283"/>
              <a:gd name="connsiteX144" fmla="*/ 450389 w 1295900"/>
              <a:gd name="connsiteY144" fmla="*/ 42 h 588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1295900" h="588283">
                <a:moveTo>
                  <a:pt x="1018151" y="407974"/>
                </a:moveTo>
                <a:cubicBezTo>
                  <a:pt x="999739" y="407974"/>
                  <a:pt x="984813" y="422900"/>
                  <a:pt x="984813" y="441312"/>
                </a:cubicBezTo>
                <a:cubicBezTo>
                  <a:pt x="984813" y="459723"/>
                  <a:pt x="999739" y="474649"/>
                  <a:pt x="1018151" y="474649"/>
                </a:cubicBezTo>
                <a:cubicBezTo>
                  <a:pt x="1036562" y="474649"/>
                  <a:pt x="1051488" y="459723"/>
                  <a:pt x="1051488" y="441312"/>
                </a:cubicBezTo>
                <a:cubicBezTo>
                  <a:pt x="1051488" y="422900"/>
                  <a:pt x="1036562" y="407974"/>
                  <a:pt x="1018151" y="407974"/>
                </a:cubicBezTo>
                <a:close/>
                <a:moveTo>
                  <a:pt x="203192" y="407974"/>
                </a:moveTo>
                <a:cubicBezTo>
                  <a:pt x="184780" y="407974"/>
                  <a:pt x="169854" y="422900"/>
                  <a:pt x="169854" y="441312"/>
                </a:cubicBezTo>
                <a:cubicBezTo>
                  <a:pt x="169854" y="459723"/>
                  <a:pt x="184780" y="474649"/>
                  <a:pt x="203192" y="474649"/>
                </a:cubicBezTo>
                <a:cubicBezTo>
                  <a:pt x="221603" y="474649"/>
                  <a:pt x="236529" y="459723"/>
                  <a:pt x="236529" y="441312"/>
                </a:cubicBezTo>
                <a:cubicBezTo>
                  <a:pt x="236529" y="422900"/>
                  <a:pt x="221603" y="407974"/>
                  <a:pt x="203192" y="407974"/>
                </a:cubicBezTo>
                <a:close/>
                <a:moveTo>
                  <a:pt x="1018151" y="388924"/>
                </a:moveTo>
                <a:cubicBezTo>
                  <a:pt x="1047083" y="388924"/>
                  <a:pt x="1070538" y="412379"/>
                  <a:pt x="1070538" y="441312"/>
                </a:cubicBezTo>
                <a:cubicBezTo>
                  <a:pt x="1070486" y="470223"/>
                  <a:pt x="1047062" y="493647"/>
                  <a:pt x="1018151" y="493699"/>
                </a:cubicBezTo>
                <a:cubicBezTo>
                  <a:pt x="989218" y="493699"/>
                  <a:pt x="965763" y="470244"/>
                  <a:pt x="965763" y="441312"/>
                </a:cubicBezTo>
                <a:cubicBezTo>
                  <a:pt x="965763" y="412379"/>
                  <a:pt x="989218" y="388924"/>
                  <a:pt x="1018151" y="388924"/>
                </a:cubicBezTo>
                <a:close/>
                <a:moveTo>
                  <a:pt x="203192" y="388924"/>
                </a:moveTo>
                <a:cubicBezTo>
                  <a:pt x="232124" y="388924"/>
                  <a:pt x="255579" y="412379"/>
                  <a:pt x="255579" y="441312"/>
                </a:cubicBezTo>
                <a:cubicBezTo>
                  <a:pt x="255579" y="470244"/>
                  <a:pt x="232124" y="493699"/>
                  <a:pt x="203192" y="493699"/>
                </a:cubicBezTo>
                <a:cubicBezTo>
                  <a:pt x="174259" y="493699"/>
                  <a:pt x="150804" y="470244"/>
                  <a:pt x="150804" y="441312"/>
                </a:cubicBezTo>
                <a:cubicBezTo>
                  <a:pt x="150804" y="412379"/>
                  <a:pt x="174259" y="388924"/>
                  <a:pt x="203192" y="388924"/>
                </a:cubicBezTo>
                <a:close/>
                <a:moveTo>
                  <a:pt x="1018151" y="341966"/>
                </a:moveTo>
                <a:cubicBezTo>
                  <a:pt x="963284" y="341966"/>
                  <a:pt x="918805" y="386445"/>
                  <a:pt x="918805" y="441312"/>
                </a:cubicBezTo>
                <a:cubicBezTo>
                  <a:pt x="918805" y="496179"/>
                  <a:pt x="963284" y="540658"/>
                  <a:pt x="1018151" y="540658"/>
                </a:cubicBezTo>
                <a:cubicBezTo>
                  <a:pt x="1073018" y="540658"/>
                  <a:pt x="1117497" y="496179"/>
                  <a:pt x="1117497" y="441312"/>
                </a:cubicBezTo>
                <a:cubicBezTo>
                  <a:pt x="1117444" y="386466"/>
                  <a:pt x="1072996" y="342019"/>
                  <a:pt x="1018151" y="341966"/>
                </a:cubicBezTo>
                <a:close/>
                <a:moveTo>
                  <a:pt x="203192" y="341966"/>
                </a:moveTo>
                <a:cubicBezTo>
                  <a:pt x="148325" y="341966"/>
                  <a:pt x="103846" y="386445"/>
                  <a:pt x="103846" y="441312"/>
                </a:cubicBezTo>
                <a:cubicBezTo>
                  <a:pt x="103846" y="496179"/>
                  <a:pt x="148325" y="540658"/>
                  <a:pt x="203192" y="540658"/>
                </a:cubicBezTo>
                <a:cubicBezTo>
                  <a:pt x="258059" y="540658"/>
                  <a:pt x="302538" y="496179"/>
                  <a:pt x="302538" y="441312"/>
                </a:cubicBezTo>
                <a:cubicBezTo>
                  <a:pt x="302485" y="386466"/>
                  <a:pt x="258037" y="342019"/>
                  <a:pt x="203192" y="341966"/>
                </a:cubicBezTo>
                <a:close/>
                <a:moveTo>
                  <a:pt x="491704" y="285673"/>
                </a:moveTo>
                <a:lnTo>
                  <a:pt x="569428" y="285673"/>
                </a:lnTo>
                <a:lnTo>
                  <a:pt x="569428" y="314248"/>
                </a:lnTo>
                <a:lnTo>
                  <a:pt x="491704" y="314248"/>
                </a:lnTo>
                <a:close/>
                <a:moveTo>
                  <a:pt x="950743" y="210421"/>
                </a:moveTo>
                <a:lnTo>
                  <a:pt x="879943" y="243192"/>
                </a:lnTo>
                <a:lnTo>
                  <a:pt x="833756" y="243192"/>
                </a:lnTo>
                <a:lnTo>
                  <a:pt x="834774" y="256468"/>
                </a:lnTo>
                <a:cubicBezTo>
                  <a:pt x="836899" y="290606"/>
                  <a:pt x="838275" y="349992"/>
                  <a:pt x="828541" y="412205"/>
                </a:cubicBezTo>
                <a:lnTo>
                  <a:pt x="811887" y="475888"/>
                </a:lnTo>
                <a:lnTo>
                  <a:pt x="878161" y="475888"/>
                </a:lnTo>
                <a:lnTo>
                  <a:pt x="871180" y="441312"/>
                </a:lnTo>
                <a:cubicBezTo>
                  <a:pt x="871180" y="360142"/>
                  <a:pt x="936981" y="294341"/>
                  <a:pt x="1018151" y="294341"/>
                </a:cubicBezTo>
                <a:cubicBezTo>
                  <a:pt x="1099320" y="294341"/>
                  <a:pt x="1165122" y="360142"/>
                  <a:pt x="1165122" y="441312"/>
                </a:cubicBezTo>
                <a:lnTo>
                  <a:pt x="1159299" y="470014"/>
                </a:lnTo>
                <a:lnTo>
                  <a:pt x="1219224" y="459981"/>
                </a:lnTo>
                <a:cubicBezTo>
                  <a:pt x="1227161" y="458608"/>
                  <a:pt x="1233377" y="452392"/>
                  <a:pt x="1234750" y="444455"/>
                </a:cubicBezTo>
                <a:cubicBezTo>
                  <a:pt x="1244608" y="384948"/>
                  <a:pt x="1247448" y="362195"/>
                  <a:pt x="1248252" y="353734"/>
                </a:cubicBezTo>
                <a:lnTo>
                  <a:pt x="1248346" y="352348"/>
                </a:lnTo>
                <a:lnTo>
                  <a:pt x="1154930" y="352348"/>
                </a:lnTo>
                <a:lnTo>
                  <a:pt x="1154930" y="314248"/>
                </a:lnTo>
                <a:lnTo>
                  <a:pt x="1236261" y="314248"/>
                </a:lnTo>
                <a:lnTo>
                  <a:pt x="1228710" y="300302"/>
                </a:lnTo>
                <a:cubicBezTo>
                  <a:pt x="1225558" y="295324"/>
                  <a:pt x="1222510" y="291436"/>
                  <a:pt x="1219986" y="289579"/>
                </a:cubicBezTo>
                <a:cubicBezTo>
                  <a:pt x="1199602" y="283006"/>
                  <a:pt x="1039011" y="236334"/>
                  <a:pt x="955858" y="212140"/>
                </a:cubicBezTo>
                <a:lnTo>
                  <a:pt x="951095" y="210712"/>
                </a:lnTo>
                <a:close/>
                <a:moveTo>
                  <a:pt x="161680" y="110862"/>
                </a:moveTo>
                <a:lnTo>
                  <a:pt x="131302" y="153002"/>
                </a:lnTo>
                <a:cubicBezTo>
                  <a:pt x="122527" y="166986"/>
                  <a:pt x="115318" y="180222"/>
                  <a:pt x="109558" y="191713"/>
                </a:cubicBezTo>
                <a:lnTo>
                  <a:pt x="98977" y="214617"/>
                </a:lnTo>
                <a:lnTo>
                  <a:pt x="117181" y="214617"/>
                </a:lnTo>
                <a:lnTo>
                  <a:pt x="169855" y="127177"/>
                </a:lnTo>
                <a:close/>
                <a:moveTo>
                  <a:pt x="285618" y="53417"/>
                </a:moveTo>
                <a:lnTo>
                  <a:pt x="261077" y="54829"/>
                </a:lnTo>
                <a:cubicBezTo>
                  <a:pt x="232123" y="57995"/>
                  <a:pt x="211366" y="62353"/>
                  <a:pt x="203668" y="68122"/>
                </a:cubicBezTo>
                <a:lnTo>
                  <a:pt x="182780" y="89242"/>
                </a:lnTo>
                <a:lnTo>
                  <a:pt x="202430" y="128415"/>
                </a:lnTo>
                <a:lnTo>
                  <a:pt x="133374" y="243192"/>
                </a:lnTo>
                <a:lnTo>
                  <a:pt x="81535" y="243192"/>
                </a:lnTo>
                <a:lnTo>
                  <a:pt x="71652" y="258527"/>
                </a:lnTo>
                <a:lnTo>
                  <a:pt x="68318" y="262051"/>
                </a:lnTo>
                <a:cubicBezTo>
                  <a:pt x="52576" y="278527"/>
                  <a:pt x="45241" y="301303"/>
                  <a:pt x="48411" y="323869"/>
                </a:cubicBezTo>
                <a:lnTo>
                  <a:pt x="60222" y="409594"/>
                </a:lnTo>
                <a:lnTo>
                  <a:pt x="62130" y="412043"/>
                </a:lnTo>
                <a:lnTo>
                  <a:pt x="67771" y="384104"/>
                </a:lnTo>
                <a:cubicBezTo>
                  <a:pt x="90082" y="331354"/>
                  <a:pt x="142315" y="294341"/>
                  <a:pt x="203192" y="294341"/>
                </a:cubicBezTo>
                <a:cubicBezTo>
                  <a:pt x="284361" y="294341"/>
                  <a:pt x="350162" y="360142"/>
                  <a:pt x="350162" y="441312"/>
                </a:cubicBezTo>
                <a:lnTo>
                  <a:pt x="343147" y="475888"/>
                </a:lnTo>
                <a:lnTo>
                  <a:pt x="447941" y="475888"/>
                </a:lnTo>
                <a:lnTo>
                  <a:pt x="452613" y="464610"/>
                </a:lnTo>
                <a:lnTo>
                  <a:pt x="460293" y="459432"/>
                </a:lnTo>
                <a:lnTo>
                  <a:pt x="458025" y="448654"/>
                </a:lnTo>
                <a:cubicBezTo>
                  <a:pt x="452746" y="422258"/>
                  <a:pt x="446712" y="388252"/>
                  <a:pt x="441997" y="351022"/>
                </a:cubicBezTo>
                <a:lnTo>
                  <a:pt x="434521" y="243192"/>
                </a:lnTo>
                <a:lnTo>
                  <a:pt x="244626" y="243192"/>
                </a:lnTo>
                <a:lnTo>
                  <a:pt x="200239" y="191948"/>
                </a:lnTo>
                <a:close/>
                <a:moveTo>
                  <a:pt x="462462" y="48129"/>
                </a:moveTo>
                <a:lnTo>
                  <a:pt x="462462" y="214617"/>
                </a:lnTo>
                <a:lnTo>
                  <a:pt x="873657" y="214617"/>
                </a:lnTo>
                <a:lnTo>
                  <a:pt x="925075" y="190799"/>
                </a:lnTo>
                <a:lnTo>
                  <a:pt x="864303" y="144917"/>
                </a:lnTo>
                <a:cubicBezTo>
                  <a:pt x="788860" y="93857"/>
                  <a:pt x="735854" y="74837"/>
                  <a:pt x="703636" y="63265"/>
                </a:cubicBezTo>
                <a:cubicBezTo>
                  <a:pt x="686241" y="57050"/>
                  <a:pt x="617357" y="51852"/>
                  <a:pt x="535883" y="49406"/>
                </a:cubicBezTo>
                <a:close/>
                <a:moveTo>
                  <a:pt x="433887" y="48101"/>
                </a:moveTo>
                <a:lnTo>
                  <a:pt x="367671" y="48695"/>
                </a:lnTo>
                <a:lnTo>
                  <a:pt x="320450" y="51412"/>
                </a:lnTo>
                <a:lnTo>
                  <a:pt x="235577" y="189090"/>
                </a:lnTo>
                <a:lnTo>
                  <a:pt x="257675" y="214617"/>
                </a:lnTo>
                <a:lnTo>
                  <a:pt x="433887" y="214617"/>
                </a:lnTo>
                <a:close/>
                <a:moveTo>
                  <a:pt x="450389" y="42"/>
                </a:moveTo>
                <a:cubicBezTo>
                  <a:pt x="573667" y="733"/>
                  <a:pt x="695635" y="9734"/>
                  <a:pt x="719733" y="18402"/>
                </a:cubicBezTo>
                <a:cubicBezTo>
                  <a:pt x="764977" y="34690"/>
                  <a:pt x="848701" y="64693"/>
                  <a:pt x="973860" y="167754"/>
                </a:cubicBezTo>
                <a:cubicBezTo>
                  <a:pt x="1009198" y="178041"/>
                  <a:pt x="1217986" y="238620"/>
                  <a:pt x="1236083" y="244716"/>
                </a:cubicBezTo>
                <a:cubicBezTo>
                  <a:pt x="1271135" y="256336"/>
                  <a:pt x="1295900" y="328726"/>
                  <a:pt x="1295900" y="349491"/>
                </a:cubicBezTo>
                <a:cubicBezTo>
                  <a:pt x="1295900" y="353396"/>
                  <a:pt x="1295900" y="365302"/>
                  <a:pt x="1281422" y="452551"/>
                </a:cubicBezTo>
                <a:cubicBezTo>
                  <a:pt x="1276716" y="480532"/>
                  <a:pt x="1254817" y="502470"/>
                  <a:pt x="1226844" y="507225"/>
                </a:cubicBezTo>
                <a:lnTo>
                  <a:pt x="1140166" y="521512"/>
                </a:lnTo>
                <a:lnTo>
                  <a:pt x="1137988" y="521512"/>
                </a:lnTo>
                <a:lnTo>
                  <a:pt x="1122020" y="545181"/>
                </a:lnTo>
                <a:cubicBezTo>
                  <a:pt x="1095431" y="571770"/>
                  <a:pt x="1058714" y="588231"/>
                  <a:pt x="1018151" y="588283"/>
                </a:cubicBezTo>
                <a:cubicBezTo>
                  <a:pt x="977566" y="588283"/>
                  <a:pt x="940823" y="571833"/>
                  <a:pt x="914227" y="545236"/>
                </a:cubicBezTo>
                <a:lnTo>
                  <a:pt x="899581" y="523513"/>
                </a:lnTo>
                <a:lnTo>
                  <a:pt x="680245" y="523513"/>
                </a:lnTo>
                <a:lnTo>
                  <a:pt x="675574" y="534791"/>
                </a:lnTo>
                <a:cubicBezTo>
                  <a:pt x="666594" y="543771"/>
                  <a:pt x="654188" y="549325"/>
                  <a:pt x="640484" y="549325"/>
                </a:cubicBezTo>
                <a:cubicBezTo>
                  <a:pt x="613077" y="549325"/>
                  <a:pt x="590859" y="527108"/>
                  <a:pt x="590859" y="499700"/>
                </a:cubicBezTo>
                <a:cubicBezTo>
                  <a:pt x="590859" y="472293"/>
                  <a:pt x="613077" y="450075"/>
                  <a:pt x="640484" y="450075"/>
                </a:cubicBezTo>
                <a:cubicBezTo>
                  <a:pt x="654188" y="450075"/>
                  <a:pt x="666594" y="455630"/>
                  <a:pt x="675574" y="464610"/>
                </a:cubicBezTo>
                <a:lnTo>
                  <a:pt x="680246" y="475888"/>
                </a:lnTo>
                <a:lnTo>
                  <a:pt x="782495" y="475888"/>
                </a:lnTo>
                <a:lnTo>
                  <a:pt x="800475" y="406020"/>
                </a:lnTo>
                <a:cubicBezTo>
                  <a:pt x="809524" y="346271"/>
                  <a:pt x="808024" y="288707"/>
                  <a:pt x="805976" y="256652"/>
                </a:cubicBezTo>
                <a:lnTo>
                  <a:pt x="804920" y="243192"/>
                </a:lnTo>
                <a:lnTo>
                  <a:pt x="463005" y="243192"/>
                </a:lnTo>
                <a:lnTo>
                  <a:pt x="467943" y="326320"/>
                </a:lnTo>
                <a:cubicBezTo>
                  <a:pt x="472879" y="371600"/>
                  <a:pt x="480290" y="413796"/>
                  <a:pt x="486493" y="444806"/>
                </a:cubicBezTo>
                <a:lnTo>
                  <a:pt x="487624" y="450091"/>
                </a:lnTo>
                <a:lnTo>
                  <a:pt x="487703" y="450075"/>
                </a:lnTo>
                <a:cubicBezTo>
                  <a:pt x="515111" y="450075"/>
                  <a:pt x="537329" y="472293"/>
                  <a:pt x="537329" y="499700"/>
                </a:cubicBezTo>
                <a:cubicBezTo>
                  <a:pt x="537329" y="527108"/>
                  <a:pt x="515111" y="549325"/>
                  <a:pt x="487703" y="549325"/>
                </a:cubicBezTo>
                <a:cubicBezTo>
                  <a:pt x="474000" y="549325"/>
                  <a:pt x="461593" y="543771"/>
                  <a:pt x="452613" y="534791"/>
                </a:cubicBezTo>
                <a:lnTo>
                  <a:pt x="447942" y="523513"/>
                </a:lnTo>
                <a:lnTo>
                  <a:pt x="321678" y="523513"/>
                </a:lnTo>
                <a:lnTo>
                  <a:pt x="307060" y="545181"/>
                </a:lnTo>
                <a:cubicBezTo>
                  <a:pt x="280472" y="571770"/>
                  <a:pt x="243755" y="588231"/>
                  <a:pt x="203192" y="588283"/>
                </a:cubicBezTo>
                <a:cubicBezTo>
                  <a:pt x="142315" y="588283"/>
                  <a:pt x="90082" y="551270"/>
                  <a:pt x="67771" y="498520"/>
                </a:cubicBezTo>
                <a:lnTo>
                  <a:pt x="65855" y="489032"/>
                </a:lnTo>
                <a:lnTo>
                  <a:pt x="61651" y="489032"/>
                </a:lnTo>
                <a:lnTo>
                  <a:pt x="14788" y="429120"/>
                </a:lnTo>
                <a:lnTo>
                  <a:pt x="1167" y="330441"/>
                </a:lnTo>
                <a:cubicBezTo>
                  <a:pt x="-3977" y="293472"/>
                  <a:pt x="8057" y="256180"/>
                  <a:pt x="33838" y="229190"/>
                </a:cubicBezTo>
                <a:lnTo>
                  <a:pt x="37171" y="225666"/>
                </a:lnTo>
                <a:cubicBezTo>
                  <a:pt x="43715" y="218802"/>
                  <a:pt x="48887" y="210752"/>
                  <a:pt x="52411" y="201949"/>
                </a:cubicBezTo>
                <a:cubicBezTo>
                  <a:pt x="78672" y="136420"/>
                  <a:pt x="120057" y="78030"/>
                  <a:pt x="173188" y="31546"/>
                </a:cubicBezTo>
                <a:cubicBezTo>
                  <a:pt x="202525" y="6971"/>
                  <a:pt x="327112" y="-649"/>
                  <a:pt x="450389" y="4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 defTabSz="913737">
              <a:defRPr/>
            </a:pPr>
            <a:endParaRPr lang="en-US" sz="1799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71F75E0-4C5B-2613-F1AA-DEA263D046D5}"/>
              </a:ext>
            </a:extLst>
          </p:cNvPr>
          <p:cNvSpPr/>
          <p:nvPr/>
        </p:nvSpPr>
        <p:spPr>
          <a:xfrm>
            <a:off x="6878608" y="2742683"/>
            <a:ext cx="367951" cy="1646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685" rIns="0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Collector</a:t>
            </a:r>
            <a:endParaRPr lang="zh-CN" altLang="en-US" sz="6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8C59303-FA49-5D2D-2202-8866277078AB}"/>
              </a:ext>
            </a:extLst>
          </p:cNvPr>
          <p:cNvSpPr/>
          <p:nvPr/>
        </p:nvSpPr>
        <p:spPr>
          <a:xfrm>
            <a:off x="10979679" y="2761231"/>
            <a:ext cx="584058" cy="323757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Storage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6EE9CE1-6C84-B03B-FE54-C259749FD466}"/>
              </a:ext>
            </a:extLst>
          </p:cNvPr>
          <p:cNvCxnSpPr>
            <a:cxnSpLocks/>
          </p:cNvCxnSpPr>
          <p:nvPr/>
        </p:nvCxnSpPr>
        <p:spPr>
          <a:xfrm>
            <a:off x="11271708" y="3100904"/>
            <a:ext cx="0" cy="4045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:a16="http://schemas.microsoft.com/office/drawing/2014/main" id="{A8212E4D-1431-F4A3-43D0-7242FE474F29}"/>
              </a:ext>
            </a:extLst>
          </p:cNvPr>
          <p:cNvSpPr/>
          <p:nvPr/>
        </p:nvSpPr>
        <p:spPr>
          <a:xfrm>
            <a:off x="10632679" y="1930575"/>
            <a:ext cx="931058" cy="35331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71" tIns="45685" rIns="91371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Subs/Policy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124F259-DD76-0FD3-8816-1EBE6C14662C}"/>
              </a:ext>
            </a:extLst>
          </p:cNvPr>
          <p:cNvCxnSpPr>
            <a:cxnSpLocks/>
          </p:cNvCxnSpPr>
          <p:nvPr/>
        </p:nvCxnSpPr>
        <p:spPr>
          <a:xfrm flipV="1">
            <a:off x="11055276" y="1786555"/>
            <a:ext cx="0" cy="144019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61F6CD95-C1BF-E1D6-1925-1509A6F426AD}"/>
              </a:ext>
            </a:extLst>
          </p:cNvPr>
          <p:cNvCxnSpPr>
            <a:cxnSpLocks/>
            <a:stCxn id="39" idx="0"/>
          </p:cNvCxnSpPr>
          <p:nvPr/>
        </p:nvCxnSpPr>
        <p:spPr>
          <a:xfrm flipV="1">
            <a:off x="11271709" y="1796284"/>
            <a:ext cx="0" cy="964947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86DC7A68-1F74-23B4-D544-51370CACA049}"/>
              </a:ext>
            </a:extLst>
          </p:cNvPr>
          <p:cNvCxnSpPr>
            <a:cxnSpLocks/>
          </p:cNvCxnSpPr>
          <p:nvPr/>
        </p:nvCxnSpPr>
        <p:spPr>
          <a:xfrm>
            <a:off x="9344202" y="1796417"/>
            <a:ext cx="0" cy="8721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:a16="http://schemas.microsoft.com/office/drawing/2014/main" id="{97F9B4D8-E7AC-92EB-441A-A67BC08FC288}"/>
              </a:ext>
            </a:extLst>
          </p:cNvPr>
          <p:cNvSpPr/>
          <p:nvPr/>
        </p:nvSpPr>
        <p:spPr>
          <a:xfrm>
            <a:off x="9396855" y="2725393"/>
            <a:ext cx="816562" cy="323757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71" tIns="45685" rIns="91371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consumer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FA796141-D551-C174-1774-D13EE685F562}"/>
              </a:ext>
            </a:extLst>
          </p:cNvPr>
          <p:cNvSpPr/>
          <p:nvPr/>
        </p:nvSpPr>
        <p:spPr>
          <a:xfrm>
            <a:off x="11052557" y="2824252"/>
            <a:ext cx="584058" cy="323757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Storage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B4E8C4D-0E67-9712-6D63-B35C10AD43F7}"/>
              </a:ext>
            </a:extLst>
          </p:cNvPr>
          <p:cNvSpPr/>
          <p:nvPr/>
        </p:nvSpPr>
        <p:spPr>
          <a:xfrm>
            <a:off x="6856445" y="3382819"/>
            <a:ext cx="367951" cy="1646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685" rIns="0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Collector</a:t>
            </a:r>
            <a:endParaRPr lang="zh-CN" altLang="en-US" sz="6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7BC4A95-2E28-8C73-99B6-4BA865533692}"/>
              </a:ext>
            </a:extLst>
          </p:cNvPr>
          <p:cNvSpPr/>
          <p:nvPr/>
        </p:nvSpPr>
        <p:spPr>
          <a:xfrm>
            <a:off x="6863691" y="4084050"/>
            <a:ext cx="367951" cy="1646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685" rIns="0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Collector</a:t>
            </a:r>
            <a:endParaRPr lang="zh-CN" altLang="en-US" sz="6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FF6F19F4-B5AF-8D17-2F5F-B252026386D4}"/>
              </a:ext>
            </a:extLst>
          </p:cNvPr>
          <p:cNvCxnSpPr>
            <a:cxnSpLocks/>
            <a:stCxn id="52" idx="2"/>
          </p:cNvCxnSpPr>
          <p:nvPr/>
        </p:nvCxnSpPr>
        <p:spPr>
          <a:xfrm>
            <a:off x="9013724" y="2283893"/>
            <a:ext cx="0" cy="11982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id="{6A350543-617B-2969-CF3E-16F701BC5E57}"/>
              </a:ext>
            </a:extLst>
          </p:cNvPr>
          <p:cNvSpPr/>
          <p:nvPr/>
        </p:nvSpPr>
        <p:spPr>
          <a:xfrm>
            <a:off x="8829749" y="2119213"/>
            <a:ext cx="367951" cy="1646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685" rIns="0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Collector</a:t>
            </a:r>
            <a:endParaRPr lang="zh-CN" altLang="en-US" sz="6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CBB7536-DDE1-C498-39FC-B851563F8198}"/>
              </a:ext>
            </a:extLst>
          </p:cNvPr>
          <p:cNvSpPr/>
          <p:nvPr/>
        </p:nvSpPr>
        <p:spPr>
          <a:xfrm>
            <a:off x="6283941" y="3336829"/>
            <a:ext cx="367951" cy="1646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685" rIns="0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Data</a:t>
            </a:r>
          </a:p>
          <a:p>
            <a:pPr algn="ctr" defTabSz="913838">
              <a:defRPr/>
            </a:pPr>
            <a:r>
              <a:rPr lang="en-US" altLang="zh-CN" sz="600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Collector</a:t>
            </a:r>
            <a:endParaRPr lang="zh-CN" altLang="en-US" sz="6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0" name="标题 1">
            <a:extLst>
              <a:ext uri="{FF2B5EF4-FFF2-40B4-BE49-F238E27FC236}">
                <a16:creationId xmlns:a16="http://schemas.microsoft.com/office/drawing/2014/main" id="{9EAE9C50-5DBC-15B9-7C61-E82E112354B3}"/>
              </a:ext>
            </a:extLst>
          </p:cNvPr>
          <p:cNvSpPr txBox="1">
            <a:spLocks/>
          </p:cNvSpPr>
          <p:nvPr/>
        </p:nvSpPr>
        <p:spPr>
          <a:xfrm>
            <a:off x="152401" y="177506"/>
            <a:ext cx="11098487" cy="541333"/>
          </a:xfrm>
          <a:prstGeom prst="rect">
            <a:avLst/>
          </a:prstGeom>
        </p:spPr>
        <p:txBody>
          <a:bodyPr/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solidFill>
                  <a:schemeClr val="accent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Data Plane</a:t>
            </a:r>
            <a:endParaRPr lang="zh-CN" altLang="en-US" sz="2800" b="1" dirty="0">
              <a:solidFill>
                <a:schemeClr val="accent3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箭头: 下 2">
            <a:extLst>
              <a:ext uri="{FF2B5EF4-FFF2-40B4-BE49-F238E27FC236}">
                <a16:creationId xmlns:a16="http://schemas.microsoft.com/office/drawing/2014/main" id="{40771665-8D3A-2F7A-4C02-B9B93327DA41}"/>
              </a:ext>
            </a:extLst>
          </p:cNvPr>
          <p:cNvSpPr/>
          <p:nvPr/>
        </p:nvSpPr>
        <p:spPr>
          <a:xfrm>
            <a:off x="2842941" y="3882314"/>
            <a:ext cx="628406" cy="201736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80E88A2-3059-2C8E-D041-29DCFADBF20E}"/>
              </a:ext>
            </a:extLst>
          </p:cNvPr>
          <p:cNvCxnSpPr>
            <a:cxnSpLocks/>
          </p:cNvCxnSpPr>
          <p:nvPr/>
        </p:nvCxnSpPr>
        <p:spPr>
          <a:xfrm>
            <a:off x="9053283" y="4070298"/>
            <a:ext cx="889608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982A7C1-3DBD-2BF9-04FA-5880D60BF6D6}"/>
              </a:ext>
            </a:extLst>
          </p:cNvPr>
          <p:cNvCxnSpPr>
            <a:cxnSpLocks/>
          </p:cNvCxnSpPr>
          <p:nvPr/>
        </p:nvCxnSpPr>
        <p:spPr>
          <a:xfrm>
            <a:off x="9071801" y="4383906"/>
            <a:ext cx="87109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13CA358B-4E28-1B56-2109-7D9761675990}"/>
              </a:ext>
            </a:extLst>
          </p:cNvPr>
          <p:cNvSpPr txBox="1"/>
          <p:nvPr/>
        </p:nvSpPr>
        <p:spPr>
          <a:xfrm>
            <a:off x="10128042" y="3885632"/>
            <a:ext cx="16871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control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D43D016-4EC2-262E-F0A8-6FF212B7D957}"/>
              </a:ext>
            </a:extLst>
          </p:cNvPr>
          <p:cNvSpPr txBox="1"/>
          <p:nvPr/>
        </p:nvSpPr>
        <p:spPr>
          <a:xfrm>
            <a:off x="10128042" y="4217734"/>
            <a:ext cx="21512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transmission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9442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332740" y="77255"/>
            <a:ext cx="11631294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Plane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63060" y="1951990"/>
            <a:ext cx="3658870" cy="4280535"/>
            <a:chOff x="13008" y="3073"/>
            <a:chExt cx="5762" cy="6741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85" y="6601"/>
              <a:ext cx="932" cy="92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3008" y="3612"/>
              <a:ext cx="5763" cy="620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3397" y="3073"/>
              <a:ext cx="4825" cy="1082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dirty="0"/>
                <a:t> AI-based Service Awareness</a:t>
              </a:r>
              <a:endParaRPr lang="zh-CN" altLang="zh-CN" dirty="0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3499" y="5819"/>
              <a:ext cx="4774" cy="2047"/>
              <a:chOff x="6577610" y="2455694"/>
              <a:chExt cx="2429041" cy="927793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7284502" y="2812480"/>
                <a:ext cx="1133155" cy="3836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8099005" y="2765151"/>
                <a:ext cx="907646" cy="442685"/>
                <a:chOff x="12699545" y="2270689"/>
                <a:chExt cx="1519237" cy="725975"/>
              </a:xfrm>
            </p:grpSpPr>
            <p:sp>
              <p:nvSpPr>
                <p:cNvPr id="87" name="任意多边形: 形状 68"/>
                <p:cNvSpPr/>
                <p:nvPr/>
              </p:nvSpPr>
              <p:spPr>
                <a:xfrm>
                  <a:off x="12714923" y="2286245"/>
                  <a:ext cx="1488480" cy="6948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88" h="21588" extrusionOk="0">
                      <a:moveTo>
                        <a:pt x="11220" y="8"/>
                      </a:moveTo>
                      <a:cubicBezTo>
                        <a:pt x="11753" y="68"/>
                        <a:pt x="12251" y="463"/>
                        <a:pt x="12659" y="1165"/>
                      </a:cubicBezTo>
                      <a:cubicBezTo>
                        <a:pt x="13190" y="2076"/>
                        <a:pt x="13530" y="3435"/>
                        <a:pt x="13593" y="4895"/>
                      </a:cubicBezTo>
                      <a:lnTo>
                        <a:pt x="13608" y="5250"/>
                      </a:lnTo>
                      <a:lnTo>
                        <a:pt x="13754" y="5085"/>
                      </a:lnTo>
                      <a:cubicBezTo>
                        <a:pt x="14167" y="4619"/>
                        <a:pt x="14641" y="4497"/>
                        <a:pt x="15089" y="4739"/>
                      </a:cubicBezTo>
                      <a:cubicBezTo>
                        <a:pt x="16013" y="5238"/>
                        <a:pt x="16628" y="7164"/>
                        <a:pt x="16519" y="9219"/>
                      </a:cubicBezTo>
                      <a:lnTo>
                        <a:pt x="16502" y="9536"/>
                      </a:lnTo>
                      <a:lnTo>
                        <a:pt x="16648" y="9481"/>
                      </a:lnTo>
                      <a:cubicBezTo>
                        <a:pt x="18376" y="8842"/>
                        <a:pt x="19855" y="9903"/>
                        <a:pt x="20703" y="12397"/>
                      </a:cubicBezTo>
                      <a:cubicBezTo>
                        <a:pt x="21339" y="14265"/>
                        <a:pt x="21467" y="16572"/>
                        <a:pt x="21039" y="18416"/>
                      </a:cubicBezTo>
                      <a:cubicBezTo>
                        <a:pt x="20564" y="20461"/>
                        <a:pt x="19499" y="21588"/>
                        <a:pt x="18040" y="21588"/>
                      </a:cubicBezTo>
                      <a:lnTo>
                        <a:pt x="2961" y="21588"/>
                      </a:lnTo>
                      <a:cubicBezTo>
                        <a:pt x="1627" y="21588"/>
                        <a:pt x="655" y="20585"/>
                        <a:pt x="223" y="18761"/>
                      </a:cubicBezTo>
                      <a:cubicBezTo>
                        <a:pt x="-133" y="17259"/>
                        <a:pt x="-57" y="15357"/>
                        <a:pt x="417" y="13914"/>
                      </a:cubicBezTo>
                      <a:cubicBezTo>
                        <a:pt x="844" y="12616"/>
                        <a:pt x="1506" y="11913"/>
                        <a:pt x="2274" y="11913"/>
                      </a:cubicBezTo>
                      <a:cubicBezTo>
                        <a:pt x="2410" y="11913"/>
                        <a:pt x="2550" y="11935"/>
                        <a:pt x="2692" y="11982"/>
                      </a:cubicBezTo>
                      <a:lnTo>
                        <a:pt x="2828" y="12025"/>
                      </a:lnTo>
                      <a:lnTo>
                        <a:pt x="2818" y="11725"/>
                      </a:lnTo>
                      <a:cubicBezTo>
                        <a:pt x="2777" y="10554"/>
                        <a:pt x="2856" y="9398"/>
                        <a:pt x="3054" y="8291"/>
                      </a:cubicBezTo>
                      <a:cubicBezTo>
                        <a:pt x="3655" y="4930"/>
                        <a:pt x="5282" y="2879"/>
                        <a:pt x="6926" y="3414"/>
                      </a:cubicBezTo>
                      <a:cubicBezTo>
                        <a:pt x="7497" y="3600"/>
                        <a:pt x="8023" y="4061"/>
                        <a:pt x="8490" y="4787"/>
                      </a:cubicBezTo>
                      <a:lnTo>
                        <a:pt x="8638" y="5018"/>
                      </a:lnTo>
                      <a:lnTo>
                        <a:pt x="8664" y="4627"/>
                      </a:lnTo>
                      <a:cubicBezTo>
                        <a:pt x="8745" y="3423"/>
                        <a:pt x="9016" y="2271"/>
                        <a:pt x="9430" y="1383"/>
                      </a:cubicBezTo>
                      <a:cubicBezTo>
                        <a:pt x="9708" y="789"/>
                        <a:pt x="10279" y="183"/>
                        <a:pt x="10676" y="61"/>
                      </a:cubicBezTo>
                      <a:cubicBezTo>
                        <a:pt x="10860" y="5"/>
                        <a:pt x="11042" y="-12"/>
                        <a:pt x="11220" y="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path path="circle">
                    <a:fillToRect l="37721" t="-19636" r="62278" b="119636"/>
                  </a:path>
                </a:gra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244475" hangingPunct="0">
                    <a:defRPr sz="9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sz="300" kern="0"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88" name="任意多边形: 形状 3"/>
                <p:cNvSpPr/>
                <p:nvPr/>
              </p:nvSpPr>
              <p:spPr>
                <a:xfrm>
                  <a:off x="12699545" y="2270689"/>
                  <a:ext cx="1519237" cy="7259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68" h="21433" extrusionOk="0">
                      <a:moveTo>
                        <a:pt x="17873" y="21433"/>
                      </a:moveTo>
                      <a:lnTo>
                        <a:pt x="3114" y="21433"/>
                      </a:lnTo>
                      <a:cubicBezTo>
                        <a:pt x="1237" y="21433"/>
                        <a:pt x="509" y="19595"/>
                        <a:pt x="242" y="18498"/>
                      </a:cubicBezTo>
                      <a:cubicBezTo>
                        <a:pt x="-144" y="16919"/>
                        <a:pt x="-63" y="14925"/>
                        <a:pt x="447" y="13418"/>
                      </a:cubicBezTo>
                      <a:cubicBezTo>
                        <a:pt x="964" y="11892"/>
                        <a:pt x="1798" y="11150"/>
                        <a:pt x="2750" y="11359"/>
                      </a:cubicBezTo>
                      <a:cubicBezTo>
                        <a:pt x="2729" y="10271"/>
                        <a:pt x="2814" y="9201"/>
                        <a:pt x="3003" y="8173"/>
                      </a:cubicBezTo>
                      <a:cubicBezTo>
                        <a:pt x="3627" y="4781"/>
                        <a:pt x="5320" y="2713"/>
                        <a:pt x="7027" y="3252"/>
                      </a:cubicBezTo>
                      <a:cubicBezTo>
                        <a:pt x="7564" y="3421"/>
                        <a:pt x="8062" y="3820"/>
                        <a:pt x="8512" y="4435"/>
                      </a:cubicBezTo>
                      <a:cubicBezTo>
                        <a:pt x="8624" y="3324"/>
                        <a:pt x="8896" y="2273"/>
                        <a:pt x="9293" y="1447"/>
                      </a:cubicBezTo>
                      <a:cubicBezTo>
                        <a:pt x="9598" y="812"/>
                        <a:pt x="10200" y="191"/>
                        <a:pt x="10635" y="63"/>
                      </a:cubicBezTo>
                      <a:cubicBezTo>
                        <a:pt x="11412" y="-167"/>
                        <a:pt x="12160" y="240"/>
                        <a:pt x="12740" y="1207"/>
                      </a:cubicBezTo>
                      <a:cubicBezTo>
                        <a:pt x="13265" y="2082"/>
                        <a:pt x="13615" y="3359"/>
                        <a:pt x="13715" y="4746"/>
                      </a:cubicBezTo>
                      <a:cubicBezTo>
                        <a:pt x="14132" y="4370"/>
                        <a:pt x="14595" y="4288"/>
                        <a:pt x="15035" y="4519"/>
                      </a:cubicBezTo>
                      <a:cubicBezTo>
                        <a:pt x="15998" y="5025"/>
                        <a:pt x="16654" y="6909"/>
                        <a:pt x="16609" y="8974"/>
                      </a:cubicBezTo>
                      <a:cubicBezTo>
                        <a:pt x="18303" y="8448"/>
                        <a:pt x="19807" y="9557"/>
                        <a:pt x="20652" y="11968"/>
                      </a:cubicBezTo>
                      <a:cubicBezTo>
                        <a:pt x="21322" y="13884"/>
                        <a:pt x="21456" y="16258"/>
                        <a:pt x="21000" y="18166"/>
                      </a:cubicBezTo>
                      <a:cubicBezTo>
                        <a:pt x="20498" y="20273"/>
                        <a:pt x="19386" y="21433"/>
                        <a:pt x="17873" y="21433"/>
                      </a:cubicBezTo>
                      <a:close/>
                      <a:moveTo>
                        <a:pt x="2441" y="11781"/>
                      </a:moveTo>
                      <a:cubicBezTo>
                        <a:pt x="1690" y="11781"/>
                        <a:pt x="1041" y="12449"/>
                        <a:pt x="624" y="13683"/>
                      </a:cubicBezTo>
                      <a:cubicBezTo>
                        <a:pt x="159" y="15053"/>
                        <a:pt x="85" y="16861"/>
                        <a:pt x="433" y="18288"/>
                      </a:cubicBezTo>
                      <a:cubicBezTo>
                        <a:pt x="856" y="20021"/>
                        <a:pt x="1807" y="20975"/>
                        <a:pt x="3113" y="20975"/>
                      </a:cubicBezTo>
                      <a:lnTo>
                        <a:pt x="17873" y="20975"/>
                      </a:lnTo>
                      <a:cubicBezTo>
                        <a:pt x="19300" y="20975"/>
                        <a:pt x="20343" y="19904"/>
                        <a:pt x="20808" y="17961"/>
                      </a:cubicBezTo>
                      <a:cubicBezTo>
                        <a:pt x="21227" y="16208"/>
                        <a:pt x="21101" y="14016"/>
                        <a:pt x="20479" y="12240"/>
                      </a:cubicBezTo>
                      <a:cubicBezTo>
                        <a:pt x="19649" y="9871"/>
                        <a:pt x="18202" y="8863"/>
                        <a:pt x="16510" y="9470"/>
                      </a:cubicBezTo>
                      <a:lnTo>
                        <a:pt x="16368" y="9522"/>
                      </a:lnTo>
                      <a:lnTo>
                        <a:pt x="16384" y="9220"/>
                      </a:lnTo>
                      <a:cubicBezTo>
                        <a:pt x="16491" y="7268"/>
                        <a:pt x="15888" y="5437"/>
                        <a:pt x="14984" y="4964"/>
                      </a:cubicBezTo>
                      <a:cubicBezTo>
                        <a:pt x="14546" y="4734"/>
                        <a:pt x="14081" y="4850"/>
                        <a:pt x="13678" y="5293"/>
                      </a:cubicBezTo>
                      <a:lnTo>
                        <a:pt x="13535" y="5450"/>
                      </a:lnTo>
                      <a:lnTo>
                        <a:pt x="13520" y="5112"/>
                      </a:lnTo>
                      <a:cubicBezTo>
                        <a:pt x="13458" y="3724"/>
                        <a:pt x="13125" y="2433"/>
                        <a:pt x="12606" y="1568"/>
                      </a:cubicBezTo>
                      <a:cubicBezTo>
                        <a:pt x="12073" y="678"/>
                        <a:pt x="11384" y="307"/>
                        <a:pt x="10665" y="518"/>
                      </a:cubicBezTo>
                      <a:cubicBezTo>
                        <a:pt x="10276" y="634"/>
                        <a:pt x="9717" y="1210"/>
                        <a:pt x="9445" y="1775"/>
                      </a:cubicBezTo>
                      <a:cubicBezTo>
                        <a:pt x="9040" y="2618"/>
                        <a:pt x="8774" y="3713"/>
                        <a:pt x="8696" y="4857"/>
                      </a:cubicBezTo>
                      <a:lnTo>
                        <a:pt x="8670" y="5229"/>
                      </a:lnTo>
                      <a:lnTo>
                        <a:pt x="8525" y="5009"/>
                      </a:lnTo>
                      <a:cubicBezTo>
                        <a:pt x="8068" y="4320"/>
                        <a:pt x="7553" y="3881"/>
                        <a:pt x="6994" y="3704"/>
                      </a:cubicBezTo>
                      <a:cubicBezTo>
                        <a:pt x="5385" y="3196"/>
                        <a:pt x="3792" y="5145"/>
                        <a:pt x="3205" y="8339"/>
                      </a:cubicBezTo>
                      <a:cubicBezTo>
                        <a:pt x="3011" y="9391"/>
                        <a:pt x="2933" y="10489"/>
                        <a:pt x="2973" y="11602"/>
                      </a:cubicBezTo>
                      <a:lnTo>
                        <a:pt x="2984" y="11887"/>
                      </a:lnTo>
                      <a:lnTo>
                        <a:pt x="2850" y="11846"/>
                      </a:lnTo>
                      <a:cubicBezTo>
                        <a:pt x="2711" y="11802"/>
                        <a:pt x="2574" y="11781"/>
                        <a:pt x="2441" y="117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0"/>
                      </a:srgbClr>
                    </a:gs>
                    <a:gs pos="5300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circle">
                    <a:fillToRect l="37721" t="-19636" r="62278" b="119636"/>
                  </a:path>
                </a:gra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algn="ctr" defTabSz="244475" hangingPunct="0"/>
                  <a:endParaRPr sz="300" b="1" kern="0">
                    <a:latin typeface="Helvetica Neue" panose="02000503000000020004"/>
                    <a:sym typeface="Helvetica Neue" panose="02000503000000020004"/>
                  </a:endParaRPr>
                </a:p>
              </p:txBody>
            </p:sp>
          </p:grpSp>
          <p:pic>
            <p:nvPicPr>
              <p:cNvPr id="78" name="图片 7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8428671" y="2971607"/>
                <a:ext cx="265197" cy="1626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9" name="smartphone_129658"/>
              <p:cNvSpPr>
                <a:spLocks noChangeAspect="1"/>
              </p:cNvSpPr>
              <p:nvPr/>
            </p:nvSpPr>
            <p:spPr bwMode="auto">
              <a:xfrm>
                <a:off x="6601012" y="2455694"/>
                <a:ext cx="181271" cy="302090"/>
              </a:xfrm>
              <a:custGeom>
                <a:avLst/>
                <a:gdLst>
                  <a:gd name="connsiteX0" fmla="*/ 191005 w 382041"/>
                  <a:gd name="connsiteY0" fmla="*/ 540213 h 604181"/>
                  <a:gd name="connsiteX1" fmla="*/ 185563 w 382041"/>
                  <a:gd name="connsiteY1" fmla="*/ 545753 h 604181"/>
                  <a:gd name="connsiteX2" fmla="*/ 191005 w 382041"/>
                  <a:gd name="connsiteY2" fmla="*/ 551293 h 604181"/>
                  <a:gd name="connsiteX3" fmla="*/ 196549 w 382041"/>
                  <a:gd name="connsiteY3" fmla="*/ 545753 h 604181"/>
                  <a:gd name="connsiteX4" fmla="*/ 191005 w 382041"/>
                  <a:gd name="connsiteY4" fmla="*/ 540213 h 604181"/>
                  <a:gd name="connsiteX5" fmla="*/ 191005 w 382041"/>
                  <a:gd name="connsiteY5" fmla="*/ 520067 h 604181"/>
                  <a:gd name="connsiteX6" fmla="*/ 216706 w 382041"/>
                  <a:gd name="connsiteY6" fmla="*/ 545753 h 604181"/>
                  <a:gd name="connsiteX7" fmla="*/ 191005 w 382041"/>
                  <a:gd name="connsiteY7" fmla="*/ 571439 h 604181"/>
                  <a:gd name="connsiteX8" fmla="*/ 165405 w 382041"/>
                  <a:gd name="connsiteY8" fmla="*/ 545753 h 604181"/>
                  <a:gd name="connsiteX9" fmla="*/ 191005 w 382041"/>
                  <a:gd name="connsiteY9" fmla="*/ 520067 h 604181"/>
                  <a:gd name="connsiteX10" fmla="*/ 326381 w 382041"/>
                  <a:gd name="connsiteY10" fmla="*/ 364980 h 604181"/>
                  <a:gd name="connsiteX11" fmla="*/ 252676 w 382041"/>
                  <a:gd name="connsiteY11" fmla="*/ 492239 h 604181"/>
                  <a:gd name="connsiteX12" fmla="*/ 326381 w 382041"/>
                  <a:gd name="connsiteY12" fmla="*/ 492239 h 604181"/>
                  <a:gd name="connsiteX13" fmla="*/ 203977 w 382041"/>
                  <a:gd name="connsiteY13" fmla="*/ 111871 h 604181"/>
                  <a:gd name="connsiteX14" fmla="*/ 55659 w 382041"/>
                  <a:gd name="connsiteY14" fmla="*/ 368201 h 604181"/>
                  <a:gd name="connsiteX15" fmla="*/ 55659 w 382041"/>
                  <a:gd name="connsiteY15" fmla="*/ 492239 h 604181"/>
                  <a:gd name="connsiteX16" fmla="*/ 229385 w 382041"/>
                  <a:gd name="connsiteY16" fmla="*/ 492239 h 604181"/>
                  <a:gd name="connsiteX17" fmla="*/ 326381 w 382041"/>
                  <a:gd name="connsiteY17" fmla="*/ 324708 h 604181"/>
                  <a:gd name="connsiteX18" fmla="*/ 326381 w 382041"/>
                  <a:gd name="connsiteY18" fmla="*/ 111871 h 604181"/>
                  <a:gd name="connsiteX19" fmla="*/ 153260 w 382041"/>
                  <a:gd name="connsiteY19" fmla="*/ 111871 h 604181"/>
                  <a:gd name="connsiteX20" fmla="*/ 55659 w 382041"/>
                  <a:gd name="connsiteY20" fmla="*/ 280610 h 604181"/>
                  <a:gd name="connsiteX21" fmla="*/ 55659 w 382041"/>
                  <a:gd name="connsiteY21" fmla="*/ 327929 h 604181"/>
                  <a:gd name="connsiteX22" fmla="*/ 180685 w 382041"/>
                  <a:gd name="connsiteY22" fmla="*/ 111871 h 604181"/>
                  <a:gd name="connsiteX23" fmla="*/ 55659 w 382041"/>
                  <a:gd name="connsiteY23" fmla="*/ 111871 h 604181"/>
                  <a:gd name="connsiteX24" fmla="*/ 55659 w 382041"/>
                  <a:gd name="connsiteY24" fmla="*/ 240338 h 604181"/>
                  <a:gd name="connsiteX25" fmla="*/ 129969 w 382041"/>
                  <a:gd name="connsiteY25" fmla="*/ 111871 h 604181"/>
                  <a:gd name="connsiteX26" fmla="*/ 45576 w 382041"/>
                  <a:gd name="connsiteY26" fmla="*/ 91735 h 604181"/>
                  <a:gd name="connsiteX27" fmla="*/ 336464 w 382041"/>
                  <a:gd name="connsiteY27" fmla="*/ 91735 h 604181"/>
                  <a:gd name="connsiteX28" fmla="*/ 346546 w 382041"/>
                  <a:gd name="connsiteY28" fmla="*/ 101803 h 604181"/>
                  <a:gd name="connsiteX29" fmla="*/ 346546 w 382041"/>
                  <a:gd name="connsiteY29" fmla="*/ 502307 h 604181"/>
                  <a:gd name="connsiteX30" fmla="*/ 336464 w 382041"/>
                  <a:gd name="connsiteY30" fmla="*/ 512375 h 604181"/>
                  <a:gd name="connsiteX31" fmla="*/ 45576 w 382041"/>
                  <a:gd name="connsiteY31" fmla="*/ 512375 h 604181"/>
                  <a:gd name="connsiteX32" fmla="*/ 35494 w 382041"/>
                  <a:gd name="connsiteY32" fmla="*/ 502307 h 604181"/>
                  <a:gd name="connsiteX33" fmla="*/ 35494 w 382041"/>
                  <a:gd name="connsiteY33" fmla="*/ 101803 h 604181"/>
                  <a:gd name="connsiteX34" fmla="*/ 45576 w 382041"/>
                  <a:gd name="connsiteY34" fmla="*/ 91735 h 604181"/>
                  <a:gd name="connsiteX35" fmla="*/ 154807 w 382041"/>
                  <a:gd name="connsiteY35" fmla="*/ 46785 h 604181"/>
                  <a:gd name="connsiteX36" fmla="*/ 227164 w 382041"/>
                  <a:gd name="connsiteY36" fmla="*/ 46785 h 604181"/>
                  <a:gd name="connsiteX37" fmla="*/ 237241 w 382041"/>
                  <a:gd name="connsiteY37" fmla="*/ 56876 h 604181"/>
                  <a:gd name="connsiteX38" fmla="*/ 227164 w 382041"/>
                  <a:gd name="connsiteY38" fmla="*/ 66967 h 604181"/>
                  <a:gd name="connsiteX39" fmla="*/ 154807 w 382041"/>
                  <a:gd name="connsiteY39" fmla="*/ 66967 h 604181"/>
                  <a:gd name="connsiteX40" fmla="*/ 144730 w 382041"/>
                  <a:gd name="connsiteY40" fmla="*/ 56876 h 604181"/>
                  <a:gd name="connsiteX41" fmla="*/ 154807 w 382041"/>
                  <a:gd name="connsiteY41" fmla="*/ 46785 h 604181"/>
                  <a:gd name="connsiteX42" fmla="*/ 39626 w 382041"/>
                  <a:gd name="connsiteY42" fmla="*/ 20136 h 604181"/>
                  <a:gd name="connsiteX43" fmla="*/ 20166 w 382041"/>
                  <a:gd name="connsiteY43" fmla="*/ 39567 h 604181"/>
                  <a:gd name="connsiteX44" fmla="*/ 20166 w 382041"/>
                  <a:gd name="connsiteY44" fmla="*/ 564614 h 604181"/>
                  <a:gd name="connsiteX45" fmla="*/ 39626 w 382041"/>
                  <a:gd name="connsiteY45" fmla="*/ 584045 h 604181"/>
                  <a:gd name="connsiteX46" fmla="*/ 342315 w 382041"/>
                  <a:gd name="connsiteY46" fmla="*/ 584045 h 604181"/>
                  <a:gd name="connsiteX47" fmla="*/ 361875 w 382041"/>
                  <a:gd name="connsiteY47" fmla="*/ 564614 h 604181"/>
                  <a:gd name="connsiteX48" fmla="*/ 361875 w 382041"/>
                  <a:gd name="connsiteY48" fmla="*/ 39567 h 604181"/>
                  <a:gd name="connsiteX49" fmla="*/ 342315 w 382041"/>
                  <a:gd name="connsiteY49" fmla="*/ 20136 h 604181"/>
                  <a:gd name="connsiteX50" fmla="*/ 39626 w 382041"/>
                  <a:gd name="connsiteY50" fmla="*/ 0 h 604181"/>
                  <a:gd name="connsiteX51" fmla="*/ 342315 w 382041"/>
                  <a:gd name="connsiteY51" fmla="*/ 0 h 604181"/>
                  <a:gd name="connsiteX52" fmla="*/ 382041 w 382041"/>
                  <a:gd name="connsiteY52" fmla="*/ 39567 h 604181"/>
                  <a:gd name="connsiteX53" fmla="*/ 382041 w 382041"/>
                  <a:gd name="connsiteY53" fmla="*/ 564614 h 604181"/>
                  <a:gd name="connsiteX54" fmla="*/ 342315 w 382041"/>
                  <a:gd name="connsiteY54" fmla="*/ 604181 h 604181"/>
                  <a:gd name="connsiteX55" fmla="*/ 39626 w 382041"/>
                  <a:gd name="connsiteY55" fmla="*/ 604181 h 604181"/>
                  <a:gd name="connsiteX56" fmla="*/ 0 w 382041"/>
                  <a:gd name="connsiteY56" fmla="*/ 564614 h 604181"/>
                  <a:gd name="connsiteX57" fmla="*/ 0 w 382041"/>
                  <a:gd name="connsiteY57" fmla="*/ 39567 h 604181"/>
                  <a:gd name="connsiteX58" fmla="*/ 39626 w 382041"/>
                  <a:gd name="connsiteY58" fmla="*/ 0 h 604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82041" h="604181">
                    <a:moveTo>
                      <a:pt x="191005" y="540213"/>
                    </a:moveTo>
                    <a:cubicBezTo>
                      <a:pt x="187982" y="540213"/>
                      <a:pt x="185563" y="542731"/>
                      <a:pt x="185563" y="545753"/>
                    </a:cubicBezTo>
                    <a:cubicBezTo>
                      <a:pt x="185563" y="548876"/>
                      <a:pt x="187982" y="551293"/>
                      <a:pt x="191005" y="551293"/>
                    </a:cubicBezTo>
                    <a:cubicBezTo>
                      <a:pt x="194130" y="551293"/>
                      <a:pt x="196549" y="548876"/>
                      <a:pt x="196549" y="545753"/>
                    </a:cubicBezTo>
                    <a:cubicBezTo>
                      <a:pt x="196549" y="542731"/>
                      <a:pt x="194130" y="540213"/>
                      <a:pt x="191005" y="540213"/>
                    </a:cubicBezTo>
                    <a:close/>
                    <a:moveTo>
                      <a:pt x="191005" y="520067"/>
                    </a:moveTo>
                    <a:cubicBezTo>
                      <a:pt x="205216" y="520067"/>
                      <a:pt x="216706" y="531651"/>
                      <a:pt x="216706" y="545753"/>
                    </a:cubicBezTo>
                    <a:cubicBezTo>
                      <a:pt x="216706" y="559956"/>
                      <a:pt x="205216" y="571439"/>
                      <a:pt x="191005" y="571439"/>
                    </a:cubicBezTo>
                    <a:cubicBezTo>
                      <a:pt x="176895" y="571439"/>
                      <a:pt x="165405" y="559956"/>
                      <a:pt x="165405" y="545753"/>
                    </a:cubicBezTo>
                    <a:cubicBezTo>
                      <a:pt x="165405" y="531651"/>
                      <a:pt x="176895" y="520067"/>
                      <a:pt x="191005" y="520067"/>
                    </a:cubicBezTo>
                    <a:close/>
                    <a:moveTo>
                      <a:pt x="326381" y="364980"/>
                    </a:moveTo>
                    <a:lnTo>
                      <a:pt x="252676" y="492239"/>
                    </a:lnTo>
                    <a:lnTo>
                      <a:pt x="326381" y="492239"/>
                    </a:lnTo>
                    <a:close/>
                    <a:moveTo>
                      <a:pt x="203977" y="111871"/>
                    </a:moveTo>
                    <a:lnTo>
                      <a:pt x="55659" y="368201"/>
                    </a:lnTo>
                    <a:lnTo>
                      <a:pt x="55659" y="492239"/>
                    </a:lnTo>
                    <a:lnTo>
                      <a:pt x="229385" y="492239"/>
                    </a:lnTo>
                    <a:lnTo>
                      <a:pt x="326381" y="324708"/>
                    </a:lnTo>
                    <a:lnTo>
                      <a:pt x="326381" y="111871"/>
                    </a:lnTo>
                    <a:close/>
                    <a:moveTo>
                      <a:pt x="153260" y="111871"/>
                    </a:moveTo>
                    <a:lnTo>
                      <a:pt x="55659" y="280610"/>
                    </a:lnTo>
                    <a:lnTo>
                      <a:pt x="55659" y="327929"/>
                    </a:lnTo>
                    <a:lnTo>
                      <a:pt x="180685" y="111871"/>
                    </a:lnTo>
                    <a:close/>
                    <a:moveTo>
                      <a:pt x="55659" y="111871"/>
                    </a:moveTo>
                    <a:lnTo>
                      <a:pt x="55659" y="240338"/>
                    </a:lnTo>
                    <a:lnTo>
                      <a:pt x="129969" y="111871"/>
                    </a:lnTo>
                    <a:close/>
                    <a:moveTo>
                      <a:pt x="45576" y="91735"/>
                    </a:moveTo>
                    <a:lnTo>
                      <a:pt x="336464" y="91735"/>
                    </a:lnTo>
                    <a:cubicBezTo>
                      <a:pt x="342009" y="91735"/>
                      <a:pt x="346546" y="96265"/>
                      <a:pt x="346546" y="101803"/>
                    </a:cubicBezTo>
                    <a:lnTo>
                      <a:pt x="346546" y="502307"/>
                    </a:lnTo>
                    <a:cubicBezTo>
                      <a:pt x="346546" y="507945"/>
                      <a:pt x="342009" y="512375"/>
                      <a:pt x="336464" y="512375"/>
                    </a:cubicBezTo>
                    <a:lnTo>
                      <a:pt x="45576" y="512375"/>
                    </a:lnTo>
                    <a:cubicBezTo>
                      <a:pt x="40031" y="512375"/>
                      <a:pt x="35494" y="507945"/>
                      <a:pt x="35494" y="502307"/>
                    </a:cubicBezTo>
                    <a:lnTo>
                      <a:pt x="35494" y="101803"/>
                    </a:lnTo>
                    <a:cubicBezTo>
                      <a:pt x="35494" y="96265"/>
                      <a:pt x="40031" y="91735"/>
                      <a:pt x="45576" y="91735"/>
                    </a:cubicBezTo>
                    <a:close/>
                    <a:moveTo>
                      <a:pt x="154807" y="46785"/>
                    </a:moveTo>
                    <a:lnTo>
                      <a:pt x="227164" y="46785"/>
                    </a:lnTo>
                    <a:cubicBezTo>
                      <a:pt x="232807" y="46785"/>
                      <a:pt x="237241" y="51225"/>
                      <a:pt x="237241" y="56876"/>
                    </a:cubicBezTo>
                    <a:cubicBezTo>
                      <a:pt x="237241" y="62426"/>
                      <a:pt x="232807" y="66967"/>
                      <a:pt x="227164" y="66967"/>
                    </a:cubicBezTo>
                    <a:lnTo>
                      <a:pt x="154807" y="66967"/>
                    </a:lnTo>
                    <a:cubicBezTo>
                      <a:pt x="149265" y="66967"/>
                      <a:pt x="144730" y="62426"/>
                      <a:pt x="144730" y="56876"/>
                    </a:cubicBezTo>
                    <a:cubicBezTo>
                      <a:pt x="144730" y="51225"/>
                      <a:pt x="149265" y="46785"/>
                      <a:pt x="154807" y="46785"/>
                    </a:cubicBezTo>
                    <a:close/>
                    <a:moveTo>
                      <a:pt x="39626" y="20136"/>
                    </a:moveTo>
                    <a:cubicBezTo>
                      <a:pt x="28938" y="20136"/>
                      <a:pt x="20166" y="28895"/>
                      <a:pt x="20166" y="39567"/>
                    </a:cubicBezTo>
                    <a:lnTo>
                      <a:pt x="20166" y="564614"/>
                    </a:lnTo>
                    <a:cubicBezTo>
                      <a:pt x="20166" y="575286"/>
                      <a:pt x="28938" y="584045"/>
                      <a:pt x="39626" y="584045"/>
                    </a:cubicBezTo>
                    <a:lnTo>
                      <a:pt x="342315" y="584045"/>
                    </a:lnTo>
                    <a:cubicBezTo>
                      <a:pt x="353103" y="584045"/>
                      <a:pt x="361875" y="575286"/>
                      <a:pt x="361875" y="564614"/>
                    </a:cubicBezTo>
                    <a:lnTo>
                      <a:pt x="361875" y="39567"/>
                    </a:lnTo>
                    <a:cubicBezTo>
                      <a:pt x="361875" y="28895"/>
                      <a:pt x="353103" y="20136"/>
                      <a:pt x="342315" y="20136"/>
                    </a:cubicBezTo>
                    <a:close/>
                    <a:moveTo>
                      <a:pt x="39626" y="0"/>
                    </a:moveTo>
                    <a:lnTo>
                      <a:pt x="342315" y="0"/>
                    </a:lnTo>
                    <a:cubicBezTo>
                      <a:pt x="364195" y="0"/>
                      <a:pt x="382041" y="17719"/>
                      <a:pt x="382041" y="39567"/>
                    </a:cubicBezTo>
                    <a:lnTo>
                      <a:pt x="382041" y="564614"/>
                    </a:lnTo>
                    <a:cubicBezTo>
                      <a:pt x="382041" y="586462"/>
                      <a:pt x="364195" y="604181"/>
                      <a:pt x="342315" y="604181"/>
                    </a:cubicBezTo>
                    <a:lnTo>
                      <a:pt x="39626" y="604181"/>
                    </a:lnTo>
                    <a:cubicBezTo>
                      <a:pt x="17846" y="604181"/>
                      <a:pt x="0" y="586462"/>
                      <a:pt x="0" y="564614"/>
                    </a:cubicBezTo>
                    <a:lnTo>
                      <a:pt x="0" y="39567"/>
                    </a:lnTo>
                    <a:cubicBezTo>
                      <a:pt x="0" y="17719"/>
                      <a:pt x="17846" y="0"/>
                      <a:pt x="39626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25000"/>
                </a:sysClr>
              </a:solidFill>
              <a:ln>
                <a:solidFill>
                  <a:srgbClr val="1F497D">
                    <a:lumMod val="60000"/>
                    <a:lumOff val="40000"/>
                  </a:srgbClr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0" name="KSO_Shape"/>
              <p:cNvSpPr/>
              <p:nvPr/>
            </p:nvSpPr>
            <p:spPr bwMode="auto">
              <a:xfrm>
                <a:off x="6577610" y="2795368"/>
                <a:ext cx="258475" cy="237305"/>
              </a:xfrm>
              <a:custGeom>
                <a:avLst/>
                <a:gdLst/>
                <a:ahLst/>
                <a:cxnLst/>
                <a:rect l="0" t="0" r="r" b="b"/>
                <a:pathLst>
                  <a:path w="2608263" h="1778000">
                    <a:moveTo>
                      <a:pt x="1956693" y="381000"/>
                    </a:moveTo>
                    <a:lnTo>
                      <a:pt x="1966217" y="381397"/>
                    </a:lnTo>
                    <a:lnTo>
                      <a:pt x="1975740" y="382192"/>
                    </a:lnTo>
                    <a:lnTo>
                      <a:pt x="1986057" y="382986"/>
                    </a:lnTo>
                    <a:lnTo>
                      <a:pt x="1995581" y="384575"/>
                    </a:lnTo>
                    <a:lnTo>
                      <a:pt x="2005501" y="386562"/>
                    </a:lnTo>
                    <a:lnTo>
                      <a:pt x="2015819" y="388548"/>
                    </a:lnTo>
                    <a:lnTo>
                      <a:pt x="2025739" y="391726"/>
                    </a:lnTo>
                    <a:lnTo>
                      <a:pt x="2035263" y="394904"/>
                    </a:lnTo>
                    <a:lnTo>
                      <a:pt x="2045580" y="398876"/>
                    </a:lnTo>
                    <a:lnTo>
                      <a:pt x="2055500" y="403246"/>
                    </a:lnTo>
                    <a:lnTo>
                      <a:pt x="2065421" y="408807"/>
                    </a:lnTo>
                    <a:lnTo>
                      <a:pt x="2075738" y="414766"/>
                    </a:lnTo>
                    <a:lnTo>
                      <a:pt x="2101927" y="438998"/>
                    </a:lnTo>
                    <a:lnTo>
                      <a:pt x="2143990" y="446149"/>
                    </a:lnTo>
                    <a:lnTo>
                      <a:pt x="2147958" y="448929"/>
                    </a:lnTo>
                    <a:lnTo>
                      <a:pt x="2151926" y="452107"/>
                    </a:lnTo>
                    <a:lnTo>
                      <a:pt x="2155497" y="455683"/>
                    </a:lnTo>
                    <a:lnTo>
                      <a:pt x="2158672" y="459655"/>
                    </a:lnTo>
                    <a:lnTo>
                      <a:pt x="2161847" y="464025"/>
                    </a:lnTo>
                    <a:lnTo>
                      <a:pt x="2164624" y="468395"/>
                    </a:lnTo>
                    <a:lnTo>
                      <a:pt x="2169783" y="477531"/>
                    </a:lnTo>
                    <a:lnTo>
                      <a:pt x="2173751" y="485874"/>
                    </a:lnTo>
                    <a:lnTo>
                      <a:pt x="2176529" y="493024"/>
                    </a:lnTo>
                    <a:lnTo>
                      <a:pt x="2179306" y="499380"/>
                    </a:lnTo>
                    <a:lnTo>
                      <a:pt x="2182878" y="516064"/>
                    </a:lnTo>
                    <a:lnTo>
                      <a:pt x="2186052" y="532749"/>
                    </a:lnTo>
                    <a:lnTo>
                      <a:pt x="2188036" y="549433"/>
                    </a:lnTo>
                    <a:lnTo>
                      <a:pt x="2189623" y="565720"/>
                    </a:lnTo>
                    <a:lnTo>
                      <a:pt x="2190417" y="582008"/>
                    </a:lnTo>
                    <a:lnTo>
                      <a:pt x="2190814" y="598692"/>
                    </a:lnTo>
                    <a:lnTo>
                      <a:pt x="2190814" y="615376"/>
                    </a:lnTo>
                    <a:lnTo>
                      <a:pt x="2190417" y="632855"/>
                    </a:lnTo>
                    <a:lnTo>
                      <a:pt x="2190020" y="642389"/>
                    </a:lnTo>
                    <a:lnTo>
                      <a:pt x="2188830" y="656293"/>
                    </a:lnTo>
                    <a:lnTo>
                      <a:pt x="2185259" y="692840"/>
                    </a:lnTo>
                    <a:lnTo>
                      <a:pt x="2183671" y="711908"/>
                    </a:lnTo>
                    <a:lnTo>
                      <a:pt x="2182878" y="730578"/>
                    </a:lnTo>
                    <a:lnTo>
                      <a:pt x="2182084" y="746468"/>
                    </a:lnTo>
                    <a:lnTo>
                      <a:pt x="2182481" y="753221"/>
                    </a:lnTo>
                    <a:lnTo>
                      <a:pt x="2182878" y="758386"/>
                    </a:lnTo>
                    <a:lnTo>
                      <a:pt x="2183671" y="765139"/>
                    </a:lnTo>
                    <a:lnTo>
                      <a:pt x="2184862" y="771098"/>
                    </a:lnTo>
                    <a:lnTo>
                      <a:pt x="2186449" y="775865"/>
                    </a:lnTo>
                    <a:lnTo>
                      <a:pt x="2188433" y="779837"/>
                    </a:lnTo>
                    <a:lnTo>
                      <a:pt x="2192798" y="787782"/>
                    </a:lnTo>
                    <a:lnTo>
                      <a:pt x="2195179" y="792152"/>
                    </a:lnTo>
                    <a:lnTo>
                      <a:pt x="2198353" y="798508"/>
                    </a:lnTo>
                    <a:lnTo>
                      <a:pt x="2200734" y="804069"/>
                    </a:lnTo>
                    <a:lnTo>
                      <a:pt x="2202719" y="810028"/>
                    </a:lnTo>
                    <a:lnTo>
                      <a:pt x="2204306" y="815987"/>
                    </a:lnTo>
                    <a:lnTo>
                      <a:pt x="2205496" y="822343"/>
                    </a:lnTo>
                    <a:lnTo>
                      <a:pt x="2206687" y="829096"/>
                    </a:lnTo>
                    <a:lnTo>
                      <a:pt x="2207480" y="835452"/>
                    </a:lnTo>
                    <a:lnTo>
                      <a:pt x="2207877" y="842205"/>
                    </a:lnTo>
                    <a:lnTo>
                      <a:pt x="2207877" y="848561"/>
                    </a:lnTo>
                    <a:lnTo>
                      <a:pt x="2207480" y="862465"/>
                    </a:lnTo>
                    <a:lnTo>
                      <a:pt x="2206290" y="875177"/>
                    </a:lnTo>
                    <a:lnTo>
                      <a:pt x="2204306" y="887889"/>
                    </a:lnTo>
                    <a:lnTo>
                      <a:pt x="2202321" y="899806"/>
                    </a:lnTo>
                    <a:lnTo>
                      <a:pt x="2199544" y="913312"/>
                    </a:lnTo>
                    <a:lnTo>
                      <a:pt x="2197560" y="920463"/>
                    </a:lnTo>
                    <a:lnTo>
                      <a:pt x="2195179" y="927613"/>
                    </a:lnTo>
                    <a:lnTo>
                      <a:pt x="2192798" y="934367"/>
                    </a:lnTo>
                    <a:lnTo>
                      <a:pt x="2190020" y="941517"/>
                    </a:lnTo>
                    <a:lnTo>
                      <a:pt x="2186846" y="947873"/>
                    </a:lnTo>
                    <a:lnTo>
                      <a:pt x="2183275" y="953037"/>
                    </a:lnTo>
                    <a:lnTo>
                      <a:pt x="2181291" y="955818"/>
                    </a:lnTo>
                    <a:lnTo>
                      <a:pt x="2178909" y="958201"/>
                    </a:lnTo>
                    <a:lnTo>
                      <a:pt x="2176132" y="960188"/>
                    </a:lnTo>
                    <a:lnTo>
                      <a:pt x="2173354" y="961777"/>
                    </a:lnTo>
                    <a:lnTo>
                      <a:pt x="2167799" y="965749"/>
                    </a:lnTo>
                    <a:lnTo>
                      <a:pt x="2162243" y="968530"/>
                    </a:lnTo>
                    <a:lnTo>
                      <a:pt x="2156291" y="971708"/>
                    </a:lnTo>
                    <a:lnTo>
                      <a:pt x="2151133" y="975283"/>
                    </a:lnTo>
                    <a:lnTo>
                      <a:pt x="2147958" y="977269"/>
                    </a:lnTo>
                    <a:lnTo>
                      <a:pt x="2145974" y="979653"/>
                    </a:lnTo>
                    <a:lnTo>
                      <a:pt x="2143593" y="982434"/>
                    </a:lnTo>
                    <a:lnTo>
                      <a:pt x="2142006" y="985612"/>
                    </a:lnTo>
                    <a:lnTo>
                      <a:pt x="2139625" y="990379"/>
                    </a:lnTo>
                    <a:lnTo>
                      <a:pt x="2137641" y="995543"/>
                    </a:lnTo>
                    <a:lnTo>
                      <a:pt x="2136450" y="1000707"/>
                    </a:lnTo>
                    <a:lnTo>
                      <a:pt x="2135260" y="1005871"/>
                    </a:lnTo>
                    <a:lnTo>
                      <a:pt x="2134466" y="1011433"/>
                    </a:lnTo>
                    <a:lnTo>
                      <a:pt x="2133673" y="1016597"/>
                    </a:lnTo>
                    <a:lnTo>
                      <a:pt x="2132879" y="1028514"/>
                    </a:lnTo>
                    <a:lnTo>
                      <a:pt x="2132085" y="1039637"/>
                    </a:lnTo>
                    <a:lnTo>
                      <a:pt x="2131292" y="1051158"/>
                    </a:lnTo>
                    <a:lnTo>
                      <a:pt x="2130895" y="1056719"/>
                    </a:lnTo>
                    <a:lnTo>
                      <a:pt x="2130101" y="1061883"/>
                    </a:lnTo>
                    <a:lnTo>
                      <a:pt x="2128911" y="1067445"/>
                    </a:lnTo>
                    <a:lnTo>
                      <a:pt x="2127721" y="1072212"/>
                    </a:lnTo>
                    <a:lnTo>
                      <a:pt x="2125736" y="1078170"/>
                    </a:lnTo>
                    <a:lnTo>
                      <a:pt x="2123355" y="1082937"/>
                    </a:lnTo>
                    <a:lnTo>
                      <a:pt x="2120578" y="1087307"/>
                    </a:lnTo>
                    <a:lnTo>
                      <a:pt x="2117800" y="1091280"/>
                    </a:lnTo>
                    <a:lnTo>
                      <a:pt x="2112245" y="1098430"/>
                    </a:lnTo>
                    <a:lnTo>
                      <a:pt x="2106293" y="1105183"/>
                    </a:lnTo>
                    <a:lnTo>
                      <a:pt x="2103515" y="1109156"/>
                    </a:lnTo>
                    <a:lnTo>
                      <a:pt x="2101134" y="1112731"/>
                    </a:lnTo>
                    <a:lnTo>
                      <a:pt x="2098356" y="1116703"/>
                    </a:lnTo>
                    <a:lnTo>
                      <a:pt x="2096372" y="1121470"/>
                    </a:lnTo>
                    <a:lnTo>
                      <a:pt x="2093991" y="1126237"/>
                    </a:lnTo>
                    <a:lnTo>
                      <a:pt x="2092801" y="1131799"/>
                    </a:lnTo>
                    <a:lnTo>
                      <a:pt x="2091610" y="1138155"/>
                    </a:lnTo>
                    <a:lnTo>
                      <a:pt x="2090817" y="1145305"/>
                    </a:lnTo>
                    <a:lnTo>
                      <a:pt x="2127721" y="1150470"/>
                    </a:lnTo>
                    <a:lnTo>
                      <a:pt x="2138435" y="1173907"/>
                    </a:lnTo>
                    <a:lnTo>
                      <a:pt x="2144783" y="1187016"/>
                    </a:lnTo>
                    <a:lnTo>
                      <a:pt x="2152323" y="1201317"/>
                    </a:lnTo>
                    <a:lnTo>
                      <a:pt x="2159863" y="1214426"/>
                    </a:lnTo>
                    <a:lnTo>
                      <a:pt x="2163831" y="1220782"/>
                    </a:lnTo>
                    <a:lnTo>
                      <a:pt x="2167799" y="1226741"/>
                    </a:lnTo>
                    <a:lnTo>
                      <a:pt x="2171767" y="1231905"/>
                    </a:lnTo>
                    <a:lnTo>
                      <a:pt x="2175735" y="1236672"/>
                    </a:lnTo>
                    <a:lnTo>
                      <a:pt x="2180497" y="1240645"/>
                    </a:lnTo>
                    <a:lnTo>
                      <a:pt x="2184862" y="1243823"/>
                    </a:lnTo>
                    <a:lnTo>
                      <a:pt x="2241606" y="1259713"/>
                    </a:lnTo>
                    <a:lnTo>
                      <a:pt x="2293192" y="1281164"/>
                    </a:lnTo>
                    <a:lnTo>
                      <a:pt x="2345572" y="1303807"/>
                    </a:lnTo>
                    <a:lnTo>
                      <a:pt x="2397951" y="1326053"/>
                    </a:lnTo>
                    <a:lnTo>
                      <a:pt x="2449140" y="1347902"/>
                    </a:lnTo>
                    <a:lnTo>
                      <a:pt x="2461045" y="1352669"/>
                    </a:lnTo>
                    <a:lnTo>
                      <a:pt x="2472552" y="1356641"/>
                    </a:lnTo>
                    <a:lnTo>
                      <a:pt x="2496361" y="1365381"/>
                    </a:lnTo>
                    <a:lnTo>
                      <a:pt x="2519773" y="1373723"/>
                    </a:lnTo>
                    <a:lnTo>
                      <a:pt x="2530884" y="1378093"/>
                    </a:lnTo>
                    <a:lnTo>
                      <a:pt x="2541995" y="1382860"/>
                    </a:lnTo>
                    <a:lnTo>
                      <a:pt x="2552312" y="1388421"/>
                    </a:lnTo>
                    <a:lnTo>
                      <a:pt x="2562233" y="1394380"/>
                    </a:lnTo>
                    <a:lnTo>
                      <a:pt x="2566597" y="1397558"/>
                    </a:lnTo>
                    <a:lnTo>
                      <a:pt x="2571756" y="1400736"/>
                    </a:lnTo>
                    <a:lnTo>
                      <a:pt x="2576121" y="1404311"/>
                    </a:lnTo>
                    <a:lnTo>
                      <a:pt x="2580089" y="1407886"/>
                    </a:lnTo>
                    <a:lnTo>
                      <a:pt x="2584057" y="1411859"/>
                    </a:lnTo>
                    <a:lnTo>
                      <a:pt x="2587629" y="1416228"/>
                    </a:lnTo>
                    <a:lnTo>
                      <a:pt x="2591200" y="1420598"/>
                    </a:lnTo>
                    <a:lnTo>
                      <a:pt x="2594375" y="1425365"/>
                    </a:lnTo>
                    <a:lnTo>
                      <a:pt x="2597946" y="1430132"/>
                    </a:lnTo>
                    <a:lnTo>
                      <a:pt x="2600723" y="1435296"/>
                    </a:lnTo>
                    <a:lnTo>
                      <a:pt x="2603105" y="1440858"/>
                    </a:lnTo>
                    <a:lnTo>
                      <a:pt x="2605089" y="1446817"/>
                    </a:lnTo>
                    <a:lnTo>
                      <a:pt x="2605485" y="1465487"/>
                    </a:lnTo>
                    <a:lnTo>
                      <a:pt x="2605882" y="1488528"/>
                    </a:lnTo>
                    <a:lnTo>
                      <a:pt x="2607073" y="1542951"/>
                    </a:lnTo>
                    <a:lnTo>
                      <a:pt x="2608263" y="1599757"/>
                    </a:lnTo>
                    <a:lnTo>
                      <a:pt x="2608263" y="1625975"/>
                    </a:lnTo>
                    <a:lnTo>
                      <a:pt x="2608263" y="1649413"/>
                    </a:lnTo>
                    <a:lnTo>
                      <a:pt x="2308271" y="1649413"/>
                    </a:lnTo>
                    <a:lnTo>
                      <a:pt x="2307081" y="1594196"/>
                    </a:lnTo>
                    <a:lnTo>
                      <a:pt x="2305493" y="1538581"/>
                    </a:lnTo>
                    <a:lnTo>
                      <a:pt x="2305097" y="1494486"/>
                    </a:lnTo>
                    <a:lnTo>
                      <a:pt x="2305097" y="1482172"/>
                    </a:lnTo>
                    <a:lnTo>
                      <a:pt x="2301129" y="1470651"/>
                    </a:lnTo>
                    <a:lnTo>
                      <a:pt x="2297557" y="1461117"/>
                    </a:lnTo>
                    <a:lnTo>
                      <a:pt x="2293986" y="1451981"/>
                    </a:lnTo>
                    <a:lnTo>
                      <a:pt x="2289224" y="1443241"/>
                    </a:lnTo>
                    <a:lnTo>
                      <a:pt x="2284859" y="1434899"/>
                    </a:lnTo>
                    <a:lnTo>
                      <a:pt x="2280097" y="1426954"/>
                    </a:lnTo>
                    <a:lnTo>
                      <a:pt x="2275335" y="1419406"/>
                    </a:lnTo>
                    <a:lnTo>
                      <a:pt x="2270177" y="1411859"/>
                    </a:lnTo>
                    <a:lnTo>
                      <a:pt x="2264621" y="1405106"/>
                    </a:lnTo>
                    <a:lnTo>
                      <a:pt x="2258669" y="1398352"/>
                    </a:lnTo>
                    <a:lnTo>
                      <a:pt x="2252717" y="1391996"/>
                    </a:lnTo>
                    <a:lnTo>
                      <a:pt x="2246765" y="1386435"/>
                    </a:lnTo>
                    <a:lnTo>
                      <a:pt x="2240416" y="1380079"/>
                    </a:lnTo>
                    <a:lnTo>
                      <a:pt x="2234067" y="1374915"/>
                    </a:lnTo>
                    <a:lnTo>
                      <a:pt x="2226924" y="1369750"/>
                    </a:lnTo>
                    <a:lnTo>
                      <a:pt x="2220178" y="1364983"/>
                    </a:lnTo>
                    <a:lnTo>
                      <a:pt x="2213433" y="1360217"/>
                    </a:lnTo>
                    <a:lnTo>
                      <a:pt x="2206290" y="1355450"/>
                    </a:lnTo>
                    <a:lnTo>
                      <a:pt x="2198750" y="1351080"/>
                    </a:lnTo>
                    <a:lnTo>
                      <a:pt x="2184465" y="1343532"/>
                    </a:lnTo>
                    <a:lnTo>
                      <a:pt x="2169386" y="1336382"/>
                    </a:lnTo>
                    <a:lnTo>
                      <a:pt x="2154307" y="1330026"/>
                    </a:lnTo>
                    <a:lnTo>
                      <a:pt x="2139228" y="1323670"/>
                    </a:lnTo>
                    <a:lnTo>
                      <a:pt x="2124546" y="1318108"/>
                    </a:lnTo>
                    <a:lnTo>
                      <a:pt x="2095578" y="1307780"/>
                    </a:lnTo>
                    <a:lnTo>
                      <a:pt x="2067405" y="1297849"/>
                    </a:lnTo>
                    <a:lnTo>
                      <a:pt x="2053913" y="1293082"/>
                    </a:lnTo>
                    <a:lnTo>
                      <a:pt x="2041215" y="1287917"/>
                    </a:lnTo>
                    <a:lnTo>
                      <a:pt x="1985264" y="1263685"/>
                    </a:lnTo>
                    <a:lnTo>
                      <a:pt x="1926932" y="1239056"/>
                    </a:lnTo>
                    <a:lnTo>
                      <a:pt x="1840427" y="1202112"/>
                    </a:lnTo>
                    <a:lnTo>
                      <a:pt x="1797571" y="1183441"/>
                    </a:lnTo>
                    <a:lnTo>
                      <a:pt x="1755111" y="1166359"/>
                    </a:lnTo>
                    <a:lnTo>
                      <a:pt x="1762651" y="1150470"/>
                    </a:lnTo>
                    <a:lnTo>
                      <a:pt x="1790031" y="1143716"/>
                    </a:lnTo>
                    <a:lnTo>
                      <a:pt x="1788047" y="1138155"/>
                    </a:lnTo>
                    <a:lnTo>
                      <a:pt x="1786460" y="1132196"/>
                    </a:lnTo>
                    <a:lnTo>
                      <a:pt x="1784873" y="1127429"/>
                    </a:lnTo>
                    <a:lnTo>
                      <a:pt x="1782492" y="1123457"/>
                    </a:lnTo>
                    <a:lnTo>
                      <a:pt x="1780111" y="1119484"/>
                    </a:lnTo>
                    <a:lnTo>
                      <a:pt x="1777730" y="1115909"/>
                    </a:lnTo>
                    <a:lnTo>
                      <a:pt x="1772571" y="1109950"/>
                    </a:lnTo>
                    <a:lnTo>
                      <a:pt x="1767413" y="1103594"/>
                    </a:lnTo>
                    <a:lnTo>
                      <a:pt x="1762254" y="1097636"/>
                    </a:lnTo>
                    <a:lnTo>
                      <a:pt x="1759476" y="1094458"/>
                    </a:lnTo>
                    <a:lnTo>
                      <a:pt x="1757095" y="1091280"/>
                    </a:lnTo>
                    <a:lnTo>
                      <a:pt x="1755111" y="1087307"/>
                    </a:lnTo>
                    <a:lnTo>
                      <a:pt x="1753524" y="1082937"/>
                    </a:lnTo>
                    <a:lnTo>
                      <a:pt x="1743207" y="973694"/>
                    </a:lnTo>
                    <a:lnTo>
                      <a:pt x="1743207" y="974091"/>
                    </a:lnTo>
                    <a:lnTo>
                      <a:pt x="1742413" y="974091"/>
                    </a:lnTo>
                    <a:lnTo>
                      <a:pt x="1739636" y="973694"/>
                    </a:lnTo>
                    <a:lnTo>
                      <a:pt x="1730112" y="972105"/>
                    </a:lnTo>
                    <a:lnTo>
                      <a:pt x="1720985" y="969324"/>
                    </a:lnTo>
                    <a:lnTo>
                      <a:pt x="1717414" y="968133"/>
                    </a:lnTo>
                    <a:lnTo>
                      <a:pt x="1715033" y="967338"/>
                    </a:lnTo>
                    <a:lnTo>
                      <a:pt x="1711065" y="963763"/>
                    </a:lnTo>
                    <a:lnTo>
                      <a:pt x="1707097" y="960188"/>
                    </a:lnTo>
                    <a:lnTo>
                      <a:pt x="1703129" y="955818"/>
                    </a:lnTo>
                    <a:lnTo>
                      <a:pt x="1699954" y="950654"/>
                    </a:lnTo>
                    <a:lnTo>
                      <a:pt x="1697177" y="945490"/>
                    </a:lnTo>
                    <a:lnTo>
                      <a:pt x="1694399" y="939531"/>
                    </a:lnTo>
                    <a:lnTo>
                      <a:pt x="1692018" y="932778"/>
                    </a:lnTo>
                    <a:lnTo>
                      <a:pt x="1689637" y="926422"/>
                    </a:lnTo>
                    <a:lnTo>
                      <a:pt x="1688050" y="919668"/>
                    </a:lnTo>
                    <a:lnTo>
                      <a:pt x="1686066" y="912518"/>
                    </a:lnTo>
                    <a:lnTo>
                      <a:pt x="1683288" y="897423"/>
                    </a:lnTo>
                    <a:lnTo>
                      <a:pt x="1681304" y="882327"/>
                    </a:lnTo>
                    <a:lnTo>
                      <a:pt x="1679717" y="867232"/>
                    </a:lnTo>
                    <a:lnTo>
                      <a:pt x="1684875" y="862465"/>
                    </a:lnTo>
                    <a:lnTo>
                      <a:pt x="1689637" y="857698"/>
                    </a:lnTo>
                    <a:lnTo>
                      <a:pt x="1694796" y="851739"/>
                    </a:lnTo>
                    <a:lnTo>
                      <a:pt x="1699161" y="845780"/>
                    </a:lnTo>
                    <a:lnTo>
                      <a:pt x="1703525" y="839424"/>
                    </a:lnTo>
                    <a:lnTo>
                      <a:pt x="1707891" y="832671"/>
                    </a:lnTo>
                    <a:lnTo>
                      <a:pt x="1711462" y="825918"/>
                    </a:lnTo>
                    <a:lnTo>
                      <a:pt x="1715033" y="818767"/>
                    </a:lnTo>
                    <a:lnTo>
                      <a:pt x="1718208" y="811617"/>
                    </a:lnTo>
                    <a:lnTo>
                      <a:pt x="1720985" y="804466"/>
                    </a:lnTo>
                    <a:lnTo>
                      <a:pt x="1726144" y="790166"/>
                    </a:lnTo>
                    <a:lnTo>
                      <a:pt x="1730509" y="776262"/>
                    </a:lnTo>
                    <a:lnTo>
                      <a:pt x="1734080" y="762755"/>
                    </a:lnTo>
                    <a:lnTo>
                      <a:pt x="1736858" y="750838"/>
                    </a:lnTo>
                    <a:lnTo>
                      <a:pt x="1738842" y="740510"/>
                    </a:lnTo>
                    <a:lnTo>
                      <a:pt x="1742413" y="720647"/>
                    </a:lnTo>
                    <a:lnTo>
                      <a:pt x="1743604" y="709524"/>
                    </a:lnTo>
                    <a:lnTo>
                      <a:pt x="1745191" y="698798"/>
                    </a:lnTo>
                    <a:lnTo>
                      <a:pt x="1746381" y="687278"/>
                    </a:lnTo>
                    <a:lnTo>
                      <a:pt x="1747175" y="675361"/>
                    </a:lnTo>
                    <a:lnTo>
                      <a:pt x="1747572" y="663443"/>
                    </a:lnTo>
                    <a:lnTo>
                      <a:pt x="1747572" y="651129"/>
                    </a:lnTo>
                    <a:lnTo>
                      <a:pt x="1747175" y="638814"/>
                    </a:lnTo>
                    <a:lnTo>
                      <a:pt x="1746381" y="626102"/>
                    </a:lnTo>
                    <a:lnTo>
                      <a:pt x="1744794" y="613787"/>
                    </a:lnTo>
                    <a:lnTo>
                      <a:pt x="1742810" y="601473"/>
                    </a:lnTo>
                    <a:lnTo>
                      <a:pt x="1740033" y="589158"/>
                    </a:lnTo>
                    <a:lnTo>
                      <a:pt x="1736461" y="576843"/>
                    </a:lnTo>
                    <a:lnTo>
                      <a:pt x="1732096" y="564529"/>
                    </a:lnTo>
                    <a:lnTo>
                      <a:pt x="1726937" y="553008"/>
                    </a:lnTo>
                    <a:lnTo>
                      <a:pt x="1723366" y="546255"/>
                    </a:lnTo>
                    <a:lnTo>
                      <a:pt x="1720192" y="539899"/>
                    </a:lnTo>
                    <a:lnTo>
                      <a:pt x="1715033" y="530365"/>
                    </a:lnTo>
                    <a:lnTo>
                      <a:pt x="1712652" y="526393"/>
                    </a:lnTo>
                    <a:lnTo>
                      <a:pt x="1711859" y="521229"/>
                    </a:lnTo>
                    <a:lnTo>
                      <a:pt x="1711859" y="516064"/>
                    </a:lnTo>
                    <a:lnTo>
                      <a:pt x="1711462" y="509708"/>
                    </a:lnTo>
                    <a:lnTo>
                      <a:pt x="1712255" y="493421"/>
                    </a:lnTo>
                    <a:lnTo>
                      <a:pt x="1716223" y="486271"/>
                    </a:lnTo>
                    <a:lnTo>
                      <a:pt x="1720192" y="479915"/>
                    </a:lnTo>
                    <a:lnTo>
                      <a:pt x="1724557" y="473559"/>
                    </a:lnTo>
                    <a:lnTo>
                      <a:pt x="1728922" y="467600"/>
                    </a:lnTo>
                    <a:lnTo>
                      <a:pt x="1734080" y="462039"/>
                    </a:lnTo>
                    <a:lnTo>
                      <a:pt x="1738842" y="456477"/>
                    </a:lnTo>
                    <a:lnTo>
                      <a:pt x="1743604" y="451313"/>
                    </a:lnTo>
                    <a:lnTo>
                      <a:pt x="1748762" y="446546"/>
                    </a:lnTo>
                    <a:lnTo>
                      <a:pt x="1754318" y="442176"/>
                    </a:lnTo>
                    <a:lnTo>
                      <a:pt x="1759476" y="438204"/>
                    </a:lnTo>
                    <a:lnTo>
                      <a:pt x="1765429" y="434231"/>
                    </a:lnTo>
                    <a:lnTo>
                      <a:pt x="1771381" y="430259"/>
                    </a:lnTo>
                    <a:lnTo>
                      <a:pt x="1776936" y="427081"/>
                    </a:lnTo>
                    <a:lnTo>
                      <a:pt x="1782888" y="424300"/>
                    </a:lnTo>
                    <a:lnTo>
                      <a:pt x="1789634" y="421917"/>
                    </a:lnTo>
                    <a:lnTo>
                      <a:pt x="1795587" y="419533"/>
                    </a:lnTo>
                    <a:lnTo>
                      <a:pt x="1820983" y="409999"/>
                    </a:lnTo>
                    <a:lnTo>
                      <a:pt x="1834871" y="404438"/>
                    </a:lnTo>
                    <a:lnTo>
                      <a:pt x="1849950" y="399273"/>
                    </a:lnTo>
                    <a:lnTo>
                      <a:pt x="1865823" y="394506"/>
                    </a:lnTo>
                    <a:lnTo>
                      <a:pt x="1882886" y="390137"/>
                    </a:lnTo>
                    <a:lnTo>
                      <a:pt x="1900742" y="386562"/>
                    </a:lnTo>
                    <a:lnTo>
                      <a:pt x="1909472" y="384973"/>
                    </a:lnTo>
                    <a:lnTo>
                      <a:pt x="1918599" y="383384"/>
                    </a:lnTo>
                    <a:lnTo>
                      <a:pt x="1927726" y="382589"/>
                    </a:lnTo>
                    <a:lnTo>
                      <a:pt x="1937249" y="381795"/>
                    </a:lnTo>
                    <a:lnTo>
                      <a:pt x="1946773" y="381397"/>
                    </a:lnTo>
                    <a:lnTo>
                      <a:pt x="1956693" y="381000"/>
                    </a:lnTo>
                    <a:close/>
                    <a:moveTo>
                      <a:pt x="674585" y="381000"/>
                    </a:moveTo>
                    <a:lnTo>
                      <a:pt x="684505" y="381397"/>
                    </a:lnTo>
                    <a:lnTo>
                      <a:pt x="694029" y="382192"/>
                    </a:lnTo>
                    <a:lnTo>
                      <a:pt x="703552" y="382986"/>
                    </a:lnTo>
                    <a:lnTo>
                      <a:pt x="713870" y="384575"/>
                    </a:lnTo>
                    <a:lnTo>
                      <a:pt x="723790" y="386562"/>
                    </a:lnTo>
                    <a:lnTo>
                      <a:pt x="733710" y="388548"/>
                    </a:lnTo>
                    <a:lnTo>
                      <a:pt x="743631" y="391726"/>
                    </a:lnTo>
                    <a:lnTo>
                      <a:pt x="753551" y="394904"/>
                    </a:lnTo>
                    <a:lnTo>
                      <a:pt x="763868" y="398876"/>
                    </a:lnTo>
                    <a:lnTo>
                      <a:pt x="773789" y="403246"/>
                    </a:lnTo>
                    <a:lnTo>
                      <a:pt x="783709" y="408807"/>
                    </a:lnTo>
                    <a:lnTo>
                      <a:pt x="793629" y="414766"/>
                    </a:lnTo>
                    <a:lnTo>
                      <a:pt x="820216" y="438998"/>
                    </a:lnTo>
                    <a:lnTo>
                      <a:pt x="861088" y="446149"/>
                    </a:lnTo>
                    <a:lnTo>
                      <a:pt x="863866" y="468792"/>
                    </a:lnTo>
                    <a:lnTo>
                      <a:pt x="867040" y="491832"/>
                    </a:lnTo>
                    <a:lnTo>
                      <a:pt x="871008" y="514873"/>
                    </a:lnTo>
                    <a:lnTo>
                      <a:pt x="876167" y="539105"/>
                    </a:lnTo>
                    <a:lnTo>
                      <a:pt x="871405" y="548241"/>
                    </a:lnTo>
                    <a:lnTo>
                      <a:pt x="868231" y="554200"/>
                    </a:lnTo>
                    <a:lnTo>
                      <a:pt x="864659" y="560556"/>
                    </a:lnTo>
                    <a:lnTo>
                      <a:pt x="861088" y="568501"/>
                    </a:lnTo>
                    <a:lnTo>
                      <a:pt x="858310" y="577241"/>
                    </a:lnTo>
                    <a:lnTo>
                      <a:pt x="855533" y="586377"/>
                    </a:lnTo>
                    <a:lnTo>
                      <a:pt x="854342" y="591144"/>
                    </a:lnTo>
                    <a:lnTo>
                      <a:pt x="853548" y="596309"/>
                    </a:lnTo>
                    <a:lnTo>
                      <a:pt x="853152" y="602267"/>
                    </a:lnTo>
                    <a:lnTo>
                      <a:pt x="852755" y="607431"/>
                    </a:lnTo>
                    <a:lnTo>
                      <a:pt x="852755" y="613390"/>
                    </a:lnTo>
                    <a:lnTo>
                      <a:pt x="853152" y="619349"/>
                    </a:lnTo>
                    <a:lnTo>
                      <a:pt x="854739" y="642786"/>
                    </a:lnTo>
                    <a:lnTo>
                      <a:pt x="856723" y="670991"/>
                    </a:lnTo>
                    <a:lnTo>
                      <a:pt x="857913" y="686087"/>
                    </a:lnTo>
                    <a:lnTo>
                      <a:pt x="859501" y="700785"/>
                    </a:lnTo>
                    <a:lnTo>
                      <a:pt x="861485" y="716675"/>
                    </a:lnTo>
                    <a:lnTo>
                      <a:pt x="863469" y="732167"/>
                    </a:lnTo>
                    <a:lnTo>
                      <a:pt x="866247" y="748057"/>
                    </a:lnTo>
                    <a:lnTo>
                      <a:pt x="869818" y="763153"/>
                    </a:lnTo>
                    <a:lnTo>
                      <a:pt x="873786" y="779043"/>
                    </a:lnTo>
                    <a:lnTo>
                      <a:pt x="878548" y="793741"/>
                    </a:lnTo>
                    <a:lnTo>
                      <a:pt x="883706" y="808439"/>
                    </a:lnTo>
                    <a:lnTo>
                      <a:pt x="886881" y="815589"/>
                    </a:lnTo>
                    <a:lnTo>
                      <a:pt x="890055" y="822343"/>
                    </a:lnTo>
                    <a:lnTo>
                      <a:pt x="893230" y="829493"/>
                    </a:lnTo>
                    <a:lnTo>
                      <a:pt x="896801" y="835849"/>
                    </a:lnTo>
                    <a:lnTo>
                      <a:pt x="901166" y="842205"/>
                    </a:lnTo>
                    <a:lnTo>
                      <a:pt x="905134" y="848561"/>
                    </a:lnTo>
                    <a:lnTo>
                      <a:pt x="909896" y="854520"/>
                    </a:lnTo>
                    <a:lnTo>
                      <a:pt x="914261" y="860081"/>
                    </a:lnTo>
                    <a:lnTo>
                      <a:pt x="919420" y="865643"/>
                    </a:lnTo>
                    <a:lnTo>
                      <a:pt x="924578" y="870807"/>
                    </a:lnTo>
                    <a:lnTo>
                      <a:pt x="922594" y="885902"/>
                    </a:lnTo>
                    <a:lnTo>
                      <a:pt x="920213" y="899806"/>
                    </a:lnTo>
                    <a:lnTo>
                      <a:pt x="917436" y="913312"/>
                    </a:lnTo>
                    <a:lnTo>
                      <a:pt x="915451" y="920463"/>
                    </a:lnTo>
                    <a:lnTo>
                      <a:pt x="913467" y="927613"/>
                    </a:lnTo>
                    <a:lnTo>
                      <a:pt x="911087" y="934367"/>
                    </a:lnTo>
                    <a:lnTo>
                      <a:pt x="908309" y="941517"/>
                    </a:lnTo>
                    <a:lnTo>
                      <a:pt x="905134" y="947873"/>
                    </a:lnTo>
                    <a:lnTo>
                      <a:pt x="901563" y="953037"/>
                    </a:lnTo>
                    <a:lnTo>
                      <a:pt x="899182" y="955818"/>
                    </a:lnTo>
                    <a:lnTo>
                      <a:pt x="896801" y="958201"/>
                    </a:lnTo>
                    <a:lnTo>
                      <a:pt x="894420" y="960188"/>
                    </a:lnTo>
                    <a:lnTo>
                      <a:pt x="891643" y="961777"/>
                    </a:lnTo>
                    <a:lnTo>
                      <a:pt x="886087" y="965749"/>
                    </a:lnTo>
                    <a:lnTo>
                      <a:pt x="880532" y="968530"/>
                    </a:lnTo>
                    <a:lnTo>
                      <a:pt x="874580" y="971708"/>
                    </a:lnTo>
                    <a:lnTo>
                      <a:pt x="869024" y="975283"/>
                    </a:lnTo>
                    <a:lnTo>
                      <a:pt x="866247" y="977269"/>
                    </a:lnTo>
                    <a:lnTo>
                      <a:pt x="863866" y="979653"/>
                    </a:lnTo>
                    <a:lnTo>
                      <a:pt x="861881" y="982434"/>
                    </a:lnTo>
                    <a:lnTo>
                      <a:pt x="859897" y="985612"/>
                    </a:lnTo>
                    <a:lnTo>
                      <a:pt x="857913" y="990379"/>
                    </a:lnTo>
                    <a:lnTo>
                      <a:pt x="855929" y="995543"/>
                    </a:lnTo>
                    <a:lnTo>
                      <a:pt x="854342" y="1000707"/>
                    </a:lnTo>
                    <a:lnTo>
                      <a:pt x="853152" y="1005871"/>
                    </a:lnTo>
                    <a:lnTo>
                      <a:pt x="852358" y="1011433"/>
                    </a:lnTo>
                    <a:lnTo>
                      <a:pt x="851961" y="1016597"/>
                    </a:lnTo>
                    <a:lnTo>
                      <a:pt x="851167" y="1028514"/>
                    </a:lnTo>
                    <a:lnTo>
                      <a:pt x="850374" y="1039637"/>
                    </a:lnTo>
                    <a:lnTo>
                      <a:pt x="849580" y="1051158"/>
                    </a:lnTo>
                    <a:lnTo>
                      <a:pt x="849183" y="1056719"/>
                    </a:lnTo>
                    <a:lnTo>
                      <a:pt x="848390" y="1061883"/>
                    </a:lnTo>
                    <a:lnTo>
                      <a:pt x="847199" y="1067445"/>
                    </a:lnTo>
                    <a:lnTo>
                      <a:pt x="845612" y="1072212"/>
                    </a:lnTo>
                    <a:lnTo>
                      <a:pt x="843231" y="1078170"/>
                    </a:lnTo>
                    <a:lnTo>
                      <a:pt x="841247" y="1082937"/>
                    </a:lnTo>
                    <a:lnTo>
                      <a:pt x="838469" y="1087307"/>
                    </a:lnTo>
                    <a:lnTo>
                      <a:pt x="836089" y="1091280"/>
                    </a:lnTo>
                    <a:lnTo>
                      <a:pt x="830136" y="1098430"/>
                    </a:lnTo>
                    <a:lnTo>
                      <a:pt x="824581" y="1105183"/>
                    </a:lnTo>
                    <a:lnTo>
                      <a:pt x="821803" y="1109156"/>
                    </a:lnTo>
                    <a:lnTo>
                      <a:pt x="819026" y="1112731"/>
                    </a:lnTo>
                    <a:lnTo>
                      <a:pt x="816248" y="1116703"/>
                    </a:lnTo>
                    <a:lnTo>
                      <a:pt x="814264" y="1121470"/>
                    </a:lnTo>
                    <a:lnTo>
                      <a:pt x="812280" y="1126237"/>
                    </a:lnTo>
                    <a:lnTo>
                      <a:pt x="810692" y="1131799"/>
                    </a:lnTo>
                    <a:lnTo>
                      <a:pt x="809899" y="1138155"/>
                    </a:lnTo>
                    <a:lnTo>
                      <a:pt x="809105" y="1145305"/>
                    </a:lnTo>
                    <a:lnTo>
                      <a:pt x="845612" y="1150470"/>
                    </a:lnTo>
                    <a:lnTo>
                      <a:pt x="853152" y="1166757"/>
                    </a:lnTo>
                    <a:lnTo>
                      <a:pt x="811089" y="1183838"/>
                    </a:lnTo>
                    <a:lnTo>
                      <a:pt x="768233" y="1202112"/>
                    </a:lnTo>
                    <a:lnTo>
                      <a:pt x="682521" y="1239056"/>
                    </a:lnTo>
                    <a:lnTo>
                      <a:pt x="624586" y="1263685"/>
                    </a:lnTo>
                    <a:lnTo>
                      <a:pt x="568635" y="1287917"/>
                    </a:lnTo>
                    <a:lnTo>
                      <a:pt x="555541" y="1293082"/>
                    </a:lnTo>
                    <a:lnTo>
                      <a:pt x="542446" y="1297849"/>
                    </a:lnTo>
                    <a:lnTo>
                      <a:pt x="514669" y="1307780"/>
                    </a:lnTo>
                    <a:lnTo>
                      <a:pt x="485304" y="1318108"/>
                    </a:lnTo>
                    <a:lnTo>
                      <a:pt x="470225" y="1323670"/>
                    </a:lnTo>
                    <a:lnTo>
                      <a:pt x="455146" y="1330026"/>
                    </a:lnTo>
                    <a:lnTo>
                      <a:pt x="440464" y="1336382"/>
                    </a:lnTo>
                    <a:lnTo>
                      <a:pt x="425385" y="1343532"/>
                    </a:lnTo>
                    <a:lnTo>
                      <a:pt x="410703" y="1351080"/>
                    </a:lnTo>
                    <a:lnTo>
                      <a:pt x="403561" y="1355450"/>
                    </a:lnTo>
                    <a:lnTo>
                      <a:pt x="396418" y="1360217"/>
                    </a:lnTo>
                    <a:lnTo>
                      <a:pt x="389275" y="1364983"/>
                    </a:lnTo>
                    <a:lnTo>
                      <a:pt x="382529" y="1369750"/>
                    </a:lnTo>
                    <a:lnTo>
                      <a:pt x="376180" y="1374915"/>
                    </a:lnTo>
                    <a:lnTo>
                      <a:pt x="369038" y="1380079"/>
                    </a:lnTo>
                    <a:lnTo>
                      <a:pt x="363085" y="1386435"/>
                    </a:lnTo>
                    <a:lnTo>
                      <a:pt x="356736" y="1391996"/>
                    </a:lnTo>
                    <a:lnTo>
                      <a:pt x="350784" y="1398352"/>
                    </a:lnTo>
                    <a:lnTo>
                      <a:pt x="345229" y="1405106"/>
                    </a:lnTo>
                    <a:lnTo>
                      <a:pt x="339277" y="1411859"/>
                    </a:lnTo>
                    <a:lnTo>
                      <a:pt x="334118" y="1419406"/>
                    </a:lnTo>
                    <a:lnTo>
                      <a:pt x="329356" y="1426954"/>
                    </a:lnTo>
                    <a:lnTo>
                      <a:pt x="324594" y="1434899"/>
                    </a:lnTo>
                    <a:lnTo>
                      <a:pt x="320229" y="1443241"/>
                    </a:lnTo>
                    <a:lnTo>
                      <a:pt x="315865" y="1451981"/>
                    </a:lnTo>
                    <a:lnTo>
                      <a:pt x="311896" y="1461117"/>
                    </a:lnTo>
                    <a:lnTo>
                      <a:pt x="308325" y="1470651"/>
                    </a:lnTo>
                    <a:lnTo>
                      <a:pt x="304357" y="1482172"/>
                    </a:lnTo>
                    <a:lnTo>
                      <a:pt x="304357" y="1494486"/>
                    </a:lnTo>
                    <a:lnTo>
                      <a:pt x="303960" y="1538581"/>
                    </a:lnTo>
                    <a:lnTo>
                      <a:pt x="302770" y="1594196"/>
                    </a:lnTo>
                    <a:lnTo>
                      <a:pt x="301182" y="1649413"/>
                    </a:lnTo>
                    <a:lnTo>
                      <a:pt x="0" y="1649413"/>
                    </a:lnTo>
                    <a:lnTo>
                      <a:pt x="0" y="1625975"/>
                    </a:lnTo>
                    <a:lnTo>
                      <a:pt x="0" y="1599757"/>
                    </a:lnTo>
                    <a:lnTo>
                      <a:pt x="1190" y="1542951"/>
                    </a:lnTo>
                    <a:lnTo>
                      <a:pt x="2381" y="1488528"/>
                    </a:lnTo>
                    <a:lnTo>
                      <a:pt x="2778" y="1465487"/>
                    </a:lnTo>
                    <a:lnTo>
                      <a:pt x="2778" y="1446817"/>
                    </a:lnTo>
                    <a:lnTo>
                      <a:pt x="5159" y="1440858"/>
                    </a:lnTo>
                    <a:lnTo>
                      <a:pt x="7539" y="1435296"/>
                    </a:lnTo>
                    <a:lnTo>
                      <a:pt x="10317" y="1430132"/>
                    </a:lnTo>
                    <a:lnTo>
                      <a:pt x="13889" y="1425365"/>
                    </a:lnTo>
                    <a:lnTo>
                      <a:pt x="17063" y="1420598"/>
                    </a:lnTo>
                    <a:lnTo>
                      <a:pt x="20634" y="1416228"/>
                    </a:lnTo>
                    <a:lnTo>
                      <a:pt x="24206" y="1411859"/>
                    </a:lnTo>
                    <a:lnTo>
                      <a:pt x="28174" y="1407886"/>
                    </a:lnTo>
                    <a:lnTo>
                      <a:pt x="32142" y="1404311"/>
                    </a:lnTo>
                    <a:lnTo>
                      <a:pt x="36507" y="1400736"/>
                    </a:lnTo>
                    <a:lnTo>
                      <a:pt x="41269" y="1397558"/>
                    </a:lnTo>
                    <a:lnTo>
                      <a:pt x="46031" y="1394380"/>
                    </a:lnTo>
                    <a:lnTo>
                      <a:pt x="55951" y="1388421"/>
                    </a:lnTo>
                    <a:lnTo>
                      <a:pt x="66665" y="1382860"/>
                    </a:lnTo>
                    <a:lnTo>
                      <a:pt x="77379" y="1378093"/>
                    </a:lnTo>
                    <a:lnTo>
                      <a:pt x="88490" y="1373723"/>
                    </a:lnTo>
                    <a:lnTo>
                      <a:pt x="111902" y="1365381"/>
                    </a:lnTo>
                    <a:lnTo>
                      <a:pt x="135711" y="1356641"/>
                    </a:lnTo>
                    <a:lnTo>
                      <a:pt x="147218" y="1352669"/>
                    </a:lnTo>
                    <a:lnTo>
                      <a:pt x="158726" y="1347902"/>
                    </a:lnTo>
                    <a:lnTo>
                      <a:pt x="210312" y="1326053"/>
                    </a:lnTo>
                    <a:lnTo>
                      <a:pt x="263088" y="1303807"/>
                    </a:lnTo>
                    <a:lnTo>
                      <a:pt x="315071" y="1281164"/>
                    </a:lnTo>
                    <a:lnTo>
                      <a:pt x="366260" y="1259713"/>
                    </a:lnTo>
                    <a:lnTo>
                      <a:pt x="423401" y="1243823"/>
                    </a:lnTo>
                    <a:lnTo>
                      <a:pt x="428163" y="1240645"/>
                    </a:lnTo>
                    <a:lnTo>
                      <a:pt x="432131" y="1236672"/>
                    </a:lnTo>
                    <a:lnTo>
                      <a:pt x="436496" y="1231905"/>
                    </a:lnTo>
                    <a:lnTo>
                      <a:pt x="440464" y="1226741"/>
                    </a:lnTo>
                    <a:lnTo>
                      <a:pt x="444432" y="1220782"/>
                    </a:lnTo>
                    <a:lnTo>
                      <a:pt x="448401" y="1214426"/>
                    </a:lnTo>
                    <a:lnTo>
                      <a:pt x="456337" y="1201317"/>
                    </a:lnTo>
                    <a:lnTo>
                      <a:pt x="463480" y="1187016"/>
                    </a:lnTo>
                    <a:lnTo>
                      <a:pt x="469829" y="1173907"/>
                    </a:lnTo>
                    <a:lnTo>
                      <a:pt x="480543" y="1150470"/>
                    </a:lnTo>
                    <a:lnTo>
                      <a:pt x="507526" y="1143716"/>
                    </a:lnTo>
                    <a:lnTo>
                      <a:pt x="506336" y="1138155"/>
                    </a:lnTo>
                    <a:lnTo>
                      <a:pt x="504748" y="1132196"/>
                    </a:lnTo>
                    <a:lnTo>
                      <a:pt x="502764" y="1127429"/>
                    </a:lnTo>
                    <a:lnTo>
                      <a:pt x="500780" y="1123457"/>
                    </a:lnTo>
                    <a:lnTo>
                      <a:pt x="498399" y="1119484"/>
                    </a:lnTo>
                    <a:lnTo>
                      <a:pt x="496018" y="1115909"/>
                    </a:lnTo>
                    <a:lnTo>
                      <a:pt x="490860" y="1109950"/>
                    </a:lnTo>
                    <a:lnTo>
                      <a:pt x="485701" y="1103594"/>
                    </a:lnTo>
                    <a:lnTo>
                      <a:pt x="480146" y="1097636"/>
                    </a:lnTo>
                    <a:lnTo>
                      <a:pt x="477765" y="1094458"/>
                    </a:lnTo>
                    <a:lnTo>
                      <a:pt x="475384" y="1091280"/>
                    </a:lnTo>
                    <a:lnTo>
                      <a:pt x="473400" y="1087307"/>
                    </a:lnTo>
                    <a:lnTo>
                      <a:pt x="471813" y="1082937"/>
                    </a:lnTo>
                    <a:lnTo>
                      <a:pt x="461495" y="973694"/>
                    </a:lnTo>
                    <a:lnTo>
                      <a:pt x="461099" y="974091"/>
                    </a:lnTo>
                    <a:lnTo>
                      <a:pt x="460305" y="974091"/>
                    </a:lnTo>
                    <a:lnTo>
                      <a:pt x="457527" y="973694"/>
                    </a:lnTo>
                    <a:lnTo>
                      <a:pt x="448401" y="972105"/>
                    </a:lnTo>
                    <a:lnTo>
                      <a:pt x="438877" y="969324"/>
                    </a:lnTo>
                    <a:lnTo>
                      <a:pt x="435306" y="968133"/>
                    </a:lnTo>
                    <a:lnTo>
                      <a:pt x="433322" y="967338"/>
                    </a:lnTo>
                    <a:lnTo>
                      <a:pt x="430147" y="964557"/>
                    </a:lnTo>
                    <a:lnTo>
                      <a:pt x="426973" y="962174"/>
                    </a:lnTo>
                    <a:lnTo>
                      <a:pt x="424195" y="958996"/>
                    </a:lnTo>
                    <a:lnTo>
                      <a:pt x="421417" y="955818"/>
                    </a:lnTo>
                    <a:lnTo>
                      <a:pt x="419036" y="952243"/>
                    </a:lnTo>
                    <a:lnTo>
                      <a:pt x="416655" y="948270"/>
                    </a:lnTo>
                    <a:lnTo>
                      <a:pt x="414671" y="944298"/>
                    </a:lnTo>
                    <a:lnTo>
                      <a:pt x="412687" y="939928"/>
                    </a:lnTo>
                    <a:lnTo>
                      <a:pt x="409116" y="929997"/>
                    </a:lnTo>
                    <a:lnTo>
                      <a:pt x="406338" y="920066"/>
                    </a:lnTo>
                    <a:lnTo>
                      <a:pt x="403957" y="908943"/>
                    </a:lnTo>
                    <a:lnTo>
                      <a:pt x="401576" y="898217"/>
                    </a:lnTo>
                    <a:lnTo>
                      <a:pt x="399989" y="887094"/>
                    </a:lnTo>
                    <a:lnTo>
                      <a:pt x="398402" y="875574"/>
                    </a:lnTo>
                    <a:lnTo>
                      <a:pt x="396418" y="854122"/>
                    </a:lnTo>
                    <a:lnTo>
                      <a:pt x="394831" y="834260"/>
                    </a:lnTo>
                    <a:lnTo>
                      <a:pt x="393640" y="817576"/>
                    </a:lnTo>
                    <a:lnTo>
                      <a:pt x="393640" y="814795"/>
                    </a:lnTo>
                    <a:lnTo>
                      <a:pt x="394037" y="811617"/>
                    </a:lnTo>
                    <a:lnTo>
                      <a:pt x="395227" y="808439"/>
                    </a:lnTo>
                    <a:lnTo>
                      <a:pt x="396418" y="805261"/>
                    </a:lnTo>
                    <a:lnTo>
                      <a:pt x="399989" y="798905"/>
                    </a:lnTo>
                    <a:lnTo>
                      <a:pt x="403561" y="791755"/>
                    </a:lnTo>
                    <a:lnTo>
                      <a:pt x="407132" y="784604"/>
                    </a:lnTo>
                    <a:lnTo>
                      <a:pt x="408322" y="780234"/>
                    </a:lnTo>
                    <a:lnTo>
                      <a:pt x="409513" y="776262"/>
                    </a:lnTo>
                    <a:lnTo>
                      <a:pt x="410306" y="771495"/>
                    </a:lnTo>
                    <a:lnTo>
                      <a:pt x="410703" y="766331"/>
                    </a:lnTo>
                    <a:lnTo>
                      <a:pt x="410306" y="761166"/>
                    </a:lnTo>
                    <a:lnTo>
                      <a:pt x="409513" y="755605"/>
                    </a:lnTo>
                    <a:lnTo>
                      <a:pt x="406338" y="738126"/>
                    </a:lnTo>
                    <a:lnTo>
                      <a:pt x="403561" y="721839"/>
                    </a:lnTo>
                    <a:lnTo>
                      <a:pt x="401180" y="705552"/>
                    </a:lnTo>
                    <a:lnTo>
                      <a:pt x="399196" y="689662"/>
                    </a:lnTo>
                    <a:lnTo>
                      <a:pt x="397608" y="673772"/>
                    </a:lnTo>
                    <a:lnTo>
                      <a:pt x="397211" y="659074"/>
                    </a:lnTo>
                    <a:lnTo>
                      <a:pt x="396815" y="643978"/>
                    </a:lnTo>
                    <a:lnTo>
                      <a:pt x="396815" y="629677"/>
                    </a:lnTo>
                    <a:lnTo>
                      <a:pt x="397608" y="615774"/>
                    </a:lnTo>
                    <a:lnTo>
                      <a:pt x="398799" y="602267"/>
                    </a:lnTo>
                    <a:lnTo>
                      <a:pt x="400386" y="588761"/>
                    </a:lnTo>
                    <a:lnTo>
                      <a:pt x="402370" y="576446"/>
                    </a:lnTo>
                    <a:lnTo>
                      <a:pt x="404751" y="563734"/>
                    </a:lnTo>
                    <a:lnTo>
                      <a:pt x="407529" y="552214"/>
                    </a:lnTo>
                    <a:lnTo>
                      <a:pt x="410703" y="540297"/>
                    </a:lnTo>
                    <a:lnTo>
                      <a:pt x="414275" y="529571"/>
                    </a:lnTo>
                    <a:lnTo>
                      <a:pt x="418243" y="519242"/>
                    </a:lnTo>
                    <a:lnTo>
                      <a:pt x="422211" y="508914"/>
                    </a:lnTo>
                    <a:lnTo>
                      <a:pt x="426973" y="499380"/>
                    </a:lnTo>
                    <a:lnTo>
                      <a:pt x="432131" y="490243"/>
                    </a:lnTo>
                    <a:lnTo>
                      <a:pt x="437290" y="481504"/>
                    </a:lnTo>
                    <a:lnTo>
                      <a:pt x="442845" y="473162"/>
                    </a:lnTo>
                    <a:lnTo>
                      <a:pt x="448797" y="465614"/>
                    </a:lnTo>
                    <a:lnTo>
                      <a:pt x="454750" y="458066"/>
                    </a:lnTo>
                    <a:lnTo>
                      <a:pt x="461495" y="451710"/>
                    </a:lnTo>
                    <a:lnTo>
                      <a:pt x="468241" y="445752"/>
                    </a:lnTo>
                    <a:lnTo>
                      <a:pt x="474987" y="440190"/>
                    </a:lnTo>
                    <a:lnTo>
                      <a:pt x="482130" y="435026"/>
                    </a:lnTo>
                    <a:lnTo>
                      <a:pt x="490066" y="429862"/>
                    </a:lnTo>
                    <a:lnTo>
                      <a:pt x="497606" y="425889"/>
                    </a:lnTo>
                    <a:lnTo>
                      <a:pt x="505542" y="422711"/>
                    </a:lnTo>
                    <a:lnTo>
                      <a:pt x="513875" y="419533"/>
                    </a:lnTo>
                    <a:lnTo>
                      <a:pt x="538478" y="409999"/>
                    </a:lnTo>
                    <a:lnTo>
                      <a:pt x="553160" y="404438"/>
                    </a:lnTo>
                    <a:lnTo>
                      <a:pt x="568239" y="399273"/>
                    </a:lnTo>
                    <a:lnTo>
                      <a:pt x="584111" y="394506"/>
                    </a:lnTo>
                    <a:lnTo>
                      <a:pt x="601174" y="390137"/>
                    </a:lnTo>
                    <a:lnTo>
                      <a:pt x="618634" y="386562"/>
                    </a:lnTo>
                    <a:lnTo>
                      <a:pt x="627761" y="384973"/>
                    </a:lnTo>
                    <a:lnTo>
                      <a:pt x="636888" y="383384"/>
                    </a:lnTo>
                    <a:lnTo>
                      <a:pt x="646014" y="382589"/>
                    </a:lnTo>
                    <a:lnTo>
                      <a:pt x="655538" y="381795"/>
                    </a:lnTo>
                    <a:lnTo>
                      <a:pt x="665061" y="381397"/>
                    </a:lnTo>
                    <a:lnTo>
                      <a:pt x="674585" y="381000"/>
                    </a:lnTo>
                    <a:close/>
                    <a:moveTo>
                      <a:pt x="1307704" y="0"/>
                    </a:moveTo>
                    <a:lnTo>
                      <a:pt x="1321601" y="0"/>
                    </a:lnTo>
                    <a:lnTo>
                      <a:pt x="1335100" y="0"/>
                    </a:lnTo>
                    <a:lnTo>
                      <a:pt x="1348997" y="1191"/>
                    </a:lnTo>
                    <a:lnTo>
                      <a:pt x="1362496" y="2381"/>
                    </a:lnTo>
                    <a:lnTo>
                      <a:pt x="1376790" y="4366"/>
                    </a:lnTo>
                    <a:lnTo>
                      <a:pt x="1390289" y="7144"/>
                    </a:lnTo>
                    <a:lnTo>
                      <a:pt x="1404583" y="10319"/>
                    </a:lnTo>
                    <a:lnTo>
                      <a:pt x="1418480" y="14684"/>
                    </a:lnTo>
                    <a:lnTo>
                      <a:pt x="1432773" y="19447"/>
                    </a:lnTo>
                    <a:lnTo>
                      <a:pt x="1446670" y="25003"/>
                    </a:lnTo>
                    <a:lnTo>
                      <a:pt x="1460566" y="31353"/>
                    </a:lnTo>
                    <a:lnTo>
                      <a:pt x="1474463" y="38497"/>
                    </a:lnTo>
                    <a:lnTo>
                      <a:pt x="1488757" y="46831"/>
                    </a:lnTo>
                    <a:lnTo>
                      <a:pt x="1525285" y="80963"/>
                    </a:lnTo>
                    <a:lnTo>
                      <a:pt x="1584841" y="90884"/>
                    </a:lnTo>
                    <a:lnTo>
                      <a:pt x="1590400" y="94853"/>
                    </a:lnTo>
                    <a:lnTo>
                      <a:pt x="1595958" y="99616"/>
                    </a:lnTo>
                    <a:lnTo>
                      <a:pt x="1600723" y="104775"/>
                    </a:lnTo>
                    <a:lnTo>
                      <a:pt x="1605487" y="110331"/>
                    </a:lnTo>
                    <a:lnTo>
                      <a:pt x="1609855" y="115888"/>
                    </a:lnTo>
                    <a:lnTo>
                      <a:pt x="1613825" y="122238"/>
                    </a:lnTo>
                    <a:lnTo>
                      <a:pt x="1617399" y="128984"/>
                    </a:lnTo>
                    <a:lnTo>
                      <a:pt x="1620575" y="134938"/>
                    </a:lnTo>
                    <a:lnTo>
                      <a:pt x="1626531" y="146447"/>
                    </a:lnTo>
                    <a:lnTo>
                      <a:pt x="1630898" y="156766"/>
                    </a:lnTo>
                    <a:lnTo>
                      <a:pt x="1634075" y="165894"/>
                    </a:lnTo>
                    <a:lnTo>
                      <a:pt x="1636854" y="177403"/>
                    </a:lnTo>
                    <a:lnTo>
                      <a:pt x="1639236" y="189309"/>
                    </a:lnTo>
                    <a:lnTo>
                      <a:pt x="1641619" y="200819"/>
                    </a:lnTo>
                    <a:lnTo>
                      <a:pt x="1643207" y="212725"/>
                    </a:lnTo>
                    <a:lnTo>
                      <a:pt x="1644795" y="223838"/>
                    </a:lnTo>
                    <a:lnTo>
                      <a:pt x="1646383" y="235347"/>
                    </a:lnTo>
                    <a:lnTo>
                      <a:pt x="1648368" y="258366"/>
                    </a:lnTo>
                    <a:lnTo>
                      <a:pt x="1649559" y="281781"/>
                    </a:lnTo>
                    <a:lnTo>
                      <a:pt x="1649957" y="304800"/>
                    </a:lnTo>
                    <a:lnTo>
                      <a:pt x="1649957" y="328613"/>
                    </a:lnTo>
                    <a:lnTo>
                      <a:pt x="1649559" y="352822"/>
                    </a:lnTo>
                    <a:lnTo>
                      <a:pt x="1648765" y="365919"/>
                    </a:lnTo>
                    <a:lnTo>
                      <a:pt x="1647177" y="385763"/>
                    </a:lnTo>
                    <a:lnTo>
                      <a:pt x="1642413" y="436959"/>
                    </a:lnTo>
                    <a:lnTo>
                      <a:pt x="1640427" y="464344"/>
                    </a:lnTo>
                    <a:lnTo>
                      <a:pt x="1638839" y="490141"/>
                    </a:lnTo>
                    <a:lnTo>
                      <a:pt x="1638442" y="501650"/>
                    </a:lnTo>
                    <a:lnTo>
                      <a:pt x="1638045" y="511969"/>
                    </a:lnTo>
                    <a:lnTo>
                      <a:pt x="1638442" y="521494"/>
                    </a:lnTo>
                    <a:lnTo>
                      <a:pt x="1638839" y="529034"/>
                    </a:lnTo>
                    <a:lnTo>
                      <a:pt x="1640030" y="538559"/>
                    </a:lnTo>
                    <a:lnTo>
                      <a:pt x="1642016" y="546497"/>
                    </a:lnTo>
                    <a:lnTo>
                      <a:pt x="1644001" y="553244"/>
                    </a:lnTo>
                    <a:lnTo>
                      <a:pt x="1646780" y="558800"/>
                    </a:lnTo>
                    <a:lnTo>
                      <a:pt x="1649559" y="563959"/>
                    </a:lnTo>
                    <a:lnTo>
                      <a:pt x="1653133" y="569516"/>
                    </a:lnTo>
                    <a:lnTo>
                      <a:pt x="1656706" y="576659"/>
                    </a:lnTo>
                    <a:lnTo>
                      <a:pt x="1661074" y="584597"/>
                    </a:lnTo>
                    <a:lnTo>
                      <a:pt x="1664250" y="592534"/>
                    </a:lnTo>
                    <a:lnTo>
                      <a:pt x="1667029" y="600869"/>
                    </a:lnTo>
                    <a:lnTo>
                      <a:pt x="1669412" y="609600"/>
                    </a:lnTo>
                    <a:lnTo>
                      <a:pt x="1671397" y="618331"/>
                    </a:lnTo>
                    <a:lnTo>
                      <a:pt x="1672588" y="627459"/>
                    </a:lnTo>
                    <a:lnTo>
                      <a:pt x="1673382" y="636984"/>
                    </a:lnTo>
                    <a:lnTo>
                      <a:pt x="1673779" y="646113"/>
                    </a:lnTo>
                    <a:lnTo>
                      <a:pt x="1674176" y="655241"/>
                    </a:lnTo>
                    <a:lnTo>
                      <a:pt x="1673779" y="665163"/>
                    </a:lnTo>
                    <a:lnTo>
                      <a:pt x="1673382" y="674291"/>
                    </a:lnTo>
                    <a:lnTo>
                      <a:pt x="1671794" y="692547"/>
                    </a:lnTo>
                    <a:lnTo>
                      <a:pt x="1669412" y="710009"/>
                    </a:lnTo>
                    <a:lnTo>
                      <a:pt x="1666632" y="726678"/>
                    </a:lnTo>
                    <a:lnTo>
                      <a:pt x="1664647" y="735806"/>
                    </a:lnTo>
                    <a:lnTo>
                      <a:pt x="1662662" y="745728"/>
                    </a:lnTo>
                    <a:lnTo>
                      <a:pt x="1659883" y="755650"/>
                    </a:lnTo>
                    <a:lnTo>
                      <a:pt x="1656706" y="765572"/>
                    </a:lnTo>
                    <a:lnTo>
                      <a:pt x="1653133" y="775891"/>
                    </a:lnTo>
                    <a:lnTo>
                      <a:pt x="1649162" y="785416"/>
                    </a:lnTo>
                    <a:lnTo>
                      <a:pt x="1644795" y="793750"/>
                    </a:lnTo>
                    <a:lnTo>
                      <a:pt x="1642413" y="798116"/>
                    </a:lnTo>
                    <a:lnTo>
                      <a:pt x="1639633" y="802084"/>
                    </a:lnTo>
                    <a:lnTo>
                      <a:pt x="1636854" y="805656"/>
                    </a:lnTo>
                    <a:lnTo>
                      <a:pt x="1633678" y="808831"/>
                    </a:lnTo>
                    <a:lnTo>
                      <a:pt x="1630104" y="811609"/>
                    </a:lnTo>
                    <a:lnTo>
                      <a:pt x="1626531" y="814388"/>
                    </a:lnTo>
                    <a:lnTo>
                      <a:pt x="1618193" y="818753"/>
                    </a:lnTo>
                    <a:lnTo>
                      <a:pt x="1610252" y="823119"/>
                    </a:lnTo>
                    <a:lnTo>
                      <a:pt x="1602311" y="827881"/>
                    </a:lnTo>
                    <a:lnTo>
                      <a:pt x="1598341" y="830263"/>
                    </a:lnTo>
                    <a:lnTo>
                      <a:pt x="1593973" y="832644"/>
                    </a:lnTo>
                    <a:lnTo>
                      <a:pt x="1590797" y="835819"/>
                    </a:lnTo>
                    <a:lnTo>
                      <a:pt x="1587223" y="838994"/>
                    </a:lnTo>
                    <a:lnTo>
                      <a:pt x="1584444" y="842963"/>
                    </a:lnTo>
                    <a:lnTo>
                      <a:pt x="1581665" y="846931"/>
                    </a:lnTo>
                    <a:lnTo>
                      <a:pt x="1578489" y="854075"/>
                    </a:lnTo>
                    <a:lnTo>
                      <a:pt x="1576106" y="860822"/>
                    </a:lnTo>
                    <a:lnTo>
                      <a:pt x="1574121" y="867966"/>
                    </a:lnTo>
                    <a:lnTo>
                      <a:pt x="1572533" y="875506"/>
                    </a:lnTo>
                    <a:lnTo>
                      <a:pt x="1571342" y="883444"/>
                    </a:lnTo>
                    <a:lnTo>
                      <a:pt x="1570151" y="890984"/>
                    </a:lnTo>
                    <a:lnTo>
                      <a:pt x="1568959" y="906859"/>
                    </a:lnTo>
                    <a:lnTo>
                      <a:pt x="1568165" y="923131"/>
                    </a:lnTo>
                    <a:lnTo>
                      <a:pt x="1566974" y="939006"/>
                    </a:lnTo>
                    <a:lnTo>
                      <a:pt x="1565783" y="946944"/>
                    </a:lnTo>
                    <a:lnTo>
                      <a:pt x="1564989" y="954484"/>
                    </a:lnTo>
                    <a:lnTo>
                      <a:pt x="1563401" y="961628"/>
                    </a:lnTo>
                    <a:lnTo>
                      <a:pt x="1561415" y="969169"/>
                    </a:lnTo>
                    <a:lnTo>
                      <a:pt x="1558636" y="976709"/>
                    </a:lnTo>
                    <a:lnTo>
                      <a:pt x="1555460" y="983456"/>
                    </a:lnTo>
                    <a:lnTo>
                      <a:pt x="1551887" y="989409"/>
                    </a:lnTo>
                    <a:lnTo>
                      <a:pt x="1548313" y="995363"/>
                    </a:lnTo>
                    <a:lnTo>
                      <a:pt x="1544343" y="1000522"/>
                    </a:lnTo>
                    <a:lnTo>
                      <a:pt x="1539578" y="1005284"/>
                    </a:lnTo>
                    <a:lnTo>
                      <a:pt x="1531637" y="1014809"/>
                    </a:lnTo>
                    <a:lnTo>
                      <a:pt x="1527667" y="1019969"/>
                    </a:lnTo>
                    <a:lnTo>
                      <a:pt x="1524093" y="1025525"/>
                    </a:lnTo>
                    <a:lnTo>
                      <a:pt x="1520520" y="1031081"/>
                    </a:lnTo>
                    <a:lnTo>
                      <a:pt x="1517741" y="1037431"/>
                    </a:lnTo>
                    <a:lnTo>
                      <a:pt x="1514961" y="1044178"/>
                    </a:lnTo>
                    <a:lnTo>
                      <a:pt x="1512976" y="1052513"/>
                    </a:lnTo>
                    <a:lnTo>
                      <a:pt x="1510991" y="1061244"/>
                    </a:lnTo>
                    <a:lnTo>
                      <a:pt x="1510197" y="1070769"/>
                    </a:lnTo>
                    <a:lnTo>
                      <a:pt x="1561415" y="1078309"/>
                    </a:lnTo>
                    <a:lnTo>
                      <a:pt x="1576900" y="1111250"/>
                    </a:lnTo>
                    <a:lnTo>
                      <a:pt x="1585635" y="1129903"/>
                    </a:lnTo>
                    <a:lnTo>
                      <a:pt x="1596355" y="1149350"/>
                    </a:lnTo>
                    <a:lnTo>
                      <a:pt x="1601517" y="1158478"/>
                    </a:lnTo>
                    <a:lnTo>
                      <a:pt x="1606679" y="1168003"/>
                    </a:lnTo>
                    <a:lnTo>
                      <a:pt x="1612237" y="1176734"/>
                    </a:lnTo>
                    <a:lnTo>
                      <a:pt x="1617796" y="1184672"/>
                    </a:lnTo>
                    <a:lnTo>
                      <a:pt x="1624149" y="1192609"/>
                    </a:lnTo>
                    <a:lnTo>
                      <a:pt x="1629707" y="1198959"/>
                    </a:lnTo>
                    <a:lnTo>
                      <a:pt x="1635663" y="1204516"/>
                    </a:lnTo>
                    <a:lnTo>
                      <a:pt x="1641619" y="1209278"/>
                    </a:lnTo>
                    <a:lnTo>
                      <a:pt x="1721821" y="1231106"/>
                    </a:lnTo>
                    <a:lnTo>
                      <a:pt x="1793687" y="1261269"/>
                    </a:lnTo>
                    <a:lnTo>
                      <a:pt x="1867537" y="1292622"/>
                    </a:lnTo>
                    <a:lnTo>
                      <a:pt x="1941387" y="1324372"/>
                    </a:lnTo>
                    <a:lnTo>
                      <a:pt x="2013649" y="1354931"/>
                    </a:lnTo>
                    <a:lnTo>
                      <a:pt x="2029531" y="1361678"/>
                    </a:lnTo>
                    <a:lnTo>
                      <a:pt x="2046207" y="1367631"/>
                    </a:lnTo>
                    <a:lnTo>
                      <a:pt x="2079161" y="1379141"/>
                    </a:lnTo>
                    <a:lnTo>
                      <a:pt x="2095440" y="1385094"/>
                    </a:lnTo>
                    <a:lnTo>
                      <a:pt x="2112116" y="1391444"/>
                    </a:lnTo>
                    <a:lnTo>
                      <a:pt x="2127998" y="1397397"/>
                    </a:lnTo>
                    <a:lnTo>
                      <a:pt x="2143085" y="1404144"/>
                    </a:lnTo>
                    <a:lnTo>
                      <a:pt x="2150232" y="1407716"/>
                    </a:lnTo>
                    <a:lnTo>
                      <a:pt x="2157776" y="1411684"/>
                    </a:lnTo>
                    <a:lnTo>
                      <a:pt x="2164923" y="1416050"/>
                    </a:lnTo>
                    <a:lnTo>
                      <a:pt x="2171673" y="1420019"/>
                    </a:lnTo>
                    <a:lnTo>
                      <a:pt x="2178423" y="1424384"/>
                    </a:lnTo>
                    <a:lnTo>
                      <a:pt x="2184775" y="1429147"/>
                    </a:lnTo>
                    <a:lnTo>
                      <a:pt x="2191128" y="1433909"/>
                    </a:lnTo>
                    <a:lnTo>
                      <a:pt x="2196687" y="1439069"/>
                    </a:lnTo>
                    <a:lnTo>
                      <a:pt x="2202245" y="1445022"/>
                    </a:lnTo>
                    <a:lnTo>
                      <a:pt x="2207804" y="1450578"/>
                    </a:lnTo>
                    <a:lnTo>
                      <a:pt x="2212965" y="1456928"/>
                    </a:lnTo>
                    <a:lnTo>
                      <a:pt x="2217333" y="1463278"/>
                    </a:lnTo>
                    <a:lnTo>
                      <a:pt x="2221700" y="1470422"/>
                    </a:lnTo>
                    <a:lnTo>
                      <a:pt x="2225274" y="1477566"/>
                    </a:lnTo>
                    <a:lnTo>
                      <a:pt x="2228847" y="1485503"/>
                    </a:lnTo>
                    <a:lnTo>
                      <a:pt x="2232023" y="1493441"/>
                    </a:lnTo>
                    <a:lnTo>
                      <a:pt x="2232023" y="1519634"/>
                    </a:lnTo>
                    <a:lnTo>
                      <a:pt x="2232817" y="1552178"/>
                    </a:lnTo>
                    <a:lnTo>
                      <a:pt x="2234406" y="1628378"/>
                    </a:lnTo>
                    <a:lnTo>
                      <a:pt x="2235597" y="1668859"/>
                    </a:lnTo>
                    <a:lnTo>
                      <a:pt x="2236391" y="1708150"/>
                    </a:lnTo>
                    <a:lnTo>
                      <a:pt x="2236788" y="1745059"/>
                    </a:lnTo>
                    <a:lnTo>
                      <a:pt x="2236391" y="1778000"/>
                    </a:lnTo>
                    <a:lnTo>
                      <a:pt x="374650" y="1778000"/>
                    </a:lnTo>
                    <a:lnTo>
                      <a:pt x="374650" y="1745059"/>
                    </a:lnTo>
                    <a:lnTo>
                      <a:pt x="374650" y="1708150"/>
                    </a:lnTo>
                    <a:lnTo>
                      <a:pt x="375444" y="1668859"/>
                    </a:lnTo>
                    <a:lnTo>
                      <a:pt x="376238" y="1628378"/>
                    </a:lnTo>
                    <a:lnTo>
                      <a:pt x="377826" y="1552178"/>
                    </a:lnTo>
                    <a:lnTo>
                      <a:pt x="378620" y="1519634"/>
                    </a:lnTo>
                    <a:lnTo>
                      <a:pt x="379017" y="1493441"/>
                    </a:lnTo>
                    <a:lnTo>
                      <a:pt x="381797" y="1485503"/>
                    </a:lnTo>
                    <a:lnTo>
                      <a:pt x="385370" y="1477566"/>
                    </a:lnTo>
                    <a:lnTo>
                      <a:pt x="389341" y="1470422"/>
                    </a:lnTo>
                    <a:lnTo>
                      <a:pt x="393311" y="1463278"/>
                    </a:lnTo>
                    <a:lnTo>
                      <a:pt x="398076" y="1456928"/>
                    </a:lnTo>
                    <a:lnTo>
                      <a:pt x="403237" y="1450578"/>
                    </a:lnTo>
                    <a:lnTo>
                      <a:pt x="408399" y="1445022"/>
                    </a:lnTo>
                    <a:lnTo>
                      <a:pt x="413957" y="1439069"/>
                    </a:lnTo>
                    <a:lnTo>
                      <a:pt x="419516" y="1433909"/>
                    </a:lnTo>
                    <a:lnTo>
                      <a:pt x="425869" y="1429147"/>
                    </a:lnTo>
                    <a:lnTo>
                      <a:pt x="432618" y="1424384"/>
                    </a:lnTo>
                    <a:lnTo>
                      <a:pt x="438971" y="1420019"/>
                    </a:lnTo>
                    <a:lnTo>
                      <a:pt x="445721" y="1416050"/>
                    </a:lnTo>
                    <a:lnTo>
                      <a:pt x="452868" y="1411684"/>
                    </a:lnTo>
                    <a:lnTo>
                      <a:pt x="460412" y="1407716"/>
                    </a:lnTo>
                    <a:lnTo>
                      <a:pt x="467558" y="1404144"/>
                    </a:lnTo>
                    <a:lnTo>
                      <a:pt x="482646" y="1397397"/>
                    </a:lnTo>
                    <a:lnTo>
                      <a:pt x="498925" y="1391444"/>
                    </a:lnTo>
                    <a:lnTo>
                      <a:pt x="515204" y="1385094"/>
                    </a:lnTo>
                    <a:lnTo>
                      <a:pt x="531483" y="1379141"/>
                    </a:lnTo>
                    <a:lnTo>
                      <a:pt x="564437" y="1367631"/>
                    </a:lnTo>
                    <a:lnTo>
                      <a:pt x="581113" y="1361678"/>
                    </a:lnTo>
                    <a:lnTo>
                      <a:pt x="597392" y="1354931"/>
                    </a:lnTo>
                    <a:lnTo>
                      <a:pt x="669257" y="1324372"/>
                    </a:lnTo>
                    <a:lnTo>
                      <a:pt x="743504" y="1292622"/>
                    </a:lnTo>
                    <a:lnTo>
                      <a:pt x="817354" y="1261269"/>
                    </a:lnTo>
                    <a:lnTo>
                      <a:pt x="888822" y="1231106"/>
                    </a:lnTo>
                    <a:lnTo>
                      <a:pt x="969025" y="1209278"/>
                    </a:lnTo>
                    <a:lnTo>
                      <a:pt x="974981" y="1204516"/>
                    </a:lnTo>
                    <a:lnTo>
                      <a:pt x="980937" y="1198959"/>
                    </a:lnTo>
                    <a:lnTo>
                      <a:pt x="986892" y="1192609"/>
                    </a:lnTo>
                    <a:lnTo>
                      <a:pt x="992848" y="1184672"/>
                    </a:lnTo>
                    <a:lnTo>
                      <a:pt x="998407" y="1176734"/>
                    </a:lnTo>
                    <a:lnTo>
                      <a:pt x="1003965" y="1168003"/>
                    </a:lnTo>
                    <a:lnTo>
                      <a:pt x="1009524" y="1158478"/>
                    </a:lnTo>
                    <a:lnTo>
                      <a:pt x="1015083" y="1149350"/>
                    </a:lnTo>
                    <a:lnTo>
                      <a:pt x="1025009" y="1129903"/>
                    </a:lnTo>
                    <a:lnTo>
                      <a:pt x="1034141" y="1111250"/>
                    </a:lnTo>
                    <a:lnTo>
                      <a:pt x="1049228" y="1078309"/>
                    </a:lnTo>
                    <a:lnTo>
                      <a:pt x="1087345" y="1068784"/>
                    </a:lnTo>
                    <a:lnTo>
                      <a:pt x="1085359" y="1060450"/>
                    </a:lnTo>
                    <a:lnTo>
                      <a:pt x="1082977" y="1053306"/>
                    </a:lnTo>
                    <a:lnTo>
                      <a:pt x="1080595" y="1046163"/>
                    </a:lnTo>
                    <a:lnTo>
                      <a:pt x="1077419" y="1040209"/>
                    </a:lnTo>
                    <a:lnTo>
                      <a:pt x="1074242" y="1034653"/>
                    </a:lnTo>
                    <a:lnTo>
                      <a:pt x="1071066" y="1029891"/>
                    </a:lnTo>
                    <a:lnTo>
                      <a:pt x="1067492" y="1025525"/>
                    </a:lnTo>
                    <a:lnTo>
                      <a:pt x="1063125" y="1020763"/>
                    </a:lnTo>
                    <a:lnTo>
                      <a:pt x="1055978" y="1012825"/>
                    </a:lnTo>
                    <a:lnTo>
                      <a:pt x="1048434" y="1004491"/>
                    </a:lnTo>
                    <a:lnTo>
                      <a:pt x="1045258" y="1000125"/>
                    </a:lnTo>
                    <a:lnTo>
                      <a:pt x="1042082" y="995363"/>
                    </a:lnTo>
                    <a:lnTo>
                      <a:pt x="1038905" y="989409"/>
                    </a:lnTo>
                    <a:lnTo>
                      <a:pt x="1036523" y="983456"/>
                    </a:lnTo>
                    <a:lnTo>
                      <a:pt x="1022229" y="830659"/>
                    </a:lnTo>
                    <a:lnTo>
                      <a:pt x="1021832" y="831056"/>
                    </a:lnTo>
                    <a:lnTo>
                      <a:pt x="1020641" y="831056"/>
                    </a:lnTo>
                    <a:lnTo>
                      <a:pt x="1016671" y="830659"/>
                    </a:lnTo>
                    <a:lnTo>
                      <a:pt x="1010715" y="829469"/>
                    </a:lnTo>
                    <a:lnTo>
                      <a:pt x="1003965" y="828278"/>
                    </a:lnTo>
                    <a:lnTo>
                      <a:pt x="990863" y="824309"/>
                    </a:lnTo>
                    <a:lnTo>
                      <a:pt x="985701" y="822325"/>
                    </a:lnTo>
                    <a:lnTo>
                      <a:pt x="982525" y="821134"/>
                    </a:lnTo>
                    <a:lnTo>
                      <a:pt x="978157" y="817959"/>
                    </a:lnTo>
                    <a:lnTo>
                      <a:pt x="973790" y="814388"/>
                    </a:lnTo>
                    <a:lnTo>
                      <a:pt x="969819" y="810419"/>
                    </a:lnTo>
                    <a:lnTo>
                      <a:pt x="966246" y="805656"/>
                    </a:lnTo>
                    <a:lnTo>
                      <a:pt x="962673" y="800497"/>
                    </a:lnTo>
                    <a:lnTo>
                      <a:pt x="959496" y="794941"/>
                    </a:lnTo>
                    <a:lnTo>
                      <a:pt x="956717" y="788988"/>
                    </a:lnTo>
                    <a:lnTo>
                      <a:pt x="953541" y="783034"/>
                    </a:lnTo>
                    <a:lnTo>
                      <a:pt x="951158" y="776684"/>
                    </a:lnTo>
                    <a:lnTo>
                      <a:pt x="948776" y="769541"/>
                    </a:lnTo>
                    <a:lnTo>
                      <a:pt x="944409" y="755253"/>
                    </a:lnTo>
                    <a:lnTo>
                      <a:pt x="941232" y="740172"/>
                    </a:lnTo>
                    <a:lnTo>
                      <a:pt x="938056" y="724694"/>
                    </a:lnTo>
                    <a:lnTo>
                      <a:pt x="935674" y="708819"/>
                    </a:lnTo>
                    <a:lnTo>
                      <a:pt x="934085" y="693341"/>
                    </a:lnTo>
                    <a:lnTo>
                      <a:pt x="932497" y="677466"/>
                    </a:lnTo>
                    <a:lnTo>
                      <a:pt x="931306" y="662781"/>
                    </a:lnTo>
                    <a:lnTo>
                      <a:pt x="929321" y="635000"/>
                    </a:lnTo>
                    <a:lnTo>
                      <a:pt x="926939" y="611981"/>
                    </a:lnTo>
                    <a:lnTo>
                      <a:pt x="926939" y="607616"/>
                    </a:lnTo>
                    <a:lnTo>
                      <a:pt x="927733" y="603250"/>
                    </a:lnTo>
                    <a:lnTo>
                      <a:pt x="929321" y="598884"/>
                    </a:lnTo>
                    <a:lnTo>
                      <a:pt x="931306" y="594519"/>
                    </a:lnTo>
                    <a:lnTo>
                      <a:pt x="935674" y="585391"/>
                    </a:lnTo>
                    <a:lnTo>
                      <a:pt x="940835" y="575866"/>
                    </a:lnTo>
                    <a:lnTo>
                      <a:pt x="943217" y="570706"/>
                    </a:lnTo>
                    <a:lnTo>
                      <a:pt x="945600" y="565150"/>
                    </a:lnTo>
                    <a:lnTo>
                      <a:pt x="947585" y="559594"/>
                    </a:lnTo>
                    <a:lnTo>
                      <a:pt x="949173" y="553641"/>
                    </a:lnTo>
                    <a:lnTo>
                      <a:pt x="950364" y="547291"/>
                    </a:lnTo>
                    <a:lnTo>
                      <a:pt x="950761" y="539750"/>
                    </a:lnTo>
                    <a:lnTo>
                      <a:pt x="950364" y="532606"/>
                    </a:lnTo>
                    <a:lnTo>
                      <a:pt x="949173" y="524669"/>
                    </a:lnTo>
                    <a:lnTo>
                      <a:pt x="944409" y="500856"/>
                    </a:lnTo>
                    <a:lnTo>
                      <a:pt x="940438" y="477441"/>
                    </a:lnTo>
                    <a:lnTo>
                      <a:pt x="937262" y="454422"/>
                    </a:lnTo>
                    <a:lnTo>
                      <a:pt x="934880" y="432197"/>
                    </a:lnTo>
                    <a:lnTo>
                      <a:pt x="933291" y="410766"/>
                    </a:lnTo>
                    <a:lnTo>
                      <a:pt x="932100" y="389334"/>
                    </a:lnTo>
                    <a:lnTo>
                      <a:pt x="931703" y="368300"/>
                    </a:lnTo>
                    <a:lnTo>
                      <a:pt x="932100" y="348059"/>
                    </a:lnTo>
                    <a:lnTo>
                      <a:pt x="932894" y="328613"/>
                    </a:lnTo>
                    <a:lnTo>
                      <a:pt x="934483" y="309563"/>
                    </a:lnTo>
                    <a:lnTo>
                      <a:pt x="936468" y="290909"/>
                    </a:lnTo>
                    <a:lnTo>
                      <a:pt x="939247" y="273447"/>
                    </a:lnTo>
                    <a:lnTo>
                      <a:pt x="942423" y="255984"/>
                    </a:lnTo>
                    <a:lnTo>
                      <a:pt x="946394" y="239713"/>
                    </a:lnTo>
                    <a:lnTo>
                      <a:pt x="950761" y="223441"/>
                    </a:lnTo>
                    <a:lnTo>
                      <a:pt x="956320" y="207566"/>
                    </a:lnTo>
                    <a:lnTo>
                      <a:pt x="961482" y="193278"/>
                    </a:lnTo>
                    <a:lnTo>
                      <a:pt x="967437" y="178991"/>
                    </a:lnTo>
                    <a:lnTo>
                      <a:pt x="973790" y="165497"/>
                    </a:lnTo>
                    <a:lnTo>
                      <a:pt x="980937" y="152400"/>
                    </a:lnTo>
                    <a:lnTo>
                      <a:pt x="988481" y="140494"/>
                    </a:lnTo>
                    <a:lnTo>
                      <a:pt x="996421" y="129381"/>
                    </a:lnTo>
                    <a:lnTo>
                      <a:pt x="1004362" y="118269"/>
                    </a:lnTo>
                    <a:lnTo>
                      <a:pt x="1013494" y="108347"/>
                    </a:lnTo>
                    <a:lnTo>
                      <a:pt x="1022229" y="99219"/>
                    </a:lnTo>
                    <a:lnTo>
                      <a:pt x="1031758" y="90091"/>
                    </a:lnTo>
                    <a:lnTo>
                      <a:pt x="1041685" y="82550"/>
                    </a:lnTo>
                    <a:lnTo>
                      <a:pt x="1051611" y="75406"/>
                    </a:lnTo>
                    <a:lnTo>
                      <a:pt x="1061934" y="68659"/>
                    </a:lnTo>
                    <a:lnTo>
                      <a:pt x="1073051" y="63103"/>
                    </a:lnTo>
                    <a:lnTo>
                      <a:pt x="1084168" y="58341"/>
                    </a:lnTo>
                    <a:lnTo>
                      <a:pt x="1095683" y="53975"/>
                    </a:lnTo>
                    <a:lnTo>
                      <a:pt x="1112358" y="47228"/>
                    </a:lnTo>
                    <a:lnTo>
                      <a:pt x="1131019" y="40084"/>
                    </a:lnTo>
                    <a:lnTo>
                      <a:pt x="1150872" y="32544"/>
                    </a:lnTo>
                    <a:lnTo>
                      <a:pt x="1171915" y="25400"/>
                    </a:lnTo>
                    <a:lnTo>
                      <a:pt x="1194547" y="18653"/>
                    </a:lnTo>
                    <a:lnTo>
                      <a:pt x="1206458" y="15875"/>
                    </a:lnTo>
                    <a:lnTo>
                      <a:pt x="1218369" y="12303"/>
                    </a:lnTo>
                    <a:lnTo>
                      <a:pt x="1230281" y="9525"/>
                    </a:lnTo>
                    <a:lnTo>
                      <a:pt x="1242986" y="7144"/>
                    </a:lnTo>
                    <a:lnTo>
                      <a:pt x="1255294" y="5159"/>
                    </a:lnTo>
                    <a:lnTo>
                      <a:pt x="1268397" y="3175"/>
                    </a:lnTo>
                    <a:lnTo>
                      <a:pt x="1281102" y="1588"/>
                    </a:lnTo>
                    <a:lnTo>
                      <a:pt x="1294602" y="794"/>
                    </a:lnTo>
                    <a:lnTo>
                      <a:pt x="1307704" y="0"/>
                    </a:lnTo>
                    <a:close/>
                  </a:path>
                </a:pathLst>
              </a:custGeom>
              <a:solidFill>
                <a:srgbClr val="1F497D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81" name="antenna-with-signal_74024"/>
              <p:cNvSpPr>
                <a:spLocks noChangeAspect="1"/>
              </p:cNvSpPr>
              <p:nvPr/>
            </p:nvSpPr>
            <p:spPr bwMode="auto">
              <a:xfrm>
                <a:off x="7070323" y="2567274"/>
                <a:ext cx="214374" cy="324340"/>
              </a:xfrm>
              <a:custGeom>
                <a:avLst/>
                <a:gdLst>
                  <a:gd name="connsiteX0" fmla="*/ 168920 w 337966"/>
                  <a:gd name="connsiteY0" fmla="*/ 358540 h 604363"/>
                  <a:gd name="connsiteX1" fmla="*/ 100839 w 337966"/>
                  <a:gd name="connsiteY1" fmla="*/ 369869 h 604363"/>
                  <a:gd name="connsiteX2" fmla="*/ 63111 w 337966"/>
                  <a:gd name="connsiteY2" fmla="*/ 485700 h 604363"/>
                  <a:gd name="connsiteX3" fmla="*/ 168920 w 337966"/>
                  <a:gd name="connsiteY3" fmla="*/ 462194 h 604363"/>
                  <a:gd name="connsiteX4" fmla="*/ 274728 w 337966"/>
                  <a:gd name="connsiteY4" fmla="*/ 485700 h 604363"/>
                  <a:gd name="connsiteX5" fmla="*/ 237142 w 337966"/>
                  <a:gd name="connsiteY5" fmla="*/ 369869 h 604363"/>
                  <a:gd name="connsiteX6" fmla="*/ 168920 w 337966"/>
                  <a:gd name="connsiteY6" fmla="*/ 358540 h 604363"/>
                  <a:gd name="connsiteX7" fmla="*/ 168920 w 337966"/>
                  <a:gd name="connsiteY7" fmla="*/ 160580 h 604363"/>
                  <a:gd name="connsiteX8" fmla="*/ 111477 w 337966"/>
                  <a:gd name="connsiteY8" fmla="*/ 337017 h 604363"/>
                  <a:gd name="connsiteX9" fmla="*/ 168920 w 337966"/>
                  <a:gd name="connsiteY9" fmla="*/ 330220 h 604363"/>
                  <a:gd name="connsiteX10" fmla="*/ 226363 w 337966"/>
                  <a:gd name="connsiteY10" fmla="*/ 337017 h 604363"/>
                  <a:gd name="connsiteX11" fmla="*/ 168920 w 337966"/>
                  <a:gd name="connsiteY11" fmla="*/ 62591 h 604363"/>
                  <a:gd name="connsiteX12" fmla="*/ 147219 w 337966"/>
                  <a:gd name="connsiteY12" fmla="*/ 84256 h 604363"/>
                  <a:gd name="connsiteX13" fmla="*/ 168920 w 337966"/>
                  <a:gd name="connsiteY13" fmla="*/ 105779 h 604363"/>
                  <a:gd name="connsiteX14" fmla="*/ 190620 w 337966"/>
                  <a:gd name="connsiteY14" fmla="*/ 84256 h 604363"/>
                  <a:gd name="connsiteX15" fmla="*/ 168920 w 337966"/>
                  <a:gd name="connsiteY15" fmla="*/ 62591 h 604363"/>
                  <a:gd name="connsiteX16" fmla="*/ 168920 w 337966"/>
                  <a:gd name="connsiteY16" fmla="*/ 34270 h 604363"/>
                  <a:gd name="connsiteX17" fmla="*/ 218987 w 337966"/>
                  <a:gd name="connsiteY17" fmla="*/ 84256 h 604363"/>
                  <a:gd name="connsiteX18" fmla="*/ 188777 w 337966"/>
                  <a:gd name="connsiteY18" fmla="*/ 129993 h 604363"/>
                  <a:gd name="connsiteX19" fmla="*/ 313874 w 337966"/>
                  <a:gd name="connsiteY19" fmla="*/ 514162 h 604363"/>
                  <a:gd name="connsiteX20" fmla="*/ 314442 w 337966"/>
                  <a:gd name="connsiteY20" fmla="*/ 515861 h 604363"/>
                  <a:gd name="connsiteX21" fmla="*/ 337277 w 337966"/>
                  <a:gd name="connsiteY21" fmla="*/ 585813 h 604363"/>
                  <a:gd name="connsiteX22" fmla="*/ 328058 w 337966"/>
                  <a:gd name="connsiteY22" fmla="*/ 603655 h 604363"/>
                  <a:gd name="connsiteX23" fmla="*/ 323661 w 337966"/>
                  <a:gd name="connsiteY23" fmla="*/ 604363 h 604363"/>
                  <a:gd name="connsiteX24" fmla="*/ 310187 w 337966"/>
                  <a:gd name="connsiteY24" fmla="*/ 594592 h 604363"/>
                  <a:gd name="connsiteX25" fmla="*/ 288486 w 337966"/>
                  <a:gd name="connsiteY25" fmla="*/ 527756 h 604363"/>
                  <a:gd name="connsiteX26" fmla="*/ 168920 w 337966"/>
                  <a:gd name="connsiteY26" fmla="*/ 490514 h 604363"/>
                  <a:gd name="connsiteX27" fmla="*/ 49353 w 337966"/>
                  <a:gd name="connsiteY27" fmla="*/ 527756 h 604363"/>
                  <a:gd name="connsiteX28" fmla="*/ 27653 w 337966"/>
                  <a:gd name="connsiteY28" fmla="*/ 594592 h 604363"/>
                  <a:gd name="connsiteX29" fmla="*/ 9782 w 337966"/>
                  <a:gd name="connsiteY29" fmla="*/ 603655 h 604363"/>
                  <a:gd name="connsiteX30" fmla="*/ 704 w 337966"/>
                  <a:gd name="connsiteY30" fmla="*/ 585813 h 604363"/>
                  <a:gd name="connsiteX31" fmla="*/ 23398 w 337966"/>
                  <a:gd name="connsiteY31" fmla="*/ 516003 h 604363"/>
                  <a:gd name="connsiteX32" fmla="*/ 23965 w 337966"/>
                  <a:gd name="connsiteY32" fmla="*/ 514020 h 604363"/>
                  <a:gd name="connsiteX33" fmla="*/ 149063 w 337966"/>
                  <a:gd name="connsiteY33" fmla="*/ 129993 h 604363"/>
                  <a:gd name="connsiteX34" fmla="*/ 118852 w 337966"/>
                  <a:gd name="connsiteY34" fmla="*/ 84256 h 604363"/>
                  <a:gd name="connsiteX35" fmla="*/ 168920 w 337966"/>
                  <a:gd name="connsiteY35" fmla="*/ 34270 h 604363"/>
                  <a:gd name="connsiteX36" fmla="*/ 94727 w 337966"/>
                  <a:gd name="connsiteY36" fmla="*/ 28009 h 604363"/>
                  <a:gd name="connsiteX37" fmla="*/ 95578 w 337966"/>
                  <a:gd name="connsiteY37" fmla="*/ 47981 h 604363"/>
                  <a:gd name="connsiteX38" fmla="*/ 83809 w 337966"/>
                  <a:gd name="connsiteY38" fmla="*/ 82117 h 604363"/>
                  <a:gd name="connsiteX39" fmla="*/ 95436 w 337966"/>
                  <a:gd name="connsiteY39" fmla="*/ 116111 h 604363"/>
                  <a:gd name="connsiteX40" fmla="*/ 94444 w 337966"/>
                  <a:gd name="connsiteY40" fmla="*/ 136083 h 604363"/>
                  <a:gd name="connsiteX41" fmla="*/ 84944 w 337966"/>
                  <a:gd name="connsiteY41" fmla="*/ 139624 h 604363"/>
                  <a:gd name="connsiteX42" fmla="*/ 74309 w 337966"/>
                  <a:gd name="connsiteY42" fmla="*/ 134950 h 604363"/>
                  <a:gd name="connsiteX43" fmla="*/ 55451 w 337966"/>
                  <a:gd name="connsiteY43" fmla="*/ 82117 h 604363"/>
                  <a:gd name="connsiteX44" fmla="*/ 74735 w 337966"/>
                  <a:gd name="connsiteY44" fmla="*/ 28859 h 604363"/>
                  <a:gd name="connsiteX45" fmla="*/ 94727 w 337966"/>
                  <a:gd name="connsiteY45" fmla="*/ 28009 h 604363"/>
                  <a:gd name="connsiteX46" fmla="*/ 241562 w 337966"/>
                  <a:gd name="connsiteY46" fmla="*/ 27868 h 604363"/>
                  <a:gd name="connsiteX47" fmla="*/ 261555 w 337966"/>
                  <a:gd name="connsiteY47" fmla="*/ 29001 h 604363"/>
                  <a:gd name="connsiteX48" fmla="*/ 280413 w 337966"/>
                  <a:gd name="connsiteY48" fmla="*/ 81834 h 604363"/>
                  <a:gd name="connsiteX49" fmla="*/ 261130 w 337966"/>
                  <a:gd name="connsiteY49" fmla="*/ 135091 h 604363"/>
                  <a:gd name="connsiteX50" fmla="*/ 250779 w 337966"/>
                  <a:gd name="connsiteY50" fmla="*/ 139624 h 604363"/>
                  <a:gd name="connsiteX51" fmla="*/ 241137 w 337966"/>
                  <a:gd name="connsiteY51" fmla="*/ 135941 h 604363"/>
                  <a:gd name="connsiteX52" fmla="*/ 240286 w 337966"/>
                  <a:gd name="connsiteY52" fmla="*/ 115970 h 604363"/>
                  <a:gd name="connsiteX53" fmla="*/ 252055 w 337966"/>
                  <a:gd name="connsiteY53" fmla="*/ 81834 h 604363"/>
                  <a:gd name="connsiteX54" fmla="*/ 240428 w 337966"/>
                  <a:gd name="connsiteY54" fmla="*/ 47839 h 604363"/>
                  <a:gd name="connsiteX55" fmla="*/ 241562 w 337966"/>
                  <a:gd name="connsiteY55" fmla="*/ 27868 h 604363"/>
                  <a:gd name="connsiteX56" fmla="*/ 284673 w 337966"/>
                  <a:gd name="connsiteY56" fmla="*/ 3663 h 604363"/>
                  <a:gd name="connsiteX57" fmla="*/ 304649 w 337966"/>
                  <a:gd name="connsiteY57" fmla="*/ 4654 h 604363"/>
                  <a:gd name="connsiteX58" fmla="*/ 333126 w 337966"/>
                  <a:gd name="connsiteY58" fmla="*/ 81692 h 604363"/>
                  <a:gd name="connsiteX59" fmla="*/ 304224 w 337966"/>
                  <a:gd name="connsiteY59" fmla="*/ 159297 h 604363"/>
                  <a:gd name="connsiteX60" fmla="*/ 293740 w 337966"/>
                  <a:gd name="connsiteY60" fmla="*/ 163970 h 604363"/>
                  <a:gd name="connsiteX61" fmla="*/ 284106 w 337966"/>
                  <a:gd name="connsiteY61" fmla="*/ 160288 h 604363"/>
                  <a:gd name="connsiteX62" fmla="*/ 283256 w 337966"/>
                  <a:gd name="connsiteY62" fmla="*/ 140320 h 604363"/>
                  <a:gd name="connsiteX63" fmla="*/ 304791 w 337966"/>
                  <a:gd name="connsiteY63" fmla="*/ 81692 h 604363"/>
                  <a:gd name="connsiteX64" fmla="*/ 283681 w 337966"/>
                  <a:gd name="connsiteY64" fmla="*/ 23630 h 604363"/>
                  <a:gd name="connsiteX65" fmla="*/ 284673 w 337966"/>
                  <a:gd name="connsiteY65" fmla="*/ 3663 h 604363"/>
                  <a:gd name="connsiteX66" fmla="*/ 51750 w 337966"/>
                  <a:gd name="connsiteY66" fmla="*/ 3663 h 604363"/>
                  <a:gd name="connsiteX67" fmla="*/ 52601 w 337966"/>
                  <a:gd name="connsiteY67" fmla="*/ 23630 h 604363"/>
                  <a:gd name="connsiteX68" fmla="*/ 31039 w 337966"/>
                  <a:gd name="connsiteY68" fmla="*/ 82259 h 604363"/>
                  <a:gd name="connsiteX69" fmla="*/ 52176 w 337966"/>
                  <a:gd name="connsiteY69" fmla="*/ 140320 h 604363"/>
                  <a:gd name="connsiteX70" fmla="*/ 51183 w 337966"/>
                  <a:gd name="connsiteY70" fmla="*/ 160288 h 604363"/>
                  <a:gd name="connsiteX71" fmla="*/ 41679 w 337966"/>
                  <a:gd name="connsiteY71" fmla="*/ 163970 h 604363"/>
                  <a:gd name="connsiteX72" fmla="*/ 31181 w 337966"/>
                  <a:gd name="connsiteY72" fmla="*/ 159297 h 604363"/>
                  <a:gd name="connsiteX73" fmla="*/ 2668 w 337966"/>
                  <a:gd name="connsiteY73" fmla="*/ 82259 h 604363"/>
                  <a:gd name="connsiteX74" fmla="*/ 31607 w 337966"/>
                  <a:gd name="connsiteY74" fmla="*/ 4654 h 604363"/>
                  <a:gd name="connsiteX75" fmla="*/ 51750 w 337966"/>
                  <a:gd name="connsiteY75" fmla="*/ 3663 h 60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7966" h="604363">
                    <a:moveTo>
                      <a:pt x="168920" y="358540"/>
                    </a:moveTo>
                    <a:cubicBezTo>
                      <a:pt x="145092" y="358540"/>
                      <a:pt x="121689" y="362505"/>
                      <a:pt x="100839" y="369869"/>
                    </a:cubicBezTo>
                    <a:lnTo>
                      <a:pt x="63111" y="485700"/>
                    </a:lnTo>
                    <a:cubicBezTo>
                      <a:pt x="93606" y="470548"/>
                      <a:pt x="130341" y="462194"/>
                      <a:pt x="168920" y="462194"/>
                    </a:cubicBezTo>
                    <a:cubicBezTo>
                      <a:pt x="207499" y="462194"/>
                      <a:pt x="244376" y="470548"/>
                      <a:pt x="274728" y="485700"/>
                    </a:cubicBezTo>
                    <a:lnTo>
                      <a:pt x="237142" y="369869"/>
                    </a:lnTo>
                    <a:cubicBezTo>
                      <a:pt x="216292" y="362505"/>
                      <a:pt x="192890" y="358540"/>
                      <a:pt x="168920" y="358540"/>
                    </a:cubicBezTo>
                    <a:close/>
                    <a:moveTo>
                      <a:pt x="168920" y="160580"/>
                    </a:moveTo>
                    <a:lnTo>
                      <a:pt x="111477" y="337017"/>
                    </a:lnTo>
                    <a:cubicBezTo>
                      <a:pt x="129773" y="332485"/>
                      <a:pt x="149347" y="330220"/>
                      <a:pt x="168920" y="330220"/>
                    </a:cubicBezTo>
                    <a:cubicBezTo>
                      <a:pt x="188635" y="330220"/>
                      <a:pt x="208066" y="332485"/>
                      <a:pt x="226363" y="337017"/>
                    </a:cubicBezTo>
                    <a:close/>
                    <a:moveTo>
                      <a:pt x="168920" y="62591"/>
                    </a:moveTo>
                    <a:cubicBezTo>
                      <a:pt x="157006" y="62591"/>
                      <a:pt x="147219" y="72220"/>
                      <a:pt x="147219" y="84256"/>
                    </a:cubicBezTo>
                    <a:cubicBezTo>
                      <a:pt x="147219" y="96150"/>
                      <a:pt x="157006" y="105779"/>
                      <a:pt x="168920" y="105779"/>
                    </a:cubicBezTo>
                    <a:cubicBezTo>
                      <a:pt x="180834" y="105779"/>
                      <a:pt x="190620" y="96150"/>
                      <a:pt x="190620" y="84256"/>
                    </a:cubicBezTo>
                    <a:cubicBezTo>
                      <a:pt x="190620" y="72220"/>
                      <a:pt x="180834" y="62591"/>
                      <a:pt x="168920" y="62591"/>
                    </a:cubicBezTo>
                    <a:close/>
                    <a:moveTo>
                      <a:pt x="168920" y="34270"/>
                    </a:moveTo>
                    <a:cubicBezTo>
                      <a:pt x="196577" y="34270"/>
                      <a:pt x="218987" y="56643"/>
                      <a:pt x="218987" y="84256"/>
                    </a:cubicBezTo>
                    <a:cubicBezTo>
                      <a:pt x="218987" y="104647"/>
                      <a:pt x="206506" y="122347"/>
                      <a:pt x="188777" y="129993"/>
                    </a:cubicBezTo>
                    <a:lnTo>
                      <a:pt x="313874" y="514162"/>
                    </a:lnTo>
                    <a:cubicBezTo>
                      <a:pt x="314158" y="514728"/>
                      <a:pt x="314300" y="515295"/>
                      <a:pt x="314442" y="515861"/>
                    </a:cubicBezTo>
                    <a:lnTo>
                      <a:pt x="337277" y="585813"/>
                    </a:lnTo>
                    <a:cubicBezTo>
                      <a:pt x="339688" y="593318"/>
                      <a:pt x="335575" y="601248"/>
                      <a:pt x="328058" y="603655"/>
                    </a:cubicBezTo>
                    <a:cubicBezTo>
                      <a:pt x="326639" y="604221"/>
                      <a:pt x="325221" y="604363"/>
                      <a:pt x="323661" y="604363"/>
                    </a:cubicBezTo>
                    <a:cubicBezTo>
                      <a:pt x="317704" y="604363"/>
                      <a:pt x="312172" y="600540"/>
                      <a:pt x="310187" y="594592"/>
                    </a:cubicBezTo>
                    <a:lnTo>
                      <a:pt x="288486" y="527756"/>
                    </a:lnTo>
                    <a:cubicBezTo>
                      <a:pt x="258984" y="503966"/>
                      <a:pt x="215725" y="490514"/>
                      <a:pt x="168920" y="490514"/>
                    </a:cubicBezTo>
                    <a:cubicBezTo>
                      <a:pt x="122114" y="490514"/>
                      <a:pt x="78855" y="504108"/>
                      <a:pt x="49353" y="527756"/>
                    </a:cubicBezTo>
                    <a:lnTo>
                      <a:pt x="27653" y="594592"/>
                    </a:lnTo>
                    <a:cubicBezTo>
                      <a:pt x="25242" y="602097"/>
                      <a:pt x="17157" y="606062"/>
                      <a:pt x="9782" y="603655"/>
                    </a:cubicBezTo>
                    <a:cubicBezTo>
                      <a:pt x="2264" y="601248"/>
                      <a:pt x="-1707" y="593318"/>
                      <a:pt x="704" y="585813"/>
                    </a:cubicBezTo>
                    <a:lnTo>
                      <a:pt x="23398" y="516003"/>
                    </a:lnTo>
                    <a:cubicBezTo>
                      <a:pt x="23540" y="515295"/>
                      <a:pt x="23823" y="514728"/>
                      <a:pt x="23965" y="514020"/>
                    </a:cubicBezTo>
                    <a:lnTo>
                      <a:pt x="149063" y="129993"/>
                    </a:lnTo>
                    <a:cubicBezTo>
                      <a:pt x="131334" y="122347"/>
                      <a:pt x="118852" y="104647"/>
                      <a:pt x="118852" y="84256"/>
                    </a:cubicBezTo>
                    <a:cubicBezTo>
                      <a:pt x="118852" y="56643"/>
                      <a:pt x="141404" y="34270"/>
                      <a:pt x="168920" y="34270"/>
                    </a:cubicBezTo>
                    <a:close/>
                    <a:moveTo>
                      <a:pt x="94727" y="28009"/>
                    </a:moveTo>
                    <a:cubicBezTo>
                      <a:pt x="100541" y="33250"/>
                      <a:pt x="100966" y="42174"/>
                      <a:pt x="95578" y="47981"/>
                    </a:cubicBezTo>
                    <a:cubicBezTo>
                      <a:pt x="88914" y="55346"/>
                      <a:pt x="83809" y="70077"/>
                      <a:pt x="83809" y="82117"/>
                    </a:cubicBezTo>
                    <a:cubicBezTo>
                      <a:pt x="83809" y="94157"/>
                      <a:pt x="88772" y="108746"/>
                      <a:pt x="95436" y="116111"/>
                    </a:cubicBezTo>
                    <a:cubicBezTo>
                      <a:pt x="100683" y="121919"/>
                      <a:pt x="100257" y="130842"/>
                      <a:pt x="94444" y="136083"/>
                    </a:cubicBezTo>
                    <a:cubicBezTo>
                      <a:pt x="91608" y="138491"/>
                      <a:pt x="88205" y="139624"/>
                      <a:pt x="84944" y="139624"/>
                    </a:cubicBezTo>
                    <a:cubicBezTo>
                      <a:pt x="80974" y="139624"/>
                      <a:pt x="77145" y="138066"/>
                      <a:pt x="74309" y="134950"/>
                    </a:cubicBezTo>
                    <a:cubicBezTo>
                      <a:pt x="61265" y="120502"/>
                      <a:pt x="55451" y="97981"/>
                      <a:pt x="55451" y="82117"/>
                    </a:cubicBezTo>
                    <a:cubicBezTo>
                      <a:pt x="55451" y="66111"/>
                      <a:pt x="61406" y="43448"/>
                      <a:pt x="74735" y="28859"/>
                    </a:cubicBezTo>
                    <a:cubicBezTo>
                      <a:pt x="79981" y="23052"/>
                      <a:pt x="88914" y="22627"/>
                      <a:pt x="94727" y="28009"/>
                    </a:cubicBezTo>
                    <a:close/>
                    <a:moveTo>
                      <a:pt x="241562" y="27868"/>
                    </a:moveTo>
                    <a:cubicBezTo>
                      <a:pt x="247376" y="22627"/>
                      <a:pt x="256309" y="23194"/>
                      <a:pt x="261555" y="29001"/>
                    </a:cubicBezTo>
                    <a:cubicBezTo>
                      <a:pt x="274600" y="43448"/>
                      <a:pt x="280413" y="65970"/>
                      <a:pt x="280413" y="81834"/>
                    </a:cubicBezTo>
                    <a:cubicBezTo>
                      <a:pt x="280413" y="97839"/>
                      <a:pt x="274458" y="120502"/>
                      <a:pt x="261130" y="135091"/>
                    </a:cubicBezTo>
                    <a:cubicBezTo>
                      <a:pt x="258436" y="138066"/>
                      <a:pt x="254607" y="139624"/>
                      <a:pt x="250779" y="139624"/>
                    </a:cubicBezTo>
                    <a:cubicBezTo>
                      <a:pt x="247376" y="139624"/>
                      <a:pt x="243831" y="138491"/>
                      <a:pt x="241137" y="135941"/>
                    </a:cubicBezTo>
                    <a:cubicBezTo>
                      <a:pt x="235324" y="130700"/>
                      <a:pt x="235040" y="121777"/>
                      <a:pt x="240286" y="115970"/>
                    </a:cubicBezTo>
                    <a:cubicBezTo>
                      <a:pt x="246951" y="108604"/>
                      <a:pt x="252055" y="93873"/>
                      <a:pt x="252055" y="81834"/>
                    </a:cubicBezTo>
                    <a:cubicBezTo>
                      <a:pt x="252055" y="69794"/>
                      <a:pt x="247092" y="55205"/>
                      <a:pt x="240428" y="47839"/>
                    </a:cubicBezTo>
                    <a:cubicBezTo>
                      <a:pt x="235182" y="42032"/>
                      <a:pt x="235749" y="33109"/>
                      <a:pt x="241562" y="27868"/>
                    </a:cubicBezTo>
                    <a:close/>
                    <a:moveTo>
                      <a:pt x="284673" y="3663"/>
                    </a:moveTo>
                    <a:cubicBezTo>
                      <a:pt x="290482" y="-1577"/>
                      <a:pt x="299407" y="-1152"/>
                      <a:pt x="304649" y="4654"/>
                    </a:cubicBezTo>
                    <a:cubicBezTo>
                      <a:pt x="322217" y="24197"/>
                      <a:pt x="333126" y="53653"/>
                      <a:pt x="333126" y="81692"/>
                    </a:cubicBezTo>
                    <a:cubicBezTo>
                      <a:pt x="333126" y="110015"/>
                      <a:pt x="322075" y="139754"/>
                      <a:pt x="304224" y="159297"/>
                    </a:cubicBezTo>
                    <a:cubicBezTo>
                      <a:pt x="301391" y="162412"/>
                      <a:pt x="297565" y="163970"/>
                      <a:pt x="293740" y="163970"/>
                    </a:cubicBezTo>
                    <a:cubicBezTo>
                      <a:pt x="290340" y="163970"/>
                      <a:pt x="286940" y="162695"/>
                      <a:pt x="284106" y="160288"/>
                    </a:cubicBezTo>
                    <a:cubicBezTo>
                      <a:pt x="278439" y="155048"/>
                      <a:pt x="278014" y="145985"/>
                      <a:pt x="283256" y="140320"/>
                    </a:cubicBezTo>
                    <a:cubicBezTo>
                      <a:pt x="296432" y="125876"/>
                      <a:pt x="304791" y="102934"/>
                      <a:pt x="304791" y="81692"/>
                    </a:cubicBezTo>
                    <a:cubicBezTo>
                      <a:pt x="304791" y="60733"/>
                      <a:pt x="296574" y="37933"/>
                      <a:pt x="283681" y="23630"/>
                    </a:cubicBezTo>
                    <a:cubicBezTo>
                      <a:pt x="278439" y="17824"/>
                      <a:pt x="278864" y="8902"/>
                      <a:pt x="284673" y="3663"/>
                    </a:cubicBezTo>
                    <a:close/>
                    <a:moveTo>
                      <a:pt x="51750" y="3663"/>
                    </a:moveTo>
                    <a:cubicBezTo>
                      <a:pt x="57425" y="8902"/>
                      <a:pt x="57850" y="17966"/>
                      <a:pt x="52601" y="23630"/>
                    </a:cubicBezTo>
                    <a:cubicBezTo>
                      <a:pt x="39551" y="38075"/>
                      <a:pt x="31039" y="61016"/>
                      <a:pt x="31039" y="82259"/>
                    </a:cubicBezTo>
                    <a:cubicBezTo>
                      <a:pt x="31039" y="103218"/>
                      <a:pt x="39267" y="126017"/>
                      <a:pt x="52176" y="140320"/>
                    </a:cubicBezTo>
                    <a:cubicBezTo>
                      <a:pt x="57425" y="146127"/>
                      <a:pt x="56999" y="155048"/>
                      <a:pt x="51183" y="160288"/>
                    </a:cubicBezTo>
                    <a:cubicBezTo>
                      <a:pt x="48488" y="162695"/>
                      <a:pt x="45083" y="163970"/>
                      <a:pt x="41679" y="163970"/>
                    </a:cubicBezTo>
                    <a:cubicBezTo>
                      <a:pt x="37848" y="163970"/>
                      <a:pt x="34018" y="162412"/>
                      <a:pt x="31181" y="159297"/>
                    </a:cubicBezTo>
                    <a:cubicBezTo>
                      <a:pt x="13591" y="139754"/>
                      <a:pt x="2668" y="110298"/>
                      <a:pt x="2668" y="82259"/>
                    </a:cubicBezTo>
                    <a:cubicBezTo>
                      <a:pt x="2668" y="53936"/>
                      <a:pt x="13733" y="24197"/>
                      <a:pt x="31607" y="4654"/>
                    </a:cubicBezTo>
                    <a:cubicBezTo>
                      <a:pt x="36997" y="-1152"/>
                      <a:pt x="45934" y="-1577"/>
                      <a:pt x="51750" y="3663"/>
                    </a:cubicBezTo>
                    <a:close/>
                  </a:path>
                </a:pathLst>
              </a:custGeom>
              <a:solidFill>
                <a:sysClr val="window" lastClr="FFFFFF">
                  <a:lumMod val="25000"/>
                </a:sysClr>
              </a:solidFill>
              <a:ln>
                <a:solidFill>
                  <a:srgbClr val="1F497D">
                    <a:lumMod val="60000"/>
                    <a:lumOff val="40000"/>
                  </a:srgbClr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闪电形 81"/>
              <p:cNvSpPr/>
              <p:nvPr/>
            </p:nvSpPr>
            <p:spPr>
              <a:xfrm>
                <a:off x="6773308" y="2560585"/>
                <a:ext cx="326460" cy="191686"/>
              </a:xfrm>
              <a:prstGeom prst="lightningBol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smartphone_129658"/>
              <p:cNvSpPr>
                <a:spLocks noChangeAspect="1"/>
              </p:cNvSpPr>
              <p:nvPr/>
            </p:nvSpPr>
            <p:spPr bwMode="auto">
              <a:xfrm>
                <a:off x="6592037" y="3081397"/>
                <a:ext cx="181271" cy="302090"/>
              </a:xfrm>
              <a:custGeom>
                <a:avLst/>
                <a:gdLst>
                  <a:gd name="connsiteX0" fmla="*/ 191005 w 382041"/>
                  <a:gd name="connsiteY0" fmla="*/ 540213 h 604181"/>
                  <a:gd name="connsiteX1" fmla="*/ 185563 w 382041"/>
                  <a:gd name="connsiteY1" fmla="*/ 545753 h 604181"/>
                  <a:gd name="connsiteX2" fmla="*/ 191005 w 382041"/>
                  <a:gd name="connsiteY2" fmla="*/ 551293 h 604181"/>
                  <a:gd name="connsiteX3" fmla="*/ 196549 w 382041"/>
                  <a:gd name="connsiteY3" fmla="*/ 545753 h 604181"/>
                  <a:gd name="connsiteX4" fmla="*/ 191005 w 382041"/>
                  <a:gd name="connsiteY4" fmla="*/ 540213 h 604181"/>
                  <a:gd name="connsiteX5" fmla="*/ 191005 w 382041"/>
                  <a:gd name="connsiteY5" fmla="*/ 520067 h 604181"/>
                  <a:gd name="connsiteX6" fmla="*/ 216706 w 382041"/>
                  <a:gd name="connsiteY6" fmla="*/ 545753 h 604181"/>
                  <a:gd name="connsiteX7" fmla="*/ 191005 w 382041"/>
                  <a:gd name="connsiteY7" fmla="*/ 571439 h 604181"/>
                  <a:gd name="connsiteX8" fmla="*/ 165405 w 382041"/>
                  <a:gd name="connsiteY8" fmla="*/ 545753 h 604181"/>
                  <a:gd name="connsiteX9" fmla="*/ 191005 w 382041"/>
                  <a:gd name="connsiteY9" fmla="*/ 520067 h 604181"/>
                  <a:gd name="connsiteX10" fmla="*/ 326381 w 382041"/>
                  <a:gd name="connsiteY10" fmla="*/ 364980 h 604181"/>
                  <a:gd name="connsiteX11" fmla="*/ 252676 w 382041"/>
                  <a:gd name="connsiteY11" fmla="*/ 492239 h 604181"/>
                  <a:gd name="connsiteX12" fmla="*/ 326381 w 382041"/>
                  <a:gd name="connsiteY12" fmla="*/ 492239 h 604181"/>
                  <a:gd name="connsiteX13" fmla="*/ 203977 w 382041"/>
                  <a:gd name="connsiteY13" fmla="*/ 111871 h 604181"/>
                  <a:gd name="connsiteX14" fmla="*/ 55659 w 382041"/>
                  <a:gd name="connsiteY14" fmla="*/ 368201 h 604181"/>
                  <a:gd name="connsiteX15" fmla="*/ 55659 w 382041"/>
                  <a:gd name="connsiteY15" fmla="*/ 492239 h 604181"/>
                  <a:gd name="connsiteX16" fmla="*/ 229385 w 382041"/>
                  <a:gd name="connsiteY16" fmla="*/ 492239 h 604181"/>
                  <a:gd name="connsiteX17" fmla="*/ 326381 w 382041"/>
                  <a:gd name="connsiteY17" fmla="*/ 324708 h 604181"/>
                  <a:gd name="connsiteX18" fmla="*/ 326381 w 382041"/>
                  <a:gd name="connsiteY18" fmla="*/ 111871 h 604181"/>
                  <a:gd name="connsiteX19" fmla="*/ 153260 w 382041"/>
                  <a:gd name="connsiteY19" fmla="*/ 111871 h 604181"/>
                  <a:gd name="connsiteX20" fmla="*/ 55659 w 382041"/>
                  <a:gd name="connsiteY20" fmla="*/ 280610 h 604181"/>
                  <a:gd name="connsiteX21" fmla="*/ 55659 w 382041"/>
                  <a:gd name="connsiteY21" fmla="*/ 327929 h 604181"/>
                  <a:gd name="connsiteX22" fmla="*/ 180685 w 382041"/>
                  <a:gd name="connsiteY22" fmla="*/ 111871 h 604181"/>
                  <a:gd name="connsiteX23" fmla="*/ 55659 w 382041"/>
                  <a:gd name="connsiteY23" fmla="*/ 111871 h 604181"/>
                  <a:gd name="connsiteX24" fmla="*/ 55659 w 382041"/>
                  <a:gd name="connsiteY24" fmla="*/ 240338 h 604181"/>
                  <a:gd name="connsiteX25" fmla="*/ 129969 w 382041"/>
                  <a:gd name="connsiteY25" fmla="*/ 111871 h 604181"/>
                  <a:gd name="connsiteX26" fmla="*/ 45576 w 382041"/>
                  <a:gd name="connsiteY26" fmla="*/ 91735 h 604181"/>
                  <a:gd name="connsiteX27" fmla="*/ 336464 w 382041"/>
                  <a:gd name="connsiteY27" fmla="*/ 91735 h 604181"/>
                  <a:gd name="connsiteX28" fmla="*/ 346546 w 382041"/>
                  <a:gd name="connsiteY28" fmla="*/ 101803 h 604181"/>
                  <a:gd name="connsiteX29" fmla="*/ 346546 w 382041"/>
                  <a:gd name="connsiteY29" fmla="*/ 502307 h 604181"/>
                  <a:gd name="connsiteX30" fmla="*/ 336464 w 382041"/>
                  <a:gd name="connsiteY30" fmla="*/ 512375 h 604181"/>
                  <a:gd name="connsiteX31" fmla="*/ 45576 w 382041"/>
                  <a:gd name="connsiteY31" fmla="*/ 512375 h 604181"/>
                  <a:gd name="connsiteX32" fmla="*/ 35494 w 382041"/>
                  <a:gd name="connsiteY32" fmla="*/ 502307 h 604181"/>
                  <a:gd name="connsiteX33" fmla="*/ 35494 w 382041"/>
                  <a:gd name="connsiteY33" fmla="*/ 101803 h 604181"/>
                  <a:gd name="connsiteX34" fmla="*/ 45576 w 382041"/>
                  <a:gd name="connsiteY34" fmla="*/ 91735 h 604181"/>
                  <a:gd name="connsiteX35" fmla="*/ 154807 w 382041"/>
                  <a:gd name="connsiteY35" fmla="*/ 46785 h 604181"/>
                  <a:gd name="connsiteX36" fmla="*/ 227164 w 382041"/>
                  <a:gd name="connsiteY36" fmla="*/ 46785 h 604181"/>
                  <a:gd name="connsiteX37" fmla="*/ 237241 w 382041"/>
                  <a:gd name="connsiteY37" fmla="*/ 56876 h 604181"/>
                  <a:gd name="connsiteX38" fmla="*/ 227164 w 382041"/>
                  <a:gd name="connsiteY38" fmla="*/ 66967 h 604181"/>
                  <a:gd name="connsiteX39" fmla="*/ 154807 w 382041"/>
                  <a:gd name="connsiteY39" fmla="*/ 66967 h 604181"/>
                  <a:gd name="connsiteX40" fmla="*/ 144730 w 382041"/>
                  <a:gd name="connsiteY40" fmla="*/ 56876 h 604181"/>
                  <a:gd name="connsiteX41" fmla="*/ 154807 w 382041"/>
                  <a:gd name="connsiteY41" fmla="*/ 46785 h 604181"/>
                  <a:gd name="connsiteX42" fmla="*/ 39626 w 382041"/>
                  <a:gd name="connsiteY42" fmla="*/ 20136 h 604181"/>
                  <a:gd name="connsiteX43" fmla="*/ 20166 w 382041"/>
                  <a:gd name="connsiteY43" fmla="*/ 39567 h 604181"/>
                  <a:gd name="connsiteX44" fmla="*/ 20166 w 382041"/>
                  <a:gd name="connsiteY44" fmla="*/ 564614 h 604181"/>
                  <a:gd name="connsiteX45" fmla="*/ 39626 w 382041"/>
                  <a:gd name="connsiteY45" fmla="*/ 584045 h 604181"/>
                  <a:gd name="connsiteX46" fmla="*/ 342315 w 382041"/>
                  <a:gd name="connsiteY46" fmla="*/ 584045 h 604181"/>
                  <a:gd name="connsiteX47" fmla="*/ 361875 w 382041"/>
                  <a:gd name="connsiteY47" fmla="*/ 564614 h 604181"/>
                  <a:gd name="connsiteX48" fmla="*/ 361875 w 382041"/>
                  <a:gd name="connsiteY48" fmla="*/ 39567 h 604181"/>
                  <a:gd name="connsiteX49" fmla="*/ 342315 w 382041"/>
                  <a:gd name="connsiteY49" fmla="*/ 20136 h 604181"/>
                  <a:gd name="connsiteX50" fmla="*/ 39626 w 382041"/>
                  <a:gd name="connsiteY50" fmla="*/ 0 h 604181"/>
                  <a:gd name="connsiteX51" fmla="*/ 342315 w 382041"/>
                  <a:gd name="connsiteY51" fmla="*/ 0 h 604181"/>
                  <a:gd name="connsiteX52" fmla="*/ 382041 w 382041"/>
                  <a:gd name="connsiteY52" fmla="*/ 39567 h 604181"/>
                  <a:gd name="connsiteX53" fmla="*/ 382041 w 382041"/>
                  <a:gd name="connsiteY53" fmla="*/ 564614 h 604181"/>
                  <a:gd name="connsiteX54" fmla="*/ 342315 w 382041"/>
                  <a:gd name="connsiteY54" fmla="*/ 604181 h 604181"/>
                  <a:gd name="connsiteX55" fmla="*/ 39626 w 382041"/>
                  <a:gd name="connsiteY55" fmla="*/ 604181 h 604181"/>
                  <a:gd name="connsiteX56" fmla="*/ 0 w 382041"/>
                  <a:gd name="connsiteY56" fmla="*/ 564614 h 604181"/>
                  <a:gd name="connsiteX57" fmla="*/ 0 w 382041"/>
                  <a:gd name="connsiteY57" fmla="*/ 39567 h 604181"/>
                  <a:gd name="connsiteX58" fmla="*/ 39626 w 382041"/>
                  <a:gd name="connsiteY58" fmla="*/ 0 h 604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82041" h="604181">
                    <a:moveTo>
                      <a:pt x="191005" y="540213"/>
                    </a:moveTo>
                    <a:cubicBezTo>
                      <a:pt x="187982" y="540213"/>
                      <a:pt x="185563" y="542731"/>
                      <a:pt x="185563" y="545753"/>
                    </a:cubicBezTo>
                    <a:cubicBezTo>
                      <a:pt x="185563" y="548876"/>
                      <a:pt x="187982" y="551293"/>
                      <a:pt x="191005" y="551293"/>
                    </a:cubicBezTo>
                    <a:cubicBezTo>
                      <a:pt x="194130" y="551293"/>
                      <a:pt x="196549" y="548876"/>
                      <a:pt x="196549" y="545753"/>
                    </a:cubicBezTo>
                    <a:cubicBezTo>
                      <a:pt x="196549" y="542731"/>
                      <a:pt x="194130" y="540213"/>
                      <a:pt x="191005" y="540213"/>
                    </a:cubicBezTo>
                    <a:close/>
                    <a:moveTo>
                      <a:pt x="191005" y="520067"/>
                    </a:moveTo>
                    <a:cubicBezTo>
                      <a:pt x="205216" y="520067"/>
                      <a:pt x="216706" y="531651"/>
                      <a:pt x="216706" y="545753"/>
                    </a:cubicBezTo>
                    <a:cubicBezTo>
                      <a:pt x="216706" y="559956"/>
                      <a:pt x="205216" y="571439"/>
                      <a:pt x="191005" y="571439"/>
                    </a:cubicBezTo>
                    <a:cubicBezTo>
                      <a:pt x="176895" y="571439"/>
                      <a:pt x="165405" y="559956"/>
                      <a:pt x="165405" y="545753"/>
                    </a:cubicBezTo>
                    <a:cubicBezTo>
                      <a:pt x="165405" y="531651"/>
                      <a:pt x="176895" y="520067"/>
                      <a:pt x="191005" y="520067"/>
                    </a:cubicBezTo>
                    <a:close/>
                    <a:moveTo>
                      <a:pt x="326381" y="364980"/>
                    </a:moveTo>
                    <a:lnTo>
                      <a:pt x="252676" y="492239"/>
                    </a:lnTo>
                    <a:lnTo>
                      <a:pt x="326381" y="492239"/>
                    </a:lnTo>
                    <a:close/>
                    <a:moveTo>
                      <a:pt x="203977" y="111871"/>
                    </a:moveTo>
                    <a:lnTo>
                      <a:pt x="55659" y="368201"/>
                    </a:lnTo>
                    <a:lnTo>
                      <a:pt x="55659" y="492239"/>
                    </a:lnTo>
                    <a:lnTo>
                      <a:pt x="229385" y="492239"/>
                    </a:lnTo>
                    <a:lnTo>
                      <a:pt x="326381" y="324708"/>
                    </a:lnTo>
                    <a:lnTo>
                      <a:pt x="326381" y="111871"/>
                    </a:lnTo>
                    <a:close/>
                    <a:moveTo>
                      <a:pt x="153260" y="111871"/>
                    </a:moveTo>
                    <a:lnTo>
                      <a:pt x="55659" y="280610"/>
                    </a:lnTo>
                    <a:lnTo>
                      <a:pt x="55659" y="327929"/>
                    </a:lnTo>
                    <a:lnTo>
                      <a:pt x="180685" y="111871"/>
                    </a:lnTo>
                    <a:close/>
                    <a:moveTo>
                      <a:pt x="55659" y="111871"/>
                    </a:moveTo>
                    <a:lnTo>
                      <a:pt x="55659" y="240338"/>
                    </a:lnTo>
                    <a:lnTo>
                      <a:pt x="129969" y="111871"/>
                    </a:lnTo>
                    <a:close/>
                    <a:moveTo>
                      <a:pt x="45576" y="91735"/>
                    </a:moveTo>
                    <a:lnTo>
                      <a:pt x="336464" y="91735"/>
                    </a:lnTo>
                    <a:cubicBezTo>
                      <a:pt x="342009" y="91735"/>
                      <a:pt x="346546" y="96265"/>
                      <a:pt x="346546" y="101803"/>
                    </a:cubicBezTo>
                    <a:lnTo>
                      <a:pt x="346546" y="502307"/>
                    </a:lnTo>
                    <a:cubicBezTo>
                      <a:pt x="346546" y="507945"/>
                      <a:pt x="342009" y="512375"/>
                      <a:pt x="336464" y="512375"/>
                    </a:cubicBezTo>
                    <a:lnTo>
                      <a:pt x="45576" y="512375"/>
                    </a:lnTo>
                    <a:cubicBezTo>
                      <a:pt x="40031" y="512375"/>
                      <a:pt x="35494" y="507945"/>
                      <a:pt x="35494" y="502307"/>
                    </a:cubicBezTo>
                    <a:lnTo>
                      <a:pt x="35494" y="101803"/>
                    </a:lnTo>
                    <a:cubicBezTo>
                      <a:pt x="35494" y="96265"/>
                      <a:pt x="40031" y="91735"/>
                      <a:pt x="45576" y="91735"/>
                    </a:cubicBezTo>
                    <a:close/>
                    <a:moveTo>
                      <a:pt x="154807" y="46785"/>
                    </a:moveTo>
                    <a:lnTo>
                      <a:pt x="227164" y="46785"/>
                    </a:lnTo>
                    <a:cubicBezTo>
                      <a:pt x="232807" y="46785"/>
                      <a:pt x="237241" y="51225"/>
                      <a:pt x="237241" y="56876"/>
                    </a:cubicBezTo>
                    <a:cubicBezTo>
                      <a:pt x="237241" y="62426"/>
                      <a:pt x="232807" y="66967"/>
                      <a:pt x="227164" y="66967"/>
                    </a:cubicBezTo>
                    <a:lnTo>
                      <a:pt x="154807" y="66967"/>
                    </a:lnTo>
                    <a:cubicBezTo>
                      <a:pt x="149265" y="66967"/>
                      <a:pt x="144730" y="62426"/>
                      <a:pt x="144730" y="56876"/>
                    </a:cubicBezTo>
                    <a:cubicBezTo>
                      <a:pt x="144730" y="51225"/>
                      <a:pt x="149265" y="46785"/>
                      <a:pt x="154807" y="46785"/>
                    </a:cubicBezTo>
                    <a:close/>
                    <a:moveTo>
                      <a:pt x="39626" y="20136"/>
                    </a:moveTo>
                    <a:cubicBezTo>
                      <a:pt x="28938" y="20136"/>
                      <a:pt x="20166" y="28895"/>
                      <a:pt x="20166" y="39567"/>
                    </a:cubicBezTo>
                    <a:lnTo>
                      <a:pt x="20166" y="564614"/>
                    </a:lnTo>
                    <a:cubicBezTo>
                      <a:pt x="20166" y="575286"/>
                      <a:pt x="28938" y="584045"/>
                      <a:pt x="39626" y="584045"/>
                    </a:cubicBezTo>
                    <a:lnTo>
                      <a:pt x="342315" y="584045"/>
                    </a:lnTo>
                    <a:cubicBezTo>
                      <a:pt x="353103" y="584045"/>
                      <a:pt x="361875" y="575286"/>
                      <a:pt x="361875" y="564614"/>
                    </a:cubicBezTo>
                    <a:lnTo>
                      <a:pt x="361875" y="39567"/>
                    </a:lnTo>
                    <a:cubicBezTo>
                      <a:pt x="361875" y="28895"/>
                      <a:pt x="353103" y="20136"/>
                      <a:pt x="342315" y="20136"/>
                    </a:cubicBezTo>
                    <a:close/>
                    <a:moveTo>
                      <a:pt x="39626" y="0"/>
                    </a:moveTo>
                    <a:lnTo>
                      <a:pt x="342315" y="0"/>
                    </a:lnTo>
                    <a:cubicBezTo>
                      <a:pt x="364195" y="0"/>
                      <a:pt x="382041" y="17719"/>
                      <a:pt x="382041" y="39567"/>
                    </a:cubicBezTo>
                    <a:lnTo>
                      <a:pt x="382041" y="564614"/>
                    </a:lnTo>
                    <a:cubicBezTo>
                      <a:pt x="382041" y="586462"/>
                      <a:pt x="364195" y="604181"/>
                      <a:pt x="342315" y="604181"/>
                    </a:cubicBezTo>
                    <a:lnTo>
                      <a:pt x="39626" y="604181"/>
                    </a:lnTo>
                    <a:cubicBezTo>
                      <a:pt x="17846" y="604181"/>
                      <a:pt x="0" y="586462"/>
                      <a:pt x="0" y="564614"/>
                    </a:cubicBezTo>
                    <a:lnTo>
                      <a:pt x="0" y="39567"/>
                    </a:lnTo>
                    <a:cubicBezTo>
                      <a:pt x="0" y="17719"/>
                      <a:pt x="17846" y="0"/>
                      <a:pt x="39626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25000"/>
                </a:sysClr>
              </a:solidFill>
              <a:ln>
                <a:solidFill>
                  <a:srgbClr val="1F497D">
                    <a:lumMod val="60000"/>
                    <a:lumOff val="40000"/>
                  </a:srgbClr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antenna-with-signal_74024"/>
              <p:cNvSpPr>
                <a:spLocks noChangeAspect="1"/>
              </p:cNvSpPr>
              <p:nvPr/>
            </p:nvSpPr>
            <p:spPr bwMode="auto">
              <a:xfrm>
                <a:off x="7059935" y="3045934"/>
                <a:ext cx="214374" cy="324340"/>
              </a:xfrm>
              <a:custGeom>
                <a:avLst/>
                <a:gdLst>
                  <a:gd name="connsiteX0" fmla="*/ 168920 w 337966"/>
                  <a:gd name="connsiteY0" fmla="*/ 358540 h 604363"/>
                  <a:gd name="connsiteX1" fmla="*/ 100839 w 337966"/>
                  <a:gd name="connsiteY1" fmla="*/ 369869 h 604363"/>
                  <a:gd name="connsiteX2" fmla="*/ 63111 w 337966"/>
                  <a:gd name="connsiteY2" fmla="*/ 485700 h 604363"/>
                  <a:gd name="connsiteX3" fmla="*/ 168920 w 337966"/>
                  <a:gd name="connsiteY3" fmla="*/ 462194 h 604363"/>
                  <a:gd name="connsiteX4" fmla="*/ 274728 w 337966"/>
                  <a:gd name="connsiteY4" fmla="*/ 485700 h 604363"/>
                  <a:gd name="connsiteX5" fmla="*/ 237142 w 337966"/>
                  <a:gd name="connsiteY5" fmla="*/ 369869 h 604363"/>
                  <a:gd name="connsiteX6" fmla="*/ 168920 w 337966"/>
                  <a:gd name="connsiteY6" fmla="*/ 358540 h 604363"/>
                  <a:gd name="connsiteX7" fmla="*/ 168920 w 337966"/>
                  <a:gd name="connsiteY7" fmla="*/ 160580 h 604363"/>
                  <a:gd name="connsiteX8" fmla="*/ 111477 w 337966"/>
                  <a:gd name="connsiteY8" fmla="*/ 337017 h 604363"/>
                  <a:gd name="connsiteX9" fmla="*/ 168920 w 337966"/>
                  <a:gd name="connsiteY9" fmla="*/ 330220 h 604363"/>
                  <a:gd name="connsiteX10" fmla="*/ 226363 w 337966"/>
                  <a:gd name="connsiteY10" fmla="*/ 337017 h 604363"/>
                  <a:gd name="connsiteX11" fmla="*/ 168920 w 337966"/>
                  <a:gd name="connsiteY11" fmla="*/ 62591 h 604363"/>
                  <a:gd name="connsiteX12" fmla="*/ 147219 w 337966"/>
                  <a:gd name="connsiteY12" fmla="*/ 84256 h 604363"/>
                  <a:gd name="connsiteX13" fmla="*/ 168920 w 337966"/>
                  <a:gd name="connsiteY13" fmla="*/ 105779 h 604363"/>
                  <a:gd name="connsiteX14" fmla="*/ 190620 w 337966"/>
                  <a:gd name="connsiteY14" fmla="*/ 84256 h 604363"/>
                  <a:gd name="connsiteX15" fmla="*/ 168920 w 337966"/>
                  <a:gd name="connsiteY15" fmla="*/ 62591 h 604363"/>
                  <a:gd name="connsiteX16" fmla="*/ 168920 w 337966"/>
                  <a:gd name="connsiteY16" fmla="*/ 34270 h 604363"/>
                  <a:gd name="connsiteX17" fmla="*/ 218987 w 337966"/>
                  <a:gd name="connsiteY17" fmla="*/ 84256 h 604363"/>
                  <a:gd name="connsiteX18" fmla="*/ 188777 w 337966"/>
                  <a:gd name="connsiteY18" fmla="*/ 129993 h 604363"/>
                  <a:gd name="connsiteX19" fmla="*/ 313874 w 337966"/>
                  <a:gd name="connsiteY19" fmla="*/ 514162 h 604363"/>
                  <a:gd name="connsiteX20" fmla="*/ 314442 w 337966"/>
                  <a:gd name="connsiteY20" fmla="*/ 515861 h 604363"/>
                  <a:gd name="connsiteX21" fmla="*/ 337277 w 337966"/>
                  <a:gd name="connsiteY21" fmla="*/ 585813 h 604363"/>
                  <a:gd name="connsiteX22" fmla="*/ 328058 w 337966"/>
                  <a:gd name="connsiteY22" fmla="*/ 603655 h 604363"/>
                  <a:gd name="connsiteX23" fmla="*/ 323661 w 337966"/>
                  <a:gd name="connsiteY23" fmla="*/ 604363 h 604363"/>
                  <a:gd name="connsiteX24" fmla="*/ 310187 w 337966"/>
                  <a:gd name="connsiteY24" fmla="*/ 594592 h 604363"/>
                  <a:gd name="connsiteX25" fmla="*/ 288486 w 337966"/>
                  <a:gd name="connsiteY25" fmla="*/ 527756 h 604363"/>
                  <a:gd name="connsiteX26" fmla="*/ 168920 w 337966"/>
                  <a:gd name="connsiteY26" fmla="*/ 490514 h 604363"/>
                  <a:gd name="connsiteX27" fmla="*/ 49353 w 337966"/>
                  <a:gd name="connsiteY27" fmla="*/ 527756 h 604363"/>
                  <a:gd name="connsiteX28" fmla="*/ 27653 w 337966"/>
                  <a:gd name="connsiteY28" fmla="*/ 594592 h 604363"/>
                  <a:gd name="connsiteX29" fmla="*/ 9782 w 337966"/>
                  <a:gd name="connsiteY29" fmla="*/ 603655 h 604363"/>
                  <a:gd name="connsiteX30" fmla="*/ 704 w 337966"/>
                  <a:gd name="connsiteY30" fmla="*/ 585813 h 604363"/>
                  <a:gd name="connsiteX31" fmla="*/ 23398 w 337966"/>
                  <a:gd name="connsiteY31" fmla="*/ 516003 h 604363"/>
                  <a:gd name="connsiteX32" fmla="*/ 23965 w 337966"/>
                  <a:gd name="connsiteY32" fmla="*/ 514020 h 604363"/>
                  <a:gd name="connsiteX33" fmla="*/ 149063 w 337966"/>
                  <a:gd name="connsiteY33" fmla="*/ 129993 h 604363"/>
                  <a:gd name="connsiteX34" fmla="*/ 118852 w 337966"/>
                  <a:gd name="connsiteY34" fmla="*/ 84256 h 604363"/>
                  <a:gd name="connsiteX35" fmla="*/ 168920 w 337966"/>
                  <a:gd name="connsiteY35" fmla="*/ 34270 h 604363"/>
                  <a:gd name="connsiteX36" fmla="*/ 94727 w 337966"/>
                  <a:gd name="connsiteY36" fmla="*/ 28009 h 604363"/>
                  <a:gd name="connsiteX37" fmla="*/ 95578 w 337966"/>
                  <a:gd name="connsiteY37" fmla="*/ 47981 h 604363"/>
                  <a:gd name="connsiteX38" fmla="*/ 83809 w 337966"/>
                  <a:gd name="connsiteY38" fmla="*/ 82117 h 604363"/>
                  <a:gd name="connsiteX39" fmla="*/ 95436 w 337966"/>
                  <a:gd name="connsiteY39" fmla="*/ 116111 h 604363"/>
                  <a:gd name="connsiteX40" fmla="*/ 94444 w 337966"/>
                  <a:gd name="connsiteY40" fmla="*/ 136083 h 604363"/>
                  <a:gd name="connsiteX41" fmla="*/ 84944 w 337966"/>
                  <a:gd name="connsiteY41" fmla="*/ 139624 h 604363"/>
                  <a:gd name="connsiteX42" fmla="*/ 74309 w 337966"/>
                  <a:gd name="connsiteY42" fmla="*/ 134950 h 604363"/>
                  <a:gd name="connsiteX43" fmla="*/ 55451 w 337966"/>
                  <a:gd name="connsiteY43" fmla="*/ 82117 h 604363"/>
                  <a:gd name="connsiteX44" fmla="*/ 74735 w 337966"/>
                  <a:gd name="connsiteY44" fmla="*/ 28859 h 604363"/>
                  <a:gd name="connsiteX45" fmla="*/ 94727 w 337966"/>
                  <a:gd name="connsiteY45" fmla="*/ 28009 h 604363"/>
                  <a:gd name="connsiteX46" fmla="*/ 241562 w 337966"/>
                  <a:gd name="connsiteY46" fmla="*/ 27868 h 604363"/>
                  <a:gd name="connsiteX47" fmla="*/ 261555 w 337966"/>
                  <a:gd name="connsiteY47" fmla="*/ 29001 h 604363"/>
                  <a:gd name="connsiteX48" fmla="*/ 280413 w 337966"/>
                  <a:gd name="connsiteY48" fmla="*/ 81834 h 604363"/>
                  <a:gd name="connsiteX49" fmla="*/ 261130 w 337966"/>
                  <a:gd name="connsiteY49" fmla="*/ 135091 h 604363"/>
                  <a:gd name="connsiteX50" fmla="*/ 250779 w 337966"/>
                  <a:gd name="connsiteY50" fmla="*/ 139624 h 604363"/>
                  <a:gd name="connsiteX51" fmla="*/ 241137 w 337966"/>
                  <a:gd name="connsiteY51" fmla="*/ 135941 h 604363"/>
                  <a:gd name="connsiteX52" fmla="*/ 240286 w 337966"/>
                  <a:gd name="connsiteY52" fmla="*/ 115970 h 604363"/>
                  <a:gd name="connsiteX53" fmla="*/ 252055 w 337966"/>
                  <a:gd name="connsiteY53" fmla="*/ 81834 h 604363"/>
                  <a:gd name="connsiteX54" fmla="*/ 240428 w 337966"/>
                  <a:gd name="connsiteY54" fmla="*/ 47839 h 604363"/>
                  <a:gd name="connsiteX55" fmla="*/ 241562 w 337966"/>
                  <a:gd name="connsiteY55" fmla="*/ 27868 h 604363"/>
                  <a:gd name="connsiteX56" fmla="*/ 284673 w 337966"/>
                  <a:gd name="connsiteY56" fmla="*/ 3663 h 604363"/>
                  <a:gd name="connsiteX57" fmla="*/ 304649 w 337966"/>
                  <a:gd name="connsiteY57" fmla="*/ 4654 h 604363"/>
                  <a:gd name="connsiteX58" fmla="*/ 333126 w 337966"/>
                  <a:gd name="connsiteY58" fmla="*/ 81692 h 604363"/>
                  <a:gd name="connsiteX59" fmla="*/ 304224 w 337966"/>
                  <a:gd name="connsiteY59" fmla="*/ 159297 h 604363"/>
                  <a:gd name="connsiteX60" fmla="*/ 293740 w 337966"/>
                  <a:gd name="connsiteY60" fmla="*/ 163970 h 604363"/>
                  <a:gd name="connsiteX61" fmla="*/ 284106 w 337966"/>
                  <a:gd name="connsiteY61" fmla="*/ 160288 h 604363"/>
                  <a:gd name="connsiteX62" fmla="*/ 283256 w 337966"/>
                  <a:gd name="connsiteY62" fmla="*/ 140320 h 604363"/>
                  <a:gd name="connsiteX63" fmla="*/ 304791 w 337966"/>
                  <a:gd name="connsiteY63" fmla="*/ 81692 h 604363"/>
                  <a:gd name="connsiteX64" fmla="*/ 283681 w 337966"/>
                  <a:gd name="connsiteY64" fmla="*/ 23630 h 604363"/>
                  <a:gd name="connsiteX65" fmla="*/ 284673 w 337966"/>
                  <a:gd name="connsiteY65" fmla="*/ 3663 h 604363"/>
                  <a:gd name="connsiteX66" fmla="*/ 51750 w 337966"/>
                  <a:gd name="connsiteY66" fmla="*/ 3663 h 604363"/>
                  <a:gd name="connsiteX67" fmla="*/ 52601 w 337966"/>
                  <a:gd name="connsiteY67" fmla="*/ 23630 h 604363"/>
                  <a:gd name="connsiteX68" fmla="*/ 31039 w 337966"/>
                  <a:gd name="connsiteY68" fmla="*/ 82259 h 604363"/>
                  <a:gd name="connsiteX69" fmla="*/ 52176 w 337966"/>
                  <a:gd name="connsiteY69" fmla="*/ 140320 h 604363"/>
                  <a:gd name="connsiteX70" fmla="*/ 51183 w 337966"/>
                  <a:gd name="connsiteY70" fmla="*/ 160288 h 604363"/>
                  <a:gd name="connsiteX71" fmla="*/ 41679 w 337966"/>
                  <a:gd name="connsiteY71" fmla="*/ 163970 h 604363"/>
                  <a:gd name="connsiteX72" fmla="*/ 31181 w 337966"/>
                  <a:gd name="connsiteY72" fmla="*/ 159297 h 604363"/>
                  <a:gd name="connsiteX73" fmla="*/ 2668 w 337966"/>
                  <a:gd name="connsiteY73" fmla="*/ 82259 h 604363"/>
                  <a:gd name="connsiteX74" fmla="*/ 31607 w 337966"/>
                  <a:gd name="connsiteY74" fmla="*/ 4654 h 604363"/>
                  <a:gd name="connsiteX75" fmla="*/ 51750 w 337966"/>
                  <a:gd name="connsiteY75" fmla="*/ 3663 h 60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7966" h="604363">
                    <a:moveTo>
                      <a:pt x="168920" y="358540"/>
                    </a:moveTo>
                    <a:cubicBezTo>
                      <a:pt x="145092" y="358540"/>
                      <a:pt x="121689" y="362505"/>
                      <a:pt x="100839" y="369869"/>
                    </a:cubicBezTo>
                    <a:lnTo>
                      <a:pt x="63111" y="485700"/>
                    </a:lnTo>
                    <a:cubicBezTo>
                      <a:pt x="93606" y="470548"/>
                      <a:pt x="130341" y="462194"/>
                      <a:pt x="168920" y="462194"/>
                    </a:cubicBezTo>
                    <a:cubicBezTo>
                      <a:pt x="207499" y="462194"/>
                      <a:pt x="244376" y="470548"/>
                      <a:pt x="274728" y="485700"/>
                    </a:cubicBezTo>
                    <a:lnTo>
                      <a:pt x="237142" y="369869"/>
                    </a:lnTo>
                    <a:cubicBezTo>
                      <a:pt x="216292" y="362505"/>
                      <a:pt x="192890" y="358540"/>
                      <a:pt x="168920" y="358540"/>
                    </a:cubicBezTo>
                    <a:close/>
                    <a:moveTo>
                      <a:pt x="168920" y="160580"/>
                    </a:moveTo>
                    <a:lnTo>
                      <a:pt x="111477" y="337017"/>
                    </a:lnTo>
                    <a:cubicBezTo>
                      <a:pt x="129773" y="332485"/>
                      <a:pt x="149347" y="330220"/>
                      <a:pt x="168920" y="330220"/>
                    </a:cubicBezTo>
                    <a:cubicBezTo>
                      <a:pt x="188635" y="330220"/>
                      <a:pt x="208066" y="332485"/>
                      <a:pt x="226363" y="337017"/>
                    </a:cubicBezTo>
                    <a:close/>
                    <a:moveTo>
                      <a:pt x="168920" y="62591"/>
                    </a:moveTo>
                    <a:cubicBezTo>
                      <a:pt x="157006" y="62591"/>
                      <a:pt x="147219" y="72220"/>
                      <a:pt x="147219" y="84256"/>
                    </a:cubicBezTo>
                    <a:cubicBezTo>
                      <a:pt x="147219" y="96150"/>
                      <a:pt x="157006" y="105779"/>
                      <a:pt x="168920" y="105779"/>
                    </a:cubicBezTo>
                    <a:cubicBezTo>
                      <a:pt x="180834" y="105779"/>
                      <a:pt x="190620" y="96150"/>
                      <a:pt x="190620" y="84256"/>
                    </a:cubicBezTo>
                    <a:cubicBezTo>
                      <a:pt x="190620" y="72220"/>
                      <a:pt x="180834" y="62591"/>
                      <a:pt x="168920" y="62591"/>
                    </a:cubicBezTo>
                    <a:close/>
                    <a:moveTo>
                      <a:pt x="168920" y="34270"/>
                    </a:moveTo>
                    <a:cubicBezTo>
                      <a:pt x="196577" y="34270"/>
                      <a:pt x="218987" y="56643"/>
                      <a:pt x="218987" y="84256"/>
                    </a:cubicBezTo>
                    <a:cubicBezTo>
                      <a:pt x="218987" y="104647"/>
                      <a:pt x="206506" y="122347"/>
                      <a:pt x="188777" y="129993"/>
                    </a:cubicBezTo>
                    <a:lnTo>
                      <a:pt x="313874" y="514162"/>
                    </a:lnTo>
                    <a:cubicBezTo>
                      <a:pt x="314158" y="514728"/>
                      <a:pt x="314300" y="515295"/>
                      <a:pt x="314442" y="515861"/>
                    </a:cubicBezTo>
                    <a:lnTo>
                      <a:pt x="337277" y="585813"/>
                    </a:lnTo>
                    <a:cubicBezTo>
                      <a:pt x="339688" y="593318"/>
                      <a:pt x="335575" y="601248"/>
                      <a:pt x="328058" y="603655"/>
                    </a:cubicBezTo>
                    <a:cubicBezTo>
                      <a:pt x="326639" y="604221"/>
                      <a:pt x="325221" y="604363"/>
                      <a:pt x="323661" y="604363"/>
                    </a:cubicBezTo>
                    <a:cubicBezTo>
                      <a:pt x="317704" y="604363"/>
                      <a:pt x="312172" y="600540"/>
                      <a:pt x="310187" y="594592"/>
                    </a:cubicBezTo>
                    <a:lnTo>
                      <a:pt x="288486" y="527756"/>
                    </a:lnTo>
                    <a:cubicBezTo>
                      <a:pt x="258984" y="503966"/>
                      <a:pt x="215725" y="490514"/>
                      <a:pt x="168920" y="490514"/>
                    </a:cubicBezTo>
                    <a:cubicBezTo>
                      <a:pt x="122114" y="490514"/>
                      <a:pt x="78855" y="504108"/>
                      <a:pt x="49353" y="527756"/>
                    </a:cubicBezTo>
                    <a:lnTo>
                      <a:pt x="27653" y="594592"/>
                    </a:lnTo>
                    <a:cubicBezTo>
                      <a:pt x="25242" y="602097"/>
                      <a:pt x="17157" y="606062"/>
                      <a:pt x="9782" y="603655"/>
                    </a:cubicBezTo>
                    <a:cubicBezTo>
                      <a:pt x="2264" y="601248"/>
                      <a:pt x="-1707" y="593318"/>
                      <a:pt x="704" y="585813"/>
                    </a:cubicBezTo>
                    <a:lnTo>
                      <a:pt x="23398" y="516003"/>
                    </a:lnTo>
                    <a:cubicBezTo>
                      <a:pt x="23540" y="515295"/>
                      <a:pt x="23823" y="514728"/>
                      <a:pt x="23965" y="514020"/>
                    </a:cubicBezTo>
                    <a:lnTo>
                      <a:pt x="149063" y="129993"/>
                    </a:lnTo>
                    <a:cubicBezTo>
                      <a:pt x="131334" y="122347"/>
                      <a:pt x="118852" y="104647"/>
                      <a:pt x="118852" y="84256"/>
                    </a:cubicBezTo>
                    <a:cubicBezTo>
                      <a:pt x="118852" y="56643"/>
                      <a:pt x="141404" y="34270"/>
                      <a:pt x="168920" y="34270"/>
                    </a:cubicBezTo>
                    <a:close/>
                    <a:moveTo>
                      <a:pt x="94727" y="28009"/>
                    </a:moveTo>
                    <a:cubicBezTo>
                      <a:pt x="100541" y="33250"/>
                      <a:pt x="100966" y="42174"/>
                      <a:pt x="95578" y="47981"/>
                    </a:cubicBezTo>
                    <a:cubicBezTo>
                      <a:pt x="88914" y="55346"/>
                      <a:pt x="83809" y="70077"/>
                      <a:pt x="83809" y="82117"/>
                    </a:cubicBezTo>
                    <a:cubicBezTo>
                      <a:pt x="83809" y="94157"/>
                      <a:pt x="88772" y="108746"/>
                      <a:pt x="95436" y="116111"/>
                    </a:cubicBezTo>
                    <a:cubicBezTo>
                      <a:pt x="100683" y="121919"/>
                      <a:pt x="100257" y="130842"/>
                      <a:pt x="94444" y="136083"/>
                    </a:cubicBezTo>
                    <a:cubicBezTo>
                      <a:pt x="91608" y="138491"/>
                      <a:pt x="88205" y="139624"/>
                      <a:pt x="84944" y="139624"/>
                    </a:cubicBezTo>
                    <a:cubicBezTo>
                      <a:pt x="80974" y="139624"/>
                      <a:pt x="77145" y="138066"/>
                      <a:pt x="74309" y="134950"/>
                    </a:cubicBezTo>
                    <a:cubicBezTo>
                      <a:pt x="61265" y="120502"/>
                      <a:pt x="55451" y="97981"/>
                      <a:pt x="55451" y="82117"/>
                    </a:cubicBezTo>
                    <a:cubicBezTo>
                      <a:pt x="55451" y="66111"/>
                      <a:pt x="61406" y="43448"/>
                      <a:pt x="74735" y="28859"/>
                    </a:cubicBezTo>
                    <a:cubicBezTo>
                      <a:pt x="79981" y="23052"/>
                      <a:pt x="88914" y="22627"/>
                      <a:pt x="94727" y="28009"/>
                    </a:cubicBezTo>
                    <a:close/>
                    <a:moveTo>
                      <a:pt x="241562" y="27868"/>
                    </a:moveTo>
                    <a:cubicBezTo>
                      <a:pt x="247376" y="22627"/>
                      <a:pt x="256309" y="23194"/>
                      <a:pt x="261555" y="29001"/>
                    </a:cubicBezTo>
                    <a:cubicBezTo>
                      <a:pt x="274600" y="43448"/>
                      <a:pt x="280413" y="65970"/>
                      <a:pt x="280413" y="81834"/>
                    </a:cubicBezTo>
                    <a:cubicBezTo>
                      <a:pt x="280413" y="97839"/>
                      <a:pt x="274458" y="120502"/>
                      <a:pt x="261130" y="135091"/>
                    </a:cubicBezTo>
                    <a:cubicBezTo>
                      <a:pt x="258436" y="138066"/>
                      <a:pt x="254607" y="139624"/>
                      <a:pt x="250779" y="139624"/>
                    </a:cubicBezTo>
                    <a:cubicBezTo>
                      <a:pt x="247376" y="139624"/>
                      <a:pt x="243831" y="138491"/>
                      <a:pt x="241137" y="135941"/>
                    </a:cubicBezTo>
                    <a:cubicBezTo>
                      <a:pt x="235324" y="130700"/>
                      <a:pt x="235040" y="121777"/>
                      <a:pt x="240286" y="115970"/>
                    </a:cubicBezTo>
                    <a:cubicBezTo>
                      <a:pt x="246951" y="108604"/>
                      <a:pt x="252055" y="93873"/>
                      <a:pt x="252055" y="81834"/>
                    </a:cubicBezTo>
                    <a:cubicBezTo>
                      <a:pt x="252055" y="69794"/>
                      <a:pt x="247092" y="55205"/>
                      <a:pt x="240428" y="47839"/>
                    </a:cubicBezTo>
                    <a:cubicBezTo>
                      <a:pt x="235182" y="42032"/>
                      <a:pt x="235749" y="33109"/>
                      <a:pt x="241562" y="27868"/>
                    </a:cubicBezTo>
                    <a:close/>
                    <a:moveTo>
                      <a:pt x="284673" y="3663"/>
                    </a:moveTo>
                    <a:cubicBezTo>
                      <a:pt x="290482" y="-1577"/>
                      <a:pt x="299407" y="-1152"/>
                      <a:pt x="304649" y="4654"/>
                    </a:cubicBezTo>
                    <a:cubicBezTo>
                      <a:pt x="322217" y="24197"/>
                      <a:pt x="333126" y="53653"/>
                      <a:pt x="333126" y="81692"/>
                    </a:cubicBezTo>
                    <a:cubicBezTo>
                      <a:pt x="333126" y="110015"/>
                      <a:pt x="322075" y="139754"/>
                      <a:pt x="304224" y="159297"/>
                    </a:cubicBezTo>
                    <a:cubicBezTo>
                      <a:pt x="301391" y="162412"/>
                      <a:pt x="297565" y="163970"/>
                      <a:pt x="293740" y="163970"/>
                    </a:cubicBezTo>
                    <a:cubicBezTo>
                      <a:pt x="290340" y="163970"/>
                      <a:pt x="286940" y="162695"/>
                      <a:pt x="284106" y="160288"/>
                    </a:cubicBezTo>
                    <a:cubicBezTo>
                      <a:pt x="278439" y="155048"/>
                      <a:pt x="278014" y="145985"/>
                      <a:pt x="283256" y="140320"/>
                    </a:cubicBezTo>
                    <a:cubicBezTo>
                      <a:pt x="296432" y="125876"/>
                      <a:pt x="304791" y="102934"/>
                      <a:pt x="304791" y="81692"/>
                    </a:cubicBezTo>
                    <a:cubicBezTo>
                      <a:pt x="304791" y="60733"/>
                      <a:pt x="296574" y="37933"/>
                      <a:pt x="283681" y="23630"/>
                    </a:cubicBezTo>
                    <a:cubicBezTo>
                      <a:pt x="278439" y="17824"/>
                      <a:pt x="278864" y="8902"/>
                      <a:pt x="284673" y="3663"/>
                    </a:cubicBezTo>
                    <a:close/>
                    <a:moveTo>
                      <a:pt x="51750" y="3663"/>
                    </a:moveTo>
                    <a:cubicBezTo>
                      <a:pt x="57425" y="8902"/>
                      <a:pt x="57850" y="17966"/>
                      <a:pt x="52601" y="23630"/>
                    </a:cubicBezTo>
                    <a:cubicBezTo>
                      <a:pt x="39551" y="38075"/>
                      <a:pt x="31039" y="61016"/>
                      <a:pt x="31039" y="82259"/>
                    </a:cubicBezTo>
                    <a:cubicBezTo>
                      <a:pt x="31039" y="103218"/>
                      <a:pt x="39267" y="126017"/>
                      <a:pt x="52176" y="140320"/>
                    </a:cubicBezTo>
                    <a:cubicBezTo>
                      <a:pt x="57425" y="146127"/>
                      <a:pt x="56999" y="155048"/>
                      <a:pt x="51183" y="160288"/>
                    </a:cubicBezTo>
                    <a:cubicBezTo>
                      <a:pt x="48488" y="162695"/>
                      <a:pt x="45083" y="163970"/>
                      <a:pt x="41679" y="163970"/>
                    </a:cubicBezTo>
                    <a:cubicBezTo>
                      <a:pt x="37848" y="163970"/>
                      <a:pt x="34018" y="162412"/>
                      <a:pt x="31181" y="159297"/>
                    </a:cubicBezTo>
                    <a:cubicBezTo>
                      <a:pt x="13591" y="139754"/>
                      <a:pt x="2668" y="110298"/>
                      <a:pt x="2668" y="82259"/>
                    </a:cubicBezTo>
                    <a:cubicBezTo>
                      <a:pt x="2668" y="53936"/>
                      <a:pt x="13733" y="24197"/>
                      <a:pt x="31607" y="4654"/>
                    </a:cubicBezTo>
                    <a:cubicBezTo>
                      <a:pt x="36997" y="-1152"/>
                      <a:pt x="45934" y="-1577"/>
                      <a:pt x="51750" y="3663"/>
                    </a:cubicBezTo>
                    <a:close/>
                  </a:path>
                </a:pathLst>
              </a:custGeom>
              <a:solidFill>
                <a:sysClr val="window" lastClr="FFFFFF">
                  <a:lumMod val="25000"/>
                </a:sysClr>
              </a:solidFill>
              <a:ln>
                <a:solidFill>
                  <a:srgbClr val="1F497D">
                    <a:lumMod val="60000"/>
                    <a:lumOff val="40000"/>
                  </a:srgbClr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闪电形 84"/>
              <p:cNvSpPr/>
              <p:nvPr/>
            </p:nvSpPr>
            <p:spPr>
              <a:xfrm flipV="1">
                <a:off x="6739884" y="3105856"/>
                <a:ext cx="359884" cy="186782"/>
              </a:xfrm>
              <a:prstGeom prst="lightningBol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8344806" y="2786811"/>
                <a:ext cx="40869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/>
                  <a:t>UPF</a:t>
                </a:r>
                <a:endParaRPr lang="zh-CN" altLang="en-US" sz="1000" dirty="0"/>
              </a:p>
            </p:txBody>
          </p:sp>
        </p:grpSp>
        <p:sp>
          <p:nvSpPr>
            <p:cNvPr id="89" name="流程图: 直接访问存储器 88"/>
            <p:cNvSpPr/>
            <p:nvPr/>
          </p:nvSpPr>
          <p:spPr bwMode="auto">
            <a:xfrm rot="677101">
              <a:off x="14923" y="6155"/>
              <a:ext cx="2144" cy="535"/>
            </a:xfrm>
            <a:prstGeom prst="flowChartMagneticDrum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矩形 89"/>
            <p:cNvSpPr/>
            <p:nvPr/>
          </p:nvSpPr>
          <p:spPr bwMode="auto">
            <a:xfrm>
              <a:off x="15162" y="6065"/>
              <a:ext cx="309" cy="297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15578" y="6189"/>
              <a:ext cx="309" cy="297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 bwMode="auto">
            <a:xfrm>
              <a:off x="16035" y="6325"/>
              <a:ext cx="309" cy="297"/>
            </a:xfrm>
            <a:prstGeom prst="rect">
              <a:avLst/>
            </a:prstGeom>
            <a:solidFill>
              <a:schemeClr val="accent5">
                <a:lumMod val="10000"/>
                <a:lumOff val="9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93" name="直接箭头连接符 92"/>
            <p:cNvCxnSpPr>
              <a:stCxn id="94" idx="2"/>
            </p:cNvCxnSpPr>
            <p:nvPr/>
          </p:nvCxnSpPr>
          <p:spPr bwMode="auto">
            <a:xfrm>
              <a:off x="15162" y="5553"/>
              <a:ext cx="180" cy="48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</p:spPr>
        </p:cxnSp>
        <p:sp>
          <p:nvSpPr>
            <p:cNvPr id="94" name="文本框 93"/>
            <p:cNvSpPr txBox="1"/>
            <p:nvPr/>
          </p:nvSpPr>
          <p:spPr>
            <a:xfrm>
              <a:off x="14525" y="5166"/>
              <a:ext cx="1274" cy="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Service A</a:t>
              </a:r>
              <a:endParaRPr lang="zh-CN" altLang="en-US" sz="1000" dirty="0"/>
            </a:p>
          </p:txBody>
        </p:sp>
        <p:cxnSp>
          <p:nvCxnSpPr>
            <p:cNvPr id="95" name="直接箭头连接符 94"/>
            <p:cNvCxnSpPr>
              <a:stCxn id="96" idx="2"/>
            </p:cNvCxnSpPr>
            <p:nvPr/>
          </p:nvCxnSpPr>
          <p:spPr bwMode="auto">
            <a:xfrm>
              <a:off x="15739" y="5775"/>
              <a:ext cx="5" cy="3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</p:spPr>
        </p:cxnSp>
        <p:sp>
          <p:nvSpPr>
            <p:cNvPr id="96" name="文本框 95"/>
            <p:cNvSpPr txBox="1"/>
            <p:nvPr/>
          </p:nvSpPr>
          <p:spPr>
            <a:xfrm>
              <a:off x="15239" y="5378"/>
              <a:ext cx="1156" cy="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Service B</a:t>
              </a:r>
              <a:endParaRPr lang="zh-CN" altLang="en-US" sz="1000" dirty="0"/>
            </a:p>
          </p:txBody>
        </p:sp>
        <p:cxnSp>
          <p:nvCxnSpPr>
            <p:cNvPr id="97" name="直接箭头连接符 96"/>
            <p:cNvCxnSpPr/>
            <p:nvPr/>
          </p:nvCxnSpPr>
          <p:spPr bwMode="auto">
            <a:xfrm flipH="1">
              <a:off x="16229" y="6047"/>
              <a:ext cx="55" cy="2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</p:spPr>
        </p:cxnSp>
        <p:sp>
          <p:nvSpPr>
            <p:cNvPr id="98" name="文本框 97"/>
            <p:cNvSpPr txBox="1"/>
            <p:nvPr/>
          </p:nvSpPr>
          <p:spPr>
            <a:xfrm>
              <a:off x="15798" y="5713"/>
              <a:ext cx="1381" cy="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Service C</a:t>
              </a:r>
              <a:endParaRPr lang="zh-CN" altLang="en-US" sz="10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2395" y="1950085"/>
            <a:ext cx="3834130" cy="4281805"/>
            <a:chOff x="177" y="3071"/>
            <a:chExt cx="6038" cy="6743"/>
          </a:xfrm>
        </p:grpSpPr>
        <p:sp>
          <p:nvSpPr>
            <p:cNvPr id="5" name="矩形 4"/>
            <p:cNvSpPr/>
            <p:nvPr/>
          </p:nvSpPr>
          <p:spPr>
            <a:xfrm>
              <a:off x="177" y="3644"/>
              <a:ext cx="6039" cy="617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02" y="3071"/>
              <a:ext cx="4825" cy="1082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dirty="0"/>
                <a:t> Fully SBI-based control for User Plane</a:t>
              </a:r>
              <a:endParaRPr lang="zh-CN" altLang="zh-CN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1504" y="5100"/>
              <a:ext cx="842" cy="5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NF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940" y="6009"/>
              <a:ext cx="4350" cy="1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2679" y="5102"/>
              <a:ext cx="842" cy="5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NF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直接连接符 14"/>
            <p:cNvCxnSpPr>
              <a:stCxn id="10" idx="2"/>
            </p:cNvCxnSpPr>
            <p:nvPr/>
          </p:nvCxnSpPr>
          <p:spPr>
            <a:xfrm>
              <a:off x="1925" y="5652"/>
              <a:ext cx="0" cy="3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100" y="5625"/>
              <a:ext cx="0" cy="3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3988" y="5105"/>
              <a:ext cx="842" cy="5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NF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4409" y="5627"/>
              <a:ext cx="0" cy="3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1892" y="6379"/>
              <a:ext cx="842" cy="5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NF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283" y="5996"/>
              <a:ext cx="0" cy="3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3290" y="6426"/>
              <a:ext cx="842" cy="5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/>
                  </a:solidFill>
                </a:rPr>
                <a:t>NF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681" y="6043"/>
              <a:ext cx="0" cy="3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776" y="8141"/>
              <a:ext cx="4350" cy="93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910" y="5979"/>
              <a:ext cx="19" cy="21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2949" y="7362"/>
              <a:ext cx="152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FF0000"/>
                  </a:solidFill>
                </a:rPr>
                <a:t>SBI based</a:t>
              </a:r>
              <a:endParaRPr lang="zh-CN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24" y="4568"/>
              <a:ext cx="5107" cy="255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4" y="4579"/>
              <a:ext cx="4468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Control Plane Function</a:t>
              </a:r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016" y="8275"/>
              <a:ext cx="3976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User  Plane Function                   </a:t>
              </a: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30210" y="1964055"/>
            <a:ext cx="3933190" cy="4262755"/>
            <a:chOff x="6456" y="3103"/>
            <a:chExt cx="6194" cy="6713"/>
          </a:xfrm>
        </p:grpSpPr>
        <p:sp>
          <p:nvSpPr>
            <p:cNvPr id="6" name="矩形 5"/>
            <p:cNvSpPr/>
            <p:nvPr/>
          </p:nvSpPr>
          <p:spPr>
            <a:xfrm>
              <a:off x="6456" y="3644"/>
              <a:ext cx="6195" cy="61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7162" y="3103"/>
              <a:ext cx="4825" cy="1082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dirty="0"/>
                <a:t>Customized Function &amp;</a:t>
              </a:r>
            </a:p>
            <a:p>
              <a:pPr lvl="0" algn="ctr"/>
              <a:r>
                <a:rPr lang="en-US" altLang="zh-CN" dirty="0"/>
                <a:t>Programmability</a:t>
              </a:r>
              <a:endParaRPr lang="zh-CN" altLang="zh-CN" dirty="0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6608" y="7504"/>
              <a:ext cx="2335" cy="659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/>
                <a:t>Basic Function</a:t>
              </a:r>
              <a:endParaRPr lang="zh-CN" altLang="en-US" sz="1050"/>
            </a:p>
          </p:txBody>
        </p:sp>
        <p:sp>
          <p:nvSpPr>
            <p:cNvPr id="52" name="流程图: 数据 51"/>
            <p:cNvSpPr/>
            <p:nvPr/>
          </p:nvSpPr>
          <p:spPr>
            <a:xfrm>
              <a:off x="6673" y="7121"/>
              <a:ext cx="2246" cy="403"/>
            </a:xfrm>
            <a:prstGeom prst="flowChartInputOutpu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984" y="7033"/>
              <a:ext cx="174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Customized</a:t>
              </a:r>
            </a:p>
            <a:p>
              <a:r>
                <a:rPr lang="en-US" altLang="zh-CN" sz="1000"/>
                <a:t> function 1</a:t>
              </a:r>
              <a:endParaRPr lang="zh-CN" altLang="en-US" sz="1000"/>
            </a:p>
          </p:txBody>
        </p:sp>
        <p:sp>
          <p:nvSpPr>
            <p:cNvPr id="100" name="流程图: 数据 99"/>
            <p:cNvSpPr/>
            <p:nvPr/>
          </p:nvSpPr>
          <p:spPr>
            <a:xfrm>
              <a:off x="6883" y="6693"/>
              <a:ext cx="2246" cy="403"/>
            </a:xfrm>
            <a:prstGeom prst="flowChartInputOutpu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194" y="6572"/>
              <a:ext cx="174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Customized</a:t>
              </a:r>
            </a:p>
            <a:p>
              <a:r>
                <a:rPr lang="en-US" altLang="zh-CN" sz="1000"/>
                <a:t> function 2</a:t>
              </a:r>
              <a:endParaRPr lang="zh-CN" altLang="en-US" sz="1000"/>
            </a:p>
          </p:txBody>
        </p:sp>
        <p:sp>
          <p:nvSpPr>
            <p:cNvPr id="102" name="流程图: 数据 101"/>
            <p:cNvSpPr/>
            <p:nvPr/>
          </p:nvSpPr>
          <p:spPr>
            <a:xfrm>
              <a:off x="7088" y="6260"/>
              <a:ext cx="2246" cy="403"/>
            </a:xfrm>
            <a:prstGeom prst="flowChartInputOutp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7400" y="6124"/>
              <a:ext cx="174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Customized</a:t>
              </a:r>
            </a:p>
            <a:p>
              <a:r>
                <a:rPr lang="en-US" altLang="zh-CN" sz="1000"/>
                <a:t> function 3</a:t>
              </a:r>
              <a:endParaRPr lang="zh-CN" altLang="en-US" sz="1000"/>
            </a:p>
          </p:txBody>
        </p:sp>
        <p:sp>
          <p:nvSpPr>
            <p:cNvPr id="53" name="矩形 52"/>
            <p:cNvSpPr/>
            <p:nvPr/>
          </p:nvSpPr>
          <p:spPr>
            <a:xfrm>
              <a:off x="6552" y="5934"/>
              <a:ext cx="2783" cy="314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6531" y="5070"/>
              <a:ext cx="3976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         Universal</a:t>
              </a:r>
            </a:p>
            <a:p>
              <a:r>
                <a:rPr lang="en-US" altLang="zh-CN" sz="1400" dirty="0"/>
                <a:t>User  Plane Function                   </a:t>
              </a:r>
              <a:endParaRPr lang="zh-CN" altLang="en-US" sz="1400" dirty="0"/>
            </a:p>
          </p:txBody>
        </p:sp>
        <p:sp>
          <p:nvSpPr>
            <p:cNvPr id="57" name="燕尾形箭头 56"/>
            <p:cNvSpPr/>
            <p:nvPr/>
          </p:nvSpPr>
          <p:spPr>
            <a:xfrm>
              <a:off x="9335" y="5797"/>
              <a:ext cx="451" cy="403"/>
            </a:xfrm>
            <a:prstGeom prst="notchedRightArrow">
              <a:avLst>
                <a:gd name="adj1" fmla="val 42630"/>
                <a:gd name="adj2" fmla="val 3894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燕尾形箭头 108"/>
            <p:cNvSpPr/>
            <p:nvPr/>
          </p:nvSpPr>
          <p:spPr>
            <a:xfrm>
              <a:off x="9348" y="6997"/>
              <a:ext cx="434" cy="405"/>
            </a:xfrm>
            <a:prstGeom prst="notchedRightArrow">
              <a:avLst>
                <a:gd name="adj1" fmla="val 50000"/>
                <a:gd name="adj2" fmla="val 316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9968" y="5583"/>
              <a:ext cx="2017" cy="581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/>
                <a:t>Basic Function</a:t>
              </a:r>
              <a:endParaRPr lang="zh-CN" altLang="en-US" sz="1050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9955" y="5033"/>
              <a:ext cx="2017" cy="52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0164" y="4987"/>
              <a:ext cx="174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Customized</a:t>
              </a:r>
            </a:p>
            <a:p>
              <a:r>
                <a:rPr lang="en-US" altLang="zh-CN" sz="1000"/>
                <a:t> function 1</a:t>
              </a:r>
              <a:endParaRPr lang="zh-CN" altLang="en-US" sz="1000"/>
            </a:p>
          </p:txBody>
        </p:sp>
        <p:sp>
          <p:nvSpPr>
            <p:cNvPr id="58" name="矩形 57"/>
            <p:cNvSpPr/>
            <p:nvPr/>
          </p:nvSpPr>
          <p:spPr>
            <a:xfrm>
              <a:off x="9802" y="4855"/>
              <a:ext cx="2475" cy="144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>
              <a:off x="10074" y="7292"/>
              <a:ext cx="2017" cy="581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/>
                <a:t>Basic Function</a:t>
              </a:r>
              <a:endParaRPr lang="zh-CN" altLang="en-US" sz="1050"/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10062" y="6743"/>
              <a:ext cx="2017" cy="52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0270" y="6696"/>
              <a:ext cx="174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Customized</a:t>
              </a:r>
            </a:p>
            <a:p>
              <a:r>
                <a:rPr lang="en-US" altLang="zh-CN" sz="1000"/>
                <a:t> function 2</a:t>
              </a:r>
              <a:endParaRPr lang="zh-CN" altLang="en-US" sz="1000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9864" y="6565"/>
              <a:ext cx="2475" cy="144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燕尾形箭头 118"/>
            <p:cNvSpPr/>
            <p:nvPr/>
          </p:nvSpPr>
          <p:spPr>
            <a:xfrm>
              <a:off x="9380" y="8618"/>
              <a:ext cx="434" cy="405"/>
            </a:xfrm>
            <a:prstGeom prst="notchedRightArrow">
              <a:avLst>
                <a:gd name="adj1" fmla="val 50000"/>
                <a:gd name="adj2" fmla="val 316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>
              <a:off x="10136" y="8987"/>
              <a:ext cx="2017" cy="581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/>
                <a:t>Basic Function</a:t>
              </a:r>
              <a:endParaRPr lang="zh-CN" altLang="en-US" sz="1050"/>
            </a:p>
          </p:txBody>
        </p:sp>
        <p:sp>
          <p:nvSpPr>
            <p:cNvPr id="121" name="圆角矩形 120"/>
            <p:cNvSpPr/>
            <p:nvPr/>
          </p:nvSpPr>
          <p:spPr>
            <a:xfrm>
              <a:off x="10123" y="8438"/>
              <a:ext cx="2017" cy="52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10332" y="8391"/>
              <a:ext cx="174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/>
                <a:t>Customized</a:t>
              </a:r>
            </a:p>
            <a:p>
              <a:r>
                <a:rPr lang="en-US" altLang="zh-CN" sz="1000"/>
                <a:t> function 3</a:t>
              </a:r>
              <a:endParaRPr lang="zh-CN" altLang="en-US" sz="1000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9926" y="8260"/>
              <a:ext cx="2475" cy="144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0" y="984849"/>
            <a:ext cx="12192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user plane design of 6GC should support fully SBI-based control, AI-based service awareness, customized function and programmability.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359134" y="133816"/>
            <a:ext cx="9414775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6G NAS Design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C3EB33-E751-BD0B-934D-7C407B44B23E}"/>
              </a:ext>
            </a:extLst>
          </p:cNvPr>
          <p:cNvSpPr txBox="1"/>
          <p:nvPr/>
        </p:nvSpPr>
        <p:spPr>
          <a:xfrm>
            <a:off x="359134" y="1247222"/>
            <a:ext cx="111994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distributed new NAS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Avoid all NAS messages going through AMF(6G)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Reconstruction on legacy functionalities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of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functionalities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via new NAS, such as AI and communication convergence, data sharing, ISAC, etc.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 flipV="1">
            <a:off x="174171" y="2884713"/>
            <a:ext cx="965974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478973"/>
              </p:ext>
            </p:extLst>
          </p:nvPr>
        </p:nvGraphicFramePr>
        <p:xfrm>
          <a:off x="558899" y="3376216"/>
          <a:ext cx="5055840" cy="2567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127798" imgH="3170296" progId="Word.Picture.8">
                  <p:embed/>
                </p:oleObj>
              </mc:Choice>
              <mc:Fallback>
                <p:oleObj name="Picture" r:id="rId2" imgW="6127798" imgH="3170296" progId="Word.Picture.8">
                  <p:embed/>
                  <p:pic>
                    <p:nvPicPr>
                      <p:cNvPr id="7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99" y="3376216"/>
                        <a:ext cx="5055840" cy="25672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743" y="3745401"/>
            <a:ext cx="5626534" cy="219802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00943" y="6103593"/>
            <a:ext cx="116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5G NAS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120743" y="6103593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6G NAS(example)</a:t>
            </a:r>
            <a:endParaRPr lang="zh-CN" altLang="en-US" dirty="0"/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839BE6D7-4F2D-B3B3-2910-3E8CBCB343F2}"/>
              </a:ext>
            </a:extLst>
          </p:cNvPr>
          <p:cNvSpPr/>
          <p:nvPr/>
        </p:nvSpPr>
        <p:spPr>
          <a:xfrm>
            <a:off x="5706179" y="4328158"/>
            <a:ext cx="252661" cy="604573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50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3A10-334F-0CFE-D41F-0C5383D66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07522-B82A-DCAF-4D7F-5821A2F20667}"/>
              </a:ext>
            </a:extLst>
          </p:cNvPr>
          <p:cNvSpPr txBox="1">
            <a:spLocks/>
          </p:cNvSpPr>
          <p:nvPr/>
        </p:nvSpPr>
        <p:spPr>
          <a:xfrm>
            <a:off x="335280" y="133816"/>
            <a:ext cx="9438629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Computing and Network Convergence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C3EB33-E751-BD0B-934D-7C407B44B23E}"/>
              </a:ext>
            </a:extLst>
          </p:cNvPr>
          <p:cNvSpPr txBox="1"/>
          <p:nvPr/>
        </p:nvSpPr>
        <p:spPr>
          <a:xfrm>
            <a:off x="335281" y="1644544"/>
            <a:ext cx="5209082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new NF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e.g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Computing Management Function) supports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management, control and scheduling of Computing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6G core network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6GC supports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Computing coordination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UE, EAS/AS and core network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Brand new user experience-based Edge Computing design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BE44B7-B2A4-B339-6989-69E4F3414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63" y="1322111"/>
            <a:ext cx="6312357" cy="500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65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47815" y="96108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QoS Mechanism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592" y="918367"/>
            <a:ext cx="1090627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iner granularity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QoS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awareness, control, and enforcement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A unified QoS mechanism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emerging new services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both connectivity and beyond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AI-driven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QoS mechanism</a:t>
            </a:r>
          </a:p>
        </p:txBody>
      </p:sp>
      <p:sp>
        <p:nvSpPr>
          <p:cNvPr id="4" name="矩形 3"/>
          <p:cNvSpPr/>
          <p:nvPr/>
        </p:nvSpPr>
        <p:spPr>
          <a:xfrm>
            <a:off x="2551819" y="5794468"/>
            <a:ext cx="7494310" cy="6787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AI-based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7394" y="4634971"/>
            <a:ext cx="1517715" cy="603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tx1"/>
                </a:solidFill>
              </a:rPr>
              <a:t>QoS</a:t>
            </a:r>
            <a:r>
              <a:rPr lang="en-US" altLang="zh-CN" dirty="0">
                <a:solidFill>
                  <a:schemeClr val="tx1"/>
                </a:solidFill>
              </a:rPr>
              <a:t> awareness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40116" y="4634966"/>
            <a:ext cx="1517715" cy="603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tx1"/>
                </a:solidFill>
              </a:rPr>
              <a:t>QoS</a:t>
            </a:r>
            <a:r>
              <a:rPr lang="en-US" altLang="zh-CN" dirty="0">
                <a:solidFill>
                  <a:schemeClr val="tx1"/>
                </a:solidFill>
              </a:rPr>
              <a:t> control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4512" y="4634966"/>
            <a:ext cx="1712537" cy="603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>
                <a:solidFill>
                  <a:schemeClr val="tx1"/>
                </a:solidFill>
              </a:rPr>
              <a:t>QoS</a:t>
            </a:r>
            <a:r>
              <a:rPr lang="en-US" altLang="zh-CN" dirty="0">
                <a:solidFill>
                  <a:schemeClr val="tx1"/>
                </a:solidFill>
              </a:rPr>
              <a:t> Enforcement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731098" y="4818790"/>
            <a:ext cx="707526" cy="235665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7146986" y="4818789"/>
            <a:ext cx="707526" cy="235665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024846" y="5422105"/>
            <a:ext cx="6664751" cy="306376"/>
          </a:xfrm>
          <a:prstGeom prst="rightArrow">
            <a:avLst>
              <a:gd name="adj1" fmla="val 62307"/>
              <a:gd name="adj2" fmla="val 5000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461622" y="5422100"/>
            <a:ext cx="61651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</a:rPr>
              <a:t>With finer granularity</a:t>
            </a:r>
            <a:r>
              <a:rPr lang="zh-CN" altLang="en-US" sz="1200" dirty="0">
                <a:solidFill>
                  <a:srgbClr val="FF0000"/>
                </a:solidFill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</a:rPr>
              <a:t>e.g., with more accurate time and new parameters)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3" name="直角上箭头 12"/>
          <p:cNvSpPr/>
          <p:nvPr/>
        </p:nvSpPr>
        <p:spPr>
          <a:xfrm rot="10800000">
            <a:off x="3717974" y="4036365"/>
            <a:ext cx="5264611" cy="565608"/>
          </a:xfrm>
          <a:prstGeom prst="bentUpArrow">
            <a:avLst>
              <a:gd name="adj1" fmla="val 26667"/>
              <a:gd name="adj2" fmla="val 25000"/>
              <a:gd name="adj3" fmla="val 25000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8831871" y="4173605"/>
            <a:ext cx="160141" cy="44305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51819" y="3748850"/>
            <a:ext cx="7494310" cy="2045617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438624" y="6383760"/>
            <a:ext cx="1841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/>
              <a:t>New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Mechanism</a:t>
            </a:r>
            <a:endParaRPr lang="zh-CN" altLang="en-US" sz="1200" dirty="0"/>
          </a:p>
        </p:txBody>
      </p:sp>
      <p:sp>
        <p:nvSpPr>
          <p:cNvPr id="20" name="矩形 19"/>
          <p:cNvSpPr/>
          <p:nvPr/>
        </p:nvSpPr>
        <p:spPr>
          <a:xfrm>
            <a:off x="2654430" y="2504513"/>
            <a:ext cx="3009921" cy="10935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Connectivity</a:t>
            </a:r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173399" y="2504513"/>
            <a:ext cx="3393650" cy="10935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Beyond connectivity</a:t>
            </a:r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22" name="上箭头 21"/>
          <p:cNvSpPr/>
          <p:nvPr/>
        </p:nvSpPr>
        <p:spPr>
          <a:xfrm>
            <a:off x="3975657" y="3588036"/>
            <a:ext cx="339365" cy="13724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上箭头 22"/>
          <p:cNvSpPr/>
          <p:nvPr/>
        </p:nvSpPr>
        <p:spPr>
          <a:xfrm>
            <a:off x="7700541" y="3607448"/>
            <a:ext cx="339365" cy="13724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305373" y="3041839"/>
            <a:ext cx="803905" cy="452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ISAC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43599" y="3051275"/>
            <a:ext cx="758600" cy="452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AI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91167" y="3051275"/>
            <a:ext cx="1349206" cy="452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Computing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05906" y="3090542"/>
            <a:ext cx="803905" cy="452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>
                <a:solidFill>
                  <a:schemeClr val="tx1"/>
                </a:solidFill>
              </a:rPr>
              <a:t>eMBB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44132" y="3099978"/>
            <a:ext cx="758600" cy="452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>
                <a:solidFill>
                  <a:schemeClr val="tx1"/>
                </a:solidFill>
              </a:rPr>
              <a:t>eMTC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91700" y="3099978"/>
            <a:ext cx="896503" cy="452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>
                <a:solidFill>
                  <a:schemeClr val="tx1"/>
                </a:solidFill>
              </a:rPr>
              <a:t>eURLLC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Q2ZDEwYTgwZmI0MDk5NTAzYmZiYThmYmQ3MDkzND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a0e423a-9d1a-4ad1-a7f8-ec8c864d8e6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35473</TotalTime>
  <Words>1134</Words>
  <Application>Microsoft Office PowerPoint</Application>
  <PresentationFormat>宽屏</PresentationFormat>
  <Paragraphs>294</Paragraphs>
  <Slides>15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.AppleSystemUIFont</vt:lpstr>
      <vt:lpstr>Helvetica Neue</vt:lpstr>
      <vt:lpstr>Helvetica Neue Medium</vt:lpstr>
      <vt:lpstr>Source Han Sans CN</vt:lpstr>
      <vt:lpstr>等线</vt:lpstr>
      <vt:lpstr>方正兰亭大黑_GBK</vt:lpstr>
      <vt:lpstr>黑体</vt:lpstr>
      <vt:lpstr>微软雅黑</vt:lpstr>
      <vt:lpstr>微软雅黑</vt:lpstr>
      <vt:lpstr>Arial</vt:lpstr>
      <vt:lpstr>Calibri</vt:lpstr>
      <vt:lpstr>Times New Roman</vt:lpstr>
      <vt:lpstr>Office 主题​​</vt:lpstr>
      <vt:lpstr>3_Office 主题​​</vt:lpstr>
      <vt:lpstr>自定义设计方案</vt:lpstr>
      <vt:lpstr>1_Office 主题​​</vt:lpstr>
      <vt:lpstr>Microsoft Office Visio 绘图</vt:lpstr>
      <vt:lpstr>Visio</vt:lpstr>
      <vt:lpstr>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Hetiantian</dc:creator>
  <cp:lastModifiedBy>liuxiaofeng@ritt.cn</cp:lastModifiedBy>
  <cp:revision>682</cp:revision>
  <dcterms:created xsi:type="dcterms:W3CDTF">2022-04-07T06:28:00Z</dcterms:created>
  <dcterms:modified xsi:type="dcterms:W3CDTF">2025-02-14T10:01:56Z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(3)ZbsBJFhxWf8C5TGCujqD2ZWR4DN44lyYnqQ45J3rxBXDdY2UAKTPXXOBxwZ+YErTfGdn5zQw
jvtys/eCgLJw3DyJwxkmKbJHVB763jAf67vX2+wZI0t0aftP/1WkpAp57RtcqQwv7zNOmUze
Ew7J8TssL7PWUE//OwC/vJ/krkdGRNOKxfuihkz3j4HvH56VWKoRyhAWkatbdPX5R2AJBOS1
iDSmLbCft4f7ynz8Ib</vt:lpwstr>
  </property>
  <property fmtid="{D5CDD505-2E9C-101B-9397-08002B2CF9AE}" pid="3" name="_2015_ms_pID_7253431">
    <vt:lpwstr>tK/qc7CvSP0St8hLprLdN9lJzIhFTGxH1DLIDk+jfbpWC+bckUo37x
Kt0F6lWSQ4L6W0Ijr5r6/D0kFlIujdcFs2GjMEbrW6oXlnMw7SfUTjFIZxAze09c43rBqDyX
7mISw/4PAWjNQOzkDBEufaeP+QtV5JjaExjHkKcBIVJNNcq7hmUS2JqzPbTmJLX9IocnCwvV
G0+uVqrwjHt2WJs2WlO+FYLTP51KYVqoTx8x</vt:lpwstr>
  </property>
  <property fmtid="{D5CDD505-2E9C-101B-9397-08002B2CF9AE}" pid="4" name="_2015_ms_pID_7253432">
    <vt:lpwstr>Iw==</vt:lpwstr>
  </property>
  <property fmtid="{D5CDD505-2E9C-101B-9397-08002B2CF9AE}" pid="5" name="ICV">
    <vt:lpwstr>4657D6A45C7E41218A2AE0EF154856DE</vt:lpwstr>
  </property>
  <property fmtid="{D5CDD505-2E9C-101B-9397-08002B2CF9AE}" pid="6" name="KSOProductBuildVer">
    <vt:lpwstr>2052-11.1.0.11636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1685322307</vt:lpwstr>
  </property>
</Properties>
</file>