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  <p:sldMasterId id="2147483661" r:id="rId3"/>
    <p:sldMasterId id="2147483668" r:id="rId4"/>
  </p:sldMasterIdLst>
  <p:notesMasterIdLst>
    <p:notesMasterId r:id="rId21"/>
  </p:notesMasterIdLst>
  <p:sldIdLst>
    <p:sldId id="257" r:id="rId5"/>
    <p:sldId id="2147376798" r:id="rId6"/>
    <p:sldId id="2147376802" r:id="rId7"/>
    <p:sldId id="2147376796" r:id="rId8"/>
    <p:sldId id="2147376795" r:id="rId9"/>
    <p:sldId id="2147376800" r:id="rId10"/>
    <p:sldId id="2147376797" r:id="rId11"/>
    <p:sldId id="16670365" r:id="rId12"/>
    <p:sldId id="16670362" r:id="rId13"/>
    <p:sldId id="2147376794" r:id="rId14"/>
    <p:sldId id="2147376799" r:id="rId15"/>
    <p:sldId id="16670363" r:id="rId16"/>
    <p:sldId id="2147376801" r:id="rId17"/>
    <p:sldId id="2147376803" r:id="rId18"/>
    <p:sldId id="16670364" r:id="rId19"/>
    <p:sldId id="260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3" clrIdx="0"/>
  <p:cmAuthor id="1" name="岑 沈" initials="岑" lastIdx="1" clrIdx="0"/>
  <p:cmAuthor id="2" name="未知用户1" initials="未知用户1" lastIdx="13" clrIdx="1"/>
  <p:cmAuthor id="31" name="Author" initials="A" lastIdx="0" clrIdx="30"/>
  <p:cmAuthor id="3" name="Sherry" initials="S" lastIdx="6" clrIdx="2"/>
  <p:cmAuthor id="4" name="User" initials="U" lastIdx="7" clrIdx="3"/>
  <p:cmAuthor id="5" name="Administrator" initials="A" lastIdx="1" clrIdx="4"/>
  <p:cmAuthor id="6" name="Qijianhua" initials="Q" lastIdx="1" clrIdx="5"/>
  <p:cmAuthor id="7" name="00196605" initials="0" lastIdx="2" clrIdx="0"/>
  <p:cmAuthor id="8" name="00006891" initials="0" lastIdx="15" clrIdx="8"/>
  <p:cmAuthor id="9" name="熊先奎10009191" initials="熊先奎10009191" lastIdx="1" clrIdx="9"/>
  <p:cmAuthor id="10" name="10107538" initials="1" lastIdx="1" clrIdx="9"/>
  <p:cmAuthor id="11" name="李楠10047711" initials="Li Nan" lastIdx="2" clrIdx="10"/>
  <p:cmAuthor id="12" name="zhouwd" initials="1" lastIdx="1" clrIdx="11"/>
  <p:cmAuthor id="13" name="马云飞10014438" initials="马" lastIdx="4" clrIdx="0"/>
  <p:cmAuthor id="14" name="10247586" initials="Nikodemus" lastIdx="1" clrIdx="13"/>
  <p:cmAuthor id="15" name="10247451" initials="1" lastIdx="39" clrIdx="14"/>
  <p:cmAuthor id="16" name="10078380" initials="1" lastIdx="1" clrIdx="15"/>
  <p:cmAuthor id="17" name="00035181" initials="0" lastIdx="1" clrIdx="16"/>
  <p:cmAuthor id="19" name="Saku Uchikawa" initials="S" lastIdx="11" clrIdx="0"/>
  <p:cmAuthor id="21" name="10066351" initials="1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583902"/>
    <a:srgbClr val="ADB9CA"/>
    <a:srgbClr val="A66BD3"/>
    <a:srgbClr val="A6A6A6"/>
    <a:srgbClr val="002060"/>
    <a:srgbClr val="FF9900"/>
    <a:srgbClr val="A2A200"/>
    <a:srgbClr val="CBCB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87246" autoAdjust="0"/>
  </p:normalViewPr>
  <p:slideViewPr>
    <p:cSldViewPr snapToGrid="0">
      <p:cViewPr varScale="1">
        <p:scale>
          <a:sx n="63" d="100"/>
          <a:sy n="63" d="100"/>
        </p:scale>
        <p:origin x="10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67D02B-9074-4FDA-A563-52818F05DBAC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3F4D4-6E8D-451B-BB2E-C35BE475A4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198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0063" y="4777958"/>
            <a:ext cx="5897551" cy="3909241"/>
          </a:xfrm>
        </p:spPr>
        <p:txBody>
          <a:bodyPr/>
          <a:lstStyle/>
          <a:p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52EED7-8DBB-4AE6-8CEF-CC632BE05753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rPr>
              <a:t>1</a:t>
            </a:fld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92041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52EED7-8DBB-4AE6-8CEF-CC632BE057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11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0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830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5409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265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just">
              <a:buFont typeface="Wingdings" panose="05000000000000000000" pitchFamily="2" charset="2"/>
              <a:buNone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1792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974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967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72597" y="6492875"/>
            <a:ext cx="719403" cy="365125"/>
          </a:xfrm>
          <a:prstGeom prst="rect">
            <a:avLst/>
          </a:prstGeom>
        </p:spPr>
        <p:txBody>
          <a:bodyPr/>
          <a:lstStyle>
            <a:lvl1pPr algn="r">
              <a:defRPr sz="1600"/>
            </a:lvl1pPr>
          </a:lstStyle>
          <a:p>
            <a:fld id="{416F2A7D-D988-4140-8D70-57D1751483C3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 bwMode="auto">
          <a:xfrm flipH="1" flipV="1">
            <a:off x="55795" y="9526"/>
            <a:ext cx="3264363" cy="581809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571" y="36089"/>
            <a:ext cx="11617069" cy="6580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zh-CN" altLang="en-US" sz="3735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 lvl="0" algn="l" fontAlgn="base">
              <a:spcAft>
                <a:spcPct val="0"/>
              </a:spcAft>
            </a:pPr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6349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>
            <a:spLocks noChangeArrowheads="1"/>
          </p:cNvSpPr>
          <p:nvPr userDrawn="1"/>
        </p:nvSpPr>
        <p:spPr bwMode="auto">
          <a:xfrm>
            <a:off x="2386895" y="2311868"/>
            <a:ext cx="6754812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7" name="文本框 9"/>
          <p:cNvSpPr txBox="1">
            <a:spLocks noChangeArrowheads="1"/>
          </p:cNvSpPr>
          <p:nvPr userDrawn="1"/>
        </p:nvSpPr>
        <p:spPr bwMode="auto">
          <a:xfrm>
            <a:off x="2553307" y="3114677"/>
            <a:ext cx="6411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Source Han Sans CN"/>
                <a:ea typeface="Source Han Sans CN"/>
                <a:cs typeface="Source Han Sans CN"/>
              </a:rPr>
              <a:t>THANKS</a:t>
            </a:r>
          </a:p>
        </p:txBody>
      </p:sp>
      <p:sp>
        <p:nvSpPr>
          <p:cNvPr id="8" name="文本框 9"/>
          <p:cNvSpPr txBox="1">
            <a:spLocks noChangeArrowheads="1"/>
          </p:cNvSpPr>
          <p:nvPr userDrawn="1"/>
        </p:nvSpPr>
        <p:spPr bwMode="auto">
          <a:xfrm>
            <a:off x="9793968" y="6315316"/>
            <a:ext cx="18716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www.caict.ac.cn</a:t>
            </a: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176556" y="5185766"/>
            <a:ext cx="11049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8991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标题 1"/>
          <p:cNvSpPr>
            <a:spLocks noGrp="1"/>
          </p:cNvSpPr>
          <p:nvPr>
            <p:ph type="title"/>
          </p:nvPr>
        </p:nvSpPr>
        <p:spPr>
          <a:xfrm>
            <a:off x="393739" y="330200"/>
            <a:ext cx="8776564" cy="4270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899482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0397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>
            <a:spLocks noChangeArrowheads="1"/>
          </p:cNvSpPr>
          <p:nvPr userDrawn="1"/>
        </p:nvSpPr>
        <p:spPr bwMode="auto">
          <a:xfrm>
            <a:off x="2386895" y="2311868"/>
            <a:ext cx="6754812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7" name="文本框 9"/>
          <p:cNvSpPr txBox="1">
            <a:spLocks noChangeArrowheads="1"/>
          </p:cNvSpPr>
          <p:nvPr userDrawn="1"/>
        </p:nvSpPr>
        <p:spPr bwMode="auto">
          <a:xfrm>
            <a:off x="2553307" y="3114677"/>
            <a:ext cx="6411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Source Han Sans CN"/>
                <a:ea typeface="Source Han Sans CN"/>
                <a:cs typeface="Source Han Sans CN"/>
              </a:rPr>
              <a:t>THANKS</a:t>
            </a:r>
          </a:p>
        </p:txBody>
      </p:sp>
      <p:sp>
        <p:nvSpPr>
          <p:cNvPr id="8" name="文本框 9"/>
          <p:cNvSpPr txBox="1">
            <a:spLocks noChangeArrowheads="1"/>
          </p:cNvSpPr>
          <p:nvPr userDrawn="1"/>
        </p:nvSpPr>
        <p:spPr bwMode="auto">
          <a:xfrm>
            <a:off x="9793968" y="6315316"/>
            <a:ext cx="18716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www.caict.ac.cn</a:t>
            </a: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176556" y="5185766"/>
            <a:ext cx="11049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330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2324" y="30057"/>
            <a:ext cx="11118560" cy="62541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-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64" y="79674"/>
            <a:ext cx="11030373" cy="62045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-横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1135784" y="765176"/>
            <a:ext cx="1056216" cy="360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7" name="灯片编号占位符 5"/>
          <p:cNvSpPr txBox="1"/>
          <p:nvPr userDrawn="1"/>
        </p:nvSpPr>
        <p:spPr>
          <a:xfrm>
            <a:off x="8976784" y="6325236"/>
            <a:ext cx="2844800" cy="365125"/>
          </a:xfrm>
          <a:prstGeom prst="rect">
            <a:avLst/>
          </a:prstGeom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fld id="{D52B4D88-2064-4694-B9F9-F11060783EB9}" type="slidenum"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87657" y="122508"/>
            <a:ext cx="2131666" cy="44980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335280" y="659978"/>
            <a:ext cx="854202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877300" y="659978"/>
            <a:ext cx="310896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940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55B28-49AB-4E39-A9C9-76AD7A29EC87}" type="datetime1">
              <a:rPr lang="zh-CN" altLang="en-US" smtClean="0"/>
              <a:pPr/>
              <a:t>2025/2/14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ECCAE400-F89C-4EB4-BFCC-2AC1D73D03E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 descr="F:\郑萌萌\2019\10月\6G研究组-ppt\12.31\ppt-模板2-内2.jpgppt-模板2-内2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-8255" y="-6667"/>
            <a:ext cx="12202795" cy="686435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754930" y="216937"/>
            <a:ext cx="10515600" cy="660825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2"/>
          <p:cNvSpPr>
            <a:spLocks noGrp="1"/>
          </p:cNvSpPr>
          <p:nvPr>
            <p:ph idx="1" hasCustomPrompt="1"/>
          </p:nvPr>
        </p:nvSpPr>
        <p:spPr>
          <a:xfrm>
            <a:off x="754930" y="1253765"/>
            <a:ext cx="10751270" cy="507559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8763000" y="65087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CCAE400-F89C-4EB4-BFCC-2AC1D73D03E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0277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jpeg"/></Relationships>
</file>

<file path=ppt/slideMasters/_rels/slideMaster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34963" y="333375"/>
            <a:ext cx="2919412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657090"/>
            <a:ext cx="12192000" cy="22002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0" y="736152"/>
            <a:ext cx="12190319" cy="4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6"/>
          <p:cNvSpPr txBox="1">
            <a:spLocks noChangeArrowheads="1"/>
          </p:cNvSpPr>
          <p:nvPr userDrawn="1"/>
        </p:nvSpPr>
        <p:spPr bwMode="auto">
          <a:xfrm>
            <a:off x="10716434" y="6463187"/>
            <a:ext cx="1344026" cy="19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buFont typeface="Arial" panose="020B0604020202020204" pitchFamily="34" charset="0"/>
              <a:buNone/>
              <a:defRPr sz="950" kern="1200">
                <a:solidFill>
                  <a:srgbClr val="00125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4C3C1BB-2CB7-4B46-9869-50D2F6B9EAFD}" type="slidenum">
              <a:rPr lang="en-US" altLang="zh-CN" smtClean="0"/>
              <a:t>‹#›</a:t>
            </a:fld>
            <a:endParaRPr lang="zh-CN" altLang="en-US" dirty="0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318700" y="158750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7" r:id="rId3"/>
    <p:sldLayoutId id="2147483660" r:id="rId4"/>
    <p:sldLayoutId id="2147483665" r:id="rId5"/>
    <p:sldLayoutId id="2147483667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 dirty="0">
          <a:solidFill>
            <a:srgbClr val="00206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197" y="0"/>
            <a:ext cx="12383392" cy="696588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34963" y="333375"/>
            <a:ext cx="2919412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657090"/>
            <a:ext cx="121920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53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10" Type="http://schemas.openxmlformats.org/officeDocument/2006/relationships/image" Target="../media/image49.svg"/><Relationship Id="rId4" Type="http://schemas.openxmlformats.org/officeDocument/2006/relationships/image" Target="../media/image43.svg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image" Target="../media/image51.jpeg"/><Relationship Id="rId7" Type="http://schemas.openxmlformats.org/officeDocument/2006/relationships/oleObject" Target="../embeddings/oleObject2.bin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文本框 9"/>
          <p:cNvSpPr txBox="1"/>
          <p:nvPr/>
        </p:nvSpPr>
        <p:spPr>
          <a:xfrm>
            <a:off x="4198687" y="4235478"/>
            <a:ext cx="375031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CAICT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1BFFE67-2FE8-D39C-BEE9-10B0BFDBC29F}"/>
              </a:ext>
            </a:extLst>
          </p:cNvPr>
          <p:cNvSpPr txBox="1">
            <a:spLocks/>
          </p:cNvSpPr>
          <p:nvPr/>
        </p:nvSpPr>
        <p:spPr>
          <a:xfrm>
            <a:off x="3726247" y="2326481"/>
            <a:ext cx="6012113" cy="110251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/>
              <a:t>Views on 6G - RAN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A72AFF-A9C5-9254-8E27-328D58726E86}"/>
              </a:ext>
            </a:extLst>
          </p:cNvPr>
          <p:cNvSpPr txBox="1"/>
          <p:nvPr/>
        </p:nvSpPr>
        <p:spPr>
          <a:xfrm>
            <a:off x="4778582" y="258349"/>
            <a:ext cx="69471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workshop on 6G                                            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6GWS-250118</a:t>
            </a:r>
          </a:p>
          <a:p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Incheon, Korea, March 10-11, 2025                      </a:t>
            </a:r>
            <a:r>
              <a:rPr lang="en-US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Agenda Item: 4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F3A10-334F-0CFE-D41F-0C5383D66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C07522-B82A-DCAF-4D7F-5821A2F20667}"/>
              </a:ext>
            </a:extLst>
          </p:cNvPr>
          <p:cNvSpPr txBox="1">
            <a:spLocks/>
          </p:cNvSpPr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NW and UE power/energy saving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C3EB33-E751-BD0B-934D-7C407B44B23E}"/>
              </a:ext>
            </a:extLst>
          </p:cNvPr>
          <p:cNvSpPr txBox="1"/>
          <p:nvPr/>
        </p:nvSpPr>
        <p:spPr>
          <a:xfrm>
            <a:off x="787499" y="1442345"/>
            <a:ext cx="1090627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and enhance network and UE power/energy saving mechanisms based on 5G design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Efficient sleep and wake-up for network and UE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On-demand common signals/channels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Collaborative power/energy saving between network and UE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Power/energy saving on one side while considering impacts on performance on the other side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74ADAE3-303C-FD89-A6DF-277820AD722A}"/>
              </a:ext>
            </a:extLst>
          </p:cNvPr>
          <p:cNvSpPr txBox="1"/>
          <p:nvPr/>
        </p:nvSpPr>
        <p:spPr>
          <a:xfrm>
            <a:off x="0" y="886103"/>
            <a:ext cx="1219200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Natively support coordinated energy saving of network and terminal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643917D4-F711-129A-23BB-A59566D7D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9301" y="4114576"/>
            <a:ext cx="453406" cy="117129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3791046-B4F5-F5DB-6490-A57479C598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2147" y="5055850"/>
            <a:ext cx="209550" cy="423862"/>
          </a:xfrm>
          <a:prstGeom prst="rect">
            <a:avLst/>
          </a:prstGeom>
        </p:spPr>
      </p:pic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1B6F324F-15E6-632E-CF7B-1E55E0D21752}"/>
              </a:ext>
            </a:extLst>
          </p:cNvPr>
          <p:cNvCxnSpPr>
            <a:cxnSpLocks/>
          </p:cNvCxnSpPr>
          <p:nvPr/>
        </p:nvCxnSpPr>
        <p:spPr>
          <a:xfrm>
            <a:off x="3769122" y="4132597"/>
            <a:ext cx="3588469" cy="7766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DBD7B87C-2C52-3DCA-BF03-158C8305CE4C}"/>
              </a:ext>
            </a:extLst>
          </p:cNvPr>
          <p:cNvCxnSpPr>
            <a:cxnSpLocks/>
          </p:cNvCxnSpPr>
          <p:nvPr/>
        </p:nvCxnSpPr>
        <p:spPr>
          <a:xfrm>
            <a:off x="3769122" y="4267657"/>
            <a:ext cx="3588512" cy="788193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9">
            <a:extLst>
              <a:ext uri="{FF2B5EF4-FFF2-40B4-BE49-F238E27FC236}">
                <a16:creationId xmlns:a16="http://schemas.microsoft.com/office/drawing/2014/main" id="{AD36D1AF-3AB3-E902-C42F-A48F2C8F6E2C}"/>
              </a:ext>
            </a:extLst>
          </p:cNvPr>
          <p:cNvSpPr txBox="1"/>
          <p:nvPr/>
        </p:nvSpPr>
        <p:spPr>
          <a:xfrm>
            <a:off x="2602777" y="5662511"/>
            <a:ext cx="2274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NW with energy saving function 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9">
            <a:extLst>
              <a:ext uri="{FF2B5EF4-FFF2-40B4-BE49-F238E27FC236}">
                <a16:creationId xmlns:a16="http://schemas.microsoft.com/office/drawing/2014/main" id="{1469DB3D-8164-396D-A797-CD9B27C6990F}"/>
              </a:ext>
            </a:extLst>
          </p:cNvPr>
          <p:cNvSpPr txBox="1"/>
          <p:nvPr/>
        </p:nvSpPr>
        <p:spPr>
          <a:xfrm>
            <a:off x="7315200" y="5662510"/>
            <a:ext cx="1791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with power  saving function 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9">
            <a:extLst>
              <a:ext uri="{FF2B5EF4-FFF2-40B4-BE49-F238E27FC236}">
                <a16:creationId xmlns:a16="http://schemas.microsoft.com/office/drawing/2014/main" id="{CDBE317D-E8E3-5DC6-0FC0-07C4F25872DE}"/>
              </a:ext>
            </a:extLst>
          </p:cNvPr>
          <p:cNvSpPr txBox="1"/>
          <p:nvPr/>
        </p:nvSpPr>
        <p:spPr>
          <a:xfrm rot="800816">
            <a:off x="4876800" y="3975269"/>
            <a:ext cx="2269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Power saving related signaling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167083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35CFF-010C-F798-199F-926FBAF24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C0178A-6BEA-61C3-77E8-35236DFE7737}"/>
              </a:ext>
            </a:extLst>
          </p:cNvPr>
          <p:cNvSpPr txBox="1">
            <a:spLocks/>
          </p:cNvSpPr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Coverage enhancement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DB6580-C94A-7D8D-70F4-43FB83B6A843}"/>
              </a:ext>
            </a:extLst>
          </p:cNvPr>
          <p:cNvSpPr txBox="1"/>
          <p:nvPr/>
        </p:nvSpPr>
        <p:spPr>
          <a:xfrm>
            <a:off x="504742" y="1594442"/>
            <a:ext cx="1090627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 for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channels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a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unified coverage target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Deployment topologies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reduce CAPEX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FCE841D-1A9B-261B-FBBB-CAA2B6969733}"/>
              </a:ext>
            </a:extLst>
          </p:cNvPr>
          <p:cNvGrpSpPr/>
          <p:nvPr/>
        </p:nvGrpSpPr>
        <p:grpSpPr>
          <a:xfrm>
            <a:off x="6988823" y="5574785"/>
            <a:ext cx="3354004" cy="1067362"/>
            <a:chOff x="6846771" y="5444067"/>
            <a:chExt cx="3354004" cy="1067362"/>
          </a:xfrm>
        </p:grpSpPr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id="{E626E426-6D77-A45B-C0C2-B0210A2E148E}"/>
                </a:ext>
              </a:extLst>
            </p:cNvPr>
            <p:cNvCxnSpPr/>
            <p:nvPr/>
          </p:nvCxnSpPr>
          <p:spPr>
            <a:xfrm>
              <a:off x="6935671" y="5676900"/>
              <a:ext cx="431800" cy="0"/>
            </a:xfrm>
            <a:prstGeom prst="straightConnector1">
              <a:avLst/>
            </a:prstGeom>
            <a:ln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6C5E903B-03AE-78AD-9F24-EAC65D11BA11}"/>
                </a:ext>
              </a:extLst>
            </p:cNvPr>
            <p:cNvCxnSpPr/>
            <p:nvPr/>
          </p:nvCxnSpPr>
          <p:spPr>
            <a:xfrm>
              <a:off x="6935671" y="5996517"/>
              <a:ext cx="431800" cy="0"/>
            </a:xfrm>
            <a:prstGeom prst="straightConnector1">
              <a:avLst/>
            </a:prstGeom>
            <a:ln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>
              <a:extLst>
                <a:ext uri="{FF2B5EF4-FFF2-40B4-BE49-F238E27FC236}">
                  <a16:creationId xmlns:a16="http://schemas.microsoft.com/office/drawing/2014/main" id="{DA72D323-2B33-02F6-B792-386FE5FD4EA4}"/>
                </a:ext>
              </a:extLst>
            </p:cNvPr>
            <p:cNvCxnSpPr/>
            <p:nvPr/>
          </p:nvCxnSpPr>
          <p:spPr>
            <a:xfrm>
              <a:off x="6935671" y="6316133"/>
              <a:ext cx="431800" cy="0"/>
            </a:xfrm>
            <a:prstGeom prst="straightConnector1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AA9AA7D-1AB8-8337-DDF2-C708DB767B11}"/>
                </a:ext>
              </a:extLst>
            </p:cNvPr>
            <p:cNvSpPr/>
            <p:nvPr/>
          </p:nvSpPr>
          <p:spPr>
            <a:xfrm>
              <a:off x="6846771" y="5444067"/>
              <a:ext cx="3354004" cy="1067362"/>
            </a:xfrm>
            <a:prstGeom prst="rect">
              <a:avLst/>
            </a:prstGeom>
            <a:noFill/>
            <a:ln>
              <a:solidFill>
                <a:srgbClr val="00398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0FA3FFB-7A24-34EF-A3A7-54065E2B9565}"/>
                </a:ext>
              </a:extLst>
            </p:cNvPr>
            <p:cNvSpPr txBox="1"/>
            <p:nvPr/>
          </p:nvSpPr>
          <p:spPr>
            <a:xfrm>
              <a:off x="7476952" y="5492234"/>
              <a:ext cx="7553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Uplink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A663750-FB38-E611-5FD6-B4B3FF5CA778}"/>
                </a:ext>
              </a:extLst>
            </p:cNvPr>
            <p:cNvSpPr txBox="1"/>
            <p:nvPr/>
          </p:nvSpPr>
          <p:spPr>
            <a:xfrm>
              <a:off x="7476952" y="5808471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Downlink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1BE5333-A23A-5B3E-93B3-58E753B249E2}"/>
                </a:ext>
              </a:extLst>
            </p:cNvPr>
            <p:cNvSpPr txBox="1"/>
            <p:nvPr/>
          </p:nvSpPr>
          <p:spPr>
            <a:xfrm>
              <a:off x="7476952" y="6147025"/>
              <a:ext cx="20185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Exchange information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5B789B55-2D76-1370-411A-89C7959EC2DF}"/>
              </a:ext>
            </a:extLst>
          </p:cNvPr>
          <p:cNvSpPr txBox="1"/>
          <p:nvPr/>
        </p:nvSpPr>
        <p:spPr>
          <a:xfrm>
            <a:off x="0" y="1027890"/>
            <a:ext cx="1219200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Superior performance compared to 5G</a:t>
            </a:r>
            <a:endParaRPr lang="en-US" altLang="zh-CN" sz="2400" b="1" dirty="0">
              <a:solidFill>
                <a:schemeClr val="accent3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84EA127-1CF5-6EE2-9E3F-710CA18E90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943" y="2434999"/>
            <a:ext cx="8910828" cy="435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032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558898" y="133816"/>
            <a:ext cx="10794147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Positioning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862784"/>
            <a:ext cx="1219200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Positioning requirements should be considered for various use cases</a:t>
            </a:r>
          </a:p>
        </p:txBody>
      </p:sp>
      <p:pic>
        <p:nvPicPr>
          <p:cNvPr id="10" name="图片 9" descr="e15dc19b3f9655393e4fa46d1b923b6"/>
          <p:cNvPicPr/>
          <p:nvPr/>
        </p:nvPicPr>
        <p:blipFill>
          <a:blip r:embed="rId3"/>
          <a:srcRect b="33868"/>
          <a:stretch>
            <a:fillRect/>
          </a:stretch>
        </p:blipFill>
        <p:spPr>
          <a:xfrm>
            <a:off x="588944" y="4489951"/>
            <a:ext cx="2231373" cy="1621799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9" t="3273" b="6382"/>
          <a:stretch>
            <a:fillRect/>
          </a:stretch>
        </p:blipFill>
        <p:spPr>
          <a:xfrm>
            <a:off x="3077979" y="4506701"/>
            <a:ext cx="2621102" cy="162098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文本框 31"/>
          <p:cNvSpPr txBox="1">
            <a:spLocks noChangeArrowheads="1"/>
          </p:cNvSpPr>
          <p:nvPr/>
        </p:nvSpPr>
        <p:spPr bwMode="auto">
          <a:xfrm>
            <a:off x="7179506" y="3773991"/>
            <a:ext cx="3675679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Smart Manufacturing</a:t>
            </a:r>
            <a:endParaRPr lang="zh-CN" altLang="en-US" sz="1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Picture 2" descr="C:\Users\wangshuli\Desktop\5b0988e595225.cdn.sohuc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869" y="1749382"/>
            <a:ext cx="2679660" cy="1877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 descr="t019841eea2d9c2f6ff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347" y="1749382"/>
            <a:ext cx="2579921" cy="1877419"/>
          </a:xfrm>
          <a:prstGeom prst="rect">
            <a:avLst/>
          </a:prstGeom>
        </p:spPr>
      </p:pic>
      <p:sp>
        <p:nvSpPr>
          <p:cNvPr id="16" name="文本框 31"/>
          <p:cNvSpPr txBox="1">
            <a:spLocks noChangeArrowheads="1"/>
          </p:cNvSpPr>
          <p:nvPr/>
        </p:nvSpPr>
        <p:spPr bwMode="auto">
          <a:xfrm>
            <a:off x="472370" y="6306515"/>
            <a:ext cx="5206561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AGV positioning </a:t>
            </a:r>
            <a:endParaRPr lang="zh-CN" altLang="en-US" sz="1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7" name="Picture 2" descr="134330458357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5869" y="4485846"/>
            <a:ext cx="2679659" cy="167688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9" name="图片 18" descr="U11487P33DT2014080116123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017347" y="4506701"/>
            <a:ext cx="2579921" cy="1656031"/>
          </a:xfrm>
          <a:prstGeom prst="rect">
            <a:avLst/>
          </a:prstGeom>
          <a:ln>
            <a:noFill/>
          </a:ln>
          <a:effectLst/>
        </p:spPr>
      </p:pic>
      <p:sp>
        <p:nvSpPr>
          <p:cNvPr id="7" name="矩形 6"/>
          <p:cNvSpPr/>
          <p:nvPr/>
        </p:nvSpPr>
        <p:spPr>
          <a:xfrm>
            <a:off x="6866407" y="6306515"/>
            <a:ext cx="38555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Autonomous vehicle positioning and navigation 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31">
            <a:extLst>
              <a:ext uri="{FF2B5EF4-FFF2-40B4-BE49-F238E27FC236}">
                <a16:creationId xmlns:a16="http://schemas.microsoft.com/office/drawing/2014/main" id="{3EF0AAC1-38C1-1655-A8CA-4F4165A4E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6815" y="3773990"/>
            <a:ext cx="3675679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Immersive related</a:t>
            </a:r>
            <a:endParaRPr lang="zh-CN" altLang="en-US" sz="1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62473F9-0A47-B289-4BDE-370588DDD4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11" y="1893425"/>
            <a:ext cx="4510336" cy="160066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F3A10-334F-0CFE-D41F-0C5383D66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C07522-B82A-DCAF-4D7F-5821A2F20667}"/>
              </a:ext>
            </a:extLst>
          </p:cNvPr>
          <p:cNvSpPr txBox="1">
            <a:spLocks/>
          </p:cNvSpPr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Multi-carrier Management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: Rounded Corners 18">
            <a:extLst>
              <a:ext uri="{FF2B5EF4-FFF2-40B4-BE49-F238E27FC236}">
                <a16:creationId xmlns:a16="http://schemas.microsoft.com/office/drawing/2014/main" id="{6DD275C2-8113-498B-8BD6-DFFFC5892EF1}"/>
              </a:ext>
            </a:extLst>
          </p:cNvPr>
          <p:cNvSpPr/>
          <p:nvPr/>
        </p:nvSpPr>
        <p:spPr>
          <a:xfrm>
            <a:off x="782534" y="2196093"/>
            <a:ext cx="4584577" cy="601708"/>
          </a:xfrm>
          <a:prstGeom prst="round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CA/DC/SUL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Multiple options fragments the market</a:t>
            </a: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9">
            <a:extLst>
              <a:ext uri="{FF2B5EF4-FFF2-40B4-BE49-F238E27FC236}">
                <a16:creationId xmlns:a16="http://schemas.microsoft.com/office/drawing/2014/main" id="{13A80221-EA07-4F5D-9F9A-72F14769FA5D}"/>
              </a:ext>
            </a:extLst>
          </p:cNvPr>
          <p:cNvSpPr txBox="1"/>
          <p:nvPr/>
        </p:nvSpPr>
        <p:spPr>
          <a:xfrm>
            <a:off x="3074824" y="1571631"/>
            <a:ext cx="371753" cy="3852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lnSpc>
                <a:spcPts val="3439"/>
              </a:lnSpc>
            </a:pPr>
            <a:r>
              <a:rPr kumimoji="1" lang="en-US" sz="1999" b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NR</a:t>
            </a:r>
          </a:p>
        </p:txBody>
      </p:sp>
      <p:sp>
        <p:nvSpPr>
          <p:cNvPr id="6" name="TextBox 20">
            <a:extLst>
              <a:ext uri="{FF2B5EF4-FFF2-40B4-BE49-F238E27FC236}">
                <a16:creationId xmlns:a16="http://schemas.microsoft.com/office/drawing/2014/main" id="{6B6A0F7F-C389-4B07-A3B1-BA11826E2E33}"/>
              </a:ext>
            </a:extLst>
          </p:cNvPr>
          <p:cNvSpPr txBox="1"/>
          <p:nvPr/>
        </p:nvSpPr>
        <p:spPr>
          <a:xfrm>
            <a:off x="7592626" y="1564622"/>
            <a:ext cx="2122581" cy="3968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ts val="3439"/>
              </a:lnSpc>
            </a:pPr>
            <a:r>
              <a:rPr kumimoji="1" lang="en-US" sz="1999" b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6G</a:t>
            </a:r>
          </a:p>
        </p:txBody>
      </p:sp>
      <p:sp>
        <p:nvSpPr>
          <p:cNvPr id="7" name="Rectangle: Rounded Corners 21">
            <a:extLst>
              <a:ext uri="{FF2B5EF4-FFF2-40B4-BE49-F238E27FC236}">
                <a16:creationId xmlns:a16="http://schemas.microsoft.com/office/drawing/2014/main" id="{F8AA79D3-F456-4754-9D8A-ABA7197E0725}"/>
              </a:ext>
            </a:extLst>
          </p:cNvPr>
          <p:cNvSpPr/>
          <p:nvPr/>
        </p:nvSpPr>
        <p:spPr>
          <a:xfrm>
            <a:off x="6497621" y="2134556"/>
            <a:ext cx="4584577" cy="882964"/>
          </a:xfrm>
          <a:prstGeom prst="round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6732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Simplification of multi-carrier management </a:t>
            </a:r>
          </a:p>
        </p:txBody>
      </p:sp>
      <p:sp>
        <p:nvSpPr>
          <p:cNvPr id="12" name="Rectangle: Rounded Corners 26">
            <a:extLst>
              <a:ext uri="{FF2B5EF4-FFF2-40B4-BE49-F238E27FC236}">
                <a16:creationId xmlns:a16="http://schemas.microsoft.com/office/drawing/2014/main" id="{254D5ED0-BC49-49AC-893D-AEAF73D3D22A}"/>
              </a:ext>
            </a:extLst>
          </p:cNvPr>
          <p:cNvSpPr/>
          <p:nvPr/>
        </p:nvSpPr>
        <p:spPr>
          <a:xfrm>
            <a:off x="782535" y="3196010"/>
            <a:ext cx="4584577" cy="586247"/>
          </a:xfrm>
          <a:prstGeom prst="round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Cell based DL &amp; UL carrier coupling</a:t>
            </a:r>
          </a:p>
        </p:txBody>
      </p:sp>
      <p:sp>
        <p:nvSpPr>
          <p:cNvPr id="13" name="Rectangle: Rounded Corners 27">
            <a:extLst>
              <a:ext uri="{FF2B5EF4-FFF2-40B4-BE49-F238E27FC236}">
                <a16:creationId xmlns:a16="http://schemas.microsoft.com/office/drawing/2014/main" id="{B30BECA8-D258-4B08-8D5B-32B26638D783}"/>
              </a:ext>
            </a:extLst>
          </p:cNvPr>
          <p:cNvSpPr/>
          <p:nvPr/>
        </p:nvSpPr>
        <p:spPr>
          <a:xfrm>
            <a:off x="6497621" y="3233928"/>
            <a:ext cx="4584577" cy="586247"/>
          </a:xfrm>
          <a:prstGeom prst="round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Flexible combination of DL&amp;UL carrier</a:t>
            </a:r>
          </a:p>
        </p:txBody>
      </p:sp>
      <p:sp>
        <p:nvSpPr>
          <p:cNvPr id="14" name="Rectangle: Rounded Corners 28">
            <a:extLst>
              <a:ext uri="{FF2B5EF4-FFF2-40B4-BE49-F238E27FC236}">
                <a16:creationId xmlns:a16="http://schemas.microsoft.com/office/drawing/2014/main" id="{CCEEFD75-C99A-4886-B510-80A713E0E9FA}"/>
              </a:ext>
            </a:extLst>
          </p:cNvPr>
          <p:cNvSpPr/>
          <p:nvPr/>
        </p:nvSpPr>
        <p:spPr>
          <a:xfrm>
            <a:off x="782535" y="4120640"/>
            <a:ext cx="4584577" cy="586247"/>
          </a:xfrm>
          <a:prstGeom prst="round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kern="0" dirty="0">
                <a:solidFill>
                  <a:srgbClr val="666666">
                    <a:lumMod val="50000"/>
                  </a:srgb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Semi-static management of </a:t>
            </a:r>
            <a:r>
              <a:rPr lang="en-US" altLang="zh-CN" sz="2000" kern="0" dirty="0" err="1">
                <a:solidFill>
                  <a:srgbClr val="666666">
                    <a:lumMod val="50000"/>
                  </a:srgb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SCells</a:t>
            </a:r>
            <a:endParaRPr lang="en-US" altLang="zh-CN" sz="2000" kern="0" dirty="0">
              <a:solidFill>
                <a:srgbClr val="666666">
                  <a:lumMod val="50000"/>
                </a:srgbClr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altLang="zh-CN" sz="14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 complexity and long latency</a:t>
            </a:r>
            <a:endParaRPr lang="zh-CN" altLang="en-US" sz="1400" i="1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: Rounded Corners 29">
            <a:extLst>
              <a:ext uri="{FF2B5EF4-FFF2-40B4-BE49-F238E27FC236}">
                <a16:creationId xmlns:a16="http://schemas.microsoft.com/office/drawing/2014/main" id="{F33ED0E4-12DA-473A-BC8C-FCA531AD9D9D}"/>
              </a:ext>
            </a:extLst>
          </p:cNvPr>
          <p:cNvSpPr/>
          <p:nvPr/>
        </p:nvSpPr>
        <p:spPr>
          <a:xfrm>
            <a:off x="6497621" y="4097099"/>
            <a:ext cx="4584577" cy="586247"/>
          </a:xfrm>
          <a:prstGeom prst="round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Fast carrier access</a:t>
            </a:r>
          </a:p>
        </p:txBody>
      </p:sp>
      <p:sp>
        <p:nvSpPr>
          <p:cNvPr id="17" name="Rectangle: Rounded Corners 28">
            <a:extLst>
              <a:ext uri="{FF2B5EF4-FFF2-40B4-BE49-F238E27FC236}">
                <a16:creationId xmlns:a16="http://schemas.microsoft.com/office/drawing/2014/main" id="{CCEEFD75-C99A-4886-B510-80A713E0E9FA}"/>
              </a:ext>
            </a:extLst>
          </p:cNvPr>
          <p:cNvSpPr/>
          <p:nvPr/>
        </p:nvSpPr>
        <p:spPr>
          <a:xfrm>
            <a:off x="782535" y="4994780"/>
            <a:ext cx="10299663" cy="58624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kern="0" dirty="0">
                <a:solidFill>
                  <a:srgbClr val="666666">
                    <a:lumMod val="50000"/>
                  </a:srgb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Network sharing in licensed spectrum is beneficial for operators</a:t>
            </a:r>
            <a:endParaRPr lang="zh-CN" altLang="en-US" sz="2000" i="1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36AE22BB-77AF-5B26-8E89-7353417477CF}"/>
              </a:ext>
            </a:extLst>
          </p:cNvPr>
          <p:cNvSpPr/>
          <p:nvPr/>
        </p:nvSpPr>
        <p:spPr>
          <a:xfrm>
            <a:off x="5749486" y="2972320"/>
            <a:ext cx="365760" cy="782505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538BFA-C28E-70BF-BA74-E925A0C71E2A}"/>
              </a:ext>
            </a:extLst>
          </p:cNvPr>
          <p:cNvSpPr txBox="1"/>
          <p:nvPr/>
        </p:nvSpPr>
        <p:spPr>
          <a:xfrm>
            <a:off x="0" y="1057549"/>
            <a:ext cx="1219200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Continuously improve spectrum efficiency and flexibility</a:t>
            </a:r>
          </a:p>
        </p:txBody>
      </p:sp>
    </p:spTree>
    <p:extLst>
      <p:ext uri="{BB962C8B-B14F-4D97-AF65-F5344CB8AC3E}">
        <p14:creationId xmlns:p14="http://schemas.microsoft.com/office/powerpoint/2010/main" val="37223546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6G Service Quality Assurance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6630" y="1961424"/>
            <a:ext cx="1090627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Adaptive QoS management,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according to service type and providing various kind of QoS policy.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E2E service monitoring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guarantee service quality  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Monitoring and management of QoS of multi-modality service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40215" y="4166561"/>
            <a:ext cx="2088515" cy="1600200"/>
            <a:chOff x="700" y="8548"/>
            <a:chExt cx="3289" cy="2520"/>
          </a:xfrm>
        </p:grpSpPr>
        <p:sp>
          <p:nvSpPr>
            <p:cNvPr id="990" name="Freeform 10"/>
            <p:cNvSpPr>
              <a:spLocks noEditPoints="1"/>
            </p:cNvSpPr>
            <p:nvPr/>
          </p:nvSpPr>
          <p:spPr bwMode="auto">
            <a:xfrm>
              <a:off x="2876" y="8716"/>
              <a:ext cx="645" cy="1474"/>
            </a:xfrm>
            <a:custGeom>
              <a:avLst/>
              <a:gdLst>
                <a:gd name="T0" fmla="*/ 139 w 174"/>
                <a:gd name="T1" fmla="*/ 298 h 371"/>
                <a:gd name="T2" fmla="*/ 130 w 174"/>
                <a:gd name="T3" fmla="*/ 298 h 371"/>
                <a:gd name="T4" fmla="*/ 117 w 174"/>
                <a:gd name="T5" fmla="*/ 254 h 371"/>
                <a:gd name="T6" fmla="*/ 122 w 174"/>
                <a:gd name="T7" fmla="*/ 245 h 371"/>
                <a:gd name="T8" fmla="*/ 114 w 174"/>
                <a:gd name="T9" fmla="*/ 245 h 371"/>
                <a:gd name="T10" fmla="*/ 97 w 174"/>
                <a:gd name="T11" fmla="*/ 73 h 371"/>
                <a:gd name="T12" fmla="*/ 108 w 174"/>
                <a:gd name="T13" fmla="*/ 56 h 371"/>
                <a:gd name="T14" fmla="*/ 90 w 174"/>
                <a:gd name="T15" fmla="*/ 39 h 371"/>
                <a:gd name="T16" fmla="*/ 90 w 174"/>
                <a:gd name="T17" fmla="*/ 21 h 371"/>
                <a:gd name="T18" fmla="*/ 89 w 174"/>
                <a:gd name="T19" fmla="*/ 21 h 371"/>
                <a:gd name="T20" fmla="*/ 89 w 174"/>
                <a:gd name="T21" fmla="*/ 0 h 371"/>
                <a:gd name="T22" fmla="*/ 87 w 174"/>
                <a:gd name="T23" fmla="*/ 0 h 371"/>
                <a:gd name="T24" fmla="*/ 87 w 174"/>
                <a:gd name="T25" fmla="*/ 21 h 371"/>
                <a:gd name="T26" fmla="*/ 85 w 174"/>
                <a:gd name="T27" fmla="*/ 21 h 371"/>
                <a:gd name="T28" fmla="*/ 85 w 174"/>
                <a:gd name="T29" fmla="*/ 39 h 371"/>
                <a:gd name="T30" fmla="*/ 68 w 174"/>
                <a:gd name="T31" fmla="*/ 56 h 371"/>
                <a:gd name="T32" fmla="*/ 80 w 174"/>
                <a:gd name="T33" fmla="*/ 74 h 371"/>
                <a:gd name="T34" fmla="*/ 63 w 174"/>
                <a:gd name="T35" fmla="*/ 245 h 371"/>
                <a:gd name="T36" fmla="*/ 55 w 174"/>
                <a:gd name="T37" fmla="*/ 245 h 371"/>
                <a:gd name="T38" fmla="*/ 60 w 174"/>
                <a:gd name="T39" fmla="*/ 256 h 371"/>
                <a:gd name="T40" fmla="*/ 45 w 174"/>
                <a:gd name="T41" fmla="*/ 298 h 371"/>
                <a:gd name="T42" fmla="*/ 35 w 174"/>
                <a:gd name="T43" fmla="*/ 298 h 371"/>
                <a:gd name="T44" fmla="*/ 35 w 174"/>
                <a:gd name="T45" fmla="*/ 321 h 371"/>
                <a:gd name="T46" fmla="*/ 0 w 174"/>
                <a:gd name="T47" fmla="*/ 371 h 371"/>
                <a:gd name="T48" fmla="*/ 34 w 174"/>
                <a:gd name="T49" fmla="*/ 371 h 371"/>
                <a:gd name="T50" fmla="*/ 88 w 174"/>
                <a:gd name="T51" fmla="*/ 327 h 371"/>
                <a:gd name="T52" fmla="*/ 140 w 174"/>
                <a:gd name="T53" fmla="*/ 371 h 371"/>
                <a:gd name="T54" fmla="*/ 174 w 174"/>
                <a:gd name="T55" fmla="*/ 371 h 371"/>
                <a:gd name="T56" fmla="*/ 139 w 174"/>
                <a:gd name="T57" fmla="*/ 320 h 371"/>
                <a:gd name="T58" fmla="*/ 139 w 174"/>
                <a:gd name="T59" fmla="*/ 298 h 371"/>
                <a:gd name="T60" fmla="*/ 67 w 174"/>
                <a:gd name="T61" fmla="*/ 298 h 371"/>
                <a:gd name="T62" fmla="*/ 77 w 174"/>
                <a:gd name="T63" fmla="*/ 256 h 371"/>
                <a:gd name="T64" fmla="*/ 100 w 174"/>
                <a:gd name="T65" fmla="*/ 256 h 371"/>
                <a:gd name="T66" fmla="*/ 110 w 174"/>
                <a:gd name="T67" fmla="*/ 298 h 371"/>
                <a:gd name="T68" fmla="*/ 67 w 174"/>
                <a:gd name="T69" fmla="*/ 29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4" h="371">
                  <a:moveTo>
                    <a:pt x="139" y="298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4" y="284"/>
                    <a:pt x="120" y="269"/>
                    <a:pt x="117" y="254"/>
                  </a:cubicBezTo>
                  <a:cubicBezTo>
                    <a:pt x="122" y="245"/>
                    <a:pt x="122" y="245"/>
                    <a:pt x="122" y="245"/>
                  </a:cubicBezTo>
                  <a:cubicBezTo>
                    <a:pt x="114" y="245"/>
                    <a:pt x="114" y="245"/>
                    <a:pt x="114" y="245"/>
                  </a:cubicBezTo>
                  <a:cubicBezTo>
                    <a:pt x="97" y="172"/>
                    <a:pt x="97" y="96"/>
                    <a:pt x="97" y="73"/>
                  </a:cubicBezTo>
                  <a:cubicBezTo>
                    <a:pt x="103" y="70"/>
                    <a:pt x="108" y="63"/>
                    <a:pt x="108" y="56"/>
                  </a:cubicBezTo>
                  <a:cubicBezTo>
                    <a:pt x="108" y="47"/>
                    <a:pt x="100" y="40"/>
                    <a:pt x="90" y="39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75" y="40"/>
                    <a:pt x="68" y="47"/>
                    <a:pt x="68" y="56"/>
                  </a:cubicBezTo>
                  <a:cubicBezTo>
                    <a:pt x="68" y="64"/>
                    <a:pt x="73" y="70"/>
                    <a:pt x="80" y="74"/>
                  </a:cubicBezTo>
                  <a:cubicBezTo>
                    <a:pt x="80" y="97"/>
                    <a:pt x="82" y="172"/>
                    <a:pt x="63" y="245"/>
                  </a:cubicBezTo>
                  <a:cubicBezTo>
                    <a:pt x="55" y="245"/>
                    <a:pt x="55" y="245"/>
                    <a:pt x="55" y="245"/>
                  </a:cubicBezTo>
                  <a:cubicBezTo>
                    <a:pt x="60" y="256"/>
                    <a:pt x="60" y="256"/>
                    <a:pt x="60" y="256"/>
                  </a:cubicBezTo>
                  <a:cubicBezTo>
                    <a:pt x="57" y="269"/>
                    <a:pt x="52" y="284"/>
                    <a:pt x="45" y="298"/>
                  </a:cubicBezTo>
                  <a:cubicBezTo>
                    <a:pt x="35" y="298"/>
                    <a:pt x="35" y="298"/>
                    <a:pt x="35" y="298"/>
                  </a:cubicBezTo>
                  <a:cubicBezTo>
                    <a:pt x="35" y="321"/>
                    <a:pt x="35" y="321"/>
                    <a:pt x="35" y="321"/>
                  </a:cubicBezTo>
                  <a:cubicBezTo>
                    <a:pt x="25" y="340"/>
                    <a:pt x="14" y="356"/>
                    <a:pt x="0" y="371"/>
                  </a:cubicBezTo>
                  <a:cubicBezTo>
                    <a:pt x="0" y="371"/>
                    <a:pt x="14" y="371"/>
                    <a:pt x="34" y="371"/>
                  </a:cubicBezTo>
                  <a:cubicBezTo>
                    <a:pt x="37" y="345"/>
                    <a:pt x="59" y="327"/>
                    <a:pt x="88" y="327"/>
                  </a:cubicBezTo>
                  <a:cubicBezTo>
                    <a:pt x="115" y="327"/>
                    <a:pt x="138" y="345"/>
                    <a:pt x="140" y="371"/>
                  </a:cubicBezTo>
                  <a:cubicBezTo>
                    <a:pt x="158" y="371"/>
                    <a:pt x="172" y="371"/>
                    <a:pt x="174" y="371"/>
                  </a:cubicBezTo>
                  <a:cubicBezTo>
                    <a:pt x="160" y="356"/>
                    <a:pt x="149" y="338"/>
                    <a:pt x="139" y="320"/>
                  </a:cubicBezTo>
                  <a:lnTo>
                    <a:pt x="139" y="298"/>
                  </a:lnTo>
                  <a:close/>
                  <a:moveTo>
                    <a:pt x="67" y="298"/>
                  </a:moveTo>
                  <a:cubicBezTo>
                    <a:pt x="77" y="256"/>
                    <a:pt x="77" y="256"/>
                    <a:pt x="77" y="256"/>
                  </a:cubicBezTo>
                  <a:cubicBezTo>
                    <a:pt x="100" y="256"/>
                    <a:pt x="100" y="256"/>
                    <a:pt x="100" y="256"/>
                  </a:cubicBezTo>
                  <a:cubicBezTo>
                    <a:pt x="110" y="298"/>
                    <a:pt x="110" y="298"/>
                    <a:pt x="110" y="298"/>
                  </a:cubicBezTo>
                  <a:lnTo>
                    <a:pt x="67" y="29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1" name="Freeform 10"/>
            <p:cNvSpPr>
              <a:spLocks noEditPoints="1"/>
            </p:cNvSpPr>
            <p:nvPr/>
          </p:nvSpPr>
          <p:spPr bwMode="auto">
            <a:xfrm>
              <a:off x="3483" y="9911"/>
              <a:ext cx="506" cy="1157"/>
            </a:xfrm>
            <a:custGeom>
              <a:avLst/>
              <a:gdLst>
                <a:gd name="T0" fmla="*/ 139 w 174"/>
                <a:gd name="T1" fmla="*/ 298 h 371"/>
                <a:gd name="T2" fmla="*/ 130 w 174"/>
                <a:gd name="T3" fmla="*/ 298 h 371"/>
                <a:gd name="T4" fmla="*/ 117 w 174"/>
                <a:gd name="T5" fmla="*/ 254 h 371"/>
                <a:gd name="T6" fmla="*/ 122 w 174"/>
                <a:gd name="T7" fmla="*/ 245 h 371"/>
                <a:gd name="T8" fmla="*/ 114 w 174"/>
                <a:gd name="T9" fmla="*/ 245 h 371"/>
                <a:gd name="T10" fmla="*/ 97 w 174"/>
                <a:gd name="T11" fmla="*/ 73 h 371"/>
                <a:gd name="T12" fmla="*/ 108 w 174"/>
                <a:gd name="T13" fmla="*/ 56 h 371"/>
                <a:gd name="T14" fmla="*/ 90 w 174"/>
                <a:gd name="T15" fmla="*/ 39 h 371"/>
                <a:gd name="T16" fmla="*/ 90 w 174"/>
                <a:gd name="T17" fmla="*/ 21 h 371"/>
                <a:gd name="T18" fmla="*/ 89 w 174"/>
                <a:gd name="T19" fmla="*/ 21 h 371"/>
                <a:gd name="T20" fmla="*/ 89 w 174"/>
                <a:gd name="T21" fmla="*/ 0 h 371"/>
                <a:gd name="T22" fmla="*/ 87 w 174"/>
                <a:gd name="T23" fmla="*/ 0 h 371"/>
                <a:gd name="T24" fmla="*/ 87 w 174"/>
                <a:gd name="T25" fmla="*/ 21 h 371"/>
                <a:gd name="T26" fmla="*/ 85 w 174"/>
                <a:gd name="T27" fmla="*/ 21 h 371"/>
                <a:gd name="T28" fmla="*/ 85 w 174"/>
                <a:gd name="T29" fmla="*/ 39 h 371"/>
                <a:gd name="T30" fmla="*/ 68 w 174"/>
                <a:gd name="T31" fmla="*/ 56 h 371"/>
                <a:gd name="T32" fmla="*/ 80 w 174"/>
                <a:gd name="T33" fmla="*/ 74 h 371"/>
                <a:gd name="T34" fmla="*/ 63 w 174"/>
                <a:gd name="T35" fmla="*/ 245 h 371"/>
                <a:gd name="T36" fmla="*/ 55 w 174"/>
                <a:gd name="T37" fmla="*/ 245 h 371"/>
                <a:gd name="T38" fmla="*/ 60 w 174"/>
                <a:gd name="T39" fmla="*/ 256 h 371"/>
                <a:gd name="T40" fmla="*/ 45 w 174"/>
                <a:gd name="T41" fmla="*/ 298 h 371"/>
                <a:gd name="T42" fmla="*/ 35 w 174"/>
                <a:gd name="T43" fmla="*/ 298 h 371"/>
                <a:gd name="T44" fmla="*/ 35 w 174"/>
                <a:gd name="T45" fmla="*/ 321 h 371"/>
                <a:gd name="T46" fmla="*/ 0 w 174"/>
                <a:gd name="T47" fmla="*/ 371 h 371"/>
                <a:gd name="T48" fmla="*/ 34 w 174"/>
                <a:gd name="T49" fmla="*/ 371 h 371"/>
                <a:gd name="T50" fmla="*/ 88 w 174"/>
                <a:gd name="T51" fmla="*/ 327 h 371"/>
                <a:gd name="T52" fmla="*/ 140 w 174"/>
                <a:gd name="T53" fmla="*/ 371 h 371"/>
                <a:gd name="T54" fmla="*/ 174 w 174"/>
                <a:gd name="T55" fmla="*/ 371 h 371"/>
                <a:gd name="T56" fmla="*/ 139 w 174"/>
                <a:gd name="T57" fmla="*/ 320 h 371"/>
                <a:gd name="T58" fmla="*/ 139 w 174"/>
                <a:gd name="T59" fmla="*/ 298 h 371"/>
                <a:gd name="T60" fmla="*/ 67 w 174"/>
                <a:gd name="T61" fmla="*/ 298 h 371"/>
                <a:gd name="T62" fmla="*/ 77 w 174"/>
                <a:gd name="T63" fmla="*/ 256 h 371"/>
                <a:gd name="T64" fmla="*/ 100 w 174"/>
                <a:gd name="T65" fmla="*/ 256 h 371"/>
                <a:gd name="T66" fmla="*/ 110 w 174"/>
                <a:gd name="T67" fmla="*/ 298 h 371"/>
                <a:gd name="T68" fmla="*/ 67 w 174"/>
                <a:gd name="T69" fmla="*/ 29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4" h="371">
                  <a:moveTo>
                    <a:pt x="139" y="298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4" y="284"/>
                    <a:pt x="120" y="269"/>
                    <a:pt x="117" y="254"/>
                  </a:cubicBezTo>
                  <a:cubicBezTo>
                    <a:pt x="122" y="245"/>
                    <a:pt x="122" y="245"/>
                    <a:pt x="122" y="245"/>
                  </a:cubicBezTo>
                  <a:cubicBezTo>
                    <a:pt x="114" y="245"/>
                    <a:pt x="114" y="245"/>
                    <a:pt x="114" y="245"/>
                  </a:cubicBezTo>
                  <a:cubicBezTo>
                    <a:pt x="97" y="172"/>
                    <a:pt x="97" y="96"/>
                    <a:pt x="97" y="73"/>
                  </a:cubicBezTo>
                  <a:cubicBezTo>
                    <a:pt x="103" y="70"/>
                    <a:pt x="108" y="63"/>
                    <a:pt x="108" y="56"/>
                  </a:cubicBezTo>
                  <a:cubicBezTo>
                    <a:pt x="108" y="47"/>
                    <a:pt x="100" y="40"/>
                    <a:pt x="90" y="39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75" y="40"/>
                    <a:pt x="68" y="47"/>
                    <a:pt x="68" y="56"/>
                  </a:cubicBezTo>
                  <a:cubicBezTo>
                    <a:pt x="68" y="64"/>
                    <a:pt x="73" y="70"/>
                    <a:pt x="80" y="74"/>
                  </a:cubicBezTo>
                  <a:cubicBezTo>
                    <a:pt x="80" y="97"/>
                    <a:pt x="82" y="172"/>
                    <a:pt x="63" y="245"/>
                  </a:cubicBezTo>
                  <a:cubicBezTo>
                    <a:pt x="55" y="245"/>
                    <a:pt x="55" y="245"/>
                    <a:pt x="55" y="245"/>
                  </a:cubicBezTo>
                  <a:cubicBezTo>
                    <a:pt x="60" y="256"/>
                    <a:pt x="60" y="256"/>
                    <a:pt x="60" y="256"/>
                  </a:cubicBezTo>
                  <a:cubicBezTo>
                    <a:pt x="57" y="269"/>
                    <a:pt x="52" y="284"/>
                    <a:pt x="45" y="298"/>
                  </a:cubicBezTo>
                  <a:cubicBezTo>
                    <a:pt x="35" y="298"/>
                    <a:pt x="35" y="298"/>
                    <a:pt x="35" y="298"/>
                  </a:cubicBezTo>
                  <a:cubicBezTo>
                    <a:pt x="35" y="321"/>
                    <a:pt x="35" y="321"/>
                    <a:pt x="35" y="321"/>
                  </a:cubicBezTo>
                  <a:cubicBezTo>
                    <a:pt x="25" y="340"/>
                    <a:pt x="14" y="356"/>
                    <a:pt x="0" y="371"/>
                  </a:cubicBezTo>
                  <a:cubicBezTo>
                    <a:pt x="0" y="371"/>
                    <a:pt x="14" y="371"/>
                    <a:pt x="34" y="371"/>
                  </a:cubicBezTo>
                  <a:cubicBezTo>
                    <a:pt x="37" y="345"/>
                    <a:pt x="59" y="327"/>
                    <a:pt x="88" y="327"/>
                  </a:cubicBezTo>
                  <a:cubicBezTo>
                    <a:pt x="115" y="327"/>
                    <a:pt x="138" y="345"/>
                    <a:pt x="140" y="371"/>
                  </a:cubicBezTo>
                  <a:cubicBezTo>
                    <a:pt x="158" y="371"/>
                    <a:pt x="172" y="371"/>
                    <a:pt x="174" y="371"/>
                  </a:cubicBezTo>
                  <a:cubicBezTo>
                    <a:pt x="160" y="356"/>
                    <a:pt x="149" y="338"/>
                    <a:pt x="139" y="320"/>
                  </a:cubicBezTo>
                  <a:lnTo>
                    <a:pt x="139" y="298"/>
                  </a:lnTo>
                  <a:close/>
                  <a:moveTo>
                    <a:pt x="67" y="298"/>
                  </a:moveTo>
                  <a:cubicBezTo>
                    <a:pt x="77" y="256"/>
                    <a:pt x="77" y="256"/>
                    <a:pt x="77" y="256"/>
                  </a:cubicBezTo>
                  <a:cubicBezTo>
                    <a:pt x="100" y="256"/>
                    <a:pt x="100" y="256"/>
                    <a:pt x="100" y="256"/>
                  </a:cubicBezTo>
                  <a:cubicBezTo>
                    <a:pt x="110" y="298"/>
                    <a:pt x="110" y="298"/>
                    <a:pt x="110" y="298"/>
                  </a:cubicBezTo>
                  <a:lnTo>
                    <a:pt x="67" y="29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5" name="wifi-waves_14016"/>
            <p:cNvSpPr/>
            <p:nvPr/>
          </p:nvSpPr>
          <p:spPr>
            <a:xfrm rot="13436878">
              <a:off x="700" y="8548"/>
              <a:ext cx="1494" cy="1439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68717" h="568850">
                  <a:moveTo>
                    <a:pt x="76967" y="415090"/>
                  </a:moveTo>
                  <a:cubicBezTo>
                    <a:pt x="119475" y="415090"/>
                    <a:pt x="153934" y="449510"/>
                    <a:pt x="153934" y="491970"/>
                  </a:cubicBezTo>
                  <a:cubicBezTo>
                    <a:pt x="153934" y="534430"/>
                    <a:pt x="119475" y="568850"/>
                    <a:pt x="76967" y="568850"/>
                  </a:cubicBezTo>
                  <a:cubicBezTo>
                    <a:pt x="34459" y="568850"/>
                    <a:pt x="0" y="534430"/>
                    <a:pt x="0" y="491970"/>
                  </a:cubicBezTo>
                  <a:cubicBezTo>
                    <a:pt x="0" y="449510"/>
                    <a:pt x="34459" y="415090"/>
                    <a:pt x="76967" y="415090"/>
                  </a:cubicBezTo>
                  <a:close/>
                  <a:moveTo>
                    <a:pt x="57585" y="200032"/>
                  </a:moveTo>
                  <a:cubicBezTo>
                    <a:pt x="67728" y="198990"/>
                    <a:pt x="78829" y="199595"/>
                    <a:pt x="90402" y="202282"/>
                  </a:cubicBezTo>
                  <a:cubicBezTo>
                    <a:pt x="226045" y="235605"/>
                    <a:pt x="333698" y="343097"/>
                    <a:pt x="367071" y="478537"/>
                  </a:cubicBezTo>
                  <a:cubicBezTo>
                    <a:pt x="377836" y="524759"/>
                    <a:pt x="355229" y="564531"/>
                    <a:pt x="327239" y="564531"/>
                  </a:cubicBezTo>
                  <a:cubicBezTo>
                    <a:pt x="299249" y="564531"/>
                    <a:pt x="276642" y="524759"/>
                    <a:pt x="261571" y="479612"/>
                  </a:cubicBezTo>
                  <a:cubicBezTo>
                    <a:pt x="247576" y="439840"/>
                    <a:pt x="226045" y="403293"/>
                    <a:pt x="194826" y="373195"/>
                  </a:cubicBezTo>
                  <a:cubicBezTo>
                    <a:pt x="164683" y="343097"/>
                    <a:pt x="129157" y="320524"/>
                    <a:pt x="89325" y="307625"/>
                  </a:cubicBezTo>
                  <a:cubicBezTo>
                    <a:pt x="44111" y="291501"/>
                    <a:pt x="5356" y="270003"/>
                    <a:pt x="5356" y="242055"/>
                  </a:cubicBezTo>
                  <a:cubicBezTo>
                    <a:pt x="5356" y="221094"/>
                    <a:pt x="27156" y="203156"/>
                    <a:pt x="57585" y="200032"/>
                  </a:cubicBezTo>
                  <a:close/>
                  <a:moveTo>
                    <a:pt x="57579" y="1196"/>
                  </a:moveTo>
                  <a:cubicBezTo>
                    <a:pt x="67722" y="-400"/>
                    <a:pt x="78822" y="-467"/>
                    <a:pt x="90394" y="1414"/>
                  </a:cubicBezTo>
                  <a:cubicBezTo>
                    <a:pt x="334743" y="41176"/>
                    <a:pt x="528501" y="234613"/>
                    <a:pt x="567252" y="478559"/>
                  </a:cubicBezTo>
                  <a:cubicBezTo>
                    <a:pt x="574787" y="525844"/>
                    <a:pt x="552182" y="564531"/>
                    <a:pt x="524195" y="564531"/>
                  </a:cubicBezTo>
                  <a:cubicBezTo>
                    <a:pt x="496208" y="564531"/>
                    <a:pt x="473603" y="524769"/>
                    <a:pt x="464991" y="478559"/>
                  </a:cubicBezTo>
                  <a:cubicBezTo>
                    <a:pt x="428393" y="289420"/>
                    <a:pt x="278769" y="141119"/>
                    <a:pt x="90394" y="104580"/>
                  </a:cubicBezTo>
                  <a:cubicBezTo>
                    <a:pt x="44107" y="94908"/>
                    <a:pt x="5356" y="72341"/>
                    <a:pt x="5356" y="45475"/>
                  </a:cubicBezTo>
                  <a:cubicBezTo>
                    <a:pt x="5356" y="24519"/>
                    <a:pt x="27153" y="5981"/>
                    <a:pt x="57579" y="119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45024" y="4195762"/>
            <a:ext cx="1538909" cy="1077595"/>
            <a:chOff x="8987" y="6979"/>
            <a:chExt cx="2020" cy="1494"/>
          </a:xfrm>
        </p:grpSpPr>
        <p:pic>
          <p:nvPicPr>
            <p:cNvPr id="23" name="图片 22" descr="云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04" y="6979"/>
              <a:ext cx="1903" cy="1442"/>
            </a:xfrm>
            <a:prstGeom prst="rect">
              <a:avLst/>
            </a:prstGeom>
          </p:spPr>
        </p:pic>
        <p:pic>
          <p:nvPicPr>
            <p:cNvPr id="22" name="图片 21" descr="云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987" y="7031"/>
              <a:ext cx="1903" cy="1442"/>
            </a:xfrm>
            <a:prstGeom prst="rect">
              <a:avLst/>
            </a:prstGeom>
          </p:spPr>
        </p:pic>
      </p:grpSp>
      <p:pic>
        <p:nvPicPr>
          <p:cNvPr id="26" name="图片 25" descr="小汽车-SUV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5455" y="5360035"/>
            <a:ext cx="641985" cy="522605"/>
          </a:xfrm>
          <a:prstGeom prst="rect">
            <a:avLst/>
          </a:prstGeom>
        </p:spPr>
      </p:pic>
      <p:pic>
        <p:nvPicPr>
          <p:cNvPr id="30" name="图片 29" descr="工业的-6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46250" y="5882640"/>
            <a:ext cx="605155" cy="605155"/>
          </a:xfrm>
          <a:prstGeom prst="rect">
            <a:avLst/>
          </a:prstGeom>
        </p:spPr>
      </p:pic>
      <p:sp>
        <p:nvSpPr>
          <p:cNvPr id="32" name="iconfont-11143-5261354"/>
          <p:cNvSpPr/>
          <p:nvPr/>
        </p:nvSpPr>
        <p:spPr>
          <a:xfrm>
            <a:off x="1809308" y="3903808"/>
            <a:ext cx="569006" cy="609685"/>
          </a:xfrm>
          <a:custGeom>
            <a:avLst/>
            <a:gdLst>
              <a:gd name="T0" fmla="*/ 10080 w 11946"/>
              <a:gd name="T1" fmla="*/ 2400 h 12800"/>
              <a:gd name="T2" fmla="*/ 6293 w 11946"/>
              <a:gd name="T3" fmla="*/ 533 h 12800"/>
              <a:gd name="T4" fmla="*/ 3840 w 11946"/>
              <a:gd name="T5" fmla="*/ 0 h 12800"/>
              <a:gd name="T6" fmla="*/ 2880 w 11946"/>
              <a:gd name="T7" fmla="*/ 1067 h 12800"/>
              <a:gd name="T8" fmla="*/ 640 w 11946"/>
              <a:gd name="T9" fmla="*/ 4320 h 12800"/>
              <a:gd name="T10" fmla="*/ 800 w 11946"/>
              <a:gd name="T11" fmla="*/ 6293 h 12800"/>
              <a:gd name="T12" fmla="*/ 1493 w 11946"/>
              <a:gd name="T13" fmla="*/ 8693 h 12800"/>
              <a:gd name="T14" fmla="*/ 1653 w 11946"/>
              <a:gd name="T15" fmla="*/ 11413 h 12800"/>
              <a:gd name="T16" fmla="*/ 1813 w 11946"/>
              <a:gd name="T17" fmla="*/ 8693 h 12800"/>
              <a:gd name="T18" fmla="*/ 1120 w 11946"/>
              <a:gd name="T19" fmla="*/ 6293 h 12800"/>
              <a:gd name="T20" fmla="*/ 2346 w 11946"/>
              <a:gd name="T21" fmla="*/ 6240 h 12800"/>
              <a:gd name="T22" fmla="*/ 5440 w 11946"/>
              <a:gd name="T23" fmla="*/ 6507 h 12800"/>
              <a:gd name="T24" fmla="*/ 10026 w 11946"/>
              <a:gd name="T25" fmla="*/ 8160 h 12800"/>
              <a:gd name="T26" fmla="*/ 10240 w 11946"/>
              <a:gd name="T27" fmla="*/ 8587 h 12800"/>
              <a:gd name="T28" fmla="*/ 9546 w 11946"/>
              <a:gd name="T29" fmla="*/ 9387 h 12800"/>
              <a:gd name="T30" fmla="*/ 7840 w 11946"/>
              <a:gd name="T31" fmla="*/ 9173 h 12800"/>
              <a:gd name="T32" fmla="*/ 9546 w 11946"/>
              <a:gd name="T33" fmla="*/ 9760 h 12800"/>
              <a:gd name="T34" fmla="*/ 9120 w 11946"/>
              <a:gd name="T35" fmla="*/ 11467 h 12800"/>
              <a:gd name="T36" fmla="*/ 5120 w 11946"/>
              <a:gd name="T37" fmla="*/ 9600 h 12800"/>
              <a:gd name="T38" fmla="*/ 6613 w 11946"/>
              <a:gd name="T39" fmla="*/ 11200 h 12800"/>
              <a:gd name="T40" fmla="*/ 6773 w 11946"/>
              <a:gd name="T41" fmla="*/ 12800 h 12800"/>
              <a:gd name="T42" fmla="*/ 6933 w 11946"/>
              <a:gd name="T43" fmla="*/ 11360 h 12800"/>
              <a:gd name="T44" fmla="*/ 9280 w 11946"/>
              <a:gd name="T45" fmla="*/ 11733 h 12800"/>
              <a:gd name="T46" fmla="*/ 10453 w 11946"/>
              <a:gd name="T47" fmla="*/ 8800 h 12800"/>
              <a:gd name="T48" fmla="*/ 10720 w 11946"/>
              <a:gd name="T49" fmla="*/ 8000 h 12800"/>
              <a:gd name="T50" fmla="*/ 11946 w 11946"/>
              <a:gd name="T51" fmla="*/ 4267 h 12800"/>
              <a:gd name="T52" fmla="*/ 10080 w 11946"/>
              <a:gd name="T53" fmla="*/ 2720 h 12800"/>
              <a:gd name="T54" fmla="*/ 11413 w 11946"/>
              <a:gd name="T55" fmla="*/ 3573 h 12800"/>
              <a:gd name="T56" fmla="*/ 7146 w 11946"/>
              <a:gd name="T57" fmla="*/ 3253 h 12800"/>
              <a:gd name="T58" fmla="*/ 10080 w 11946"/>
              <a:gd name="T59" fmla="*/ 2720 h 12800"/>
              <a:gd name="T60" fmla="*/ 5600 w 11946"/>
              <a:gd name="T61" fmla="*/ 5973 h 12800"/>
              <a:gd name="T62" fmla="*/ 5600 w 11946"/>
              <a:gd name="T63" fmla="*/ 4640 h 12800"/>
              <a:gd name="T64" fmla="*/ 6666 w 11946"/>
              <a:gd name="T65" fmla="*/ 5333 h 12800"/>
              <a:gd name="T66" fmla="*/ 6293 w 11946"/>
              <a:gd name="T67" fmla="*/ 853 h 12800"/>
              <a:gd name="T68" fmla="*/ 7146 w 11946"/>
              <a:gd name="T69" fmla="*/ 2933 h 12800"/>
              <a:gd name="T70" fmla="*/ 4906 w 11946"/>
              <a:gd name="T71" fmla="*/ 3147 h 12800"/>
              <a:gd name="T72" fmla="*/ 4906 w 11946"/>
              <a:gd name="T73" fmla="*/ 853 h 12800"/>
              <a:gd name="T74" fmla="*/ 3946 w 11946"/>
              <a:gd name="T75" fmla="*/ 320 h 12800"/>
              <a:gd name="T76" fmla="*/ 4640 w 11946"/>
              <a:gd name="T77" fmla="*/ 2880 h 12800"/>
              <a:gd name="T78" fmla="*/ 3253 w 11946"/>
              <a:gd name="T79" fmla="*/ 2880 h 12800"/>
              <a:gd name="T80" fmla="*/ 3946 w 11946"/>
              <a:gd name="T81" fmla="*/ 320 h 12800"/>
              <a:gd name="T82" fmla="*/ 2880 w 11946"/>
              <a:gd name="T83" fmla="*/ 1440 h 12800"/>
              <a:gd name="T84" fmla="*/ 2240 w 11946"/>
              <a:gd name="T85" fmla="*/ 4267 h 12800"/>
              <a:gd name="T86" fmla="*/ 960 w 11946"/>
              <a:gd name="T87" fmla="*/ 4267 h 12800"/>
              <a:gd name="T88" fmla="*/ 2240 w 11946"/>
              <a:gd name="T89" fmla="*/ 5973 h 12800"/>
              <a:gd name="T90" fmla="*/ 320 w 11946"/>
              <a:gd name="T91" fmla="*/ 5280 h 12800"/>
              <a:gd name="T92" fmla="*/ 2240 w 11946"/>
              <a:gd name="T93" fmla="*/ 4587 h 12800"/>
              <a:gd name="T94" fmla="*/ 3946 w 11946"/>
              <a:gd name="T95" fmla="*/ 7147 h 12800"/>
              <a:gd name="T96" fmla="*/ 2560 w 11946"/>
              <a:gd name="T97" fmla="*/ 4587 h 12800"/>
              <a:gd name="T98" fmla="*/ 5333 w 11946"/>
              <a:gd name="T99" fmla="*/ 4587 h 12800"/>
              <a:gd name="T100" fmla="*/ 3946 w 11946"/>
              <a:gd name="T101" fmla="*/ 7147 h 12800"/>
              <a:gd name="T102" fmla="*/ 7200 w 11946"/>
              <a:gd name="T103" fmla="*/ 7307 h 12800"/>
              <a:gd name="T104" fmla="*/ 5706 w 11946"/>
              <a:gd name="T105" fmla="*/ 6293 h 12800"/>
              <a:gd name="T106" fmla="*/ 10080 w 11946"/>
              <a:gd name="T107" fmla="*/ 7840 h 12800"/>
              <a:gd name="T108" fmla="*/ 11573 w 11946"/>
              <a:gd name="T109" fmla="*/ 6667 h 12800"/>
              <a:gd name="T110" fmla="*/ 6613 w 11946"/>
              <a:gd name="T111" fmla="*/ 6027 h 12800"/>
              <a:gd name="T112" fmla="*/ 6613 w 11946"/>
              <a:gd name="T113" fmla="*/ 4427 h 12800"/>
              <a:gd name="T114" fmla="*/ 11573 w 11946"/>
              <a:gd name="T115" fmla="*/ 3787 h 12800"/>
              <a:gd name="T116" fmla="*/ 11626 w 11946"/>
              <a:gd name="T117" fmla="*/ 6293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946" h="12800">
                <a:moveTo>
                  <a:pt x="10080" y="2400"/>
                </a:moveTo>
                <a:cubicBezTo>
                  <a:pt x="10080" y="2400"/>
                  <a:pt x="10026" y="2400"/>
                  <a:pt x="10080" y="2400"/>
                </a:cubicBezTo>
                <a:lnTo>
                  <a:pt x="9813" y="2453"/>
                </a:lnTo>
                <a:cubicBezTo>
                  <a:pt x="8960" y="1387"/>
                  <a:pt x="7680" y="693"/>
                  <a:pt x="6293" y="533"/>
                </a:cubicBezTo>
                <a:cubicBezTo>
                  <a:pt x="5813" y="480"/>
                  <a:pt x="5280" y="480"/>
                  <a:pt x="4746" y="533"/>
                </a:cubicBezTo>
                <a:cubicBezTo>
                  <a:pt x="4586" y="213"/>
                  <a:pt x="4213" y="0"/>
                  <a:pt x="3840" y="0"/>
                </a:cubicBezTo>
                <a:cubicBezTo>
                  <a:pt x="3360" y="0"/>
                  <a:pt x="2880" y="480"/>
                  <a:pt x="2880" y="1013"/>
                </a:cubicBezTo>
                <a:lnTo>
                  <a:pt x="2880" y="1067"/>
                </a:lnTo>
                <a:cubicBezTo>
                  <a:pt x="2186" y="1440"/>
                  <a:pt x="1600" y="1973"/>
                  <a:pt x="1226" y="2667"/>
                </a:cubicBezTo>
                <a:cubicBezTo>
                  <a:pt x="906" y="3147"/>
                  <a:pt x="693" y="3733"/>
                  <a:pt x="640" y="4320"/>
                </a:cubicBezTo>
                <a:cubicBezTo>
                  <a:pt x="266" y="4480"/>
                  <a:pt x="0" y="4853"/>
                  <a:pt x="0" y="5280"/>
                </a:cubicBezTo>
                <a:cubicBezTo>
                  <a:pt x="0" y="5760"/>
                  <a:pt x="373" y="6187"/>
                  <a:pt x="800" y="6293"/>
                </a:cubicBezTo>
                <a:cubicBezTo>
                  <a:pt x="906" y="6613"/>
                  <a:pt x="1013" y="6933"/>
                  <a:pt x="1173" y="7253"/>
                </a:cubicBezTo>
                <a:cubicBezTo>
                  <a:pt x="1493" y="7787"/>
                  <a:pt x="1493" y="8693"/>
                  <a:pt x="1493" y="8693"/>
                </a:cubicBezTo>
                <a:lnTo>
                  <a:pt x="1493" y="11253"/>
                </a:lnTo>
                <a:cubicBezTo>
                  <a:pt x="1493" y="11360"/>
                  <a:pt x="1546" y="11413"/>
                  <a:pt x="1653" y="11413"/>
                </a:cubicBezTo>
                <a:cubicBezTo>
                  <a:pt x="1760" y="11413"/>
                  <a:pt x="1813" y="11360"/>
                  <a:pt x="1813" y="11253"/>
                </a:cubicBezTo>
                <a:lnTo>
                  <a:pt x="1813" y="8693"/>
                </a:lnTo>
                <a:cubicBezTo>
                  <a:pt x="1813" y="8640"/>
                  <a:pt x="1813" y="7733"/>
                  <a:pt x="1440" y="7093"/>
                </a:cubicBezTo>
                <a:lnTo>
                  <a:pt x="1120" y="6293"/>
                </a:lnTo>
                <a:lnTo>
                  <a:pt x="2240" y="6293"/>
                </a:lnTo>
                <a:cubicBezTo>
                  <a:pt x="2293" y="6293"/>
                  <a:pt x="2293" y="6293"/>
                  <a:pt x="2346" y="6240"/>
                </a:cubicBezTo>
                <a:cubicBezTo>
                  <a:pt x="2560" y="6933"/>
                  <a:pt x="3146" y="7467"/>
                  <a:pt x="3946" y="7467"/>
                </a:cubicBezTo>
                <a:cubicBezTo>
                  <a:pt x="4640" y="7467"/>
                  <a:pt x="5173" y="7093"/>
                  <a:pt x="5440" y="6507"/>
                </a:cubicBezTo>
                <a:cubicBezTo>
                  <a:pt x="5706" y="7200"/>
                  <a:pt x="6400" y="7627"/>
                  <a:pt x="7146" y="7627"/>
                </a:cubicBezTo>
                <a:lnTo>
                  <a:pt x="10026" y="8160"/>
                </a:lnTo>
                <a:lnTo>
                  <a:pt x="10400" y="8160"/>
                </a:lnTo>
                <a:lnTo>
                  <a:pt x="10240" y="8587"/>
                </a:lnTo>
                <a:cubicBezTo>
                  <a:pt x="9920" y="8800"/>
                  <a:pt x="9706" y="9067"/>
                  <a:pt x="9600" y="9387"/>
                </a:cubicBezTo>
                <a:lnTo>
                  <a:pt x="9546" y="9387"/>
                </a:lnTo>
                <a:cubicBezTo>
                  <a:pt x="9013" y="9333"/>
                  <a:pt x="8533" y="9227"/>
                  <a:pt x="8053" y="9067"/>
                </a:cubicBezTo>
                <a:cubicBezTo>
                  <a:pt x="7946" y="9013"/>
                  <a:pt x="7840" y="9067"/>
                  <a:pt x="7840" y="9173"/>
                </a:cubicBezTo>
                <a:cubicBezTo>
                  <a:pt x="7786" y="9280"/>
                  <a:pt x="7840" y="9387"/>
                  <a:pt x="7946" y="9387"/>
                </a:cubicBezTo>
                <a:cubicBezTo>
                  <a:pt x="8480" y="9600"/>
                  <a:pt x="9013" y="9707"/>
                  <a:pt x="9546" y="9760"/>
                </a:cubicBezTo>
                <a:lnTo>
                  <a:pt x="9546" y="9920"/>
                </a:lnTo>
                <a:cubicBezTo>
                  <a:pt x="9546" y="10773"/>
                  <a:pt x="9440" y="11307"/>
                  <a:pt x="9120" y="11467"/>
                </a:cubicBezTo>
                <a:cubicBezTo>
                  <a:pt x="8746" y="11680"/>
                  <a:pt x="7200" y="11627"/>
                  <a:pt x="5386" y="9600"/>
                </a:cubicBezTo>
                <a:cubicBezTo>
                  <a:pt x="5333" y="9547"/>
                  <a:pt x="5226" y="9547"/>
                  <a:pt x="5120" y="9600"/>
                </a:cubicBezTo>
                <a:cubicBezTo>
                  <a:pt x="5066" y="9653"/>
                  <a:pt x="5066" y="9760"/>
                  <a:pt x="5120" y="9867"/>
                </a:cubicBezTo>
                <a:cubicBezTo>
                  <a:pt x="5653" y="10453"/>
                  <a:pt x="6133" y="10880"/>
                  <a:pt x="6613" y="11200"/>
                </a:cubicBezTo>
                <a:lnTo>
                  <a:pt x="6613" y="12640"/>
                </a:lnTo>
                <a:cubicBezTo>
                  <a:pt x="6613" y="12747"/>
                  <a:pt x="6666" y="12800"/>
                  <a:pt x="6773" y="12800"/>
                </a:cubicBezTo>
                <a:cubicBezTo>
                  <a:pt x="6880" y="12800"/>
                  <a:pt x="6933" y="12747"/>
                  <a:pt x="6933" y="12640"/>
                </a:cubicBezTo>
                <a:lnTo>
                  <a:pt x="6933" y="11360"/>
                </a:lnTo>
                <a:cubicBezTo>
                  <a:pt x="7626" y="11733"/>
                  <a:pt x="8160" y="11893"/>
                  <a:pt x="8640" y="11893"/>
                </a:cubicBezTo>
                <a:cubicBezTo>
                  <a:pt x="8906" y="11893"/>
                  <a:pt x="9120" y="11840"/>
                  <a:pt x="9280" y="11733"/>
                </a:cubicBezTo>
                <a:cubicBezTo>
                  <a:pt x="9813" y="11413"/>
                  <a:pt x="9866" y="10720"/>
                  <a:pt x="9866" y="9867"/>
                </a:cubicBezTo>
                <a:cubicBezTo>
                  <a:pt x="9866" y="9440"/>
                  <a:pt x="10080" y="9013"/>
                  <a:pt x="10453" y="8800"/>
                </a:cubicBezTo>
                <a:cubicBezTo>
                  <a:pt x="10506" y="8800"/>
                  <a:pt x="10506" y="8747"/>
                  <a:pt x="10560" y="8693"/>
                </a:cubicBezTo>
                <a:lnTo>
                  <a:pt x="10720" y="8000"/>
                </a:lnTo>
                <a:cubicBezTo>
                  <a:pt x="11413" y="7733"/>
                  <a:pt x="11946" y="7040"/>
                  <a:pt x="11946" y="6240"/>
                </a:cubicBezTo>
                <a:lnTo>
                  <a:pt x="11946" y="4267"/>
                </a:lnTo>
                <a:cubicBezTo>
                  <a:pt x="11946" y="3253"/>
                  <a:pt x="11093" y="2400"/>
                  <a:pt x="10080" y="2400"/>
                </a:cubicBezTo>
                <a:close/>
                <a:moveTo>
                  <a:pt x="10080" y="2720"/>
                </a:moveTo>
                <a:cubicBezTo>
                  <a:pt x="10666" y="2720"/>
                  <a:pt x="11200" y="3093"/>
                  <a:pt x="11466" y="3573"/>
                </a:cubicBezTo>
                <a:lnTo>
                  <a:pt x="11413" y="3573"/>
                </a:lnTo>
                <a:lnTo>
                  <a:pt x="5706" y="4267"/>
                </a:lnTo>
                <a:cubicBezTo>
                  <a:pt x="5920" y="3680"/>
                  <a:pt x="6506" y="3253"/>
                  <a:pt x="7146" y="3253"/>
                </a:cubicBezTo>
                <a:lnTo>
                  <a:pt x="7200" y="3253"/>
                </a:lnTo>
                <a:lnTo>
                  <a:pt x="10080" y="2720"/>
                </a:lnTo>
                <a:close/>
                <a:moveTo>
                  <a:pt x="5973" y="5973"/>
                </a:moveTo>
                <a:lnTo>
                  <a:pt x="5600" y="5973"/>
                </a:lnTo>
                <a:lnTo>
                  <a:pt x="5600" y="4800"/>
                </a:lnTo>
                <a:lnTo>
                  <a:pt x="5600" y="4640"/>
                </a:lnTo>
                <a:lnTo>
                  <a:pt x="5973" y="4640"/>
                </a:lnTo>
                <a:cubicBezTo>
                  <a:pt x="6346" y="4640"/>
                  <a:pt x="6666" y="4960"/>
                  <a:pt x="6666" y="5333"/>
                </a:cubicBezTo>
                <a:cubicBezTo>
                  <a:pt x="6666" y="5707"/>
                  <a:pt x="6346" y="5973"/>
                  <a:pt x="5973" y="5973"/>
                </a:cubicBezTo>
                <a:close/>
                <a:moveTo>
                  <a:pt x="6293" y="853"/>
                </a:moveTo>
                <a:cubicBezTo>
                  <a:pt x="7520" y="960"/>
                  <a:pt x="8640" y="1547"/>
                  <a:pt x="9440" y="2507"/>
                </a:cubicBezTo>
                <a:lnTo>
                  <a:pt x="7146" y="2933"/>
                </a:lnTo>
                <a:cubicBezTo>
                  <a:pt x="6453" y="2933"/>
                  <a:pt x="5813" y="3360"/>
                  <a:pt x="5493" y="3947"/>
                </a:cubicBezTo>
                <a:cubicBezTo>
                  <a:pt x="5386" y="3627"/>
                  <a:pt x="5173" y="3360"/>
                  <a:pt x="4906" y="3147"/>
                </a:cubicBezTo>
                <a:lnTo>
                  <a:pt x="4906" y="1013"/>
                </a:lnTo>
                <a:lnTo>
                  <a:pt x="4906" y="853"/>
                </a:lnTo>
                <a:cubicBezTo>
                  <a:pt x="5386" y="800"/>
                  <a:pt x="5866" y="800"/>
                  <a:pt x="6293" y="853"/>
                </a:cubicBezTo>
                <a:close/>
                <a:moveTo>
                  <a:pt x="3946" y="320"/>
                </a:moveTo>
                <a:cubicBezTo>
                  <a:pt x="4320" y="320"/>
                  <a:pt x="4640" y="640"/>
                  <a:pt x="4640" y="1013"/>
                </a:cubicBezTo>
                <a:lnTo>
                  <a:pt x="4640" y="2880"/>
                </a:lnTo>
                <a:cubicBezTo>
                  <a:pt x="4426" y="2773"/>
                  <a:pt x="4160" y="2720"/>
                  <a:pt x="3946" y="2720"/>
                </a:cubicBezTo>
                <a:cubicBezTo>
                  <a:pt x="3680" y="2720"/>
                  <a:pt x="3466" y="2773"/>
                  <a:pt x="3253" y="2880"/>
                </a:cubicBezTo>
                <a:lnTo>
                  <a:pt x="3253" y="1013"/>
                </a:lnTo>
                <a:cubicBezTo>
                  <a:pt x="3253" y="640"/>
                  <a:pt x="3573" y="320"/>
                  <a:pt x="3946" y="320"/>
                </a:cubicBezTo>
                <a:close/>
                <a:moveTo>
                  <a:pt x="1493" y="2827"/>
                </a:moveTo>
                <a:cubicBezTo>
                  <a:pt x="1813" y="2240"/>
                  <a:pt x="2293" y="1760"/>
                  <a:pt x="2880" y="1440"/>
                </a:cubicBezTo>
                <a:lnTo>
                  <a:pt x="2880" y="3093"/>
                </a:lnTo>
                <a:cubicBezTo>
                  <a:pt x="2560" y="3360"/>
                  <a:pt x="2293" y="3787"/>
                  <a:pt x="2240" y="4267"/>
                </a:cubicBezTo>
                <a:lnTo>
                  <a:pt x="1013" y="4267"/>
                </a:lnTo>
                <a:lnTo>
                  <a:pt x="960" y="4267"/>
                </a:lnTo>
                <a:cubicBezTo>
                  <a:pt x="1066" y="3733"/>
                  <a:pt x="1226" y="3253"/>
                  <a:pt x="1493" y="2827"/>
                </a:cubicBezTo>
                <a:close/>
                <a:moveTo>
                  <a:pt x="2240" y="5973"/>
                </a:moveTo>
                <a:lnTo>
                  <a:pt x="1013" y="5973"/>
                </a:lnTo>
                <a:cubicBezTo>
                  <a:pt x="640" y="5973"/>
                  <a:pt x="320" y="5653"/>
                  <a:pt x="320" y="5280"/>
                </a:cubicBezTo>
                <a:cubicBezTo>
                  <a:pt x="320" y="4907"/>
                  <a:pt x="640" y="4587"/>
                  <a:pt x="1013" y="4587"/>
                </a:cubicBezTo>
                <a:lnTo>
                  <a:pt x="2240" y="4587"/>
                </a:lnTo>
                <a:lnTo>
                  <a:pt x="2240" y="5973"/>
                </a:lnTo>
                <a:close/>
                <a:moveTo>
                  <a:pt x="3946" y="7147"/>
                </a:moveTo>
                <a:cubicBezTo>
                  <a:pt x="3093" y="7147"/>
                  <a:pt x="2560" y="6453"/>
                  <a:pt x="2560" y="5600"/>
                </a:cubicBezTo>
                <a:lnTo>
                  <a:pt x="2560" y="4587"/>
                </a:lnTo>
                <a:cubicBezTo>
                  <a:pt x="2560" y="3733"/>
                  <a:pt x="3093" y="3040"/>
                  <a:pt x="3946" y="3040"/>
                </a:cubicBezTo>
                <a:cubicBezTo>
                  <a:pt x="4800" y="3040"/>
                  <a:pt x="5333" y="3733"/>
                  <a:pt x="5333" y="4587"/>
                </a:cubicBezTo>
                <a:lnTo>
                  <a:pt x="5333" y="5653"/>
                </a:lnTo>
                <a:cubicBezTo>
                  <a:pt x="5280" y="6453"/>
                  <a:pt x="4746" y="7147"/>
                  <a:pt x="3946" y="7147"/>
                </a:cubicBezTo>
                <a:close/>
                <a:moveTo>
                  <a:pt x="10080" y="7840"/>
                </a:moveTo>
                <a:lnTo>
                  <a:pt x="7200" y="7307"/>
                </a:lnTo>
                <a:lnTo>
                  <a:pt x="7146" y="7307"/>
                </a:lnTo>
                <a:cubicBezTo>
                  <a:pt x="6453" y="7307"/>
                  <a:pt x="5920" y="6880"/>
                  <a:pt x="5706" y="6293"/>
                </a:cubicBezTo>
                <a:lnTo>
                  <a:pt x="11413" y="6987"/>
                </a:lnTo>
                <a:cubicBezTo>
                  <a:pt x="11200" y="7467"/>
                  <a:pt x="10666" y="7840"/>
                  <a:pt x="10080" y="7840"/>
                </a:cubicBezTo>
                <a:close/>
                <a:moveTo>
                  <a:pt x="11626" y="6293"/>
                </a:moveTo>
                <a:cubicBezTo>
                  <a:pt x="11626" y="6400"/>
                  <a:pt x="11626" y="6560"/>
                  <a:pt x="11573" y="6667"/>
                </a:cubicBezTo>
                <a:cubicBezTo>
                  <a:pt x="11573" y="6613"/>
                  <a:pt x="11520" y="6613"/>
                  <a:pt x="11466" y="6613"/>
                </a:cubicBezTo>
                <a:lnTo>
                  <a:pt x="6613" y="6027"/>
                </a:lnTo>
                <a:cubicBezTo>
                  <a:pt x="6826" y="5813"/>
                  <a:pt x="6986" y="5547"/>
                  <a:pt x="6986" y="5227"/>
                </a:cubicBezTo>
                <a:cubicBezTo>
                  <a:pt x="6986" y="4907"/>
                  <a:pt x="6826" y="4640"/>
                  <a:pt x="6613" y="4427"/>
                </a:cubicBezTo>
                <a:lnTo>
                  <a:pt x="11466" y="3840"/>
                </a:lnTo>
                <a:cubicBezTo>
                  <a:pt x="11520" y="3840"/>
                  <a:pt x="11520" y="3840"/>
                  <a:pt x="11573" y="3787"/>
                </a:cubicBezTo>
                <a:cubicBezTo>
                  <a:pt x="11626" y="3893"/>
                  <a:pt x="11626" y="4053"/>
                  <a:pt x="11626" y="4160"/>
                </a:cubicBezTo>
                <a:lnTo>
                  <a:pt x="11626" y="629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34" name="图片 33" descr="ai-灰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746250" y="4573270"/>
            <a:ext cx="620395" cy="620395"/>
          </a:xfrm>
          <a:prstGeom prst="rect">
            <a:avLst/>
          </a:prstGeom>
        </p:spPr>
      </p:pic>
      <p:sp>
        <p:nvSpPr>
          <p:cNvPr id="43" name="server_247521"/>
          <p:cNvSpPr/>
          <p:nvPr/>
        </p:nvSpPr>
        <p:spPr>
          <a:xfrm>
            <a:off x="9825448" y="4904380"/>
            <a:ext cx="969255" cy="662940"/>
          </a:xfrm>
          <a:custGeom>
            <a:avLst/>
            <a:gdLst>
              <a:gd name="T0" fmla="*/ 10571 w 13296"/>
              <a:gd name="T1" fmla="*/ 3139 h 10406"/>
              <a:gd name="T2" fmla="*/ 9992 w 13296"/>
              <a:gd name="T3" fmla="*/ 1900 h 10406"/>
              <a:gd name="T4" fmla="*/ 6029 w 13296"/>
              <a:gd name="T5" fmla="*/ 0 h 10406"/>
              <a:gd name="T6" fmla="*/ 2891 w 13296"/>
              <a:gd name="T7" fmla="*/ 3139 h 10406"/>
              <a:gd name="T8" fmla="*/ 0 w 13296"/>
              <a:gd name="T9" fmla="*/ 5533 h 10406"/>
              <a:gd name="T10" fmla="*/ 2478 w 13296"/>
              <a:gd name="T11" fmla="*/ 8754 h 10406"/>
              <a:gd name="T12" fmla="*/ 7267 w 13296"/>
              <a:gd name="T13" fmla="*/ 5038 h 10406"/>
              <a:gd name="T14" fmla="*/ 13213 w 13296"/>
              <a:gd name="T15" fmla="*/ 4955 h 10406"/>
              <a:gd name="T16" fmla="*/ 4625 w 13296"/>
              <a:gd name="T17" fmla="*/ 3551 h 10406"/>
              <a:gd name="T18" fmla="*/ 6854 w 13296"/>
              <a:gd name="T19" fmla="*/ 1157 h 10406"/>
              <a:gd name="T20" fmla="*/ 8754 w 13296"/>
              <a:gd name="T21" fmla="*/ 9745 h 10406"/>
              <a:gd name="T22" fmla="*/ 12222 w 13296"/>
              <a:gd name="T23" fmla="*/ 9580 h 10406"/>
              <a:gd name="T24" fmla="*/ 12057 w 13296"/>
              <a:gd name="T25" fmla="*/ 6111 h 10406"/>
              <a:gd name="T26" fmla="*/ 8589 w 13296"/>
              <a:gd name="T27" fmla="*/ 6277 h 10406"/>
              <a:gd name="T28" fmla="*/ 8754 w 13296"/>
              <a:gd name="T29" fmla="*/ 9745 h 10406"/>
              <a:gd name="T30" fmla="*/ 11892 w 13296"/>
              <a:gd name="T31" fmla="*/ 7680 h 10406"/>
              <a:gd name="T32" fmla="*/ 8919 w 13296"/>
              <a:gd name="T33" fmla="*/ 8259 h 10406"/>
              <a:gd name="T34" fmla="*/ 9249 w 13296"/>
              <a:gd name="T35" fmla="*/ 5699 h 10406"/>
              <a:gd name="T36" fmla="*/ 8176 w 13296"/>
              <a:gd name="T37" fmla="*/ 5533 h 10406"/>
              <a:gd name="T38" fmla="*/ 8011 w 13296"/>
              <a:gd name="T39" fmla="*/ 6607 h 10406"/>
              <a:gd name="T40" fmla="*/ 8341 w 13296"/>
              <a:gd name="T41" fmla="*/ 6607 h 10406"/>
              <a:gd name="T42" fmla="*/ 9084 w 13296"/>
              <a:gd name="T43" fmla="*/ 5864 h 10406"/>
              <a:gd name="T44" fmla="*/ 12718 w 13296"/>
              <a:gd name="T45" fmla="*/ 5616 h 10406"/>
              <a:gd name="T46" fmla="*/ 11644 w 13296"/>
              <a:gd name="T47" fmla="*/ 5781 h 10406"/>
              <a:gd name="T48" fmla="*/ 12552 w 13296"/>
              <a:gd name="T49" fmla="*/ 5946 h 10406"/>
              <a:gd name="T50" fmla="*/ 12718 w 13296"/>
              <a:gd name="T51" fmla="*/ 6855 h 10406"/>
              <a:gd name="T52" fmla="*/ 12883 w 13296"/>
              <a:gd name="T53" fmla="*/ 5781 h 10406"/>
              <a:gd name="T54" fmla="*/ 9084 w 13296"/>
              <a:gd name="T55" fmla="*/ 10075 h 10406"/>
              <a:gd name="T56" fmla="*/ 8341 w 13296"/>
              <a:gd name="T57" fmla="*/ 9332 h 10406"/>
              <a:gd name="T58" fmla="*/ 8011 w 13296"/>
              <a:gd name="T59" fmla="*/ 9332 h 10406"/>
              <a:gd name="T60" fmla="*/ 8176 w 13296"/>
              <a:gd name="T61" fmla="*/ 10406 h 10406"/>
              <a:gd name="T62" fmla="*/ 9249 w 13296"/>
              <a:gd name="T63" fmla="*/ 10240 h 10406"/>
              <a:gd name="T64" fmla="*/ 12718 w 13296"/>
              <a:gd name="T65" fmla="*/ 9167 h 10406"/>
              <a:gd name="T66" fmla="*/ 12552 w 13296"/>
              <a:gd name="T67" fmla="*/ 10075 h 10406"/>
              <a:gd name="T68" fmla="*/ 11644 w 13296"/>
              <a:gd name="T69" fmla="*/ 10240 h 10406"/>
              <a:gd name="T70" fmla="*/ 12718 w 13296"/>
              <a:gd name="T71" fmla="*/ 10406 h 10406"/>
              <a:gd name="T72" fmla="*/ 12883 w 13296"/>
              <a:gd name="T73" fmla="*/ 9332 h 10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296" h="10406">
                <a:moveTo>
                  <a:pt x="13213" y="4955"/>
                </a:moveTo>
                <a:cubicBezTo>
                  <a:pt x="12718" y="4295"/>
                  <a:pt x="11479" y="3139"/>
                  <a:pt x="10571" y="3139"/>
                </a:cubicBezTo>
                <a:lnTo>
                  <a:pt x="10405" y="3139"/>
                </a:lnTo>
                <a:cubicBezTo>
                  <a:pt x="10323" y="2643"/>
                  <a:pt x="10158" y="2230"/>
                  <a:pt x="9992" y="1900"/>
                </a:cubicBezTo>
                <a:cubicBezTo>
                  <a:pt x="9497" y="826"/>
                  <a:pt x="8423" y="0"/>
                  <a:pt x="7102" y="0"/>
                </a:cubicBezTo>
                <a:lnTo>
                  <a:pt x="6029" y="0"/>
                </a:lnTo>
                <a:cubicBezTo>
                  <a:pt x="4294" y="0"/>
                  <a:pt x="2891" y="1404"/>
                  <a:pt x="2891" y="3056"/>
                </a:cubicBezTo>
                <a:lnTo>
                  <a:pt x="2891" y="3139"/>
                </a:lnTo>
                <a:lnTo>
                  <a:pt x="2478" y="3139"/>
                </a:lnTo>
                <a:cubicBezTo>
                  <a:pt x="1156" y="3139"/>
                  <a:pt x="0" y="4212"/>
                  <a:pt x="0" y="5533"/>
                </a:cubicBezTo>
                <a:lnTo>
                  <a:pt x="0" y="6359"/>
                </a:lnTo>
                <a:cubicBezTo>
                  <a:pt x="0" y="7680"/>
                  <a:pt x="1074" y="8754"/>
                  <a:pt x="2478" y="8754"/>
                </a:cubicBezTo>
                <a:lnTo>
                  <a:pt x="7267" y="8754"/>
                </a:lnTo>
                <a:lnTo>
                  <a:pt x="7267" y="5038"/>
                </a:lnTo>
                <a:lnTo>
                  <a:pt x="11396" y="5038"/>
                </a:lnTo>
                <a:cubicBezTo>
                  <a:pt x="11396" y="4955"/>
                  <a:pt x="13296" y="5038"/>
                  <a:pt x="13213" y="4955"/>
                </a:cubicBezTo>
                <a:close/>
                <a:moveTo>
                  <a:pt x="6854" y="1735"/>
                </a:moveTo>
                <a:cubicBezTo>
                  <a:pt x="5038" y="1900"/>
                  <a:pt x="4625" y="3551"/>
                  <a:pt x="4625" y="3551"/>
                </a:cubicBezTo>
                <a:lnTo>
                  <a:pt x="4047" y="3386"/>
                </a:lnTo>
                <a:cubicBezTo>
                  <a:pt x="4707" y="1157"/>
                  <a:pt x="6854" y="1157"/>
                  <a:pt x="6854" y="1157"/>
                </a:cubicBezTo>
                <a:lnTo>
                  <a:pt x="6854" y="1735"/>
                </a:lnTo>
                <a:close/>
                <a:moveTo>
                  <a:pt x="8754" y="9745"/>
                </a:moveTo>
                <a:lnTo>
                  <a:pt x="12057" y="9745"/>
                </a:lnTo>
                <a:cubicBezTo>
                  <a:pt x="12140" y="9745"/>
                  <a:pt x="12222" y="9662"/>
                  <a:pt x="12222" y="9580"/>
                </a:cubicBezTo>
                <a:lnTo>
                  <a:pt x="12222" y="6277"/>
                </a:lnTo>
                <a:cubicBezTo>
                  <a:pt x="12222" y="6194"/>
                  <a:pt x="12140" y="6111"/>
                  <a:pt x="12057" y="6111"/>
                </a:cubicBezTo>
                <a:lnTo>
                  <a:pt x="8754" y="6111"/>
                </a:lnTo>
                <a:cubicBezTo>
                  <a:pt x="8671" y="6111"/>
                  <a:pt x="8589" y="6194"/>
                  <a:pt x="8589" y="6277"/>
                </a:cubicBezTo>
                <a:lnTo>
                  <a:pt x="8589" y="9580"/>
                </a:lnTo>
                <a:cubicBezTo>
                  <a:pt x="8671" y="9745"/>
                  <a:pt x="8671" y="9745"/>
                  <a:pt x="8754" y="9745"/>
                </a:cubicBezTo>
                <a:close/>
                <a:moveTo>
                  <a:pt x="8919" y="7680"/>
                </a:moveTo>
                <a:lnTo>
                  <a:pt x="11892" y="7680"/>
                </a:lnTo>
                <a:lnTo>
                  <a:pt x="11892" y="8259"/>
                </a:lnTo>
                <a:lnTo>
                  <a:pt x="8919" y="8259"/>
                </a:lnTo>
                <a:lnTo>
                  <a:pt x="8919" y="7680"/>
                </a:lnTo>
                <a:close/>
                <a:moveTo>
                  <a:pt x="9249" y="5699"/>
                </a:moveTo>
                <a:cubicBezTo>
                  <a:pt x="9249" y="5616"/>
                  <a:pt x="9167" y="5533"/>
                  <a:pt x="9084" y="5533"/>
                </a:cubicBezTo>
                <a:lnTo>
                  <a:pt x="8176" y="5533"/>
                </a:lnTo>
                <a:cubicBezTo>
                  <a:pt x="8093" y="5533"/>
                  <a:pt x="8011" y="5616"/>
                  <a:pt x="8011" y="5699"/>
                </a:cubicBezTo>
                <a:lnTo>
                  <a:pt x="8011" y="6607"/>
                </a:lnTo>
                <a:cubicBezTo>
                  <a:pt x="8011" y="6689"/>
                  <a:pt x="8093" y="6772"/>
                  <a:pt x="8176" y="6772"/>
                </a:cubicBezTo>
                <a:cubicBezTo>
                  <a:pt x="8258" y="6772"/>
                  <a:pt x="8341" y="6689"/>
                  <a:pt x="8341" y="6607"/>
                </a:cubicBezTo>
                <a:lnTo>
                  <a:pt x="8341" y="5864"/>
                </a:lnTo>
                <a:lnTo>
                  <a:pt x="9084" y="5864"/>
                </a:lnTo>
                <a:cubicBezTo>
                  <a:pt x="9167" y="5864"/>
                  <a:pt x="9249" y="5781"/>
                  <a:pt x="9249" y="5699"/>
                </a:cubicBezTo>
                <a:close/>
                <a:moveTo>
                  <a:pt x="12718" y="5616"/>
                </a:moveTo>
                <a:lnTo>
                  <a:pt x="11809" y="5616"/>
                </a:lnTo>
                <a:cubicBezTo>
                  <a:pt x="11727" y="5616"/>
                  <a:pt x="11644" y="5699"/>
                  <a:pt x="11644" y="5781"/>
                </a:cubicBezTo>
                <a:cubicBezTo>
                  <a:pt x="11644" y="5864"/>
                  <a:pt x="11727" y="5946"/>
                  <a:pt x="11809" y="5946"/>
                </a:cubicBezTo>
                <a:lnTo>
                  <a:pt x="12552" y="5946"/>
                </a:lnTo>
                <a:lnTo>
                  <a:pt x="12552" y="6689"/>
                </a:lnTo>
                <a:cubicBezTo>
                  <a:pt x="12552" y="6772"/>
                  <a:pt x="12635" y="6855"/>
                  <a:pt x="12718" y="6855"/>
                </a:cubicBezTo>
                <a:cubicBezTo>
                  <a:pt x="12800" y="6855"/>
                  <a:pt x="12883" y="6772"/>
                  <a:pt x="12883" y="6689"/>
                </a:cubicBezTo>
                <a:lnTo>
                  <a:pt x="12883" y="5781"/>
                </a:lnTo>
                <a:cubicBezTo>
                  <a:pt x="12883" y="5616"/>
                  <a:pt x="12800" y="5616"/>
                  <a:pt x="12718" y="5616"/>
                </a:cubicBezTo>
                <a:close/>
                <a:moveTo>
                  <a:pt x="9084" y="10075"/>
                </a:moveTo>
                <a:lnTo>
                  <a:pt x="8341" y="10075"/>
                </a:lnTo>
                <a:lnTo>
                  <a:pt x="8341" y="9332"/>
                </a:lnTo>
                <a:cubicBezTo>
                  <a:pt x="8341" y="9249"/>
                  <a:pt x="8258" y="9167"/>
                  <a:pt x="8176" y="9167"/>
                </a:cubicBezTo>
                <a:cubicBezTo>
                  <a:pt x="8093" y="9167"/>
                  <a:pt x="8011" y="9249"/>
                  <a:pt x="8011" y="9332"/>
                </a:cubicBezTo>
                <a:lnTo>
                  <a:pt x="8011" y="10240"/>
                </a:lnTo>
                <a:cubicBezTo>
                  <a:pt x="8011" y="10323"/>
                  <a:pt x="8093" y="10406"/>
                  <a:pt x="8176" y="10406"/>
                </a:cubicBezTo>
                <a:lnTo>
                  <a:pt x="9084" y="10406"/>
                </a:lnTo>
                <a:cubicBezTo>
                  <a:pt x="9167" y="10406"/>
                  <a:pt x="9249" y="10323"/>
                  <a:pt x="9249" y="10240"/>
                </a:cubicBezTo>
                <a:cubicBezTo>
                  <a:pt x="9249" y="10158"/>
                  <a:pt x="9167" y="10075"/>
                  <a:pt x="9084" y="10075"/>
                </a:cubicBezTo>
                <a:close/>
                <a:moveTo>
                  <a:pt x="12718" y="9167"/>
                </a:moveTo>
                <a:cubicBezTo>
                  <a:pt x="12635" y="9167"/>
                  <a:pt x="12552" y="9249"/>
                  <a:pt x="12552" y="9332"/>
                </a:cubicBezTo>
                <a:lnTo>
                  <a:pt x="12552" y="10075"/>
                </a:lnTo>
                <a:lnTo>
                  <a:pt x="11809" y="10075"/>
                </a:lnTo>
                <a:cubicBezTo>
                  <a:pt x="11727" y="10075"/>
                  <a:pt x="11644" y="10158"/>
                  <a:pt x="11644" y="10240"/>
                </a:cubicBezTo>
                <a:cubicBezTo>
                  <a:pt x="11644" y="10323"/>
                  <a:pt x="11727" y="10406"/>
                  <a:pt x="11809" y="10406"/>
                </a:cubicBezTo>
                <a:lnTo>
                  <a:pt x="12718" y="10406"/>
                </a:lnTo>
                <a:cubicBezTo>
                  <a:pt x="12800" y="10406"/>
                  <a:pt x="12883" y="10323"/>
                  <a:pt x="12883" y="10240"/>
                </a:cubicBezTo>
                <a:lnTo>
                  <a:pt x="12883" y="9332"/>
                </a:lnTo>
                <a:cubicBezTo>
                  <a:pt x="12883" y="9249"/>
                  <a:pt x="12800" y="9167"/>
                  <a:pt x="12718" y="916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6" name="直接箭头连接符 35"/>
          <p:cNvCxnSpPr>
            <a:cxnSpLocks/>
          </p:cNvCxnSpPr>
          <p:nvPr/>
        </p:nvCxnSpPr>
        <p:spPr>
          <a:xfrm>
            <a:off x="941070" y="3629025"/>
            <a:ext cx="1043989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4465735" y="3185009"/>
            <a:ext cx="4718685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E2E QoS monitoring and management </a:t>
            </a:r>
          </a:p>
        </p:txBody>
      </p:sp>
      <p:sp>
        <p:nvSpPr>
          <p:cNvPr id="38" name="矩形 37"/>
          <p:cNvSpPr/>
          <p:nvPr/>
        </p:nvSpPr>
        <p:spPr>
          <a:xfrm>
            <a:off x="893445" y="3847465"/>
            <a:ext cx="2169160" cy="2775585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wifi-waves_14016"/>
          <p:cNvSpPr/>
          <p:nvPr/>
        </p:nvSpPr>
        <p:spPr>
          <a:xfrm rot="13436878">
            <a:off x="5265420" y="5352415"/>
            <a:ext cx="948690" cy="91376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68717" h="568850">
                <a:moveTo>
                  <a:pt x="76967" y="415090"/>
                </a:moveTo>
                <a:cubicBezTo>
                  <a:pt x="119475" y="415090"/>
                  <a:pt x="153934" y="449510"/>
                  <a:pt x="153934" y="491970"/>
                </a:cubicBezTo>
                <a:cubicBezTo>
                  <a:pt x="153934" y="534430"/>
                  <a:pt x="119475" y="568850"/>
                  <a:pt x="76967" y="568850"/>
                </a:cubicBezTo>
                <a:cubicBezTo>
                  <a:pt x="34459" y="568850"/>
                  <a:pt x="0" y="534430"/>
                  <a:pt x="0" y="491970"/>
                </a:cubicBezTo>
                <a:cubicBezTo>
                  <a:pt x="0" y="449510"/>
                  <a:pt x="34459" y="415090"/>
                  <a:pt x="76967" y="415090"/>
                </a:cubicBezTo>
                <a:close/>
                <a:moveTo>
                  <a:pt x="57585" y="200032"/>
                </a:moveTo>
                <a:cubicBezTo>
                  <a:pt x="67728" y="198990"/>
                  <a:pt x="78829" y="199595"/>
                  <a:pt x="90402" y="202282"/>
                </a:cubicBezTo>
                <a:cubicBezTo>
                  <a:pt x="226045" y="235605"/>
                  <a:pt x="333698" y="343097"/>
                  <a:pt x="367071" y="478537"/>
                </a:cubicBezTo>
                <a:cubicBezTo>
                  <a:pt x="377836" y="524759"/>
                  <a:pt x="355229" y="564531"/>
                  <a:pt x="327239" y="564531"/>
                </a:cubicBezTo>
                <a:cubicBezTo>
                  <a:pt x="299249" y="564531"/>
                  <a:pt x="276642" y="524759"/>
                  <a:pt x="261571" y="479612"/>
                </a:cubicBezTo>
                <a:cubicBezTo>
                  <a:pt x="247576" y="439840"/>
                  <a:pt x="226045" y="403293"/>
                  <a:pt x="194826" y="373195"/>
                </a:cubicBezTo>
                <a:cubicBezTo>
                  <a:pt x="164683" y="343097"/>
                  <a:pt x="129157" y="320524"/>
                  <a:pt x="89325" y="307625"/>
                </a:cubicBezTo>
                <a:cubicBezTo>
                  <a:pt x="44111" y="291501"/>
                  <a:pt x="5356" y="270003"/>
                  <a:pt x="5356" y="242055"/>
                </a:cubicBezTo>
                <a:cubicBezTo>
                  <a:pt x="5356" y="221094"/>
                  <a:pt x="27156" y="203156"/>
                  <a:pt x="57585" y="200032"/>
                </a:cubicBezTo>
                <a:close/>
                <a:moveTo>
                  <a:pt x="57579" y="1196"/>
                </a:moveTo>
                <a:cubicBezTo>
                  <a:pt x="67722" y="-400"/>
                  <a:pt x="78822" y="-467"/>
                  <a:pt x="90394" y="1414"/>
                </a:cubicBezTo>
                <a:cubicBezTo>
                  <a:pt x="334743" y="41176"/>
                  <a:pt x="528501" y="234613"/>
                  <a:pt x="567252" y="478559"/>
                </a:cubicBezTo>
                <a:cubicBezTo>
                  <a:pt x="574787" y="525844"/>
                  <a:pt x="552182" y="564531"/>
                  <a:pt x="524195" y="564531"/>
                </a:cubicBezTo>
                <a:cubicBezTo>
                  <a:pt x="496208" y="564531"/>
                  <a:pt x="473603" y="524769"/>
                  <a:pt x="464991" y="478559"/>
                </a:cubicBezTo>
                <a:cubicBezTo>
                  <a:pt x="428393" y="289420"/>
                  <a:pt x="278769" y="141119"/>
                  <a:pt x="90394" y="104580"/>
                </a:cubicBezTo>
                <a:cubicBezTo>
                  <a:pt x="44107" y="94908"/>
                  <a:pt x="5356" y="72341"/>
                  <a:pt x="5356" y="45475"/>
                </a:cubicBezTo>
                <a:cubicBezTo>
                  <a:pt x="5356" y="24519"/>
                  <a:pt x="27153" y="5981"/>
                  <a:pt x="57579" y="119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42" name="曲线连接符 41"/>
          <p:cNvCxnSpPr>
            <a:cxnSpLocks/>
          </p:cNvCxnSpPr>
          <p:nvPr/>
        </p:nvCxnSpPr>
        <p:spPr>
          <a:xfrm>
            <a:off x="2451735" y="4043680"/>
            <a:ext cx="3520737" cy="667076"/>
          </a:xfrm>
          <a:prstGeom prst="curvedConnector3">
            <a:avLst>
              <a:gd name="adj1" fmla="val 50000"/>
            </a:avLst>
          </a:prstGeom>
          <a:ln w="0"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曲线连接符 43"/>
          <p:cNvCxnSpPr>
            <a:cxnSpLocks/>
          </p:cNvCxnSpPr>
          <p:nvPr/>
        </p:nvCxnSpPr>
        <p:spPr>
          <a:xfrm flipV="1">
            <a:off x="2609215" y="5360035"/>
            <a:ext cx="3265474" cy="97028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>
            <a:cxnSpLocks/>
          </p:cNvCxnSpPr>
          <p:nvPr/>
        </p:nvCxnSpPr>
        <p:spPr>
          <a:xfrm>
            <a:off x="2522220" y="4986020"/>
            <a:ext cx="347091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>
            <a:cxnSpLocks/>
          </p:cNvCxnSpPr>
          <p:nvPr/>
        </p:nvCxnSpPr>
        <p:spPr>
          <a:xfrm flipV="1">
            <a:off x="2529840" y="5193665"/>
            <a:ext cx="3463290" cy="533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7390745" y="5380320"/>
            <a:ext cx="2427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Core Network</a:t>
            </a:r>
          </a:p>
          <a:p>
            <a:pPr algn="ctr"/>
            <a:r>
              <a:rPr lang="en-US" altLang="zh-CN" sz="1600" dirty="0"/>
              <a:t>Adaptive QoS </a:t>
            </a:r>
            <a:r>
              <a:rPr lang="en-US" altLang="zh-CN" sz="1600" dirty="0" err="1"/>
              <a:t>mngm</a:t>
            </a:r>
            <a:r>
              <a:rPr lang="en-US" altLang="zh-CN" sz="1600" dirty="0"/>
              <a:t>.</a:t>
            </a:r>
          </a:p>
        </p:txBody>
      </p:sp>
      <p:sp>
        <p:nvSpPr>
          <p:cNvPr id="51" name="左右箭头 50"/>
          <p:cNvSpPr/>
          <p:nvPr/>
        </p:nvSpPr>
        <p:spPr>
          <a:xfrm>
            <a:off x="6719570" y="4839335"/>
            <a:ext cx="924560" cy="246380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2648133" y="4484978"/>
            <a:ext cx="2411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Services Awareness, e.g. latency.</a:t>
            </a:r>
          </a:p>
        </p:txBody>
      </p:sp>
      <p:sp>
        <p:nvSpPr>
          <p:cNvPr id="54" name="圆角右箭头 53"/>
          <p:cNvSpPr/>
          <p:nvPr/>
        </p:nvSpPr>
        <p:spPr>
          <a:xfrm>
            <a:off x="9043035" y="4380230"/>
            <a:ext cx="681355" cy="35433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圆角右箭头 54"/>
          <p:cNvSpPr/>
          <p:nvPr/>
        </p:nvSpPr>
        <p:spPr>
          <a:xfrm rot="10800000">
            <a:off x="9074785" y="4839335"/>
            <a:ext cx="629920" cy="35433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0E0342-7FC9-77BE-1936-5256EE516634}"/>
              </a:ext>
            </a:extLst>
          </p:cNvPr>
          <p:cNvSpPr txBox="1"/>
          <p:nvPr/>
        </p:nvSpPr>
        <p:spPr>
          <a:xfrm>
            <a:off x="9897717" y="5577769"/>
            <a:ext cx="16381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O&amp;AM</a:t>
            </a:r>
          </a:p>
          <a:p>
            <a:pPr algn="ctr"/>
            <a:r>
              <a:rPr lang="en-US" altLang="zh-CN" sz="1600" dirty="0"/>
              <a:t>QoS Policy</a:t>
            </a:r>
          </a:p>
          <a:p>
            <a:endParaRPr lang="en-US" altLang="zh-CN" sz="1600" dirty="0"/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9658D0B0-89FF-0C1D-9764-1F1F2C4D2175}"/>
              </a:ext>
            </a:extLst>
          </p:cNvPr>
          <p:cNvSpPr>
            <a:spLocks noEditPoints="1"/>
          </p:cNvSpPr>
          <p:nvPr/>
        </p:nvSpPr>
        <p:spPr bwMode="auto">
          <a:xfrm>
            <a:off x="6487041" y="3767932"/>
            <a:ext cx="321310" cy="734695"/>
          </a:xfrm>
          <a:custGeom>
            <a:avLst/>
            <a:gdLst>
              <a:gd name="T0" fmla="*/ 139 w 174"/>
              <a:gd name="T1" fmla="*/ 298 h 371"/>
              <a:gd name="T2" fmla="*/ 130 w 174"/>
              <a:gd name="T3" fmla="*/ 298 h 371"/>
              <a:gd name="T4" fmla="*/ 117 w 174"/>
              <a:gd name="T5" fmla="*/ 254 h 371"/>
              <a:gd name="T6" fmla="*/ 122 w 174"/>
              <a:gd name="T7" fmla="*/ 245 h 371"/>
              <a:gd name="T8" fmla="*/ 114 w 174"/>
              <a:gd name="T9" fmla="*/ 245 h 371"/>
              <a:gd name="T10" fmla="*/ 97 w 174"/>
              <a:gd name="T11" fmla="*/ 73 h 371"/>
              <a:gd name="T12" fmla="*/ 108 w 174"/>
              <a:gd name="T13" fmla="*/ 56 h 371"/>
              <a:gd name="T14" fmla="*/ 90 w 174"/>
              <a:gd name="T15" fmla="*/ 39 h 371"/>
              <a:gd name="T16" fmla="*/ 90 w 174"/>
              <a:gd name="T17" fmla="*/ 21 h 371"/>
              <a:gd name="T18" fmla="*/ 89 w 174"/>
              <a:gd name="T19" fmla="*/ 21 h 371"/>
              <a:gd name="T20" fmla="*/ 89 w 174"/>
              <a:gd name="T21" fmla="*/ 0 h 371"/>
              <a:gd name="T22" fmla="*/ 87 w 174"/>
              <a:gd name="T23" fmla="*/ 0 h 371"/>
              <a:gd name="T24" fmla="*/ 87 w 174"/>
              <a:gd name="T25" fmla="*/ 21 h 371"/>
              <a:gd name="T26" fmla="*/ 85 w 174"/>
              <a:gd name="T27" fmla="*/ 21 h 371"/>
              <a:gd name="T28" fmla="*/ 85 w 174"/>
              <a:gd name="T29" fmla="*/ 39 h 371"/>
              <a:gd name="T30" fmla="*/ 68 w 174"/>
              <a:gd name="T31" fmla="*/ 56 h 371"/>
              <a:gd name="T32" fmla="*/ 80 w 174"/>
              <a:gd name="T33" fmla="*/ 74 h 371"/>
              <a:gd name="T34" fmla="*/ 63 w 174"/>
              <a:gd name="T35" fmla="*/ 245 h 371"/>
              <a:gd name="T36" fmla="*/ 55 w 174"/>
              <a:gd name="T37" fmla="*/ 245 h 371"/>
              <a:gd name="T38" fmla="*/ 60 w 174"/>
              <a:gd name="T39" fmla="*/ 256 h 371"/>
              <a:gd name="T40" fmla="*/ 45 w 174"/>
              <a:gd name="T41" fmla="*/ 298 h 371"/>
              <a:gd name="T42" fmla="*/ 35 w 174"/>
              <a:gd name="T43" fmla="*/ 298 h 371"/>
              <a:gd name="T44" fmla="*/ 35 w 174"/>
              <a:gd name="T45" fmla="*/ 321 h 371"/>
              <a:gd name="T46" fmla="*/ 0 w 174"/>
              <a:gd name="T47" fmla="*/ 371 h 371"/>
              <a:gd name="T48" fmla="*/ 34 w 174"/>
              <a:gd name="T49" fmla="*/ 371 h 371"/>
              <a:gd name="T50" fmla="*/ 88 w 174"/>
              <a:gd name="T51" fmla="*/ 327 h 371"/>
              <a:gd name="T52" fmla="*/ 140 w 174"/>
              <a:gd name="T53" fmla="*/ 371 h 371"/>
              <a:gd name="T54" fmla="*/ 174 w 174"/>
              <a:gd name="T55" fmla="*/ 371 h 371"/>
              <a:gd name="T56" fmla="*/ 139 w 174"/>
              <a:gd name="T57" fmla="*/ 320 h 371"/>
              <a:gd name="T58" fmla="*/ 139 w 174"/>
              <a:gd name="T59" fmla="*/ 298 h 371"/>
              <a:gd name="T60" fmla="*/ 67 w 174"/>
              <a:gd name="T61" fmla="*/ 298 h 371"/>
              <a:gd name="T62" fmla="*/ 77 w 174"/>
              <a:gd name="T63" fmla="*/ 256 h 371"/>
              <a:gd name="T64" fmla="*/ 100 w 174"/>
              <a:gd name="T65" fmla="*/ 256 h 371"/>
              <a:gd name="T66" fmla="*/ 110 w 174"/>
              <a:gd name="T67" fmla="*/ 298 h 371"/>
              <a:gd name="T68" fmla="*/ 67 w 174"/>
              <a:gd name="T69" fmla="*/ 298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4" h="371">
                <a:moveTo>
                  <a:pt x="139" y="298"/>
                </a:moveTo>
                <a:cubicBezTo>
                  <a:pt x="130" y="298"/>
                  <a:pt x="130" y="298"/>
                  <a:pt x="130" y="298"/>
                </a:cubicBezTo>
                <a:cubicBezTo>
                  <a:pt x="124" y="284"/>
                  <a:pt x="120" y="269"/>
                  <a:pt x="117" y="254"/>
                </a:cubicBezTo>
                <a:cubicBezTo>
                  <a:pt x="122" y="245"/>
                  <a:pt x="122" y="245"/>
                  <a:pt x="122" y="245"/>
                </a:cubicBezTo>
                <a:cubicBezTo>
                  <a:pt x="114" y="245"/>
                  <a:pt x="114" y="245"/>
                  <a:pt x="114" y="245"/>
                </a:cubicBezTo>
                <a:cubicBezTo>
                  <a:pt x="97" y="172"/>
                  <a:pt x="97" y="96"/>
                  <a:pt x="97" y="73"/>
                </a:cubicBezTo>
                <a:cubicBezTo>
                  <a:pt x="103" y="70"/>
                  <a:pt x="108" y="63"/>
                  <a:pt x="108" y="56"/>
                </a:cubicBezTo>
                <a:cubicBezTo>
                  <a:pt x="108" y="47"/>
                  <a:pt x="100" y="40"/>
                  <a:pt x="90" y="39"/>
                </a:cubicBezTo>
                <a:cubicBezTo>
                  <a:pt x="90" y="21"/>
                  <a:pt x="90" y="21"/>
                  <a:pt x="90" y="21"/>
                </a:cubicBezTo>
                <a:cubicBezTo>
                  <a:pt x="89" y="21"/>
                  <a:pt x="89" y="21"/>
                  <a:pt x="89" y="21"/>
                </a:cubicBezTo>
                <a:cubicBezTo>
                  <a:pt x="89" y="0"/>
                  <a:pt x="89" y="0"/>
                  <a:pt x="89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5" y="39"/>
                  <a:pt x="85" y="39"/>
                  <a:pt x="85" y="39"/>
                </a:cubicBezTo>
                <a:cubicBezTo>
                  <a:pt x="75" y="40"/>
                  <a:pt x="68" y="47"/>
                  <a:pt x="68" y="56"/>
                </a:cubicBezTo>
                <a:cubicBezTo>
                  <a:pt x="68" y="64"/>
                  <a:pt x="73" y="70"/>
                  <a:pt x="80" y="74"/>
                </a:cubicBezTo>
                <a:cubicBezTo>
                  <a:pt x="80" y="97"/>
                  <a:pt x="82" y="172"/>
                  <a:pt x="63" y="245"/>
                </a:cubicBezTo>
                <a:cubicBezTo>
                  <a:pt x="55" y="245"/>
                  <a:pt x="55" y="245"/>
                  <a:pt x="55" y="245"/>
                </a:cubicBezTo>
                <a:cubicBezTo>
                  <a:pt x="60" y="256"/>
                  <a:pt x="60" y="256"/>
                  <a:pt x="60" y="256"/>
                </a:cubicBezTo>
                <a:cubicBezTo>
                  <a:pt x="57" y="269"/>
                  <a:pt x="52" y="284"/>
                  <a:pt x="45" y="298"/>
                </a:cubicBezTo>
                <a:cubicBezTo>
                  <a:pt x="35" y="298"/>
                  <a:pt x="35" y="298"/>
                  <a:pt x="35" y="298"/>
                </a:cubicBezTo>
                <a:cubicBezTo>
                  <a:pt x="35" y="321"/>
                  <a:pt x="35" y="321"/>
                  <a:pt x="35" y="321"/>
                </a:cubicBezTo>
                <a:cubicBezTo>
                  <a:pt x="25" y="340"/>
                  <a:pt x="14" y="356"/>
                  <a:pt x="0" y="371"/>
                </a:cubicBezTo>
                <a:cubicBezTo>
                  <a:pt x="0" y="371"/>
                  <a:pt x="14" y="371"/>
                  <a:pt x="34" y="371"/>
                </a:cubicBezTo>
                <a:cubicBezTo>
                  <a:pt x="37" y="345"/>
                  <a:pt x="59" y="327"/>
                  <a:pt x="88" y="327"/>
                </a:cubicBezTo>
                <a:cubicBezTo>
                  <a:pt x="115" y="327"/>
                  <a:pt x="138" y="345"/>
                  <a:pt x="140" y="371"/>
                </a:cubicBezTo>
                <a:cubicBezTo>
                  <a:pt x="158" y="371"/>
                  <a:pt x="172" y="371"/>
                  <a:pt x="174" y="371"/>
                </a:cubicBezTo>
                <a:cubicBezTo>
                  <a:pt x="160" y="356"/>
                  <a:pt x="149" y="338"/>
                  <a:pt x="139" y="320"/>
                </a:cubicBezTo>
                <a:lnTo>
                  <a:pt x="139" y="298"/>
                </a:lnTo>
                <a:close/>
                <a:moveTo>
                  <a:pt x="67" y="298"/>
                </a:moveTo>
                <a:cubicBezTo>
                  <a:pt x="77" y="256"/>
                  <a:pt x="77" y="256"/>
                  <a:pt x="77" y="256"/>
                </a:cubicBezTo>
                <a:cubicBezTo>
                  <a:pt x="100" y="256"/>
                  <a:pt x="100" y="256"/>
                  <a:pt x="100" y="256"/>
                </a:cubicBezTo>
                <a:cubicBezTo>
                  <a:pt x="110" y="298"/>
                  <a:pt x="110" y="298"/>
                  <a:pt x="110" y="298"/>
                </a:cubicBezTo>
                <a:lnTo>
                  <a:pt x="67" y="298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bg1"/>
            </a:solidFill>
            <a:round/>
          </a:ln>
        </p:spPr>
        <p:txBody>
          <a:bodyPr vert="horz" wrap="square" lIns="45720" tIns="22860" rIns="45720" bIns="228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server_247521">
            <a:extLst>
              <a:ext uri="{FF2B5EF4-FFF2-40B4-BE49-F238E27FC236}">
                <a16:creationId xmlns:a16="http://schemas.microsoft.com/office/drawing/2014/main" id="{387AEEE4-20DA-46B2-1AD6-39B83840731C}"/>
              </a:ext>
            </a:extLst>
          </p:cNvPr>
          <p:cNvSpPr/>
          <p:nvPr/>
        </p:nvSpPr>
        <p:spPr>
          <a:xfrm>
            <a:off x="9843020" y="3832614"/>
            <a:ext cx="969255" cy="662940"/>
          </a:xfrm>
          <a:custGeom>
            <a:avLst/>
            <a:gdLst>
              <a:gd name="T0" fmla="*/ 10571 w 13296"/>
              <a:gd name="T1" fmla="*/ 3139 h 10406"/>
              <a:gd name="T2" fmla="*/ 9992 w 13296"/>
              <a:gd name="T3" fmla="*/ 1900 h 10406"/>
              <a:gd name="T4" fmla="*/ 6029 w 13296"/>
              <a:gd name="T5" fmla="*/ 0 h 10406"/>
              <a:gd name="T6" fmla="*/ 2891 w 13296"/>
              <a:gd name="T7" fmla="*/ 3139 h 10406"/>
              <a:gd name="T8" fmla="*/ 0 w 13296"/>
              <a:gd name="T9" fmla="*/ 5533 h 10406"/>
              <a:gd name="T10" fmla="*/ 2478 w 13296"/>
              <a:gd name="T11" fmla="*/ 8754 h 10406"/>
              <a:gd name="T12" fmla="*/ 7267 w 13296"/>
              <a:gd name="T13" fmla="*/ 5038 h 10406"/>
              <a:gd name="T14" fmla="*/ 13213 w 13296"/>
              <a:gd name="T15" fmla="*/ 4955 h 10406"/>
              <a:gd name="T16" fmla="*/ 4625 w 13296"/>
              <a:gd name="T17" fmla="*/ 3551 h 10406"/>
              <a:gd name="T18" fmla="*/ 6854 w 13296"/>
              <a:gd name="T19" fmla="*/ 1157 h 10406"/>
              <a:gd name="T20" fmla="*/ 8754 w 13296"/>
              <a:gd name="T21" fmla="*/ 9745 h 10406"/>
              <a:gd name="T22" fmla="*/ 12222 w 13296"/>
              <a:gd name="T23" fmla="*/ 9580 h 10406"/>
              <a:gd name="T24" fmla="*/ 12057 w 13296"/>
              <a:gd name="T25" fmla="*/ 6111 h 10406"/>
              <a:gd name="T26" fmla="*/ 8589 w 13296"/>
              <a:gd name="T27" fmla="*/ 6277 h 10406"/>
              <a:gd name="T28" fmla="*/ 8754 w 13296"/>
              <a:gd name="T29" fmla="*/ 9745 h 10406"/>
              <a:gd name="T30" fmla="*/ 11892 w 13296"/>
              <a:gd name="T31" fmla="*/ 7680 h 10406"/>
              <a:gd name="T32" fmla="*/ 8919 w 13296"/>
              <a:gd name="T33" fmla="*/ 8259 h 10406"/>
              <a:gd name="T34" fmla="*/ 9249 w 13296"/>
              <a:gd name="T35" fmla="*/ 5699 h 10406"/>
              <a:gd name="T36" fmla="*/ 8176 w 13296"/>
              <a:gd name="T37" fmla="*/ 5533 h 10406"/>
              <a:gd name="T38" fmla="*/ 8011 w 13296"/>
              <a:gd name="T39" fmla="*/ 6607 h 10406"/>
              <a:gd name="T40" fmla="*/ 8341 w 13296"/>
              <a:gd name="T41" fmla="*/ 6607 h 10406"/>
              <a:gd name="T42" fmla="*/ 9084 w 13296"/>
              <a:gd name="T43" fmla="*/ 5864 h 10406"/>
              <a:gd name="T44" fmla="*/ 12718 w 13296"/>
              <a:gd name="T45" fmla="*/ 5616 h 10406"/>
              <a:gd name="T46" fmla="*/ 11644 w 13296"/>
              <a:gd name="T47" fmla="*/ 5781 h 10406"/>
              <a:gd name="T48" fmla="*/ 12552 w 13296"/>
              <a:gd name="T49" fmla="*/ 5946 h 10406"/>
              <a:gd name="T50" fmla="*/ 12718 w 13296"/>
              <a:gd name="T51" fmla="*/ 6855 h 10406"/>
              <a:gd name="T52" fmla="*/ 12883 w 13296"/>
              <a:gd name="T53" fmla="*/ 5781 h 10406"/>
              <a:gd name="T54" fmla="*/ 9084 w 13296"/>
              <a:gd name="T55" fmla="*/ 10075 h 10406"/>
              <a:gd name="T56" fmla="*/ 8341 w 13296"/>
              <a:gd name="T57" fmla="*/ 9332 h 10406"/>
              <a:gd name="T58" fmla="*/ 8011 w 13296"/>
              <a:gd name="T59" fmla="*/ 9332 h 10406"/>
              <a:gd name="T60" fmla="*/ 8176 w 13296"/>
              <a:gd name="T61" fmla="*/ 10406 h 10406"/>
              <a:gd name="T62" fmla="*/ 9249 w 13296"/>
              <a:gd name="T63" fmla="*/ 10240 h 10406"/>
              <a:gd name="T64" fmla="*/ 12718 w 13296"/>
              <a:gd name="T65" fmla="*/ 9167 h 10406"/>
              <a:gd name="T66" fmla="*/ 12552 w 13296"/>
              <a:gd name="T67" fmla="*/ 10075 h 10406"/>
              <a:gd name="T68" fmla="*/ 11644 w 13296"/>
              <a:gd name="T69" fmla="*/ 10240 h 10406"/>
              <a:gd name="T70" fmla="*/ 12718 w 13296"/>
              <a:gd name="T71" fmla="*/ 10406 h 10406"/>
              <a:gd name="T72" fmla="*/ 12883 w 13296"/>
              <a:gd name="T73" fmla="*/ 9332 h 10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296" h="10406">
                <a:moveTo>
                  <a:pt x="13213" y="4955"/>
                </a:moveTo>
                <a:cubicBezTo>
                  <a:pt x="12718" y="4295"/>
                  <a:pt x="11479" y="3139"/>
                  <a:pt x="10571" y="3139"/>
                </a:cubicBezTo>
                <a:lnTo>
                  <a:pt x="10405" y="3139"/>
                </a:lnTo>
                <a:cubicBezTo>
                  <a:pt x="10323" y="2643"/>
                  <a:pt x="10158" y="2230"/>
                  <a:pt x="9992" y="1900"/>
                </a:cubicBezTo>
                <a:cubicBezTo>
                  <a:pt x="9497" y="826"/>
                  <a:pt x="8423" y="0"/>
                  <a:pt x="7102" y="0"/>
                </a:cubicBezTo>
                <a:lnTo>
                  <a:pt x="6029" y="0"/>
                </a:lnTo>
                <a:cubicBezTo>
                  <a:pt x="4294" y="0"/>
                  <a:pt x="2891" y="1404"/>
                  <a:pt x="2891" y="3056"/>
                </a:cubicBezTo>
                <a:lnTo>
                  <a:pt x="2891" y="3139"/>
                </a:lnTo>
                <a:lnTo>
                  <a:pt x="2478" y="3139"/>
                </a:lnTo>
                <a:cubicBezTo>
                  <a:pt x="1156" y="3139"/>
                  <a:pt x="0" y="4212"/>
                  <a:pt x="0" y="5533"/>
                </a:cubicBezTo>
                <a:lnTo>
                  <a:pt x="0" y="6359"/>
                </a:lnTo>
                <a:cubicBezTo>
                  <a:pt x="0" y="7680"/>
                  <a:pt x="1074" y="8754"/>
                  <a:pt x="2478" y="8754"/>
                </a:cubicBezTo>
                <a:lnTo>
                  <a:pt x="7267" y="8754"/>
                </a:lnTo>
                <a:lnTo>
                  <a:pt x="7267" y="5038"/>
                </a:lnTo>
                <a:lnTo>
                  <a:pt x="11396" y="5038"/>
                </a:lnTo>
                <a:cubicBezTo>
                  <a:pt x="11396" y="4955"/>
                  <a:pt x="13296" y="5038"/>
                  <a:pt x="13213" y="4955"/>
                </a:cubicBezTo>
                <a:close/>
                <a:moveTo>
                  <a:pt x="6854" y="1735"/>
                </a:moveTo>
                <a:cubicBezTo>
                  <a:pt x="5038" y="1900"/>
                  <a:pt x="4625" y="3551"/>
                  <a:pt x="4625" y="3551"/>
                </a:cubicBezTo>
                <a:lnTo>
                  <a:pt x="4047" y="3386"/>
                </a:lnTo>
                <a:cubicBezTo>
                  <a:pt x="4707" y="1157"/>
                  <a:pt x="6854" y="1157"/>
                  <a:pt x="6854" y="1157"/>
                </a:cubicBezTo>
                <a:lnTo>
                  <a:pt x="6854" y="1735"/>
                </a:lnTo>
                <a:close/>
                <a:moveTo>
                  <a:pt x="8754" y="9745"/>
                </a:moveTo>
                <a:lnTo>
                  <a:pt x="12057" y="9745"/>
                </a:lnTo>
                <a:cubicBezTo>
                  <a:pt x="12140" y="9745"/>
                  <a:pt x="12222" y="9662"/>
                  <a:pt x="12222" y="9580"/>
                </a:cubicBezTo>
                <a:lnTo>
                  <a:pt x="12222" y="6277"/>
                </a:lnTo>
                <a:cubicBezTo>
                  <a:pt x="12222" y="6194"/>
                  <a:pt x="12140" y="6111"/>
                  <a:pt x="12057" y="6111"/>
                </a:cubicBezTo>
                <a:lnTo>
                  <a:pt x="8754" y="6111"/>
                </a:lnTo>
                <a:cubicBezTo>
                  <a:pt x="8671" y="6111"/>
                  <a:pt x="8589" y="6194"/>
                  <a:pt x="8589" y="6277"/>
                </a:cubicBezTo>
                <a:lnTo>
                  <a:pt x="8589" y="9580"/>
                </a:lnTo>
                <a:cubicBezTo>
                  <a:pt x="8671" y="9745"/>
                  <a:pt x="8671" y="9745"/>
                  <a:pt x="8754" y="9745"/>
                </a:cubicBezTo>
                <a:close/>
                <a:moveTo>
                  <a:pt x="8919" y="7680"/>
                </a:moveTo>
                <a:lnTo>
                  <a:pt x="11892" y="7680"/>
                </a:lnTo>
                <a:lnTo>
                  <a:pt x="11892" y="8259"/>
                </a:lnTo>
                <a:lnTo>
                  <a:pt x="8919" y="8259"/>
                </a:lnTo>
                <a:lnTo>
                  <a:pt x="8919" y="7680"/>
                </a:lnTo>
                <a:close/>
                <a:moveTo>
                  <a:pt x="9249" y="5699"/>
                </a:moveTo>
                <a:cubicBezTo>
                  <a:pt x="9249" y="5616"/>
                  <a:pt x="9167" y="5533"/>
                  <a:pt x="9084" y="5533"/>
                </a:cubicBezTo>
                <a:lnTo>
                  <a:pt x="8176" y="5533"/>
                </a:lnTo>
                <a:cubicBezTo>
                  <a:pt x="8093" y="5533"/>
                  <a:pt x="8011" y="5616"/>
                  <a:pt x="8011" y="5699"/>
                </a:cubicBezTo>
                <a:lnTo>
                  <a:pt x="8011" y="6607"/>
                </a:lnTo>
                <a:cubicBezTo>
                  <a:pt x="8011" y="6689"/>
                  <a:pt x="8093" y="6772"/>
                  <a:pt x="8176" y="6772"/>
                </a:cubicBezTo>
                <a:cubicBezTo>
                  <a:pt x="8258" y="6772"/>
                  <a:pt x="8341" y="6689"/>
                  <a:pt x="8341" y="6607"/>
                </a:cubicBezTo>
                <a:lnTo>
                  <a:pt x="8341" y="5864"/>
                </a:lnTo>
                <a:lnTo>
                  <a:pt x="9084" y="5864"/>
                </a:lnTo>
                <a:cubicBezTo>
                  <a:pt x="9167" y="5864"/>
                  <a:pt x="9249" y="5781"/>
                  <a:pt x="9249" y="5699"/>
                </a:cubicBezTo>
                <a:close/>
                <a:moveTo>
                  <a:pt x="12718" y="5616"/>
                </a:moveTo>
                <a:lnTo>
                  <a:pt x="11809" y="5616"/>
                </a:lnTo>
                <a:cubicBezTo>
                  <a:pt x="11727" y="5616"/>
                  <a:pt x="11644" y="5699"/>
                  <a:pt x="11644" y="5781"/>
                </a:cubicBezTo>
                <a:cubicBezTo>
                  <a:pt x="11644" y="5864"/>
                  <a:pt x="11727" y="5946"/>
                  <a:pt x="11809" y="5946"/>
                </a:cubicBezTo>
                <a:lnTo>
                  <a:pt x="12552" y="5946"/>
                </a:lnTo>
                <a:lnTo>
                  <a:pt x="12552" y="6689"/>
                </a:lnTo>
                <a:cubicBezTo>
                  <a:pt x="12552" y="6772"/>
                  <a:pt x="12635" y="6855"/>
                  <a:pt x="12718" y="6855"/>
                </a:cubicBezTo>
                <a:cubicBezTo>
                  <a:pt x="12800" y="6855"/>
                  <a:pt x="12883" y="6772"/>
                  <a:pt x="12883" y="6689"/>
                </a:cubicBezTo>
                <a:lnTo>
                  <a:pt x="12883" y="5781"/>
                </a:lnTo>
                <a:cubicBezTo>
                  <a:pt x="12883" y="5616"/>
                  <a:pt x="12800" y="5616"/>
                  <a:pt x="12718" y="5616"/>
                </a:cubicBezTo>
                <a:close/>
                <a:moveTo>
                  <a:pt x="9084" y="10075"/>
                </a:moveTo>
                <a:lnTo>
                  <a:pt x="8341" y="10075"/>
                </a:lnTo>
                <a:lnTo>
                  <a:pt x="8341" y="9332"/>
                </a:lnTo>
                <a:cubicBezTo>
                  <a:pt x="8341" y="9249"/>
                  <a:pt x="8258" y="9167"/>
                  <a:pt x="8176" y="9167"/>
                </a:cubicBezTo>
                <a:cubicBezTo>
                  <a:pt x="8093" y="9167"/>
                  <a:pt x="8011" y="9249"/>
                  <a:pt x="8011" y="9332"/>
                </a:cubicBezTo>
                <a:lnTo>
                  <a:pt x="8011" y="10240"/>
                </a:lnTo>
                <a:cubicBezTo>
                  <a:pt x="8011" y="10323"/>
                  <a:pt x="8093" y="10406"/>
                  <a:pt x="8176" y="10406"/>
                </a:cubicBezTo>
                <a:lnTo>
                  <a:pt x="9084" y="10406"/>
                </a:lnTo>
                <a:cubicBezTo>
                  <a:pt x="9167" y="10406"/>
                  <a:pt x="9249" y="10323"/>
                  <a:pt x="9249" y="10240"/>
                </a:cubicBezTo>
                <a:cubicBezTo>
                  <a:pt x="9249" y="10158"/>
                  <a:pt x="9167" y="10075"/>
                  <a:pt x="9084" y="10075"/>
                </a:cubicBezTo>
                <a:close/>
                <a:moveTo>
                  <a:pt x="12718" y="9167"/>
                </a:moveTo>
                <a:cubicBezTo>
                  <a:pt x="12635" y="9167"/>
                  <a:pt x="12552" y="9249"/>
                  <a:pt x="12552" y="9332"/>
                </a:cubicBezTo>
                <a:lnTo>
                  <a:pt x="12552" y="10075"/>
                </a:lnTo>
                <a:lnTo>
                  <a:pt x="11809" y="10075"/>
                </a:lnTo>
                <a:cubicBezTo>
                  <a:pt x="11727" y="10075"/>
                  <a:pt x="11644" y="10158"/>
                  <a:pt x="11644" y="10240"/>
                </a:cubicBezTo>
                <a:cubicBezTo>
                  <a:pt x="11644" y="10323"/>
                  <a:pt x="11727" y="10406"/>
                  <a:pt x="11809" y="10406"/>
                </a:cubicBezTo>
                <a:lnTo>
                  <a:pt x="12718" y="10406"/>
                </a:lnTo>
                <a:cubicBezTo>
                  <a:pt x="12800" y="10406"/>
                  <a:pt x="12883" y="10323"/>
                  <a:pt x="12883" y="10240"/>
                </a:cubicBezTo>
                <a:lnTo>
                  <a:pt x="12883" y="9332"/>
                </a:lnTo>
                <a:cubicBezTo>
                  <a:pt x="12883" y="9249"/>
                  <a:pt x="12800" y="9167"/>
                  <a:pt x="12718" y="916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273323D-1CA0-0F30-6B36-CFECF3B5664B}"/>
              </a:ext>
            </a:extLst>
          </p:cNvPr>
          <p:cNvSpPr txBox="1"/>
          <p:nvPr/>
        </p:nvSpPr>
        <p:spPr>
          <a:xfrm>
            <a:off x="9848198" y="4421015"/>
            <a:ext cx="18157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Service provider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3A7377D-5AC3-565D-3209-C656EB2BD508}"/>
              </a:ext>
            </a:extLst>
          </p:cNvPr>
          <p:cNvSpPr txBox="1"/>
          <p:nvPr/>
        </p:nvSpPr>
        <p:spPr>
          <a:xfrm>
            <a:off x="5335953" y="6050627"/>
            <a:ext cx="2812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RAN network</a:t>
            </a:r>
          </a:p>
          <a:p>
            <a:pPr algn="ctr"/>
            <a:r>
              <a:rPr lang="en-US" altLang="zh-CN" sz="1600" dirty="0"/>
              <a:t>Service QoS flow </a:t>
            </a:r>
            <a:r>
              <a:rPr lang="en-US" altLang="zh-CN" sz="1600" dirty="0" err="1"/>
              <a:t>mngm</a:t>
            </a:r>
            <a:endParaRPr lang="en-US" altLang="zh-CN" sz="16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39AF70-5D03-9307-D644-6AC14861A151}"/>
              </a:ext>
            </a:extLst>
          </p:cNvPr>
          <p:cNvSpPr txBox="1"/>
          <p:nvPr/>
        </p:nvSpPr>
        <p:spPr>
          <a:xfrm>
            <a:off x="0" y="987033"/>
            <a:ext cx="12192000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Differentiate scheduling policy according to the specific requirement of different service, e.g. latency constraint,  to guarantee the performance of the specific service</a:t>
            </a:r>
            <a:endParaRPr lang="en-US" altLang="zh-CN" sz="2400" dirty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HRLLC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3255" y="1738323"/>
            <a:ext cx="11309350" cy="2422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252000" fontAlgn="auto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Focus on 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commercial market needs</a:t>
            </a:r>
          </a:p>
          <a:p>
            <a:pPr marL="342900" indent="-252000" fontAlgn="auto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 scalable HRLLC design considering immersive communication without compromising immersive communication performance or significantly increasing its complexity</a:t>
            </a:r>
          </a:p>
          <a:p>
            <a:pPr marL="342900" indent="-252000" fontAlgn="auto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Comprehensive consideration of performance metrics such as latency, reliability, determinism, and data rate, as well as implementation complexity</a:t>
            </a:r>
          </a:p>
          <a:p>
            <a:pPr marL="342900" indent="-252000" fontAlgn="auto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Simplification of protocol stack for vertical use cases and scenarios</a:t>
            </a:r>
          </a:p>
        </p:txBody>
      </p:sp>
      <p:pic>
        <p:nvPicPr>
          <p:cNvPr id="10" name="Picture 2" descr="中兴通讯未来超级工厂，打造智能机器人制造车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55" y="4430395"/>
            <a:ext cx="2041525" cy="1164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南京中兴通讯有限公司全球5G+智能制造基地创新研究中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370" y="4430395"/>
            <a:ext cx="2041525" cy="1164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腾讯裁员，XR业务集体后撤，大厂们的“元宇宙梦”又凉了？-腾讯新闻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485" y="4430395"/>
            <a:ext cx="2041525" cy="1164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2" name="对象 21"/>
          <p:cNvGraphicFramePr/>
          <p:nvPr>
            <p:extLst>
              <p:ext uri="{D42A27DB-BD31-4B8C-83A1-F6EECF244321}">
                <p14:modId xmlns:p14="http://schemas.microsoft.com/office/powerpoint/2010/main" val="3950349173"/>
              </p:ext>
            </p:extLst>
          </p:nvPr>
        </p:nvGraphicFramePr>
        <p:xfrm>
          <a:off x="7213600" y="4430395"/>
          <a:ext cx="2041525" cy="1164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6051550" imgH="3860800" progId="Paint.Picture">
                  <p:embed/>
                </p:oleObj>
              </mc:Choice>
              <mc:Fallback>
                <p:oleObj r:id="rId5" imgW="6051550" imgH="3860800" progId="Paint.Picture">
                  <p:embed/>
                  <p:pic>
                    <p:nvPicPr>
                      <p:cNvPr id="22" name="对象 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13600" y="4430395"/>
                        <a:ext cx="2041525" cy="1164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/>
          <p:nvPr>
            <p:extLst>
              <p:ext uri="{D42A27DB-BD31-4B8C-83A1-F6EECF244321}">
                <p14:modId xmlns:p14="http://schemas.microsoft.com/office/powerpoint/2010/main" val="3338140114"/>
              </p:ext>
            </p:extLst>
          </p:nvPr>
        </p:nvGraphicFramePr>
        <p:xfrm>
          <a:off x="9403715" y="4430395"/>
          <a:ext cx="2041525" cy="1164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4768850" imgH="2571750" progId="Paint.Picture">
                  <p:embed/>
                </p:oleObj>
              </mc:Choice>
              <mc:Fallback>
                <p:oleObj r:id="rId7" imgW="4768850" imgH="2571750" progId="Paint.Picture">
                  <p:embed/>
                  <p:pic>
                    <p:nvPicPr>
                      <p:cNvPr id="24" name="对象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03715" y="4430395"/>
                        <a:ext cx="2041525" cy="1164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1AB4A27E-210D-2EA1-8D7A-66F4D6BF37F3}"/>
              </a:ext>
            </a:extLst>
          </p:cNvPr>
          <p:cNvSpPr txBox="1"/>
          <p:nvPr/>
        </p:nvSpPr>
        <p:spPr>
          <a:xfrm>
            <a:off x="0" y="1032182"/>
            <a:ext cx="12191999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 requirements for HRLLC should be supported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603106" y="2559178"/>
            <a:ext cx="8776564" cy="427037"/>
          </a:xfrm>
        </p:spPr>
        <p:txBody>
          <a:bodyPr/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Thanks</a:t>
            </a:r>
            <a:endParaRPr lang="zh-CN" altLang="en-US" sz="6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082670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7A612-4D9F-A764-E015-3B7BE60071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05497D02-5A6C-29FF-5E78-5DF828130ADC}"/>
              </a:ext>
            </a:extLst>
          </p:cNvPr>
          <p:cNvSpPr/>
          <p:nvPr/>
        </p:nvSpPr>
        <p:spPr>
          <a:xfrm>
            <a:off x="594360" y="3947175"/>
            <a:ext cx="7093480" cy="10058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66E2BC8F-C96D-337C-EA32-24E88B0689B8}"/>
              </a:ext>
            </a:extLst>
          </p:cNvPr>
          <p:cNvSpPr/>
          <p:nvPr/>
        </p:nvSpPr>
        <p:spPr>
          <a:xfrm>
            <a:off x="594360" y="2804160"/>
            <a:ext cx="7093480" cy="10058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AB86B698-D744-9E0D-38EB-4866C352A86B}"/>
              </a:ext>
            </a:extLst>
          </p:cNvPr>
          <p:cNvSpPr/>
          <p:nvPr/>
        </p:nvSpPr>
        <p:spPr>
          <a:xfrm>
            <a:off x="594360" y="1630680"/>
            <a:ext cx="7093480" cy="10058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그림 1">
            <a:extLst>
              <a:ext uri="{FF2B5EF4-FFF2-40B4-BE49-F238E27FC236}">
                <a16:creationId xmlns:a16="http://schemas.microsoft.com/office/drawing/2014/main" id="{33AE6D73-FF7E-3D06-D5AF-DD56609C2B1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7120" y="1099581"/>
            <a:ext cx="3958068" cy="396243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AB2C236-4051-DD26-8A7F-0DAB6F1BCD04}"/>
              </a:ext>
            </a:extLst>
          </p:cNvPr>
          <p:cNvSpPr txBox="1">
            <a:spLocks/>
          </p:cNvSpPr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Overall views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4808C5F-9C00-9331-3BEB-46BEA252452A}"/>
              </a:ext>
            </a:extLst>
          </p:cNvPr>
          <p:cNvSpPr/>
          <p:nvPr/>
        </p:nvSpPr>
        <p:spPr>
          <a:xfrm>
            <a:off x="594360" y="1630680"/>
            <a:ext cx="1554480" cy="960120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Services</a:t>
            </a:r>
            <a:endParaRPr lang="zh-CN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231E281-B769-30E1-BED7-DC30C400B181}"/>
              </a:ext>
            </a:extLst>
          </p:cNvPr>
          <p:cNvSpPr/>
          <p:nvPr/>
        </p:nvSpPr>
        <p:spPr>
          <a:xfrm>
            <a:off x="594360" y="2804160"/>
            <a:ext cx="1554480" cy="960120"/>
          </a:xfrm>
          <a:prstGeom prst="round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Cost</a:t>
            </a:r>
            <a:endParaRPr lang="zh-CN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763B4F5-2591-6C24-339D-CF9AD3EE9C17}"/>
              </a:ext>
            </a:extLst>
          </p:cNvPr>
          <p:cNvSpPr/>
          <p:nvPr/>
        </p:nvSpPr>
        <p:spPr>
          <a:xfrm>
            <a:off x="594360" y="3977640"/>
            <a:ext cx="1554480" cy="960120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Tech</a:t>
            </a:r>
            <a:endParaRPr lang="zh-CN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39F0608-7658-0B75-C780-90E2E96D621D}"/>
              </a:ext>
            </a:extLst>
          </p:cNvPr>
          <p:cNvSpPr txBox="1"/>
          <p:nvPr/>
        </p:nvSpPr>
        <p:spPr>
          <a:xfrm>
            <a:off x="2281820" y="1697950"/>
            <a:ext cx="52730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Traditional businesses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the foundation, while </a:t>
            </a:r>
            <a:r>
              <a:rPr lang="en-US" altLang="zh-CN" sz="20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businesses </a:t>
            </a:r>
            <a:r>
              <a:rPr lang="en-US" altLang="zh-CN" sz="20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0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demands</a:t>
            </a:r>
            <a:r>
              <a:rPr lang="en-US" altLang="zh-CN" sz="20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the key to the success of 6G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963B633-2A36-911F-F40E-33BCED0838E5}"/>
              </a:ext>
            </a:extLst>
          </p:cNvPr>
          <p:cNvSpPr txBox="1"/>
          <p:nvPr/>
        </p:nvSpPr>
        <p:spPr>
          <a:xfrm>
            <a:off x="2255520" y="2780883"/>
            <a:ext cx="54060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and UE </a:t>
            </a:r>
            <a:r>
              <a:rPr lang="en-US" altLang="zh-CN" sz="20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complexity reduction </a:t>
            </a:r>
            <a:r>
              <a:rPr lang="en-US" altLang="zh-CN" sz="20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0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OPEX and CAPEX saving</a:t>
            </a:r>
            <a:r>
              <a:rPr lang="en-US" altLang="zh-CN" sz="20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play important role in the success of 6G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D6CE25E-BD30-158A-FEF3-60349B8DC7BD}"/>
              </a:ext>
            </a:extLst>
          </p:cNvPr>
          <p:cNvSpPr txBox="1"/>
          <p:nvPr/>
        </p:nvSpPr>
        <p:spPr>
          <a:xfrm>
            <a:off x="2241630" y="4191001"/>
            <a:ext cx="55127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Integrated AI, sensing and communication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take systematic changes to 6G design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EEDBABF-3C40-CBD3-6435-8CAFACBCD8B2}"/>
              </a:ext>
            </a:extLst>
          </p:cNvPr>
          <p:cNvSpPr txBox="1"/>
          <p:nvPr/>
        </p:nvSpPr>
        <p:spPr>
          <a:xfrm>
            <a:off x="7286337" y="5351027"/>
            <a:ext cx="50270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b="1" dirty="0">
                <a:solidFill>
                  <a:schemeClr val="bg1">
                    <a:lumMod val="50000"/>
                  </a:schemeClr>
                </a:solidFill>
              </a:rPr>
              <a:t>Intelligent Connection to Everything</a:t>
            </a:r>
            <a:endParaRPr lang="zh-CN" altLang="en-US" sz="18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466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F3A10-334F-0CFE-D41F-0C5383D66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C07522-B82A-DCAF-4D7F-5821A2F20667}"/>
              </a:ext>
            </a:extLst>
          </p:cNvPr>
          <p:cNvSpPr txBox="1">
            <a:spLocks/>
          </p:cNvSpPr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points for 6G design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C3EB33-E751-BD0B-934D-7C407B44B23E}"/>
              </a:ext>
            </a:extLst>
          </p:cNvPr>
          <p:cNvSpPr txBox="1"/>
          <p:nvPr/>
        </p:nvSpPr>
        <p:spPr>
          <a:xfrm>
            <a:off x="275862" y="1777700"/>
            <a:ext cx="5561058" cy="340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Immersive Communication: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Aim to satisfy various requirements of immersive service such as data rate and latency simultaneously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AI: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AI integrated design, aim to improve air interface performance and support AI-related applications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Sensing: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Aim to have integrated design of sensing and communication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HRLLC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How to achieve HRLLC requirements need to be considered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874616-4A9A-2838-CE77-3FC509B9101C}"/>
              </a:ext>
            </a:extLst>
          </p:cNvPr>
          <p:cNvSpPr txBox="1"/>
          <p:nvPr/>
        </p:nvSpPr>
        <p:spPr>
          <a:xfrm>
            <a:off x="5684520" y="1777700"/>
            <a:ext cx="6507480" cy="486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6G new air interface and standalone operation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Superior performance compared to 5G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with improvements in coverage, user experience, spectral efficiency and system capacity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System simplification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avoid having too many specification options for achieving the same or similar function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Energy efficiency enhancement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natively supporting coordinated energy saving of network and terminal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NTN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Aim to have unified design for TN and NTN, and necessary enhancements for NTN can be considered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Types: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Unified RAT supporting different types of 6G terminals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BD8827-2B94-AF6C-3980-2B1B77E7FE90}"/>
              </a:ext>
            </a:extLst>
          </p:cNvPr>
          <p:cNvSpPr txBox="1"/>
          <p:nvPr/>
        </p:nvSpPr>
        <p:spPr>
          <a:xfrm>
            <a:off x="1686043" y="1154740"/>
            <a:ext cx="25229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Service support</a:t>
            </a:r>
            <a:endParaRPr lang="zh-CN" alt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AF0631-3B2F-CF4F-3697-2C3EB646437F}"/>
              </a:ext>
            </a:extLst>
          </p:cNvPr>
          <p:cNvSpPr txBox="1"/>
          <p:nvPr/>
        </p:nvSpPr>
        <p:spPr>
          <a:xfrm>
            <a:off x="7426701" y="1154740"/>
            <a:ext cx="30231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Design principles</a:t>
            </a:r>
            <a:endParaRPr lang="zh-CN" alt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858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E00DB2-DDD4-2B97-900E-0FC050501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0C1596-BC26-E8EF-6011-4F0613E597EF}"/>
              </a:ext>
            </a:extLst>
          </p:cNvPr>
          <p:cNvSpPr txBox="1">
            <a:spLocks/>
          </p:cNvSpPr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native design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箭头: 左弧形 16">
            <a:extLst>
              <a:ext uri="{FF2B5EF4-FFF2-40B4-BE49-F238E27FC236}">
                <a16:creationId xmlns:a16="http://schemas.microsoft.com/office/drawing/2014/main" id="{36BDB32D-4783-1925-C9C4-1DE7019D1286}"/>
              </a:ext>
            </a:extLst>
          </p:cNvPr>
          <p:cNvSpPr/>
          <p:nvPr/>
        </p:nvSpPr>
        <p:spPr>
          <a:xfrm rot="939642">
            <a:off x="9242985" y="2321139"/>
            <a:ext cx="1475526" cy="3640627"/>
          </a:xfrm>
          <a:prstGeom prst="curved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796246B-4861-319B-58B2-CDDD91F47C58}"/>
              </a:ext>
            </a:extLst>
          </p:cNvPr>
          <p:cNvSpPr/>
          <p:nvPr/>
        </p:nvSpPr>
        <p:spPr>
          <a:xfrm>
            <a:off x="11182498" y="3252578"/>
            <a:ext cx="838957" cy="90794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</a:rPr>
              <a:t>5G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8B1D18F1-9897-0D26-89FE-6D48EA007DDA}"/>
              </a:ext>
            </a:extLst>
          </p:cNvPr>
          <p:cNvSpPr/>
          <p:nvPr/>
        </p:nvSpPr>
        <p:spPr>
          <a:xfrm>
            <a:off x="9846448" y="3452962"/>
            <a:ext cx="1564651" cy="150225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</a:rPr>
              <a:t>6G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A403774-2DDB-3F17-9E01-346104F0B558}"/>
              </a:ext>
            </a:extLst>
          </p:cNvPr>
          <p:cNvSpPr txBox="1"/>
          <p:nvPr/>
        </p:nvSpPr>
        <p:spPr>
          <a:xfrm>
            <a:off x="9668475" y="2578523"/>
            <a:ext cx="1705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5">
                    <a:lumMod val="90000"/>
                    <a:lumOff val="10000"/>
                  </a:schemeClr>
                </a:solidFill>
              </a:rPr>
              <a:t>AI</a:t>
            </a:r>
            <a:endParaRPr lang="zh-CN" altLang="en-US" b="1" dirty="0">
              <a:solidFill>
                <a:schemeClr val="accent5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AA01A0F-1696-75F8-03CB-92BD88B42D10}"/>
              </a:ext>
            </a:extLst>
          </p:cNvPr>
          <p:cNvSpPr txBox="1"/>
          <p:nvPr/>
        </p:nvSpPr>
        <p:spPr>
          <a:xfrm>
            <a:off x="8879086" y="2164564"/>
            <a:ext cx="19347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002060"/>
                </a:solidFill>
              </a:rPr>
              <a:t>Deep learning</a:t>
            </a:r>
            <a:endParaRPr lang="zh-CN" altLang="en-US" sz="1400" dirty="0">
              <a:solidFill>
                <a:srgbClr val="00206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F036C48-B653-4134-9A92-344F9C679BA7}"/>
              </a:ext>
            </a:extLst>
          </p:cNvPr>
          <p:cNvSpPr txBox="1"/>
          <p:nvPr/>
        </p:nvSpPr>
        <p:spPr>
          <a:xfrm>
            <a:off x="7457780" y="3552449"/>
            <a:ext cx="25229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002060"/>
                </a:solidFill>
              </a:rPr>
              <a:t>Transformer</a:t>
            </a:r>
            <a:endParaRPr lang="zh-CN" altLang="en-US" sz="1600" dirty="0">
              <a:solidFill>
                <a:srgbClr val="00206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2A6DCD0-3207-2373-0F94-B4E96DAE28DF}"/>
              </a:ext>
            </a:extLst>
          </p:cNvPr>
          <p:cNvSpPr txBox="1"/>
          <p:nvPr/>
        </p:nvSpPr>
        <p:spPr>
          <a:xfrm>
            <a:off x="7755782" y="4998152"/>
            <a:ext cx="25641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002060"/>
                </a:solidFill>
              </a:rPr>
              <a:t>LLM</a:t>
            </a:r>
          </a:p>
          <a:p>
            <a:pPr algn="ctr"/>
            <a:r>
              <a:rPr lang="en-US" altLang="zh-CN" sz="1400" dirty="0">
                <a:solidFill>
                  <a:srgbClr val="002060"/>
                </a:solidFill>
              </a:rPr>
              <a:t>Generative AI</a:t>
            </a:r>
          </a:p>
        </p:txBody>
      </p:sp>
      <p:pic>
        <p:nvPicPr>
          <p:cNvPr id="25" name="Picture 2">
            <a:extLst>
              <a:ext uri="{FF2B5EF4-FFF2-40B4-BE49-F238E27FC236}">
                <a16:creationId xmlns:a16="http://schemas.microsoft.com/office/drawing/2014/main" id="{6C900C10-5320-A874-8A3A-429F10DA65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238" y="2565552"/>
            <a:ext cx="838957" cy="54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>
            <a:extLst>
              <a:ext uri="{FF2B5EF4-FFF2-40B4-BE49-F238E27FC236}">
                <a16:creationId xmlns:a16="http://schemas.microsoft.com/office/drawing/2014/main" id="{8A634A14-4A6B-5A77-B181-88D54DF34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854" y="3932036"/>
            <a:ext cx="1085187" cy="660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箭头: 右 28">
            <a:extLst>
              <a:ext uri="{FF2B5EF4-FFF2-40B4-BE49-F238E27FC236}">
                <a16:creationId xmlns:a16="http://schemas.microsoft.com/office/drawing/2014/main" id="{1EC77DEF-04F4-7065-9B7A-1A98463485A7}"/>
              </a:ext>
            </a:extLst>
          </p:cNvPr>
          <p:cNvSpPr/>
          <p:nvPr/>
        </p:nvSpPr>
        <p:spPr>
          <a:xfrm rot="3667511">
            <a:off x="9974994" y="3097692"/>
            <a:ext cx="512686" cy="316509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箭头: 右 29">
            <a:extLst>
              <a:ext uri="{FF2B5EF4-FFF2-40B4-BE49-F238E27FC236}">
                <a16:creationId xmlns:a16="http://schemas.microsoft.com/office/drawing/2014/main" id="{411E469C-06CF-F565-CF64-430863236477}"/>
              </a:ext>
            </a:extLst>
          </p:cNvPr>
          <p:cNvSpPr/>
          <p:nvPr/>
        </p:nvSpPr>
        <p:spPr>
          <a:xfrm rot="1006023">
            <a:off x="9371329" y="3854352"/>
            <a:ext cx="495799" cy="300500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箭头: 右 30">
            <a:extLst>
              <a:ext uri="{FF2B5EF4-FFF2-40B4-BE49-F238E27FC236}">
                <a16:creationId xmlns:a16="http://schemas.microsoft.com/office/drawing/2014/main" id="{BC4A2866-0A5D-C777-C868-3C2DCB4CE585}"/>
              </a:ext>
            </a:extLst>
          </p:cNvPr>
          <p:cNvSpPr/>
          <p:nvPr/>
        </p:nvSpPr>
        <p:spPr>
          <a:xfrm rot="19524101">
            <a:off x="9639925" y="4843139"/>
            <a:ext cx="495799" cy="340938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8C424AC-0007-5AA1-0DC1-AD8B3E883F51}"/>
              </a:ext>
            </a:extLst>
          </p:cNvPr>
          <p:cNvSpPr txBox="1"/>
          <p:nvPr/>
        </p:nvSpPr>
        <p:spPr>
          <a:xfrm>
            <a:off x="9560821" y="4426384"/>
            <a:ext cx="21262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002060"/>
                </a:solidFill>
              </a:rPr>
              <a:t>Native AI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E0E9CAA-C54A-BB9F-8D69-39EC3612AC16}"/>
              </a:ext>
            </a:extLst>
          </p:cNvPr>
          <p:cNvSpPr/>
          <p:nvPr/>
        </p:nvSpPr>
        <p:spPr>
          <a:xfrm>
            <a:off x="200904" y="2044698"/>
            <a:ext cx="2482764" cy="345428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90AB988-9472-A452-75CE-1309AE738FB5}"/>
              </a:ext>
            </a:extLst>
          </p:cNvPr>
          <p:cNvSpPr txBox="1"/>
          <p:nvPr/>
        </p:nvSpPr>
        <p:spPr>
          <a:xfrm>
            <a:off x="232587" y="2146347"/>
            <a:ext cx="25229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b="1" dirty="0">
                <a:solidFill>
                  <a:srgbClr val="002060"/>
                </a:solidFill>
              </a:rPr>
              <a:t>Use Cases</a:t>
            </a:r>
            <a:endParaRPr lang="zh-CN" altLang="en-US" sz="1800" b="1" dirty="0">
              <a:solidFill>
                <a:srgbClr val="00206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A936E38-3273-77F4-EDA8-9D24A30470D5}"/>
              </a:ext>
            </a:extLst>
          </p:cNvPr>
          <p:cNvSpPr txBox="1"/>
          <p:nvPr/>
        </p:nvSpPr>
        <p:spPr>
          <a:xfrm>
            <a:off x="232587" y="2673352"/>
            <a:ext cx="260544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Specified in 5G-A:  S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upported in 6G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use cases: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open to discuss</a:t>
            </a:r>
          </a:p>
          <a:p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Joint support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multiple use cases</a:t>
            </a:r>
            <a:endParaRPr lang="zh-CN" altLang="en-US" sz="2000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B824B49-47CE-53AE-2A0B-ED89CD89B40D}"/>
              </a:ext>
            </a:extLst>
          </p:cNvPr>
          <p:cNvSpPr txBox="1"/>
          <p:nvPr/>
        </p:nvSpPr>
        <p:spPr>
          <a:xfrm>
            <a:off x="2812447" y="2146347"/>
            <a:ext cx="25229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b="1" dirty="0">
                <a:solidFill>
                  <a:srgbClr val="002060"/>
                </a:solidFill>
              </a:rPr>
              <a:t>Data </a:t>
            </a:r>
            <a:r>
              <a:rPr lang="en-US" altLang="zh-CN" b="1" dirty="0">
                <a:solidFill>
                  <a:srgbClr val="002060"/>
                </a:solidFill>
              </a:rPr>
              <a:t>R</a:t>
            </a:r>
            <a:r>
              <a:rPr lang="en-US" altLang="zh-CN" sz="1800" b="1" dirty="0">
                <a:solidFill>
                  <a:srgbClr val="002060"/>
                </a:solidFill>
              </a:rPr>
              <a:t>elated</a:t>
            </a:r>
            <a:endParaRPr lang="zh-CN" altLang="en-US" sz="1800" b="1" dirty="0">
              <a:solidFill>
                <a:srgbClr val="002060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E02BA0B-F81E-DA37-2834-BF42C55E226F}"/>
              </a:ext>
            </a:extLst>
          </p:cNvPr>
          <p:cNvSpPr txBox="1"/>
          <p:nvPr/>
        </p:nvSpPr>
        <p:spPr>
          <a:xfrm>
            <a:off x="3030959" y="2678082"/>
            <a:ext cx="2239902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 for data collection and transfer  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for Network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for AI</a:t>
            </a:r>
            <a:endParaRPr lang="zh-CN" altLang="en-US" sz="2000" dirty="0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43950859-BB73-ADEB-FA8B-94BE410E18CD}"/>
              </a:ext>
            </a:extLst>
          </p:cNvPr>
          <p:cNvSpPr/>
          <p:nvPr/>
        </p:nvSpPr>
        <p:spPr>
          <a:xfrm>
            <a:off x="2820808" y="2035852"/>
            <a:ext cx="2482764" cy="345428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C0D9B27C-29F5-5A1A-DA59-21769D2B136B}"/>
              </a:ext>
            </a:extLst>
          </p:cNvPr>
          <p:cNvSpPr/>
          <p:nvPr/>
        </p:nvSpPr>
        <p:spPr>
          <a:xfrm>
            <a:off x="5440712" y="2027006"/>
            <a:ext cx="2482764" cy="345428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398CC08-8853-F049-9227-9640094A2A92}"/>
              </a:ext>
            </a:extLst>
          </p:cNvPr>
          <p:cNvSpPr txBox="1"/>
          <p:nvPr/>
        </p:nvSpPr>
        <p:spPr>
          <a:xfrm>
            <a:off x="5449550" y="2146347"/>
            <a:ext cx="25229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b="1" dirty="0">
                <a:solidFill>
                  <a:srgbClr val="002060"/>
                </a:solidFill>
              </a:rPr>
              <a:t>Model Related</a:t>
            </a:r>
            <a:endParaRPr lang="zh-CN" altLang="en-US" sz="1800" b="1" dirty="0">
              <a:solidFill>
                <a:srgbClr val="002060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B16425D-49D2-89DA-F35A-CB375FFE6EE7}"/>
              </a:ext>
            </a:extLst>
          </p:cNvPr>
          <p:cNvSpPr txBox="1"/>
          <p:nvPr/>
        </p:nvSpPr>
        <p:spPr>
          <a:xfrm>
            <a:off x="5589199" y="2750295"/>
            <a:ext cx="226905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LCM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framework to ensure the performance of  AI-based  use cases</a:t>
            </a:r>
            <a:endParaRPr lang="zh-CN" altLang="en-US" sz="2000" dirty="0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9E704CA2-12B4-39C9-DAD9-F1BE40E28BAD}"/>
              </a:ext>
            </a:extLst>
          </p:cNvPr>
          <p:cNvSpPr/>
          <p:nvPr/>
        </p:nvSpPr>
        <p:spPr>
          <a:xfrm>
            <a:off x="200904" y="5889103"/>
            <a:ext cx="7771614" cy="58887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C7D46E3-3278-8965-9E0E-9CCA1021D807}"/>
              </a:ext>
            </a:extLst>
          </p:cNvPr>
          <p:cNvSpPr txBox="1"/>
          <p:nvPr/>
        </p:nvSpPr>
        <p:spPr>
          <a:xfrm>
            <a:off x="992058" y="6051181"/>
            <a:ext cx="61402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</a:rPr>
              <a:t>R</a:t>
            </a:r>
            <a:r>
              <a:rPr lang="en-US" altLang="zh-CN" sz="1800" b="1" dirty="0">
                <a:solidFill>
                  <a:schemeClr val="bg1">
                    <a:lumMod val="50000"/>
                  </a:schemeClr>
                </a:solidFill>
              </a:rPr>
              <a:t>esources support</a:t>
            </a:r>
            <a:endParaRPr lang="zh-CN" altLang="en-US" sz="1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箭头: 上 43">
            <a:extLst>
              <a:ext uri="{FF2B5EF4-FFF2-40B4-BE49-F238E27FC236}">
                <a16:creationId xmlns:a16="http://schemas.microsoft.com/office/drawing/2014/main" id="{2BC5B0B1-31D0-6E09-C139-79615B69B475}"/>
              </a:ext>
            </a:extLst>
          </p:cNvPr>
          <p:cNvSpPr/>
          <p:nvPr/>
        </p:nvSpPr>
        <p:spPr>
          <a:xfrm>
            <a:off x="1442286" y="5590423"/>
            <a:ext cx="584634" cy="230902"/>
          </a:xfrm>
          <a:prstGeom prst="up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箭头: 上 44">
            <a:extLst>
              <a:ext uri="{FF2B5EF4-FFF2-40B4-BE49-F238E27FC236}">
                <a16:creationId xmlns:a16="http://schemas.microsoft.com/office/drawing/2014/main" id="{5DA59F9F-70E4-0DA3-F9F1-C001F8EE5F7F}"/>
              </a:ext>
            </a:extLst>
          </p:cNvPr>
          <p:cNvSpPr/>
          <p:nvPr/>
        </p:nvSpPr>
        <p:spPr>
          <a:xfrm>
            <a:off x="3794394" y="5574169"/>
            <a:ext cx="584634" cy="230902"/>
          </a:xfrm>
          <a:prstGeom prst="up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箭头: 上 45">
            <a:extLst>
              <a:ext uri="{FF2B5EF4-FFF2-40B4-BE49-F238E27FC236}">
                <a16:creationId xmlns:a16="http://schemas.microsoft.com/office/drawing/2014/main" id="{965A86A7-20F5-DA8C-115F-D46D88E09DD6}"/>
              </a:ext>
            </a:extLst>
          </p:cNvPr>
          <p:cNvSpPr/>
          <p:nvPr/>
        </p:nvSpPr>
        <p:spPr>
          <a:xfrm>
            <a:off x="6146502" y="5557915"/>
            <a:ext cx="584634" cy="230902"/>
          </a:xfrm>
          <a:prstGeom prst="up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934C52B-20B3-0AB1-6B67-851FF6433945}"/>
              </a:ext>
            </a:extLst>
          </p:cNvPr>
          <p:cNvSpPr txBox="1"/>
          <p:nvPr/>
        </p:nvSpPr>
        <p:spPr>
          <a:xfrm>
            <a:off x="0" y="955002"/>
            <a:ext cx="12192000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6G AI native design will enable comprehensive integration of AI and communication. Forward compatibility and flexible architecture design should be supported.</a:t>
            </a:r>
          </a:p>
        </p:txBody>
      </p:sp>
    </p:spTree>
    <p:extLst>
      <p:ext uri="{BB962C8B-B14F-4D97-AF65-F5344CB8AC3E}">
        <p14:creationId xmlns:p14="http://schemas.microsoft.com/office/powerpoint/2010/main" val="1428886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F3A10-334F-0CFE-D41F-0C5383D66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C07522-B82A-DCAF-4D7F-5821A2F20667}"/>
              </a:ext>
            </a:extLst>
          </p:cNvPr>
          <p:cNvSpPr txBox="1">
            <a:spLocks/>
          </p:cNvSpPr>
          <p:nvPr/>
        </p:nvSpPr>
        <p:spPr>
          <a:xfrm>
            <a:off x="571900" y="103480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ISAC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C3EB33-E751-BD0B-934D-7C407B44B23E}"/>
              </a:ext>
            </a:extLst>
          </p:cNvPr>
          <p:cNvSpPr txBox="1"/>
          <p:nvPr/>
        </p:nvSpPr>
        <p:spPr>
          <a:xfrm>
            <a:off x="578376" y="1090895"/>
            <a:ext cx="5748751" cy="3093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b="1" dirty="0">
                <a:solidFill>
                  <a:schemeClr val="accent5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Scenarios and channel model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functionalities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Object detection/tracking, Environment monitoring, Environment reconstruction, Sensing for communications, etc.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Sensing modes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TRP monostatic, TRP-TRP bi-static, UE-TRP bistatic, TRP-UE bi-static, UE-UE bi-static, UE monostatic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R19 ISAC channel model, necessary extension is possible</a:t>
            </a:r>
          </a:p>
        </p:txBody>
      </p:sp>
      <p:sp>
        <p:nvSpPr>
          <p:cNvPr id="5" name="Rectangle: Rounded Corners 27">
            <a:extLst>
              <a:ext uri="{FF2B5EF4-FFF2-40B4-BE49-F238E27FC236}">
                <a16:creationId xmlns:a16="http://schemas.microsoft.com/office/drawing/2014/main" id="{1228A59D-7537-4AA9-B44F-83180AA6C519}"/>
              </a:ext>
            </a:extLst>
          </p:cNvPr>
          <p:cNvSpPr/>
          <p:nvPr/>
        </p:nvSpPr>
        <p:spPr>
          <a:xfrm>
            <a:off x="376129" y="4329315"/>
            <a:ext cx="11545740" cy="222388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2CAFEC6-8900-4CAF-927C-746813A53F75}"/>
              </a:ext>
            </a:extLst>
          </p:cNvPr>
          <p:cNvSpPr txBox="1"/>
          <p:nvPr/>
        </p:nvSpPr>
        <p:spPr>
          <a:xfrm>
            <a:off x="6436552" y="1125114"/>
            <a:ext cx="539431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b="1" dirty="0">
                <a:solidFill>
                  <a:schemeClr val="accent5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 design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Integrated design of sensing and communication: waveform (integrated or sensing specific), Reference signal, Frame structure, Measurement and resource configurations, etc.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architecture design for sensing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Measurement report and delivery procedures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 coordination with positioning/location</a:t>
            </a:r>
          </a:p>
        </p:txBody>
      </p:sp>
      <p:grpSp>
        <p:nvGrpSpPr>
          <p:cNvPr id="1151" name="组合 1150">
            <a:extLst>
              <a:ext uri="{FF2B5EF4-FFF2-40B4-BE49-F238E27FC236}">
                <a16:creationId xmlns:a16="http://schemas.microsoft.com/office/drawing/2014/main" id="{FD336947-F6AB-4133-AB2B-3815A608A100}"/>
              </a:ext>
            </a:extLst>
          </p:cNvPr>
          <p:cNvGrpSpPr/>
          <p:nvPr/>
        </p:nvGrpSpPr>
        <p:grpSpPr>
          <a:xfrm>
            <a:off x="394362" y="4517765"/>
            <a:ext cx="11437843" cy="1498740"/>
            <a:chOff x="429031" y="4582770"/>
            <a:chExt cx="11437843" cy="1498740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905A4DCD-2EA3-4799-A1A9-F2FA36719651}"/>
                </a:ext>
              </a:extLst>
            </p:cNvPr>
            <p:cNvSpPr txBox="1"/>
            <p:nvPr/>
          </p:nvSpPr>
          <p:spPr>
            <a:xfrm>
              <a:off x="429031" y="5742956"/>
              <a:ext cx="1735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TRP monostatic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4">
              <a:extLst>
                <a:ext uri="{FF2B5EF4-FFF2-40B4-BE49-F238E27FC236}">
                  <a16:creationId xmlns:a16="http://schemas.microsoft.com/office/drawing/2014/main" id="{F8A142C8-D46B-4683-956C-D25DAAEFA431}"/>
                </a:ext>
              </a:extLst>
            </p:cNvPr>
            <p:cNvSpPr txBox="1"/>
            <p:nvPr/>
          </p:nvSpPr>
          <p:spPr>
            <a:xfrm>
              <a:off x="2129214" y="5742956"/>
              <a:ext cx="190605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TRP-TRP bistatic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20">
              <a:extLst>
                <a:ext uri="{FF2B5EF4-FFF2-40B4-BE49-F238E27FC236}">
                  <a16:creationId xmlns:a16="http://schemas.microsoft.com/office/drawing/2014/main" id="{AC7870CE-59D1-4BA2-AF68-C39AE4E8EF18}"/>
                </a:ext>
              </a:extLst>
            </p:cNvPr>
            <p:cNvSpPr txBox="1"/>
            <p:nvPr/>
          </p:nvSpPr>
          <p:spPr>
            <a:xfrm>
              <a:off x="10229684" y="5742956"/>
              <a:ext cx="161105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UE monostatic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20">
              <a:extLst>
                <a:ext uri="{FF2B5EF4-FFF2-40B4-BE49-F238E27FC236}">
                  <a16:creationId xmlns:a16="http://schemas.microsoft.com/office/drawing/2014/main" id="{A4EDEE8D-E31B-4CB7-8977-C86576A5D789}"/>
                </a:ext>
              </a:extLst>
            </p:cNvPr>
            <p:cNvSpPr txBox="1"/>
            <p:nvPr/>
          </p:nvSpPr>
          <p:spPr>
            <a:xfrm>
              <a:off x="8280042" y="5742956"/>
              <a:ext cx="161105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UE-UE bistatic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22">
              <a:extLst>
                <a:ext uri="{FF2B5EF4-FFF2-40B4-BE49-F238E27FC236}">
                  <a16:creationId xmlns:a16="http://schemas.microsoft.com/office/drawing/2014/main" id="{CEC4A328-81B1-44E1-B0B7-47DD8B45BA82}"/>
                </a:ext>
              </a:extLst>
            </p:cNvPr>
            <p:cNvSpPr txBox="1"/>
            <p:nvPr/>
          </p:nvSpPr>
          <p:spPr>
            <a:xfrm>
              <a:off x="5894035" y="5742956"/>
              <a:ext cx="190605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TRP-UE bistatic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15">
              <a:extLst>
                <a:ext uri="{FF2B5EF4-FFF2-40B4-BE49-F238E27FC236}">
                  <a16:creationId xmlns:a16="http://schemas.microsoft.com/office/drawing/2014/main" id="{6D60AADB-2D9C-4B79-B430-C4AA9F253C50}"/>
                </a:ext>
              </a:extLst>
            </p:cNvPr>
            <p:cNvSpPr txBox="1"/>
            <p:nvPr/>
          </p:nvSpPr>
          <p:spPr>
            <a:xfrm>
              <a:off x="3913468" y="5742956"/>
              <a:ext cx="190605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UE-TRP bistatic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128" name="组合 1127">
              <a:extLst>
                <a:ext uri="{FF2B5EF4-FFF2-40B4-BE49-F238E27FC236}">
                  <a16:creationId xmlns:a16="http://schemas.microsoft.com/office/drawing/2014/main" id="{F259DC2F-AC99-429C-A25C-6FE842F8D57A}"/>
                </a:ext>
              </a:extLst>
            </p:cNvPr>
            <p:cNvGrpSpPr/>
            <p:nvPr/>
          </p:nvGrpSpPr>
          <p:grpSpPr>
            <a:xfrm>
              <a:off x="619830" y="4868390"/>
              <a:ext cx="1440718" cy="520492"/>
              <a:chOff x="689169" y="4337803"/>
              <a:chExt cx="1440718" cy="520492"/>
            </a:xfrm>
          </p:grpSpPr>
          <p:pic>
            <p:nvPicPr>
              <p:cNvPr id="165" name="Picture 16" descr="Antenna, broadcast, communication, hotspot, signal, towe, wifi icon - Download on Iconfinder">
                <a:extLst>
                  <a:ext uri="{FF2B5EF4-FFF2-40B4-BE49-F238E27FC236}">
                    <a16:creationId xmlns:a16="http://schemas.microsoft.com/office/drawing/2014/main" id="{AFAD3869-9FA3-4AF9-AA87-A4FC90A4079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169" y="4337803"/>
                <a:ext cx="519484" cy="520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6" name="Graphic 27" descr="Man with solid fill">
                <a:extLst>
                  <a:ext uri="{FF2B5EF4-FFF2-40B4-BE49-F238E27FC236}">
                    <a16:creationId xmlns:a16="http://schemas.microsoft.com/office/drawing/2014/main" id="{161E5A1A-4F4B-4311-82D3-76421A4B02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769585" y="4427121"/>
                <a:ext cx="360302" cy="360302"/>
              </a:xfrm>
              <a:prstGeom prst="rect">
                <a:avLst/>
              </a:prstGeom>
            </p:spPr>
          </p:pic>
          <p:cxnSp>
            <p:nvCxnSpPr>
              <p:cNvPr id="1126" name="直接箭头连接符 1125">
                <a:extLst>
                  <a:ext uri="{FF2B5EF4-FFF2-40B4-BE49-F238E27FC236}">
                    <a16:creationId xmlns:a16="http://schemas.microsoft.com/office/drawing/2014/main" id="{43D12688-C001-4DD9-9D7A-9599078D20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9985" y="4533044"/>
                <a:ext cx="59848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箭头连接符 170">
                <a:extLst>
                  <a:ext uri="{FF2B5EF4-FFF2-40B4-BE49-F238E27FC236}">
                    <a16:creationId xmlns:a16="http://schemas.microsoft.com/office/drawing/2014/main" id="{6CA1C644-8541-425F-A12A-8FE4218331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6038" y="4650775"/>
                <a:ext cx="598480" cy="0"/>
              </a:xfrm>
              <a:prstGeom prst="straightConnector1">
                <a:avLst/>
              </a:prstGeom>
              <a:ln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50" name="组合 1149">
              <a:extLst>
                <a:ext uri="{FF2B5EF4-FFF2-40B4-BE49-F238E27FC236}">
                  <a16:creationId xmlns:a16="http://schemas.microsoft.com/office/drawing/2014/main" id="{BAC662B5-085A-4D38-8F69-2DD877AEDFD9}"/>
                </a:ext>
              </a:extLst>
            </p:cNvPr>
            <p:cNvGrpSpPr/>
            <p:nvPr/>
          </p:nvGrpSpPr>
          <p:grpSpPr>
            <a:xfrm>
              <a:off x="2280340" y="4635334"/>
              <a:ext cx="1590618" cy="986605"/>
              <a:chOff x="2280340" y="4540517"/>
              <a:chExt cx="1590618" cy="986605"/>
            </a:xfrm>
          </p:grpSpPr>
          <p:pic>
            <p:nvPicPr>
              <p:cNvPr id="173" name="Picture 16" descr="Antenna, broadcast, communication, hotspot, signal, towe, wifi icon - Download on Iconfinder">
                <a:extLst>
                  <a:ext uri="{FF2B5EF4-FFF2-40B4-BE49-F238E27FC236}">
                    <a16:creationId xmlns:a16="http://schemas.microsoft.com/office/drawing/2014/main" id="{84A5CCCF-0D92-4BA6-BD7A-3AA1CE1CE49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0340" y="4988573"/>
                <a:ext cx="519484" cy="520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4" name="Picture 16" descr="Antenna, broadcast, communication, hotspot, signal, towe, wifi icon - Download on Iconfinder">
                <a:extLst>
                  <a:ext uri="{FF2B5EF4-FFF2-40B4-BE49-F238E27FC236}">
                    <a16:creationId xmlns:a16="http://schemas.microsoft.com/office/drawing/2014/main" id="{34B516DE-166D-42BF-8A8B-A951037127B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1474" y="5006630"/>
                <a:ext cx="519484" cy="520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5" name="Graphic 27" descr="Man with solid fill">
                <a:extLst>
                  <a:ext uri="{FF2B5EF4-FFF2-40B4-BE49-F238E27FC236}">
                    <a16:creationId xmlns:a16="http://schemas.microsoft.com/office/drawing/2014/main" id="{F200A631-4664-4FA8-9B95-90AF390543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23057" y="4540517"/>
                <a:ext cx="360302" cy="360302"/>
              </a:xfrm>
              <a:prstGeom prst="rect">
                <a:avLst/>
              </a:prstGeom>
            </p:spPr>
          </p:pic>
          <p:cxnSp>
            <p:nvCxnSpPr>
              <p:cNvPr id="1130" name="直接箭头连接符 1129">
                <a:extLst>
                  <a:ext uri="{FF2B5EF4-FFF2-40B4-BE49-F238E27FC236}">
                    <a16:creationId xmlns:a16="http://schemas.microsoft.com/office/drawing/2014/main" id="{990E00AD-EB5E-4443-8AD4-DA1C4FFDE25B}"/>
                  </a:ext>
                </a:extLst>
              </p:cNvPr>
              <p:cNvCxnSpPr/>
              <p:nvPr/>
            </p:nvCxnSpPr>
            <p:spPr>
              <a:xfrm flipV="1">
                <a:off x="2665194" y="4823352"/>
                <a:ext cx="333691" cy="24268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2" name="直接箭头连接符 1131">
                <a:extLst>
                  <a:ext uri="{FF2B5EF4-FFF2-40B4-BE49-F238E27FC236}">
                    <a16:creationId xmlns:a16="http://schemas.microsoft.com/office/drawing/2014/main" id="{3C437383-8A35-469C-A6C0-E55C59843C50}"/>
                  </a:ext>
                </a:extLst>
              </p:cNvPr>
              <p:cNvCxnSpPr/>
              <p:nvPr/>
            </p:nvCxnSpPr>
            <p:spPr>
              <a:xfrm>
                <a:off x="3185232" y="4810351"/>
                <a:ext cx="312023" cy="26435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4" name="直接连接符 1133">
                <a:extLst>
                  <a:ext uri="{FF2B5EF4-FFF2-40B4-BE49-F238E27FC236}">
                    <a16:creationId xmlns:a16="http://schemas.microsoft.com/office/drawing/2014/main" id="{5519DDDA-60B6-42E9-B2CB-565A3934C596}"/>
                  </a:ext>
                </a:extLst>
              </p:cNvPr>
              <p:cNvCxnSpPr/>
              <p:nvPr/>
            </p:nvCxnSpPr>
            <p:spPr>
              <a:xfrm>
                <a:off x="2704197" y="5204712"/>
                <a:ext cx="762723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9" name="组合 1148">
              <a:extLst>
                <a:ext uri="{FF2B5EF4-FFF2-40B4-BE49-F238E27FC236}">
                  <a16:creationId xmlns:a16="http://schemas.microsoft.com/office/drawing/2014/main" id="{111A89F3-EE63-42EE-8093-780E24DAC465}"/>
                </a:ext>
              </a:extLst>
            </p:cNvPr>
            <p:cNvGrpSpPr/>
            <p:nvPr/>
          </p:nvGrpSpPr>
          <p:grpSpPr>
            <a:xfrm>
              <a:off x="4066526" y="4582770"/>
              <a:ext cx="1858896" cy="1091732"/>
              <a:chOff x="4066526" y="4558573"/>
              <a:chExt cx="1858896" cy="1091732"/>
            </a:xfrm>
          </p:grpSpPr>
          <p:pic>
            <p:nvPicPr>
              <p:cNvPr id="32" name="图片 35" descr="32303036343133303b32303036323939393b57694669">
                <a:extLst>
                  <a:ext uri="{FF2B5EF4-FFF2-40B4-BE49-F238E27FC236}">
                    <a16:creationId xmlns:a16="http://schemas.microsoft.com/office/drawing/2014/main" id="{B853846C-36B5-44AA-AE99-479320DA40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18157256">
                <a:off x="5194081" y="4929947"/>
                <a:ext cx="276509" cy="336409"/>
              </a:xfrm>
              <a:prstGeom prst="rect">
                <a:avLst/>
              </a:prstGeom>
            </p:spPr>
          </p:pic>
          <p:pic>
            <p:nvPicPr>
              <p:cNvPr id="182" name="Picture 16" descr="Antenna, broadcast, communication, hotspot, signal, towe, wifi icon - Download on Iconfinder">
                <a:extLst>
                  <a:ext uri="{FF2B5EF4-FFF2-40B4-BE49-F238E27FC236}">
                    <a16:creationId xmlns:a16="http://schemas.microsoft.com/office/drawing/2014/main" id="{035CE12B-3FEF-4912-9762-3B9E0153B97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6526" y="5010963"/>
                <a:ext cx="519484" cy="520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3" name="Picture 18" descr="Arrows, car, carsharing, city, mobility icon - Download on Iconfinder">
                <a:extLst>
                  <a:ext uri="{FF2B5EF4-FFF2-40B4-BE49-F238E27FC236}">
                    <a16:creationId xmlns:a16="http://schemas.microsoft.com/office/drawing/2014/main" id="{79F287FD-C09B-4836-82BD-57FFB2532A3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2556"/>
              <a:stretch/>
            </p:blipFill>
            <p:spPr bwMode="auto">
              <a:xfrm>
                <a:off x="4949178" y="5088427"/>
                <a:ext cx="976244" cy="56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4" name="Graphic 27" descr="Man with solid fill">
                <a:extLst>
                  <a:ext uri="{FF2B5EF4-FFF2-40B4-BE49-F238E27FC236}">
                    <a16:creationId xmlns:a16="http://schemas.microsoft.com/office/drawing/2014/main" id="{DE2DC912-94B3-4EF1-BDB6-27042B9959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674574" y="4558573"/>
                <a:ext cx="360302" cy="360302"/>
              </a:xfrm>
              <a:prstGeom prst="rect">
                <a:avLst/>
              </a:prstGeom>
            </p:spPr>
          </p:pic>
          <p:cxnSp>
            <p:nvCxnSpPr>
              <p:cNvPr id="1136" name="直接箭头连接符 1135">
                <a:extLst>
                  <a:ext uri="{FF2B5EF4-FFF2-40B4-BE49-F238E27FC236}">
                    <a16:creationId xmlns:a16="http://schemas.microsoft.com/office/drawing/2014/main" id="{622E5563-4A6B-4DB9-B5EF-ACAF13AAD8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914358" y="4871022"/>
                <a:ext cx="475272" cy="25207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8" name="直接箭头连接符 1137">
                <a:extLst>
                  <a:ext uri="{FF2B5EF4-FFF2-40B4-BE49-F238E27FC236}">
                    <a16:creationId xmlns:a16="http://schemas.microsoft.com/office/drawing/2014/main" id="{0E767805-7CC1-4C81-9D97-4C17EB26F64E}"/>
                  </a:ext>
                </a:extLst>
              </p:cNvPr>
              <p:cNvCxnSpPr/>
              <p:nvPr/>
            </p:nvCxnSpPr>
            <p:spPr>
              <a:xfrm flipH="1">
                <a:off x="4485327" y="4853687"/>
                <a:ext cx="273020" cy="22968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345F4649-DEA5-46C0-9750-3447A16175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2662" y="5235049"/>
                <a:ext cx="654381" cy="1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8" name="组合 1147">
              <a:extLst>
                <a:ext uri="{FF2B5EF4-FFF2-40B4-BE49-F238E27FC236}">
                  <a16:creationId xmlns:a16="http://schemas.microsoft.com/office/drawing/2014/main" id="{F73B3C0B-3D87-424C-8396-3C0109E745D0}"/>
                </a:ext>
              </a:extLst>
            </p:cNvPr>
            <p:cNvGrpSpPr/>
            <p:nvPr/>
          </p:nvGrpSpPr>
          <p:grpSpPr>
            <a:xfrm>
              <a:off x="6052060" y="4652831"/>
              <a:ext cx="1887787" cy="951611"/>
              <a:chOff x="6052060" y="4684971"/>
              <a:chExt cx="1887787" cy="951611"/>
            </a:xfrm>
          </p:grpSpPr>
          <p:pic>
            <p:nvPicPr>
              <p:cNvPr id="167" name="Picture 18" descr="Arrows, car, carsharing, city, mobility icon - Download on Iconfinder">
                <a:extLst>
                  <a:ext uri="{FF2B5EF4-FFF2-40B4-BE49-F238E27FC236}">
                    <a16:creationId xmlns:a16="http://schemas.microsoft.com/office/drawing/2014/main" id="{524BFAAF-DDA0-49BA-968D-F189028581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2556"/>
              <a:stretch/>
            </p:blipFill>
            <p:spPr bwMode="auto">
              <a:xfrm>
                <a:off x="6963603" y="5074704"/>
                <a:ext cx="976244" cy="56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2" name="Picture 16" descr="Antenna, broadcast, communication, hotspot, signal, towe, wifi icon - Download on Iconfinder">
                <a:extLst>
                  <a:ext uri="{FF2B5EF4-FFF2-40B4-BE49-F238E27FC236}">
                    <a16:creationId xmlns:a16="http://schemas.microsoft.com/office/drawing/2014/main" id="{51D7C2B3-4F45-48BC-9E61-A19AE158B4D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52060" y="5033353"/>
                <a:ext cx="519484" cy="520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3" name="Graphic 27" descr="Man with solid fill">
                <a:extLst>
                  <a:ext uri="{FF2B5EF4-FFF2-40B4-BE49-F238E27FC236}">
                    <a16:creationId xmlns:a16="http://schemas.microsoft.com/office/drawing/2014/main" id="{675BC090-534D-40F2-8755-CEF1A9D554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673108" y="4684971"/>
                <a:ext cx="360302" cy="360302"/>
              </a:xfrm>
              <a:prstGeom prst="rect">
                <a:avLst/>
              </a:prstGeom>
            </p:spPr>
          </p:pic>
          <p:pic>
            <p:nvPicPr>
              <p:cNvPr id="194" name="图片 35" descr="32303036343133303b32303036323939393b57694669">
                <a:extLst>
                  <a:ext uri="{FF2B5EF4-FFF2-40B4-BE49-F238E27FC236}">
                    <a16:creationId xmlns:a16="http://schemas.microsoft.com/office/drawing/2014/main" id="{4EE7BA0B-CB00-487E-A445-C0F0F5EE79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18157256">
                <a:off x="7196949" y="4917668"/>
                <a:ext cx="276509" cy="336409"/>
              </a:xfrm>
              <a:prstGeom prst="rect">
                <a:avLst/>
              </a:prstGeom>
            </p:spPr>
          </p:pic>
          <p:cxnSp>
            <p:nvCxnSpPr>
              <p:cNvPr id="1142" name="直接箭头连接符 1141">
                <a:extLst>
                  <a:ext uri="{FF2B5EF4-FFF2-40B4-BE49-F238E27FC236}">
                    <a16:creationId xmlns:a16="http://schemas.microsoft.com/office/drawing/2014/main" id="{98ABBD6F-3131-491A-976D-244E3195C4AC}"/>
                  </a:ext>
                </a:extLst>
              </p:cNvPr>
              <p:cNvCxnSpPr/>
              <p:nvPr/>
            </p:nvCxnSpPr>
            <p:spPr>
              <a:xfrm flipV="1">
                <a:off x="6426802" y="4914358"/>
                <a:ext cx="338025" cy="20368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4" name="直接箭头连接符 1143">
                <a:extLst>
                  <a:ext uri="{FF2B5EF4-FFF2-40B4-BE49-F238E27FC236}">
                    <a16:creationId xmlns:a16="http://schemas.microsoft.com/office/drawing/2014/main" id="{B0FD02A7-87E9-40BC-9A71-245B859F23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42404" y="4921460"/>
                <a:ext cx="299124" cy="20091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>
                <a:extLst>
                  <a:ext uri="{FF2B5EF4-FFF2-40B4-BE49-F238E27FC236}">
                    <a16:creationId xmlns:a16="http://schemas.microsoft.com/office/drawing/2014/main" id="{2F62C343-3F89-4EB8-8B1D-760438C7B4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96863" y="5192435"/>
                <a:ext cx="654381" cy="1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7" name="组合 1146">
              <a:extLst>
                <a:ext uri="{FF2B5EF4-FFF2-40B4-BE49-F238E27FC236}">
                  <a16:creationId xmlns:a16="http://schemas.microsoft.com/office/drawing/2014/main" id="{53783E5A-4442-404A-A329-B0311A01E9DC}"/>
                </a:ext>
              </a:extLst>
            </p:cNvPr>
            <p:cNvGrpSpPr/>
            <p:nvPr/>
          </p:nvGrpSpPr>
          <p:grpSpPr>
            <a:xfrm>
              <a:off x="8043404" y="4617800"/>
              <a:ext cx="2168721" cy="1021672"/>
              <a:chOff x="8043404" y="4677026"/>
              <a:chExt cx="2168721" cy="1021672"/>
            </a:xfrm>
          </p:grpSpPr>
          <p:pic>
            <p:nvPicPr>
              <p:cNvPr id="27" name="图片 35" descr="32303036343133303b32303036323939393b57694669">
                <a:extLst>
                  <a:ext uri="{FF2B5EF4-FFF2-40B4-BE49-F238E27FC236}">
                    <a16:creationId xmlns:a16="http://schemas.microsoft.com/office/drawing/2014/main" id="{F66A2425-2AE8-492F-A7B4-6D1386C6BC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3523679">
                <a:off x="8510456" y="4909679"/>
                <a:ext cx="276509" cy="336409"/>
              </a:xfrm>
              <a:prstGeom prst="rect">
                <a:avLst/>
              </a:prstGeom>
            </p:spPr>
          </p:pic>
          <p:pic>
            <p:nvPicPr>
              <p:cNvPr id="28" name="图片 35" descr="32303036343133303b32303036323939393b57694669">
                <a:extLst>
                  <a:ext uri="{FF2B5EF4-FFF2-40B4-BE49-F238E27FC236}">
                    <a16:creationId xmlns:a16="http://schemas.microsoft.com/office/drawing/2014/main" id="{CD1E3120-F32C-448E-8CC1-AADDEBF948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18157256">
                <a:off x="9441060" y="4930391"/>
                <a:ext cx="276509" cy="336409"/>
              </a:xfrm>
              <a:prstGeom prst="rect">
                <a:avLst/>
              </a:prstGeom>
            </p:spPr>
          </p:pic>
          <p:pic>
            <p:nvPicPr>
              <p:cNvPr id="200" name="Picture 18" descr="Arrows, car, carsharing, city, mobility icon - Download on Iconfinder">
                <a:extLst>
                  <a:ext uri="{FF2B5EF4-FFF2-40B4-BE49-F238E27FC236}">
                    <a16:creationId xmlns:a16="http://schemas.microsoft.com/office/drawing/2014/main" id="{165D128C-DF8C-4F0B-99A0-BBB21EA3E0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2556"/>
              <a:stretch/>
            </p:blipFill>
            <p:spPr bwMode="auto">
              <a:xfrm>
                <a:off x="8043404" y="5123096"/>
                <a:ext cx="976244" cy="56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1" name="Picture 18" descr="Arrows, car, carsharing, city, mobility icon - Download on Iconfinder">
                <a:extLst>
                  <a:ext uri="{FF2B5EF4-FFF2-40B4-BE49-F238E27FC236}">
                    <a16:creationId xmlns:a16="http://schemas.microsoft.com/office/drawing/2014/main" id="{297EEFDC-B78B-4DDC-8D9C-A3EC84757C6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2556"/>
              <a:stretch/>
            </p:blipFill>
            <p:spPr bwMode="auto">
              <a:xfrm>
                <a:off x="9235881" y="5136820"/>
                <a:ext cx="976244" cy="56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2" name="Graphic 27" descr="Man with solid fill">
                <a:extLst>
                  <a:ext uri="{FF2B5EF4-FFF2-40B4-BE49-F238E27FC236}">
                    <a16:creationId xmlns:a16="http://schemas.microsoft.com/office/drawing/2014/main" id="{4BD6106C-4A89-49BE-AA1D-A8D4B081C4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927328" y="4677026"/>
                <a:ext cx="360302" cy="360302"/>
              </a:xfrm>
              <a:prstGeom prst="rect">
                <a:avLst/>
              </a:prstGeom>
            </p:spPr>
          </p:pic>
          <p:cxnSp>
            <p:nvCxnSpPr>
              <p:cNvPr id="203" name="直接箭头连接符 202">
                <a:extLst>
                  <a:ext uri="{FF2B5EF4-FFF2-40B4-BE49-F238E27FC236}">
                    <a16:creationId xmlns:a16="http://schemas.microsoft.com/office/drawing/2014/main" id="{B8F18212-C066-4F27-B75A-481D4A523FE0}"/>
                  </a:ext>
                </a:extLst>
              </p:cNvPr>
              <p:cNvCxnSpPr/>
              <p:nvPr/>
            </p:nvCxnSpPr>
            <p:spPr>
              <a:xfrm flipV="1">
                <a:off x="8607350" y="4928081"/>
                <a:ext cx="338025" cy="20368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箭头连接符 203">
                <a:extLst>
                  <a:ext uri="{FF2B5EF4-FFF2-40B4-BE49-F238E27FC236}">
                    <a16:creationId xmlns:a16="http://schemas.microsoft.com/office/drawing/2014/main" id="{7D7F50E1-1A64-4D12-B6F8-E9EBA5D3DC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35627" y="4917849"/>
                <a:ext cx="299124" cy="20091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6" name="组合 1145">
              <a:extLst>
                <a:ext uri="{FF2B5EF4-FFF2-40B4-BE49-F238E27FC236}">
                  <a16:creationId xmlns:a16="http://schemas.microsoft.com/office/drawing/2014/main" id="{C1CB54A9-BC98-45C7-964B-791E1B7EDDDB}"/>
                </a:ext>
              </a:extLst>
            </p:cNvPr>
            <p:cNvGrpSpPr/>
            <p:nvPr/>
          </p:nvGrpSpPr>
          <p:grpSpPr>
            <a:xfrm>
              <a:off x="10242010" y="4788979"/>
              <a:ext cx="1624864" cy="679314"/>
              <a:chOff x="10242010" y="5037441"/>
              <a:chExt cx="1624864" cy="679314"/>
            </a:xfrm>
          </p:grpSpPr>
          <p:pic>
            <p:nvPicPr>
              <p:cNvPr id="205" name="Picture 18" descr="Arrows, car, carsharing, city, mobility icon - Download on Iconfinder">
                <a:extLst>
                  <a:ext uri="{FF2B5EF4-FFF2-40B4-BE49-F238E27FC236}">
                    <a16:creationId xmlns:a16="http://schemas.microsoft.com/office/drawing/2014/main" id="{31B8BBF4-D3DB-4F7D-B4AD-3EEEBD7C449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2556"/>
              <a:stretch/>
            </p:blipFill>
            <p:spPr bwMode="auto">
              <a:xfrm>
                <a:off x="10242010" y="5154877"/>
                <a:ext cx="976244" cy="56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145" name="组合 1144">
                <a:extLst>
                  <a:ext uri="{FF2B5EF4-FFF2-40B4-BE49-F238E27FC236}">
                    <a16:creationId xmlns:a16="http://schemas.microsoft.com/office/drawing/2014/main" id="{E828A7CC-6B01-407E-9A0F-A3747ECE864D}"/>
                  </a:ext>
                </a:extLst>
              </p:cNvPr>
              <p:cNvGrpSpPr/>
              <p:nvPr/>
            </p:nvGrpSpPr>
            <p:grpSpPr>
              <a:xfrm>
                <a:off x="10801989" y="5037441"/>
                <a:ext cx="1064885" cy="360302"/>
                <a:chOff x="10801989" y="5037441"/>
                <a:chExt cx="1064885" cy="360302"/>
              </a:xfrm>
            </p:grpSpPr>
            <p:pic>
              <p:nvPicPr>
                <p:cNvPr id="23" name="图片 35" descr="32303036343133303b32303036323939393b57694669">
                  <a:extLst>
                    <a:ext uri="{FF2B5EF4-FFF2-40B4-BE49-F238E27FC236}">
                      <a16:creationId xmlns:a16="http://schemas.microsoft.com/office/drawing/2014/main" id="{6C1807CF-BCE9-4243-8A09-FDAF6C33295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 rot="3523679">
                  <a:off x="10831398" y="5041544"/>
                  <a:ext cx="276509" cy="335328"/>
                </a:xfrm>
                <a:prstGeom prst="rect">
                  <a:avLst/>
                </a:prstGeom>
              </p:spPr>
            </p:pic>
            <p:pic>
              <p:nvPicPr>
                <p:cNvPr id="206" name="Graphic 27" descr="Man with solid fill">
                  <a:extLst>
                    <a:ext uri="{FF2B5EF4-FFF2-40B4-BE49-F238E27FC236}">
                      <a16:creationId xmlns:a16="http://schemas.microsoft.com/office/drawing/2014/main" id="{D490B4A3-A3B7-48D3-BB84-6553281D122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506572" y="5037441"/>
                  <a:ext cx="360302" cy="360302"/>
                </a:xfrm>
                <a:prstGeom prst="rect">
                  <a:avLst/>
                </a:prstGeom>
              </p:spPr>
            </p:pic>
            <p:cxnSp>
              <p:nvCxnSpPr>
                <p:cNvPr id="207" name="直接箭头连接符 206">
                  <a:extLst>
                    <a:ext uri="{FF2B5EF4-FFF2-40B4-BE49-F238E27FC236}">
                      <a16:creationId xmlns:a16="http://schemas.microsoft.com/office/drawing/2014/main" id="{05B5CDBB-A8CA-48BB-B835-DFAE02E1D4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938416" y="5166478"/>
                  <a:ext cx="598480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直接箭头连接符 207">
                  <a:extLst>
                    <a:ext uri="{FF2B5EF4-FFF2-40B4-BE49-F238E27FC236}">
                      <a16:creationId xmlns:a16="http://schemas.microsoft.com/office/drawing/2014/main" id="{290EA728-AB70-42D4-9443-1E8F07C48C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904469" y="5284209"/>
                  <a:ext cx="598480" cy="0"/>
                </a:xfrm>
                <a:prstGeom prst="straightConnector1">
                  <a:avLst/>
                </a:prstGeom>
                <a:ln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216" name="直接连接符 215">
            <a:extLst>
              <a:ext uri="{FF2B5EF4-FFF2-40B4-BE49-F238E27FC236}">
                <a16:creationId xmlns:a16="http://schemas.microsoft.com/office/drawing/2014/main" id="{F4737678-081A-473D-AEDD-523AF9BA1F53}"/>
              </a:ext>
            </a:extLst>
          </p:cNvPr>
          <p:cNvCxnSpPr>
            <a:cxnSpLocks/>
          </p:cNvCxnSpPr>
          <p:nvPr/>
        </p:nvCxnSpPr>
        <p:spPr>
          <a:xfrm>
            <a:off x="8720748" y="5091679"/>
            <a:ext cx="654381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27" descr="Man with solid fill">
            <a:extLst>
              <a:ext uri="{FF2B5EF4-FFF2-40B4-BE49-F238E27FC236}">
                <a16:creationId xmlns:a16="http://schemas.microsoft.com/office/drawing/2014/main" id="{60AD6892-6D1C-BAEF-196D-AA3A35D662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7902" y="6131169"/>
            <a:ext cx="360302" cy="360302"/>
          </a:xfrm>
          <a:prstGeom prst="rect">
            <a:avLst/>
          </a:prstGeom>
        </p:spPr>
      </p:pic>
      <p:sp>
        <p:nvSpPr>
          <p:cNvPr id="6" name="TextBox 14">
            <a:extLst>
              <a:ext uri="{FF2B5EF4-FFF2-40B4-BE49-F238E27FC236}">
                <a16:creationId xmlns:a16="http://schemas.microsoft.com/office/drawing/2014/main" id="{874C6D3A-47A9-78D1-B682-B219925EB682}"/>
              </a:ext>
            </a:extLst>
          </p:cNvPr>
          <p:cNvSpPr txBox="1"/>
          <p:nvPr/>
        </p:nvSpPr>
        <p:spPr>
          <a:xfrm>
            <a:off x="704435" y="6176353"/>
            <a:ext cx="27395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Target ( human, vehicle, UAV, etc.)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14">
            <a:extLst>
              <a:ext uri="{FF2B5EF4-FFF2-40B4-BE49-F238E27FC236}">
                <a16:creationId xmlns:a16="http://schemas.microsoft.com/office/drawing/2014/main" id="{BA3EB657-B979-47AE-8C28-BFA8E82B1166}"/>
              </a:ext>
            </a:extLst>
          </p:cNvPr>
          <p:cNvSpPr txBox="1"/>
          <p:nvPr/>
        </p:nvSpPr>
        <p:spPr>
          <a:xfrm>
            <a:off x="3971709" y="6203078"/>
            <a:ext cx="31378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UE (vehicle, smart phone, etc.)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AB6906B-668F-1E8D-6509-C51BFBBA1D13}"/>
              </a:ext>
            </a:extLst>
          </p:cNvPr>
          <p:cNvGrpSpPr/>
          <p:nvPr/>
        </p:nvGrpSpPr>
        <p:grpSpPr>
          <a:xfrm>
            <a:off x="3820327" y="6148055"/>
            <a:ext cx="480194" cy="372643"/>
            <a:chOff x="10359741" y="4909886"/>
            <a:chExt cx="976244" cy="645802"/>
          </a:xfrm>
        </p:grpSpPr>
        <p:pic>
          <p:nvPicPr>
            <p:cNvPr id="10" name="Picture 18" descr="Arrows, car, carsharing, city, mobility icon - Download on Iconfinder">
              <a:extLst>
                <a:ext uri="{FF2B5EF4-FFF2-40B4-BE49-F238E27FC236}">
                  <a16:creationId xmlns:a16="http://schemas.microsoft.com/office/drawing/2014/main" id="{90D2E1FD-871C-536D-35F1-2E06D14DB60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556"/>
            <a:stretch/>
          </p:blipFill>
          <p:spPr bwMode="auto">
            <a:xfrm>
              <a:off x="10359741" y="4993810"/>
              <a:ext cx="976244" cy="5618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图片 35" descr="32303036343133303b32303036323939393b57694669">
              <a:extLst>
                <a:ext uri="{FF2B5EF4-FFF2-40B4-BE49-F238E27FC236}">
                  <a16:creationId xmlns:a16="http://schemas.microsoft.com/office/drawing/2014/main" id="{702A70D7-9A50-04C7-D018-8296780376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rot="3523679">
              <a:off x="10949129" y="4880477"/>
              <a:ext cx="276509" cy="3353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1556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F3A10-334F-0CFE-D41F-0C5383D66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C07522-B82A-DCAF-4D7F-5821A2F20667}"/>
              </a:ext>
            </a:extLst>
          </p:cNvPr>
          <p:cNvSpPr txBox="1">
            <a:spLocks/>
          </p:cNvSpPr>
          <p:nvPr/>
        </p:nvSpPr>
        <p:spPr>
          <a:xfrm>
            <a:off x="254099" y="153928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Air interface Basic design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: Rounded Corners 5">
            <a:extLst>
              <a:ext uri="{FF2B5EF4-FFF2-40B4-BE49-F238E27FC236}">
                <a16:creationId xmlns:a16="http://schemas.microsoft.com/office/drawing/2014/main" id="{5C37C4B8-A816-42B9-9F13-B3C9E7D1AA85}"/>
              </a:ext>
            </a:extLst>
          </p:cNvPr>
          <p:cNvSpPr/>
          <p:nvPr/>
        </p:nvSpPr>
        <p:spPr>
          <a:xfrm>
            <a:off x="919871" y="4042131"/>
            <a:ext cx="4718929" cy="65111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7710">
              <a:defRPr/>
            </a:pPr>
            <a:r>
              <a:rPr lang="en-US" altLang="zh-CN" kern="0" dirty="0">
                <a:solidFill>
                  <a:prstClr val="black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LDPC (data channels) + Polar (control channels)</a:t>
            </a:r>
          </a:p>
          <a:p>
            <a:pPr algn="ctr" defTabSz="967710">
              <a:defRPr/>
            </a:pPr>
            <a:r>
              <a:rPr lang="en-US" altLang="zh-CN" kern="0" dirty="0">
                <a:solidFill>
                  <a:prstClr val="black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QPSK/16QAM/64QAM….</a:t>
            </a:r>
          </a:p>
        </p:txBody>
      </p:sp>
      <p:sp>
        <p:nvSpPr>
          <p:cNvPr id="54" name="TextBox 19">
            <a:extLst>
              <a:ext uri="{FF2B5EF4-FFF2-40B4-BE49-F238E27FC236}">
                <a16:creationId xmlns:a16="http://schemas.microsoft.com/office/drawing/2014/main" id="{13A80221-EA07-4F5D-9F9A-72F14769FA5D}"/>
              </a:ext>
            </a:extLst>
          </p:cNvPr>
          <p:cNvSpPr txBox="1"/>
          <p:nvPr/>
        </p:nvSpPr>
        <p:spPr>
          <a:xfrm>
            <a:off x="2903374" y="1872267"/>
            <a:ext cx="371753" cy="3852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lnSpc>
                <a:spcPts val="3439"/>
              </a:lnSpc>
            </a:pPr>
            <a:r>
              <a:rPr kumimoji="1" lang="en-US" sz="1999" b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NR</a:t>
            </a:r>
          </a:p>
        </p:txBody>
      </p:sp>
      <p:sp>
        <p:nvSpPr>
          <p:cNvPr id="55" name="TextBox 20">
            <a:extLst>
              <a:ext uri="{FF2B5EF4-FFF2-40B4-BE49-F238E27FC236}">
                <a16:creationId xmlns:a16="http://schemas.microsoft.com/office/drawing/2014/main" id="{6B6A0F7F-C389-4B07-A3B1-BA11826E2E33}"/>
              </a:ext>
            </a:extLst>
          </p:cNvPr>
          <p:cNvSpPr txBox="1"/>
          <p:nvPr/>
        </p:nvSpPr>
        <p:spPr>
          <a:xfrm>
            <a:off x="8000296" y="1874878"/>
            <a:ext cx="2122581" cy="3968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ts val="3439"/>
              </a:lnSpc>
            </a:pPr>
            <a:r>
              <a:rPr kumimoji="1" lang="en-US" sz="1999" b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6G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CD70222F-9152-409D-935F-75C3A915D526}"/>
              </a:ext>
            </a:extLst>
          </p:cNvPr>
          <p:cNvSpPr txBox="1"/>
          <p:nvPr/>
        </p:nvSpPr>
        <p:spPr>
          <a:xfrm>
            <a:off x="779281" y="2326022"/>
            <a:ext cx="5179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600" b="1" dirty="0">
                <a:solidFill>
                  <a:srgbClr val="000000"/>
                </a:solidFill>
                <a:ea typeface="华文细黑"/>
                <a:cs typeface="Arial" panose="020B0604020202020204" pitchFamily="34" charset="0"/>
              </a:rPr>
              <a:t>5G  communication waveform &amp; multiple access</a:t>
            </a:r>
            <a:endParaRPr lang="zh-CN" altLang="en-US" sz="1600" b="1" dirty="0">
              <a:solidFill>
                <a:srgbClr val="000000"/>
              </a:solidFill>
              <a:ea typeface="华文细黑"/>
              <a:cs typeface="Arial" panose="020B0604020202020204" pitchFamily="34" charset="0"/>
            </a:endParaRPr>
          </a:p>
        </p:txBody>
      </p:sp>
      <p:sp>
        <p:nvSpPr>
          <p:cNvPr id="61" name="Rectangle: Rounded Corners 18">
            <a:extLst>
              <a:ext uri="{FF2B5EF4-FFF2-40B4-BE49-F238E27FC236}">
                <a16:creationId xmlns:a16="http://schemas.microsoft.com/office/drawing/2014/main" id="{6DD275C2-8113-498B-8BD6-DFFFC5892EF1}"/>
              </a:ext>
            </a:extLst>
          </p:cNvPr>
          <p:cNvSpPr/>
          <p:nvPr/>
        </p:nvSpPr>
        <p:spPr>
          <a:xfrm>
            <a:off x="919871" y="2803226"/>
            <a:ext cx="4718929" cy="601708"/>
          </a:xfrm>
          <a:prstGeom prst="round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OFDM + DFT-s-OFDM 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0CA2684C-8FEE-4F30-BB2A-65C8EAFE23EB}"/>
              </a:ext>
            </a:extLst>
          </p:cNvPr>
          <p:cNvSpPr txBox="1"/>
          <p:nvPr/>
        </p:nvSpPr>
        <p:spPr>
          <a:xfrm>
            <a:off x="6536531" y="2373060"/>
            <a:ext cx="51507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600" b="1" dirty="0">
                <a:solidFill>
                  <a:srgbClr val="000000"/>
                </a:solidFill>
                <a:ea typeface="华文细黑"/>
                <a:cs typeface="Arial" panose="020B0604020202020204" pitchFamily="34" charset="0"/>
              </a:rPr>
              <a:t>6G Communication waveform &amp; multiple access</a:t>
            </a:r>
            <a:endParaRPr lang="zh-CN" altLang="en-US" sz="1600" b="1" dirty="0">
              <a:solidFill>
                <a:srgbClr val="000000"/>
              </a:solidFill>
              <a:ea typeface="华文细黑"/>
              <a:cs typeface="Arial" panose="020B0604020202020204" pitchFamily="34" charset="0"/>
            </a:endParaRPr>
          </a:p>
        </p:txBody>
      </p:sp>
      <p:sp>
        <p:nvSpPr>
          <p:cNvPr id="63" name="Rectangle: Rounded Corners 18">
            <a:extLst>
              <a:ext uri="{FF2B5EF4-FFF2-40B4-BE49-F238E27FC236}">
                <a16:creationId xmlns:a16="http://schemas.microsoft.com/office/drawing/2014/main" id="{6DD275C2-8113-498B-8BD6-DFFFC5892EF1}"/>
              </a:ext>
            </a:extLst>
          </p:cNvPr>
          <p:cNvSpPr/>
          <p:nvPr/>
        </p:nvSpPr>
        <p:spPr>
          <a:xfrm>
            <a:off x="6536531" y="2798206"/>
            <a:ext cx="4888421" cy="601708"/>
          </a:xfrm>
          <a:prstGeom prst="round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Low PAPR technologies</a:t>
            </a:r>
          </a:p>
          <a:p>
            <a:pPr algn="ctr"/>
            <a:r>
              <a:rPr kumimoji="1"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Multiple access </a:t>
            </a:r>
            <a:endParaRPr kumimoji="1" lang="zh-CN" altLang="en-US" sz="2000" dirty="0" err="1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CD70222F-9152-409D-935F-75C3A915D526}"/>
              </a:ext>
            </a:extLst>
          </p:cNvPr>
          <p:cNvSpPr txBox="1"/>
          <p:nvPr/>
        </p:nvSpPr>
        <p:spPr>
          <a:xfrm>
            <a:off x="1547888" y="3609994"/>
            <a:ext cx="36423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600" b="1" dirty="0">
                <a:solidFill>
                  <a:srgbClr val="000000"/>
                </a:solidFill>
                <a:ea typeface="华文细黑"/>
                <a:cs typeface="Arial" panose="020B0604020202020204" pitchFamily="34" charset="0"/>
              </a:rPr>
              <a:t>5G  Channel coding &amp;modulation</a:t>
            </a:r>
            <a:endParaRPr lang="zh-CN" altLang="en-US" sz="1600" b="1" dirty="0">
              <a:solidFill>
                <a:srgbClr val="000000"/>
              </a:solidFill>
              <a:ea typeface="华文细黑"/>
              <a:cs typeface="Arial" panose="020B0604020202020204" pitchFamily="34" charset="0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CD70222F-9152-409D-935F-75C3A915D526}"/>
              </a:ext>
            </a:extLst>
          </p:cNvPr>
          <p:cNvSpPr txBox="1"/>
          <p:nvPr/>
        </p:nvSpPr>
        <p:spPr>
          <a:xfrm>
            <a:off x="7209957" y="3602272"/>
            <a:ext cx="3703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600" b="1" dirty="0">
                <a:solidFill>
                  <a:srgbClr val="000000"/>
                </a:solidFill>
                <a:ea typeface="华文细黑"/>
                <a:cs typeface="Arial" panose="020B0604020202020204" pitchFamily="34" charset="0"/>
              </a:rPr>
              <a:t>6G  Channel coding &amp; modulation</a:t>
            </a:r>
            <a:endParaRPr lang="zh-CN" altLang="en-US" sz="1600" b="1" dirty="0">
              <a:solidFill>
                <a:srgbClr val="000000"/>
              </a:solidFill>
              <a:ea typeface="华文细黑"/>
              <a:cs typeface="Arial" panose="020B0604020202020204" pitchFamily="34" charset="0"/>
            </a:endParaRPr>
          </a:p>
        </p:txBody>
      </p:sp>
      <p:sp>
        <p:nvSpPr>
          <p:cNvPr id="66" name="Rectangle: Rounded Corners 5">
            <a:extLst>
              <a:ext uri="{FF2B5EF4-FFF2-40B4-BE49-F238E27FC236}">
                <a16:creationId xmlns:a16="http://schemas.microsoft.com/office/drawing/2014/main" id="{5C37C4B8-A816-42B9-9F13-B3C9E7D1AA85}"/>
              </a:ext>
            </a:extLst>
          </p:cNvPr>
          <p:cNvSpPr/>
          <p:nvPr/>
        </p:nvSpPr>
        <p:spPr>
          <a:xfrm>
            <a:off x="6541579" y="4042131"/>
            <a:ext cx="4888421" cy="65111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>
              <a:defRPr/>
            </a:pP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Continue enhancements to support higher throughput</a:t>
            </a:r>
          </a:p>
        </p:txBody>
      </p:sp>
      <p:sp>
        <p:nvSpPr>
          <p:cNvPr id="67" name="Rectangle: Rounded Corners 5">
            <a:extLst>
              <a:ext uri="{FF2B5EF4-FFF2-40B4-BE49-F238E27FC236}">
                <a16:creationId xmlns:a16="http://schemas.microsoft.com/office/drawing/2014/main" id="{5C37C4B8-A816-42B9-9F13-B3C9E7D1AA85}"/>
              </a:ext>
            </a:extLst>
          </p:cNvPr>
          <p:cNvSpPr/>
          <p:nvPr/>
        </p:nvSpPr>
        <p:spPr>
          <a:xfrm>
            <a:off x="919871" y="5309103"/>
            <a:ext cx="4718929" cy="65111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7710">
              <a:defRPr/>
            </a:pPr>
            <a:r>
              <a:rPr lang="en-US" altLang="zh-CN" kern="0" dirty="0">
                <a:solidFill>
                  <a:prstClr val="black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FDD/TDD is supported in Day 1</a:t>
            </a:r>
          </a:p>
          <a:p>
            <a:pPr algn="ctr" defTabSz="967710">
              <a:defRPr/>
            </a:pPr>
            <a:r>
              <a:rPr lang="en-US" altLang="zh-CN" kern="0" dirty="0">
                <a:solidFill>
                  <a:prstClr val="black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SBFD is an add-on feature in later releases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CD70222F-9152-409D-935F-75C3A915D526}"/>
              </a:ext>
            </a:extLst>
          </p:cNvPr>
          <p:cNvSpPr txBox="1"/>
          <p:nvPr/>
        </p:nvSpPr>
        <p:spPr>
          <a:xfrm>
            <a:off x="2496424" y="4880780"/>
            <a:ext cx="13227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600" b="1" dirty="0">
                <a:solidFill>
                  <a:srgbClr val="000000"/>
                </a:solidFill>
                <a:ea typeface="华文细黑"/>
                <a:cs typeface="Arial" panose="020B0604020202020204" pitchFamily="34" charset="0"/>
              </a:rPr>
              <a:t>5G  Duplex</a:t>
            </a:r>
            <a:endParaRPr lang="zh-CN" altLang="en-US" sz="1600" b="1" dirty="0">
              <a:solidFill>
                <a:srgbClr val="000000"/>
              </a:solidFill>
              <a:ea typeface="华文细黑"/>
              <a:cs typeface="Arial" panose="020B0604020202020204" pitchFamily="34" charset="0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D70222F-9152-409D-935F-75C3A915D526}"/>
              </a:ext>
            </a:extLst>
          </p:cNvPr>
          <p:cNvSpPr txBox="1"/>
          <p:nvPr/>
        </p:nvSpPr>
        <p:spPr>
          <a:xfrm>
            <a:off x="8244340" y="4869673"/>
            <a:ext cx="13227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600" b="1" dirty="0">
                <a:solidFill>
                  <a:srgbClr val="000000"/>
                </a:solidFill>
                <a:ea typeface="华文细黑"/>
                <a:cs typeface="Arial" panose="020B0604020202020204" pitchFamily="34" charset="0"/>
              </a:rPr>
              <a:t>6G  Duplex</a:t>
            </a:r>
            <a:endParaRPr lang="zh-CN" altLang="en-US" sz="1600" b="1" dirty="0">
              <a:solidFill>
                <a:srgbClr val="000000"/>
              </a:solidFill>
              <a:ea typeface="华文细黑"/>
              <a:cs typeface="Arial" panose="020B0604020202020204" pitchFamily="34" charset="0"/>
            </a:endParaRPr>
          </a:p>
        </p:txBody>
      </p:sp>
      <p:sp>
        <p:nvSpPr>
          <p:cNvPr id="70" name="Rectangle: Rounded Corners 5">
            <a:extLst>
              <a:ext uri="{FF2B5EF4-FFF2-40B4-BE49-F238E27FC236}">
                <a16:creationId xmlns:a16="http://schemas.microsoft.com/office/drawing/2014/main" id="{5C37C4B8-A816-42B9-9F13-B3C9E7D1AA85}"/>
              </a:ext>
            </a:extLst>
          </p:cNvPr>
          <p:cNvSpPr/>
          <p:nvPr/>
        </p:nvSpPr>
        <p:spPr>
          <a:xfrm>
            <a:off x="6541579" y="5309103"/>
            <a:ext cx="4883373" cy="65111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>
              <a:defRPr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Support TDD/FDD and network side SBFD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A0290B-37C5-FD6B-8788-5CCB102D6F08}"/>
              </a:ext>
            </a:extLst>
          </p:cNvPr>
          <p:cNvSpPr txBox="1"/>
          <p:nvPr/>
        </p:nvSpPr>
        <p:spPr>
          <a:xfrm>
            <a:off x="1" y="1032372"/>
            <a:ext cx="12192000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5G waveform, multiple access,  modulation</a:t>
            </a:r>
            <a:r>
              <a:rPr lang="en-US" altLang="zh-CN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channel</a:t>
            </a:r>
            <a:r>
              <a:rPr lang="zh-CN" altLang="en-US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coding</a:t>
            </a:r>
            <a:r>
              <a:rPr lang="en-US" altLang="zh-CN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duplex</a:t>
            </a:r>
            <a:r>
              <a:rPr lang="zh-CN" altLang="en-US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baseline, </a:t>
            </a:r>
            <a:r>
              <a:rPr lang="zh-CN" altLang="en-US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appropriate enhancements </a:t>
            </a:r>
            <a:r>
              <a:rPr lang="en-US" altLang="zh-CN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 be introduced</a:t>
            </a:r>
            <a:endParaRPr lang="zh-CN" altLang="en-US" sz="2400" b="1" dirty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C74C9403-5785-FEB3-84CB-94D6AAA18039}"/>
              </a:ext>
            </a:extLst>
          </p:cNvPr>
          <p:cNvSpPr/>
          <p:nvPr/>
        </p:nvSpPr>
        <p:spPr>
          <a:xfrm>
            <a:off x="5913120" y="3779271"/>
            <a:ext cx="365760" cy="782505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26EC7E-CAC8-57D1-EADD-79646294344A}"/>
              </a:ext>
            </a:extLst>
          </p:cNvPr>
          <p:cNvSpPr txBox="1"/>
          <p:nvPr/>
        </p:nvSpPr>
        <p:spPr>
          <a:xfrm>
            <a:off x="2967261" y="5960220"/>
            <a:ext cx="23596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400" b="1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.</a:t>
            </a:r>
          </a:p>
          <a:p>
            <a:pPr defTabSz="914400"/>
            <a:r>
              <a:rPr lang="en-US" altLang="zh-CN" sz="1400" b="1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.</a:t>
            </a:r>
          </a:p>
          <a:p>
            <a:pPr defTabSz="914400"/>
            <a:r>
              <a:rPr lang="en-US" altLang="zh-CN" sz="1400" b="1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.</a:t>
            </a:r>
            <a:endParaRPr lang="zh-CN" altLang="en-US" sz="1600" b="1" dirty="0">
              <a:solidFill>
                <a:srgbClr val="0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244768-6E67-34C4-227D-D299E9DDA557}"/>
              </a:ext>
            </a:extLst>
          </p:cNvPr>
          <p:cNvSpPr txBox="1"/>
          <p:nvPr/>
        </p:nvSpPr>
        <p:spPr>
          <a:xfrm>
            <a:off x="9106758" y="5926917"/>
            <a:ext cx="23596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400" b="1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.</a:t>
            </a:r>
          </a:p>
          <a:p>
            <a:pPr defTabSz="914400"/>
            <a:r>
              <a:rPr lang="en-US" altLang="zh-CN" sz="1400" b="1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.</a:t>
            </a:r>
          </a:p>
          <a:p>
            <a:pPr defTabSz="914400"/>
            <a:r>
              <a:rPr lang="en-US" altLang="zh-CN" sz="1400" b="1" dirty="0">
                <a:solidFill>
                  <a:srgbClr val="0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.</a:t>
            </a:r>
            <a:endParaRPr lang="zh-CN" altLang="en-US" sz="1600" b="1" dirty="0">
              <a:solidFill>
                <a:srgbClr val="0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04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F3A10-334F-0CFE-D41F-0C5383D66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C07522-B82A-DCAF-4D7F-5821A2F20667}"/>
              </a:ext>
            </a:extLst>
          </p:cNvPr>
          <p:cNvSpPr txBox="1">
            <a:spLocks/>
          </p:cNvSpPr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6G MIMO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C3EB33-E751-BD0B-934D-7C407B44B23E}"/>
              </a:ext>
            </a:extLst>
          </p:cNvPr>
          <p:cNvSpPr txBox="1"/>
          <p:nvPr/>
        </p:nvSpPr>
        <p:spPr>
          <a:xfrm>
            <a:off x="528420" y="1328641"/>
            <a:ext cx="10906270" cy="263149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Efficient support of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larger number of antenna ports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(including CSI-RS and DMRS, etc.) with low RS overhead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CSI feedback framework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supporting multiple frequency ranges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Unified Multi-TRP design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supporting joint transmission under different scenarios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DL/UL performance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 for mid to high-speed UEs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 data transmission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channel characteristics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AB5DAD14-F4FA-4EA1-86CE-3E0CEF264A86}"/>
              </a:ext>
            </a:extLst>
          </p:cNvPr>
          <p:cNvSpPr txBox="1">
            <a:spLocks/>
          </p:cNvSpPr>
          <p:nvPr/>
        </p:nvSpPr>
        <p:spPr>
          <a:xfrm>
            <a:off x="1074651" y="1963878"/>
            <a:ext cx="6965726" cy="5703949"/>
          </a:xfr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>
              <a:lnSpc>
                <a:spcPct val="100000"/>
              </a:lnSpc>
              <a:spcBef>
                <a:spcPts val="1000"/>
              </a:spcBef>
            </a:pPr>
            <a:endParaRPr lang="en-US" altLang="zh-CN" sz="1200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C80AD97-5080-427A-928A-15D4B14284F2}"/>
              </a:ext>
            </a:extLst>
          </p:cNvPr>
          <p:cNvGrpSpPr/>
          <p:nvPr/>
        </p:nvGrpSpPr>
        <p:grpSpPr>
          <a:xfrm>
            <a:off x="3885972" y="4213614"/>
            <a:ext cx="1684190" cy="1473915"/>
            <a:chOff x="8615291" y="3683199"/>
            <a:chExt cx="2614961" cy="261023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9A5E348-CB68-4583-8227-B86AA2FA0348}"/>
                </a:ext>
              </a:extLst>
            </p:cNvPr>
            <p:cNvSpPr/>
            <p:nvPr/>
          </p:nvSpPr>
          <p:spPr>
            <a:xfrm>
              <a:off x="8615291" y="3683199"/>
              <a:ext cx="2614961" cy="2610236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8" name="乘号 7">
              <a:extLst>
                <a:ext uri="{FF2B5EF4-FFF2-40B4-BE49-F238E27FC236}">
                  <a16:creationId xmlns:a16="http://schemas.microsoft.com/office/drawing/2014/main" id="{18A4A77D-2D62-42F7-B15A-E58C5D3113E0}"/>
                </a:ext>
              </a:extLst>
            </p:cNvPr>
            <p:cNvSpPr/>
            <p:nvPr/>
          </p:nvSpPr>
          <p:spPr>
            <a:xfrm>
              <a:off x="8615291" y="3683199"/>
              <a:ext cx="358264" cy="358264"/>
            </a:xfrm>
            <a:prstGeom prst="mathMultiply">
              <a:avLst>
                <a:gd name="adj1" fmla="val 0"/>
              </a:avLst>
            </a:prstGeom>
            <a:solidFill>
              <a:schemeClr val="accent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9" name="乘号 8">
              <a:extLst>
                <a:ext uri="{FF2B5EF4-FFF2-40B4-BE49-F238E27FC236}">
                  <a16:creationId xmlns:a16="http://schemas.microsoft.com/office/drawing/2014/main" id="{4B0BBCF2-C0F7-4DD2-A864-F1B08E57C614}"/>
                </a:ext>
              </a:extLst>
            </p:cNvPr>
            <p:cNvSpPr/>
            <p:nvPr/>
          </p:nvSpPr>
          <p:spPr>
            <a:xfrm>
              <a:off x="8937276" y="3683199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" name="乘号 9">
              <a:extLst>
                <a:ext uri="{FF2B5EF4-FFF2-40B4-BE49-F238E27FC236}">
                  <a16:creationId xmlns:a16="http://schemas.microsoft.com/office/drawing/2014/main" id="{53DCC22E-D843-476B-8B27-DBD2B8051339}"/>
                </a:ext>
              </a:extLst>
            </p:cNvPr>
            <p:cNvSpPr/>
            <p:nvPr/>
          </p:nvSpPr>
          <p:spPr>
            <a:xfrm>
              <a:off x="9260195" y="3683199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" name="乘号 10">
              <a:extLst>
                <a:ext uri="{FF2B5EF4-FFF2-40B4-BE49-F238E27FC236}">
                  <a16:creationId xmlns:a16="http://schemas.microsoft.com/office/drawing/2014/main" id="{88DDBAF5-32B0-4389-9B1F-62D0FCFE6A62}"/>
                </a:ext>
              </a:extLst>
            </p:cNvPr>
            <p:cNvSpPr/>
            <p:nvPr/>
          </p:nvSpPr>
          <p:spPr>
            <a:xfrm>
              <a:off x="9582180" y="3683199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" name="乘号 11">
              <a:extLst>
                <a:ext uri="{FF2B5EF4-FFF2-40B4-BE49-F238E27FC236}">
                  <a16:creationId xmlns:a16="http://schemas.microsoft.com/office/drawing/2014/main" id="{D20204C4-5EF0-4CA7-A313-B5B251CDE1AF}"/>
                </a:ext>
              </a:extLst>
            </p:cNvPr>
            <p:cNvSpPr/>
            <p:nvPr/>
          </p:nvSpPr>
          <p:spPr>
            <a:xfrm>
              <a:off x="9905099" y="3683199"/>
              <a:ext cx="358264" cy="358264"/>
            </a:xfrm>
            <a:prstGeom prst="mathMultiply">
              <a:avLst>
                <a:gd name="adj1" fmla="val 0"/>
              </a:avLst>
            </a:prstGeom>
            <a:solidFill>
              <a:srgbClr val="0070C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3" name="乘号 12">
              <a:extLst>
                <a:ext uri="{FF2B5EF4-FFF2-40B4-BE49-F238E27FC236}">
                  <a16:creationId xmlns:a16="http://schemas.microsoft.com/office/drawing/2014/main" id="{BB5A271D-5256-441D-8489-94A11BD026B4}"/>
                </a:ext>
              </a:extLst>
            </p:cNvPr>
            <p:cNvSpPr/>
            <p:nvPr/>
          </p:nvSpPr>
          <p:spPr>
            <a:xfrm>
              <a:off x="10227084" y="3683199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4" name="乘号 13">
              <a:extLst>
                <a:ext uri="{FF2B5EF4-FFF2-40B4-BE49-F238E27FC236}">
                  <a16:creationId xmlns:a16="http://schemas.microsoft.com/office/drawing/2014/main" id="{E5A54B5C-DC94-411E-A907-E608C165AECE}"/>
                </a:ext>
              </a:extLst>
            </p:cNvPr>
            <p:cNvSpPr/>
            <p:nvPr/>
          </p:nvSpPr>
          <p:spPr>
            <a:xfrm>
              <a:off x="10550003" y="3683199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5" name="乘号 14">
              <a:extLst>
                <a:ext uri="{FF2B5EF4-FFF2-40B4-BE49-F238E27FC236}">
                  <a16:creationId xmlns:a16="http://schemas.microsoft.com/office/drawing/2014/main" id="{9ECE43C6-F4E3-40C9-9F63-F134403DA4BF}"/>
                </a:ext>
              </a:extLst>
            </p:cNvPr>
            <p:cNvSpPr/>
            <p:nvPr/>
          </p:nvSpPr>
          <p:spPr>
            <a:xfrm>
              <a:off x="10871988" y="3683199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6" name="乘号 15">
              <a:extLst>
                <a:ext uri="{FF2B5EF4-FFF2-40B4-BE49-F238E27FC236}">
                  <a16:creationId xmlns:a16="http://schemas.microsoft.com/office/drawing/2014/main" id="{6D57FB37-BCC8-4C0C-AF69-D3D7326AA895}"/>
                </a:ext>
              </a:extLst>
            </p:cNvPr>
            <p:cNvSpPr/>
            <p:nvPr/>
          </p:nvSpPr>
          <p:spPr>
            <a:xfrm>
              <a:off x="8615291" y="4003363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7" name="乘号 16">
              <a:extLst>
                <a:ext uri="{FF2B5EF4-FFF2-40B4-BE49-F238E27FC236}">
                  <a16:creationId xmlns:a16="http://schemas.microsoft.com/office/drawing/2014/main" id="{EB427FE6-152D-44C3-8EAF-CDC1DDBE7190}"/>
                </a:ext>
              </a:extLst>
            </p:cNvPr>
            <p:cNvSpPr/>
            <p:nvPr/>
          </p:nvSpPr>
          <p:spPr>
            <a:xfrm>
              <a:off x="8937276" y="4003363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8" name="乘号 17">
              <a:extLst>
                <a:ext uri="{FF2B5EF4-FFF2-40B4-BE49-F238E27FC236}">
                  <a16:creationId xmlns:a16="http://schemas.microsoft.com/office/drawing/2014/main" id="{A4435B68-C70B-425F-826E-C669777E2FF3}"/>
                </a:ext>
              </a:extLst>
            </p:cNvPr>
            <p:cNvSpPr/>
            <p:nvPr/>
          </p:nvSpPr>
          <p:spPr>
            <a:xfrm>
              <a:off x="9260195" y="4003363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9" name="乘号 18">
              <a:extLst>
                <a:ext uri="{FF2B5EF4-FFF2-40B4-BE49-F238E27FC236}">
                  <a16:creationId xmlns:a16="http://schemas.microsoft.com/office/drawing/2014/main" id="{F63C4ED3-A500-4067-9488-F9B0A4C69A1E}"/>
                </a:ext>
              </a:extLst>
            </p:cNvPr>
            <p:cNvSpPr/>
            <p:nvPr/>
          </p:nvSpPr>
          <p:spPr>
            <a:xfrm>
              <a:off x="9582180" y="4003363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0" name="乘号 19">
              <a:extLst>
                <a:ext uri="{FF2B5EF4-FFF2-40B4-BE49-F238E27FC236}">
                  <a16:creationId xmlns:a16="http://schemas.microsoft.com/office/drawing/2014/main" id="{49021BE0-382D-40E1-8CAF-D7D26BA4935B}"/>
                </a:ext>
              </a:extLst>
            </p:cNvPr>
            <p:cNvSpPr/>
            <p:nvPr/>
          </p:nvSpPr>
          <p:spPr>
            <a:xfrm>
              <a:off x="9905099" y="4003363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1" name="乘号 20">
              <a:extLst>
                <a:ext uri="{FF2B5EF4-FFF2-40B4-BE49-F238E27FC236}">
                  <a16:creationId xmlns:a16="http://schemas.microsoft.com/office/drawing/2014/main" id="{276D22BE-6E50-4216-99AC-DA6DD5E0697F}"/>
                </a:ext>
              </a:extLst>
            </p:cNvPr>
            <p:cNvSpPr/>
            <p:nvPr/>
          </p:nvSpPr>
          <p:spPr>
            <a:xfrm>
              <a:off x="10227084" y="4003363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2" name="乘号 21">
              <a:extLst>
                <a:ext uri="{FF2B5EF4-FFF2-40B4-BE49-F238E27FC236}">
                  <a16:creationId xmlns:a16="http://schemas.microsoft.com/office/drawing/2014/main" id="{44881EA1-7AED-4920-A9C5-C227CA48C818}"/>
                </a:ext>
              </a:extLst>
            </p:cNvPr>
            <p:cNvSpPr/>
            <p:nvPr/>
          </p:nvSpPr>
          <p:spPr>
            <a:xfrm>
              <a:off x="10550003" y="4003363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3" name="乘号 22">
              <a:extLst>
                <a:ext uri="{FF2B5EF4-FFF2-40B4-BE49-F238E27FC236}">
                  <a16:creationId xmlns:a16="http://schemas.microsoft.com/office/drawing/2014/main" id="{CEE3ED1E-73EB-4A95-B0C7-D0A5D4A4279A}"/>
                </a:ext>
              </a:extLst>
            </p:cNvPr>
            <p:cNvSpPr/>
            <p:nvPr/>
          </p:nvSpPr>
          <p:spPr>
            <a:xfrm>
              <a:off x="10871988" y="4003363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4" name="乘号 23">
              <a:extLst>
                <a:ext uri="{FF2B5EF4-FFF2-40B4-BE49-F238E27FC236}">
                  <a16:creationId xmlns:a16="http://schemas.microsoft.com/office/drawing/2014/main" id="{BCF0E358-E708-4632-B184-8C4596411998}"/>
                </a:ext>
              </a:extLst>
            </p:cNvPr>
            <p:cNvSpPr/>
            <p:nvPr/>
          </p:nvSpPr>
          <p:spPr>
            <a:xfrm>
              <a:off x="8615291" y="4327213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5" name="乘号 24">
              <a:extLst>
                <a:ext uri="{FF2B5EF4-FFF2-40B4-BE49-F238E27FC236}">
                  <a16:creationId xmlns:a16="http://schemas.microsoft.com/office/drawing/2014/main" id="{8C187CC6-C4EE-4A21-867F-CFE25ABAB98C}"/>
                </a:ext>
              </a:extLst>
            </p:cNvPr>
            <p:cNvSpPr/>
            <p:nvPr/>
          </p:nvSpPr>
          <p:spPr>
            <a:xfrm>
              <a:off x="8937276" y="4327213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6" name="乘号 25">
              <a:extLst>
                <a:ext uri="{FF2B5EF4-FFF2-40B4-BE49-F238E27FC236}">
                  <a16:creationId xmlns:a16="http://schemas.microsoft.com/office/drawing/2014/main" id="{BD582E61-C21D-4AB3-98BD-88F4A88D8AD0}"/>
                </a:ext>
              </a:extLst>
            </p:cNvPr>
            <p:cNvSpPr/>
            <p:nvPr/>
          </p:nvSpPr>
          <p:spPr>
            <a:xfrm>
              <a:off x="9260195" y="4327213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7" name="乘号 26">
              <a:extLst>
                <a:ext uri="{FF2B5EF4-FFF2-40B4-BE49-F238E27FC236}">
                  <a16:creationId xmlns:a16="http://schemas.microsoft.com/office/drawing/2014/main" id="{C4DDC746-FD90-4B20-8E38-1C8305423102}"/>
                </a:ext>
              </a:extLst>
            </p:cNvPr>
            <p:cNvSpPr/>
            <p:nvPr/>
          </p:nvSpPr>
          <p:spPr>
            <a:xfrm>
              <a:off x="9582180" y="4327213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8" name="乘号 27">
              <a:extLst>
                <a:ext uri="{FF2B5EF4-FFF2-40B4-BE49-F238E27FC236}">
                  <a16:creationId xmlns:a16="http://schemas.microsoft.com/office/drawing/2014/main" id="{001CD6A8-250B-42BC-9581-7CE33D4E437D}"/>
                </a:ext>
              </a:extLst>
            </p:cNvPr>
            <p:cNvSpPr/>
            <p:nvPr/>
          </p:nvSpPr>
          <p:spPr>
            <a:xfrm>
              <a:off x="9905099" y="4327213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9" name="乘号 28">
              <a:extLst>
                <a:ext uri="{FF2B5EF4-FFF2-40B4-BE49-F238E27FC236}">
                  <a16:creationId xmlns:a16="http://schemas.microsoft.com/office/drawing/2014/main" id="{4C0EA6AD-DFA2-4793-9ED1-D23E5EDF9DF0}"/>
                </a:ext>
              </a:extLst>
            </p:cNvPr>
            <p:cNvSpPr/>
            <p:nvPr/>
          </p:nvSpPr>
          <p:spPr>
            <a:xfrm>
              <a:off x="10227084" y="4327213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0" name="乘号 29">
              <a:extLst>
                <a:ext uri="{FF2B5EF4-FFF2-40B4-BE49-F238E27FC236}">
                  <a16:creationId xmlns:a16="http://schemas.microsoft.com/office/drawing/2014/main" id="{2C4586D4-058E-47F3-8503-E9327CB25479}"/>
                </a:ext>
              </a:extLst>
            </p:cNvPr>
            <p:cNvSpPr/>
            <p:nvPr/>
          </p:nvSpPr>
          <p:spPr>
            <a:xfrm>
              <a:off x="10550003" y="4327213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1" name="乘号 30">
              <a:extLst>
                <a:ext uri="{FF2B5EF4-FFF2-40B4-BE49-F238E27FC236}">
                  <a16:creationId xmlns:a16="http://schemas.microsoft.com/office/drawing/2014/main" id="{05FAFC58-273C-4C84-9F04-B0354CD4A9B7}"/>
                </a:ext>
              </a:extLst>
            </p:cNvPr>
            <p:cNvSpPr/>
            <p:nvPr/>
          </p:nvSpPr>
          <p:spPr>
            <a:xfrm>
              <a:off x="10871988" y="4327213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2" name="乘号 31">
              <a:extLst>
                <a:ext uri="{FF2B5EF4-FFF2-40B4-BE49-F238E27FC236}">
                  <a16:creationId xmlns:a16="http://schemas.microsoft.com/office/drawing/2014/main" id="{BFEC502B-5822-4895-9864-970F2799D574}"/>
                </a:ext>
              </a:extLst>
            </p:cNvPr>
            <p:cNvSpPr/>
            <p:nvPr/>
          </p:nvSpPr>
          <p:spPr>
            <a:xfrm>
              <a:off x="8615291" y="464737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3" name="乘号 32">
              <a:extLst>
                <a:ext uri="{FF2B5EF4-FFF2-40B4-BE49-F238E27FC236}">
                  <a16:creationId xmlns:a16="http://schemas.microsoft.com/office/drawing/2014/main" id="{BC64B6FB-B37A-4464-B17F-0B2BCF16A5F0}"/>
                </a:ext>
              </a:extLst>
            </p:cNvPr>
            <p:cNvSpPr/>
            <p:nvPr/>
          </p:nvSpPr>
          <p:spPr>
            <a:xfrm>
              <a:off x="8937276" y="464737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4" name="乘号 33">
              <a:extLst>
                <a:ext uri="{FF2B5EF4-FFF2-40B4-BE49-F238E27FC236}">
                  <a16:creationId xmlns:a16="http://schemas.microsoft.com/office/drawing/2014/main" id="{52E5ECF3-7384-42C5-98D2-87B6BF2FE158}"/>
                </a:ext>
              </a:extLst>
            </p:cNvPr>
            <p:cNvSpPr/>
            <p:nvPr/>
          </p:nvSpPr>
          <p:spPr>
            <a:xfrm>
              <a:off x="9260195" y="464737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5" name="乘号 34">
              <a:extLst>
                <a:ext uri="{FF2B5EF4-FFF2-40B4-BE49-F238E27FC236}">
                  <a16:creationId xmlns:a16="http://schemas.microsoft.com/office/drawing/2014/main" id="{A79040A5-F267-4060-A132-7B06EA8B0137}"/>
                </a:ext>
              </a:extLst>
            </p:cNvPr>
            <p:cNvSpPr/>
            <p:nvPr/>
          </p:nvSpPr>
          <p:spPr>
            <a:xfrm>
              <a:off x="9582180" y="464737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6" name="乘号 35">
              <a:extLst>
                <a:ext uri="{FF2B5EF4-FFF2-40B4-BE49-F238E27FC236}">
                  <a16:creationId xmlns:a16="http://schemas.microsoft.com/office/drawing/2014/main" id="{FFC0FE5B-45A7-432D-8D0C-C17D796F493B}"/>
                </a:ext>
              </a:extLst>
            </p:cNvPr>
            <p:cNvSpPr/>
            <p:nvPr/>
          </p:nvSpPr>
          <p:spPr>
            <a:xfrm>
              <a:off x="9905099" y="464737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7" name="乘号 36">
              <a:extLst>
                <a:ext uri="{FF2B5EF4-FFF2-40B4-BE49-F238E27FC236}">
                  <a16:creationId xmlns:a16="http://schemas.microsoft.com/office/drawing/2014/main" id="{AEC208FE-2D0A-44AB-B777-9028E60067DF}"/>
                </a:ext>
              </a:extLst>
            </p:cNvPr>
            <p:cNvSpPr/>
            <p:nvPr/>
          </p:nvSpPr>
          <p:spPr>
            <a:xfrm>
              <a:off x="10227084" y="464737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8" name="乘号 37">
              <a:extLst>
                <a:ext uri="{FF2B5EF4-FFF2-40B4-BE49-F238E27FC236}">
                  <a16:creationId xmlns:a16="http://schemas.microsoft.com/office/drawing/2014/main" id="{F241AB5F-2785-49F2-93E0-A784A5790836}"/>
                </a:ext>
              </a:extLst>
            </p:cNvPr>
            <p:cNvSpPr/>
            <p:nvPr/>
          </p:nvSpPr>
          <p:spPr>
            <a:xfrm>
              <a:off x="10550003" y="464737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9" name="乘号 38">
              <a:extLst>
                <a:ext uri="{FF2B5EF4-FFF2-40B4-BE49-F238E27FC236}">
                  <a16:creationId xmlns:a16="http://schemas.microsoft.com/office/drawing/2014/main" id="{9930DBE6-3731-474D-838A-B3A4895805C8}"/>
                </a:ext>
              </a:extLst>
            </p:cNvPr>
            <p:cNvSpPr/>
            <p:nvPr/>
          </p:nvSpPr>
          <p:spPr>
            <a:xfrm>
              <a:off x="10871988" y="464737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0" name="乘号 39">
              <a:extLst>
                <a:ext uri="{FF2B5EF4-FFF2-40B4-BE49-F238E27FC236}">
                  <a16:creationId xmlns:a16="http://schemas.microsoft.com/office/drawing/2014/main" id="{0905CA03-E466-47F6-86A9-315C21FF361F}"/>
                </a:ext>
              </a:extLst>
            </p:cNvPr>
            <p:cNvSpPr/>
            <p:nvPr/>
          </p:nvSpPr>
          <p:spPr>
            <a:xfrm>
              <a:off x="8615291" y="497255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1" name="乘号 40">
              <a:extLst>
                <a:ext uri="{FF2B5EF4-FFF2-40B4-BE49-F238E27FC236}">
                  <a16:creationId xmlns:a16="http://schemas.microsoft.com/office/drawing/2014/main" id="{1493F59C-9AE4-475C-B23A-5BBBE5E3151E}"/>
                </a:ext>
              </a:extLst>
            </p:cNvPr>
            <p:cNvSpPr/>
            <p:nvPr/>
          </p:nvSpPr>
          <p:spPr>
            <a:xfrm>
              <a:off x="8937276" y="497255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2" name="乘号 41">
              <a:extLst>
                <a:ext uri="{FF2B5EF4-FFF2-40B4-BE49-F238E27FC236}">
                  <a16:creationId xmlns:a16="http://schemas.microsoft.com/office/drawing/2014/main" id="{3A24C26E-3BB8-4D9E-B2FB-4809FC47B7BB}"/>
                </a:ext>
              </a:extLst>
            </p:cNvPr>
            <p:cNvSpPr/>
            <p:nvPr/>
          </p:nvSpPr>
          <p:spPr>
            <a:xfrm>
              <a:off x="9260195" y="4972557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3" name="乘号 42">
              <a:extLst>
                <a:ext uri="{FF2B5EF4-FFF2-40B4-BE49-F238E27FC236}">
                  <a16:creationId xmlns:a16="http://schemas.microsoft.com/office/drawing/2014/main" id="{46722D05-8A43-4669-8227-3B8BF8C4327B}"/>
                </a:ext>
              </a:extLst>
            </p:cNvPr>
            <p:cNvSpPr/>
            <p:nvPr/>
          </p:nvSpPr>
          <p:spPr>
            <a:xfrm>
              <a:off x="9582180" y="497255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4" name="乘号 43">
              <a:extLst>
                <a:ext uri="{FF2B5EF4-FFF2-40B4-BE49-F238E27FC236}">
                  <a16:creationId xmlns:a16="http://schemas.microsoft.com/office/drawing/2014/main" id="{F4E06473-C0EB-4388-AF58-8B7823D44A0C}"/>
                </a:ext>
              </a:extLst>
            </p:cNvPr>
            <p:cNvSpPr/>
            <p:nvPr/>
          </p:nvSpPr>
          <p:spPr>
            <a:xfrm>
              <a:off x="9905099" y="4972557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5" name="乘号 44">
              <a:extLst>
                <a:ext uri="{FF2B5EF4-FFF2-40B4-BE49-F238E27FC236}">
                  <a16:creationId xmlns:a16="http://schemas.microsoft.com/office/drawing/2014/main" id="{032026C6-3908-48B1-BF56-E584F6726939}"/>
                </a:ext>
              </a:extLst>
            </p:cNvPr>
            <p:cNvSpPr/>
            <p:nvPr/>
          </p:nvSpPr>
          <p:spPr>
            <a:xfrm>
              <a:off x="10227084" y="497255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6" name="乘号 45">
              <a:extLst>
                <a:ext uri="{FF2B5EF4-FFF2-40B4-BE49-F238E27FC236}">
                  <a16:creationId xmlns:a16="http://schemas.microsoft.com/office/drawing/2014/main" id="{9602B76E-4D98-427F-A38E-D7C18A21B38E}"/>
                </a:ext>
              </a:extLst>
            </p:cNvPr>
            <p:cNvSpPr/>
            <p:nvPr/>
          </p:nvSpPr>
          <p:spPr>
            <a:xfrm>
              <a:off x="10550003" y="4972557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47" name="乘号 46">
              <a:extLst>
                <a:ext uri="{FF2B5EF4-FFF2-40B4-BE49-F238E27FC236}">
                  <a16:creationId xmlns:a16="http://schemas.microsoft.com/office/drawing/2014/main" id="{B0A94A44-E252-4194-A6F4-1A44FD640E42}"/>
                </a:ext>
              </a:extLst>
            </p:cNvPr>
            <p:cNvSpPr/>
            <p:nvPr/>
          </p:nvSpPr>
          <p:spPr>
            <a:xfrm>
              <a:off x="10871988" y="497255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8" name="乘号 47">
              <a:extLst>
                <a:ext uri="{FF2B5EF4-FFF2-40B4-BE49-F238E27FC236}">
                  <a16:creationId xmlns:a16="http://schemas.microsoft.com/office/drawing/2014/main" id="{B7A4DA58-F882-4906-B890-BC40E7304851}"/>
                </a:ext>
              </a:extLst>
            </p:cNvPr>
            <p:cNvSpPr/>
            <p:nvPr/>
          </p:nvSpPr>
          <p:spPr>
            <a:xfrm>
              <a:off x="8615291" y="529640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9" name="乘号 48">
              <a:extLst>
                <a:ext uri="{FF2B5EF4-FFF2-40B4-BE49-F238E27FC236}">
                  <a16:creationId xmlns:a16="http://schemas.microsoft.com/office/drawing/2014/main" id="{97BE8E33-F70C-4FA1-B2F6-69AACC6E5390}"/>
                </a:ext>
              </a:extLst>
            </p:cNvPr>
            <p:cNvSpPr/>
            <p:nvPr/>
          </p:nvSpPr>
          <p:spPr>
            <a:xfrm>
              <a:off x="8937276" y="529640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0" name="乘号 49">
              <a:extLst>
                <a:ext uri="{FF2B5EF4-FFF2-40B4-BE49-F238E27FC236}">
                  <a16:creationId xmlns:a16="http://schemas.microsoft.com/office/drawing/2014/main" id="{8C00FB42-F998-47BB-B25C-E17E9820BC85}"/>
                </a:ext>
              </a:extLst>
            </p:cNvPr>
            <p:cNvSpPr/>
            <p:nvPr/>
          </p:nvSpPr>
          <p:spPr>
            <a:xfrm>
              <a:off x="9260195" y="529640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1" name="乘号 50">
              <a:extLst>
                <a:ext uri="{FF2B5EF4-FFF2-40B4-BE49-F238E27FC236}">
                  <a16:creationId xmlns:a16="http://schemas.microsoft.com/office/drawing/2014/main" id="{916F10C3-78F7-466A-9B89-947A00A94AF6}"/>
                </a:ext>
              </a:extLst>
            </p:cNvPr>
            <p:cNvSpPr/>
            <p:nvPr/>
          </p:nvSpPr>
          <p:spPr>
            <a:xfrm>
              <a:off x="9582180" y="529640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2" name="乘号 51">
              <a:extLst>
                <a:ext uri="{FF2B5EF4-FFF2-40B4-BE49-F238E27FC236}">
                  <a16:creationId xmlns:a16="http://schemas.microsoft.com/office/drawing/2014/main" id="{F63A8560-8F28-4402-AC6E-8E175206AFE7}"/>
                </a:ext>
              </a:extLst>
            </p:cNvPr>
            <p:cNvSpPr/>
            <p:nvPr/>
          </p:nvSpPr>
          <p:spPr>
            <a:xfrm>
              <a:off x="9905099" y="529640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3" name="乘号 52">
              <a:extLst>
                <a:ext uri="{FF2B5EF4-FFF2-40B4-BE49-F238E27FC236}">
                  <a16:creationId xmlns:a16="http://schemas.microsoft.com/office/drawing/2014/main" id="{C200C88F-AEE3-4660-A898-10792F1670B1}"/>
                </a:ext>
              </a:extLst>
            </p:cNvPr>
            <p:cNvSpPr/>
            <p:nvPr/>
          </p:nvSpPr>
          <p:spPr>
            <a:xfrm>
              <a:off x="10227084" y="529640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4" name="乘号 53">
              <a:extLst>
                <a:ext uri="{FF2B5EF4-FFF2-40B4-BE49-F238E27FC236}">
                  <a16:creationId xmlns:a16="http://schemas.microsoft.com/office/drawing/2014/main" id="{168B1F5B-E3C4-4E0A-96E2-863F96BC702B}"/>
                </a:ext>
              </a:extLst>
            </p:cNvPr>
            <p:cNvSpPr/>
            <p:nvPr/>
          </p:nvSpPr>
          <p:spPr>
            <a:xfrm>
              <a:off x="10550003" y="529640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5" name="乘号 54">
              <a:extLst>
                <a:ext uri="{FF2B5EF4-FFF2-40B4-BE49-F238E27FC236}">
                  <a16:creationId xmlns:a16="http://schemas.microsoft.com/office/drawing/2014/main" id="{5B505C18-0B8E-49DC-99CB-F0834DBD2EAB}"/>
                </a:ext>
              </a:extLst>
            </p:cNvPr>
            <p:cNvSpPr/>
            <p:nvPr/>
          </p:nvSpPr>
          <p:spPr>
            <a:xfrm>
              <a:off x="10871988" y="5296407"/>
              <a:ext cx="358264" cy="358264"/>
            </a:xfrm>
            <a:prstGeom prst="mathMultiply">
              <a:avLst>
                <a:gd name="adj1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6" name="乘号 55">
              <a:extLst>
                <a:ext uri="{FF2B5EF4-FFF2-40B4-BE49-F238E27FC236}">
                  <a16:creationId xmlns:a16="http://schemas.microsoft.com/office/drawing/2014/main" id="{C3E3CA78-3E59-4980-A19D-65D2B164AD28}"/>
                </a:ext>
              </a:extLst>
            </p:cNvPr>
            <p:cNvSpPr/>
            <p:nvPr/>
          </p:nvSpPr>
          <p:spPr>
            <a:xfrm>
              <a:off x="8615291" y="5616571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7" name="乘号 56">
              <a:extLst>
                <a:ext uri="{FF2B5EF4-FFF2-40B4-BE49-F238E27FC236}">
                  <a16:creationId xmlns:a16="http://schemas.microsoft.com/office/drawing/2014/main" id="{46254AF9-5EE8-4F82-A075-8B7EE6C371AC}"/>
                </a:ext>
              </a:extLst>
            </p:cNvPr>
            <p:cNvSpPr/>
            <p:nvPr/>
          </p:nvSpPr>
          <p:spPr>
            <a:xfrm>
              <a:off x="8937276" y="5616571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8" name="乘号 57">
              <a:extLst>
                <a:ext uri="{FF2B5EF4-FFF2-40B4-BE49-F238E27FC236}">
                  <a16:creationId xmlns:a16="http://schemas.microsoft.com/office/drawing/2014/main" id="{4660BE42-5F0F-4139-99A5-1F849DF881E5}"/>
                </a:ext>
              </a:extLst>
            </p:cNvPr>
            <p:cNvSpPr/>
            <p:nvPr/>
          </p:nvSpPr>
          <p:spPr>
            <a:xfrm>
              <a:off x="9260195" y="5616571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9" name="乘号 58">
              <a:extLst>
                <a:ext uri="{FF2B5EF4-FFF2-40B4-BE49-F238E27FC236}">
                  <a16:creationId xmlns:a16="http://schemas.microsoft.com/office/drawing/2014/main" id="{8B00C4B0-A3FD-443D-B2EB-E3FBE98FD375}"/>
                </a:ext>
              </a:extLst>
            </p:cNvPr>
            <p:cNvSpPr/>
            <p:nvPr/>
          </p:nvSpPr>
          <p:spPr>
            <a:xfrm>
              <a:off x="9582180" y="5616571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0" name="乘号 59">
              <a:extLst>
                <a:ext uri="{FF2B5EF4-FFF2-40B4-BE49-F238E27FC236}">
                  <a16:creationId xmlns:a16="http://schemas.microsoft.com/office/drawing/2014/main" id="{F09C7182-87DC-4FE0-B777-675F7B44F38D}"/>
                </a:ext>
              </a:extLst>
            </p:cNvPr>
            <p:cNvSpPr/>
            <p:nvPr/>
          </p:nvSpPr>
          <p:spPr>
            <a:xfrm>
              <a:off x="9905099" y="5616571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1" name="乘号 60">
              <a:extLst>
                <a:ext uri="{FF2B5EF4-FFF2-40B4-BE49-F238E27FC236}">
                  <a16:creationId xmlns:a16="http://schemas.microsoft.com/office/drawing/2014/main" id="{3B89BE2D-448D-4510-A416-3801278F3A4B}"/>
                </a:ext>
              </a:extLst>
            </p:cNvPr>
            <p:cNvSpPr/>
            <p:nvPr/>
          </p:nvSpPr>
          <p:spPr>
            <a:xfrm>
              <a:off x="10227084" y="5616571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2" name="乘号 61">
              <a:extLst>
                <a:ext uri="{FF2B5EF4-FFF2-40B4-BE49-F238E27FC236}">
                  <a16:creationId xmlns:a16="http://schemas.microsoft.com/office/drawing/2014/main" id="{B1DDD704-9DB0-4E6E-963A-B4D8AFA2B005}"/>
                </a:ext>
              </a:extLst>
            </p:cNvPr>
            <p:cNvSpPr/>
            <p:nvPr/>
          </p:nvSpPr>
          <p:spPr>
            <a:xfrm>
              <a:off x="10550003" y="5616571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3" name="乘号 62">
              <a:extLst>
                <a:ext uri="{FF2B5EF4-FFF2-40B4-BE49-F238E27FC236}">
                  <a16:creationId xmlns:a16="http://schemas.microsoft.com/office/drawing/2014/main" id="{78C123A0-3DCD-4029-84E3-2D0E77898B6C}"/>
                </a:ext>
              </a:extLst>
            </p:cNvPr>
            <p:cNvSpPr/>
            <p:nvPr/>
          </p:nvSpPr>
          <p:spPr>
            <a:xfrm>
              <a:off x="10871988" y="5616571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4" name="乘号 63">
              <a:extLst>
                <a:ext uri="{FF2B5EF4-FFF2-40B4-BE49-F238E27FC236}">
                  <a16:creationId xmlns:a16="http://schemas.microsoft.com/office/drawing/2014/main" id="{3B3FAAB0-3395-4D1D-A286-0303A06FB940}"/>
                </a:ext>
              </a:extLst>
            </p:cNvPr>
            <p:cNvSpPr/>
            <p:nvPr/>
          </p:nvSpPr>
          <p:spPr>
            <a:xfrm>
              <a:off x="8615291" y="5935171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5" name="乘号 64">
              <a:extLst>
                <a:ext uri="{FF2B5EF4-FFF2-40B4-BE49-F238E27FC236}">
                  <a16:creationId xmlns:a16="http://schemas.microsoft.com/office/drawing/2014/main" id="{A394336F-510C-4E9E-BBA7-6B7F79FE869F}"/>
                </a:ext>
              </a:extLst>
            </p:cNvPr>
            <p:cNvSpPr/>
            <p:nvPr/>
          </p:nvSpPr>
          <p:spPr>
            <a:xfrm>
              <a:off x="8937276" y="5935171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6" name="乘号 65">
              <a:extLst>
                <a:ext uri="{FF2B5EF4-FFF2-40B4-BE49-F238E27FC236}">
                  <a16:creationId xmlns:a16="http://schemas.microsoft.com/office/drawing/2014/main" id="{E28F3640-377E-4CD2-81DC-941C7259D581}"/>
                </a:ext>
              </a:extLst>
            </p:cNvPr>
            <p:cNvSpPr/>
            <p:nvPr/>
          </p:nvSpPr>
          <p:spPr>
            <a:xfrm>
              <a:off x="9260195" y="5935171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7" name="乘号 66">
              <a:extLst>
                <a:ext uri="{FF2B5EF4-FFF2-40B4-BE49-F238E27FC236}">
                  <a16:creationId xmlns:a16="http://schemas.microsoft.com/office/drawing/2014/main" id="{ECE0B943-6DF2-4A9F-93AC-30D5EC237E06}"/>
                </a:ext>
              </a:extLst>
            </p:cNvPr>
            <p:cNvSpPr/>
            <p:nvPr/>
          </p:nvSpPr>
          <p:spPr>
            <a:xfrm>
              <a:off x="9582180" y="5935171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8" name="乘号 67">
              <a:extLst>
                <a:ext uri="{FF2B5EF4-FFF2-40B4-BE49-F238E27FC236}">
                  <a16:creationId xmlns:a16="http://schemas.microsoft.com/office/drawing/2014/main" id="{8248FDAD-C4C8-43D0-80D3-7984C567A66A}"/>
                </a:ext>
              </a:extLst>
            </p:cNvPr>
            <p:cNvSpPr/>
            <p:nvPr/>
          </p:nvSpPr>
          <p:spPr>
            <a:xfrm>
              <a:off x="9905099" y="5935171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9" name="乘号 68">
              <a:extLst>
                <a:ext uri="{FF2B5EF4-FFF2-40B4-BE49-F238E27FC236}">
                  <a16:creationId xmlns:a16="http://schemas.microsoft.com/office/drawing/2014/main" id="{E00567E7-84A0-4407-82FC-928E0CD661CF}"/>
                </a:ext>
              </a:extLst>
            </p:cNvPr>
            <p:cNvSpPr/>
            <p:nvPr/>
          </p:nvSpPr>
          <p:spPr>
            <a:xfrm>
              <a:off x="10227084" y="5935171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0" name="乘号 69">
              <a:extLst>
                <a:ext uri="{FF2B5EF4-FFF2-40B4-BE49-F238E27FC236}">
                  <a16:creationId xmlns:a16="http://schemas.microsoft.com/office/drawing/2014/main" id="{FFFE635B-4805-4616-BF5A-5270AF46A760}"/>
                </a:ext>
              </a:extLst>
            </p:cNvPr>
            <p:cNvSpPr/>
            <p:nvPr/>
          </p:nvSpPr>
          <p:spPr>
            <a:xfrm>
              <a:off x="10550003" y="5935171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1" name="乘号 70">
              <a:extLst>
                <a:ext uri="{FF2B5EF4-FFF2-40B4-BE49-F238E27FC236}">
                  <a16:creationId xmlns:a16="http://schemas.microsoft.com/office/drawing/2014/main" id="{7B83A0AF-BADB-4EB8-8847-9C16C2F7480E}"/>
                </a:ext>
              </a:extLst>
            </p:cNvPr>
            <p:cNvSpPr/>
            <p:nvPr/>
          </p:nvSpPr>
          <p:spPr>
            <a:xfrm>
              <a:off x="10871988" y="5935171"/>
              <a:ext cx="358264" cy="358264"/>
            </a:xfrm>
            <a:prstGeom prst="mathMultiply">
              <a:avLst>
                <a:gd name="adj1" fmla="val 0"/>
              </a:avLst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BC8D19E8-F709-4ECB-AE2B-7B68EC92C4F8}"/>
              </a:ext>
            </a:extLst>
          </p:cNvPr>
          <p:cNvSpPr txBox="1"/>
          <p:nvPr/>
        </p:nvSpPr>
        <p:spPr>
          <a:xfrm>
            <a:off x="701041" y="6007973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cs typeface="Times New Roman" panose="02020603050405020304" pitchFamily="18" charset="0"/>
              </a:rPr>
              <a:t>An example of CSI-RS transmission for 128-port antenna array (e.g., spatial or other domains)</a:t>
            </a:r>
            <a:endParaRPr lang="zh-CN" altLang="en-US" sz="1200" dirty="0">
              <a:cs typeface="Times New Roman" panose="02020603050405020304" pitchFamily="18" charset="0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9C641B9F-A459-4B20-8E70-3047B819F967}"/>
              </a:ext>
            </a:extLst>
          </p:cNvPr>
          <p:cNvSpPr txBox="1"/>
          <p:nvPr/>
        </p:nvSpPr>
        <p:spPr>
          <a:xfrm>
            <a:off x="1612850" y="5443879"/>
            <a:ext cx="388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cs typeface="Times New Roman" panose="02020603050405020304" pitchFamily="18" charset="0"/>
              </a:rPr>
              <a:t>BS</a:t>
            </a:r>
            <a:endParaRPr lang="zh-CN" altLang="en-US" sz="1200" dirty="0">
              <a:cs typeface="Times New Roman" panose="02020603050405020304" pitchFamily="18" charset="0"/>
            </a:endParaRP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7067EA75-86D7-4104-B04E-6ECD7A056565}"/>
              </a:ext>
            </a:extLst>
          </p:cNvPr>
          <p:cNvCxnSpPr>
            <a:cxnSpLocks/>
          </p:cNvCxnSpPr>
          <p:nvPr/>
        </p:nvCxnSpPr>
        <p:spPr>
          <a:xfrm flipH="1">
            <a:off x="2282121" y="4248393"/>
            <a:ext cx="1522107" cy="5472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13F97997-3CF8-4294-9FE3-74D8DDA5BFFC}"/>
              </a:ext>
            </a:extLst>
          </p:cNvPr>
          <p:cNvCxnSpPr>
            <a:cxnSpLocks/>
          </p:cNvCxnSpPr>
          <p:nvPr/>
        </p:nvCxnSpPr>
        <p:spPr>
          <a:xfrm flipH="1" flipV="1">
            <a:off x="2282120" y="5159320"/>
            <a:ext cx="1522107" cy="4757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" name="图片 80">
            <a:extLst>
              <a:ext uri="{FF2B5EF4-FFF2-40B4-BE49-F238E27FC236}">
                <a16:creationId xmlns:a16="http://schemas.microsoft.com/office/drawing/2014/main" id="{47CE6975-4F8F-4E65-9EC8-09564BA5AB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935" y="4681475"/>
            <a:ext cx="758848" cy="758848"/>
          </a:xfrm>
          <a:prstGeom prst="rect">
            <a:avLst/>
          </a:prstGeom>
        </p:spPr>
      </p:pic>
      <p:sp>
        <p:nvSpPr>
          <p:cNvPr id="85" name="文本框 84">
            <a:extLst>
              <a:ext uri="{FF2B5EF4-FFF2-40B4-BE49-F238E27FC236}">
                <a16:creationId xmlns:a16="http://schemas.microsoft.com/office/drawing/2014/main" id="{5E3007D4-E82F-40DA-A44F-D36B8CA697EF}"/>
              </a:ext>
            </a:extLst>
          </p:cNvPr>
          <p:cNvSpPr txBox="1"/>
          <p:nvPr/>
        </p:nvSpPr>
        <p:spPr>
          <a:xfrm>
            <a:off x="7376792" y="6007973"/>
            <a:ext cx="39339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cs typeface="Times New Roman" panose="02020603050405020304" pitchFamily="18" charset="0"/>
              </a:rPr>
              <a:t>DL/UL transmission for mid to high-speed UEs</a:t>
            </a:r>
            <a:endParaRPr lang="zh-CN" altLang="en-US" sz="1200" dirty="0">
              <a:cs typeface="Times New Roman" panose="02020603050405020304" pitchFamily="18" charset="0"/>
            </a:endParaRP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64943BEB-0EDF-4B08-B41B-094853912D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7944" y="3315251"/>
            <a:ext cx="1684190" cy="2562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752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Procedures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8899" y="1706880"/>
            <a:ext cx="11290822" cy="486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Initial access: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Coverage enhancement, energy efficiency improvement, capacity enhancement, and procedure simplification, etc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HARQ enhancements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Enhancements to HARQ efficiency, the number of HARQ processes and HARQ timing, etc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Uplink/Downlink control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Energy efficiency improvement and PUCCH simplification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Mobility management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Further enhancement of robustness and latency, while reducing complexity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Optimization &amp; simplification for protocol stack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UP overhead reduction, refinement of UP functions across layers, and optimization of UE state management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......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C738E4-ECD4-8011-C024-007EE7A03A28}"/>
              </a:ext>
            </a:extLst>
          </p:cNvPr>
          <p:cNvSpPr txBox="1"/>
          <p:nvPr/>
        </p:nvSpPr>
        <p:spPr>
          <a:xfrm>
            <a:off x="0" y="1027890"/>
            <a:ext cx="1219200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2400" b="1" dirty="0">
                <a:solidFill>
                  <a:schemeClr val="accent3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Both performance enhancement and </a:t>
            </a:r>
            <a:r>
              <a:rPr lang="en-US" altLang="zh-CN" sz="2400" b="1" dirty="0">
                <a:solidFill>
                  <a:schemeClr val="accent3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procedure simplification should be considered </a:t>
            </a:r>
            <a:endParaRPr lang="en-US" altLang="zh-CN" sz="2400" b="1" dirty="0">
              <a:solidFill>
                <a:schemeClr val="accent3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 for TN and NTN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2276" y="1899679"/>
            <a:ext cx="1090627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TN performance is not compromised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although a unified framework is applied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Starting from frame structure, RS, HARQ and coverage enhancement etc. 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40324" y="2980985"/>
            <a:ext cx="6941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5">
                    <a:lumMod val="90000"/>
                    <a:lumOff val="10000"/>
                  </a:schemeClr>
                </a:solidFill>
              </a:rPr>
              <a:t>Various use cases of 6G NTN </a:t>
            </a:r>
            <a:endParaRPr lang="zh-CN" altLang="en-US" sz="1600" b="1" dirty="0">
              <a:solidFill>
                <a:schemeClr val="accent5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028020" y="5256484"/>
            <a:ext cx="961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… </a:t>
            </a:r>
            <a:endParaRPr lang="zh-CN" altLang="en-US" dirty="0"/>
          </a:p>
        </p:txBody>
      </p:sp>
      <p:pic>
        <p:nvPicPr>
          <p:cNvPr id="9" name="图片 8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758877" y="3524995"/>
            <a:ext cx="2798374" cy="205994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29591" y="5723875"/>
            <a:ext cx="17914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/>
              <a:t>IoT</a:t>
            </a:r>
            <a:r>
              <a:rPr lang="en-US" altLang="zh-CN" sz="1600" dirty="0"/>
              <a:t> over NTN</a:t>
            </a:r>
            <a:endParaRPr lang="zh-CN" altLang="en-US" sz="1600" dirty="0"/>
          </a:p>
        </p:txBody>
      </p:sp>
      <p:pic>
        <p:nvPicPr>
          <p:cNvPr id="11" name="図 1"/>
          <p:cNvPicPr/>
          <p:nvPr/>
        </p:nvPicPr>
        <p:blipFill>
          <a:blip r:embed="rId3"/>
          <a:stretch>
            <a:fillRect/>
          </a:stretch>
        </p:blipFill>
        <p:spPr>
          <a:xfrm>
            <a:off x="4245735" y="3469009"/>
            <a:ext cx="2609461" cy="205994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373316" y="5723875"/>
            <a:ext cx="3075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Mobile Phone over NTN</a:t>
            </a:r>
            <a:endParaRPr lang="zh-CN" altLang="en-US" sz="1600" dirty="0"/>
          </a:p>
        </p:txBody>
      </p:sp>
      <p:pic>
        <p:nvPicPr>
          <p:cNvPr id="15" name="Picture 2" descr="https://img1.baidu.com/it/u=45044675,976739140&amp;fm=253&amp;fmt=auto&amp;app=138&amp;f=JPEG?w=500&amp;h=3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74751" y="5208675"/>
            <a:ext cx="606807" cy="36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photo.16pic.com/00/83/31/16pic_8331598_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4245" y="5220176"/>
            <a:ext cx="486758" cy="35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1057" y="4783380"/>
            <a:ext cx="432405" cy="57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3218" y="5273368"/>
            <a:ext cx="267507" cy="311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4846" y="3570334"/>
            <a:ext cx="733426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631" y="3626608"/>
            <a:ext cx="733426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8" name="直接箭头连接符 17"/>
          <p:cNvCxnSpPr/>
          <p:nvPr/>
        </p:nvCxnSpPr>
        <p:spPr>
          <a:xfrm>
            <a:off x="8490873" y="3882236"/>
            <a:ext cx="48675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H="1">
            <a:off x="7931375" y="4085785"/>
            <a:ext cx="465538" cy="1010148"/>
          </a:xfrm>
          <a:prstGeom prst="straightConnector1">
            <a:avLst/>
          </a:prstGeom>
          <a:ln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 flipH="1">
            <a:off x="8744862" y="4161352"/>
            <a:ext cx="465538" cy="1010148"/>
          </a:xfrm>
          <a:prstGeom prst="straightConnector1">
            <a:avLst/>
          </a:prstGeom>
          <a:ln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9456497" y="4116407"/>
            <a:ext cx="254560" cy="749724"/>
          </a:xfrm>
          <a:prstGeom prst="straightConnector1">
            <a:avLst/>
          </a:prstGeom>
          <a:ln w="19050"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endCxn id="1027" idx="1"/>
          </p:cNvCxnSpPr>
          <p:nvPr/>
        </p:nvCxnSpPr>
        <p:spPr>
          <a:xfrm>
            <a:off x="10008759" y="5256484"/>
            <a:ext cx="394459" cy="1726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0250813" y="5068767"/>
            <a:ext cx="5723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CN</a:t>
            </a:r>
            <a:endParaRPr lang="zh-CN" altLang="en-US" sz="1000" dirty="0"/>
          </a:p>
        </p:txBody>
      </p:sp>
      <p:sp>
        <p:nvSpPr>
          <p:cNvPr id="40" name="TextBox 39"/>
          <p:cNvSpPr txBox="1"/>
          <p:nvPr/>
        </p:nvSpPr>
        <p:spPr>
          <a:xfrm>
            <a:off x="7935633" y="5723875"/>
            <a:ext cx="3075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Vehicle over NTN</a:t>
            </a:r>
            <a:endParaRPr lang="zh-CN" altLang="en-US" sz="16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CCF7AE-317A-3025-DECB-DE1E1D4D83B3}"/>
              </a:ext>
            </a:extLst>
          </p:cNvPr>
          <p:cNvSpPr txBox="1"/>
          <p:nvPr/>
        </p:nvSpPr>
        <p:spPr>
          <a:xfrm>
            <a:off x="2728" y="1073367"/>
            <a:ext cx="1219200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Aim to support a unified framework to accommodate the requirements of TN and NTN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Q2ZDEwYTgwZmI0MDk5NTAzYmZiYThmYmQ3MDkzND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9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A59"/>
      </a:accent1>
      <a:accent2>
        <a:srgbClr val="F17D07"/>
      </a:accent2>
      <a:accent3>
        <a:srgbClr val="000A59"/>
      </a:accent3>
      <a:accent4>
        <a:srgbClr val="F17D07"/>
      </a:accent4>
      <a:accent5>
        <a:srgbClr val="000A59"/>
      </a:accent5>
      <a:accent6>
        <a:srgbClr val="F17D0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36510</TotalTime>
  <Words>1171</Words>
  <Application>Microsoft Office PowerPoint</Application>
  <PresentationFormat>宽屏</PresentationFormat>
  <Paragraphs>192</Paragraphs>
  <Slides>16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Source Han Sans CN</vt:lpstr>
      <vt:lpstr>等线</vt:lpstr>
      <vt:lpstr>黑体</vt:lpstr>
      <vt:lpstr>华文细黑</vt:lpstr>
      <vt:lpstr>微软雅黑</vt:lpstr>
      <vt:lpstr>Arial</vt:lpstr>
      <vt:lpstr>Calibri</vt:lpstr>
      <vt:lpstr>Times New Roman</vt:lpstr>
      <vt:lpstr>Wingdings</vt:lpstr>
      <vt:lpstr>Office 主题​​</vt:lpstr>
      <vt:lpstr>3_Office 主题​​</vt:lpstr>
      <vt:lpstr>自定义设计方案</vt:lpstr>
      <vt:lpstr>1_Office 主题​​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Hetiantian</dc:creator>
  <cp:lastModifiedBy>liuxiaofeng@ritt.cn</cp:lastModifiedBy>
  <cp:revision>683</cp:revision>
  <dcterms:created xsi:type="dcterms:W3CDTF">2022-04-07T06:28:00Z</dcterms:created>
  <dcterms:modified xsi:type="dcterms:W3CDTF">2025-02-14T03:35:55Z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(3)ZbsBJFhxWf8C5TGCujqD2ZWR4DN44lyYnqQ45J3rxBXDdY2UAKTPXXOBxwZ+YErTfGdn5zQw
jvtys/eCgLJw3DyJwxkmKbJHVB763jAf67vX2+wZI0t0aftP/1WkpAp57RtcqQwv7zNOmUze
Ew7J8TssL7PWUE//OwC/vJ/krkdGRNOKxfuihkz3j4HvH56VWKoRyhAWkatbdPX5R2AJBOS1
iDSmLbCft4f7ynz8Ib</vt:lpwstr>
  </property>
  <property fmtid="{D5CDD505-2E9C-101B-9397-08002B2CF9AE}" pid="3" name="_2015_ms_pID_7253431">
    <vt:lpwstr>tK/qc7CvSP0St8hLprLdN9lJzIhFTGxH1DLIDk+jfbpWC+bckUo37x
Kt0F6lWSQ4L6W0Ijr5r6/D0kFlIujdcFs2GjMEbrW6oXlnMw7SfUTjFIZxAze09c43rBqDyX
7mISw/4PAWjNQOzkDBEufaeP+QtV5JjaExjHkKcBIVJNNcq7hmUS2JqzPbTmJLX9IocnCwvV
G0+uVqrwjHt2WJs2WlO+FYLTP51KYVqoTx8x</vt:lpwstr>
  </property>
  <property fmtid="{D5CDD505-2E9C-101B-9397-08002B2CF9AE}" pid="4" name="_2015_ms_pID_7253432">
    <vt:lpwstr>Iw==</vt:lpwstr>
  </property>
  <property fmtid="{D5CDD505-2E9C-101B-9397-08002B2CF9AE}" pid="5" name="ICV">
    <vt:lpwstr>4657D6A45C7E41218A2AE0EF154856DE</vt:lpwstr>
  </property>
  <property fmtid="{D5CDD505-2E9C-101B-9397-08002B2CF9AE}" pid="6" name="KSOProductBuildVer">
    <vt:lpwstr>2052-11.1.0.11636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1685322307</vt:lpwstr>
  </property>
</Properties>
</file>