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16"/>
  </p:notesMasterIdLst>
  <p:handoutMasterIdLst>
    <p:handoutMasterId r:id="rId17"/>
  </p:handoutMasterIdLst>
  <p:sldIdLst>
    <p:sldId id="303" r:id="rId5"/>
    <p:sldId id="1018" r:id="rId6"/>
    <p:sldId id="705" r:id="rId7"/>
    <p:sldId id="1019" r:id="rId8"/>
    <p:sldId id="1020" r:id="rId9"/>
    <p:sldId id="1021" r:id="rId10"/>
    <p:sldId id="1022" r:id="rId11"/>
    <p:sldId id="1023" r:id="rId12"/>
    <p:sldId id="1024" r:id="rId13"/>
    <p:sldId id="1025" r:id="rId14"/>
    <p:sldId id="1026" r:id="rId15"/>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63" autoAdjust="0"/>
    <p:restoredTop sz="96370" autoAdjust="0"/>
  </p:normalViewPr>
  <p:slideViewPr>
    <p:cSldViewPr snapToGrid="0">
      <p:cViewPr varScale="1">
        <p:scale>
          <a:sx n="83" d="100"/>
          <a:sy n="83" d="100"/>
        </p:scale>
        <p:origin x="126" y="1824"/>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5/14/2024</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5/14/2024</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WG4 Meeting #128</a:t>
            </a:r>
          </a:p>
          <a:p>
            <a:pPr eaLnBrk="1" hangingPunct="1">
              <a:defRPr/>
            </a:pPr>
            <a:r>
              <a:rPr lang="en-US" altLang="en-US" sz="1200" b="1" dirty="0">
                <a:latin typeface="Arial "/>
              </a:rPr>
              <a:t>Korea, Jeju, 20 – 24 May 2024</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S4-240891</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SA4#128, 20-24 April 2024</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portal.3gpp.org/desktopmodules/Specifications/SpecificationDetails.aspx?specificationId=3741"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dash-large-files.akamaized.net/WAVE/3GPP/5GVideo%20/ReferenceSequences/" TargetMode="External"/><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hyperlink" Target="https://github.com/haudiobe/5GVideo/" TargetMode="External"/><Relationship Id="rId4" Type="http://schemas.openxmlformats.org/officeDocument/2006/relationships/hyperlink" Target="https://dash-large-files.akamaized.net/WAVE/3GPP/5GVideo/Bitstreams/"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762000" y="1671639"/>
            <a:ext cx="10210799" cy="1470025"/>
          </a:xfrm>
        </p:spPr>
        <p:txBody>
          <a:bodyPr>
            <a:noAutofit/>
          </a:bodyPr>
          <a:lstStyle/>
          <a:p>
            <a:pPr>
              <a:defRPr/>
            </a:pPr>
            <a:r>
              <a:rPr lang="en-GB" sz="2000" b="1" i="1" dirty="0">
                <a:effectLst>
                  <a:outerShdw blurRad="38100" dist="38100" dir="2700000" algn="tl">
                    <a:srgbClr val="C0C0C0"/>
                  </a:outerShdw>
                </a:effectLst>
              </a:rPr>
              <a:t>  </a:t>
            </a:r>
            <a:br>
              <a:rPr lang="en-GB" sz="2000" dirty="0"/>
            </a:br>
            <a:br>
              <a:rPr lang="en-US" sz="4000" b="1" dirty="0"/>
            </a:br>
            <a:r>
              <a:rPr lang="en-GB" sz="4000" dirty="0"/>
              <a:t> </a:t>
            </a:r>
            <a:r>
              <a:rPr lang="en-US" sz="3600" b="1" dirty="0"/>
              <a:t>Summary of TR 26.955 Video codec characteristics for 5G-based services and applications</a:t>
            </a:r>
            <a:br>
              <a:rPr lang="en-US" sz="3600" b="1" dirty="0"/>
            </a:br>
            <a:r>
              <a:rPr lang="en-US" sz="3600" b="1" dirty="0"/>
              <a:t>for Presentation to GSMA TSG</a:t>
            </a:r>
            <a:br>
              <a:rPr lang="en-GB" sz="4000" b="1" i="1" dirty="0"/>
            </a:br>
            <a:r>
              <a:rPr lang="en-GB" sz="2000" dirty="0">
                <a:latin typeface="Arial" pitchFamily="34" charset="0"/>
              </a:rPr>
              <a:t> </a:t>
            </a:r>
            <a:br>
              <a:rPr lang="en-US" sz="2000" dirty="0">
                <a:effectLst>
                  <a:outerShdw blurRad="38100" dist="38100" dir="2700000" algn="tl">
                    <a:srgbClr val="C0C0C0"/>
                  </a:outerShdw>
                </a:effectLst>
                <a:latin typeface="Arial" pitchFamily="34" charset="0"/>
              </a:rPr>
            </a:br>
            <a:br>
              <a:rPr lang="en-US" sz="1800" dirty="0">
                <a:effectLst>
                  <a:outerShdw blurRad="38100" dist="38100" dir="2700000" algn="tl">
                    <a:srgbClr val="C0C0C0"/>
                  </a:outerShdw>
                </a:effectLst>
              </a:rPr>
            </a:br>
            <a:endParaRPr lang="en-GB" sz="1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609601" y="4406900"/>
            <a:ext cx="10696574" cy="1752600"/>
          </a:xfrm>
        </p:spPr>
        <p:txBody>
          <a:bodyPr/>
          <a:lstStyle/>
          <a:p>
            <a:pPr marL="1350645" marR="0" indent="-1350645" algn="l">
              <a:spcBef>
                <a:spcPts val="600"/>
              </a:spcBef>
              <a:spcAft>
                <a:spcPts val="600"/>
              </a:spcAft>
              <a:tabLst>
                <a:tab pos="457200" algn="l"/>
              </a:tabLst>
            </a:pPr>
            <a:r>
              <a:rPr lang="fr-FR" sz="1800" b="1" dirty="0">
                <a:effectLst/>
                <a:latin typeface="Arial" panose="020B0604020202020204" pitchFamily="34" charset="0"/>
                <a:ea typeface="SimSun" panose="02010600030101010101" pitchFamily="2" charset="-122"/>
                <a:cs typeface="Times New Roman" panose="02020603050405020304" pitchFamily="18" charset="0"/>
              </a:rPr>
              <a:t>Source:		SA4 Chair (Dolby), Rapporteur (Qualcomm), SA4 </a:t>
            </a:r>
            <a:r>
              <a:rPr lang="fr-FR" sz="1800" b="1" dirty="0" err="1">
                <a:effectLst/>
                <a:latin typeface="Arial" panose="020B0604020202020204" pitchFamily="34" charset="0"/>
                <a:ea typeface="SimSun" panose="02010600030101010101" pitchFamily="2" charset="-122"/>
                <a:cs typeface="Times New Roman" panose="02020603050405020304" pitchFamily="18" charset="0"/>
              </a:rPr>
              <a:t>Video</a:t>
            </a:r>
            <a:r>
              <a:rPr lang="fr-FR" sz="1800" b="1" dirty="0">
                <a:effectLst/>
                <a:latin typeface="Arial" panose="020B0604020202020204" pitchFamily="34" charset="0"/>
                <a:ea typeface="SimSun" panose="02010600030101010101" pitchFamily="2" charset="-122"/>
                <a:cs typeface="Times New Roman" panose="02020603050405020304" pitchFamily="18" charset="0"/>
              </a:rPr>
              <a:t> SWG Chair (Tencent)</a:t>
            </a:r>
            <a:endParaRPr lang="en-US" sz="1800" dirty="0">
              <a:effectLst/>
              <a:latin typeface="Times New Roman" panose="02020603050405020304" pitchFamily="18" charset="0"/>
              <a:ea typeface="Times New Roman" panose="02020603050405020304" pitchFamily="18" charset="0"/>
            </a:endParaRPr>
          </a:p>
          <a:p>
            <a:pPr marL="1353185" marR="0" indent="-1353185" algn="l">
              <a:spcBef>
                <a:spcPts val="0"/>
              </a:spcBef>
              <a:spcAft>
                <a:spcPts val="600"/>
              </a:spcAft>
              <a:tabLst>
                <a:tab pos="457200" algn="l"/>
              </a:tabLst>
            </a:pPr>
            <a:r>
              <a:rPr lang="en-GB" sz="1800" b="1" dirty="0">
                <a:effectLst/>
                <a:latin typeface="Arial" panose="020B0604020202020204" pitchFamily="34" charset="0"/>
                <a:ea typeface="SimSun" panose="02010600030101010101" pitchFamily="2" charset="-122"/>
                <a:cs typeface="Times New Roman" panose="02020603050405020304" pitchFamily="18" charset="0"/>
              </a:rPr>
              <a:t>Document for:	Agreement</a:t>
            </a:r>
            <a:endParaRPr lang="en-US" sz="1800" dirty="0">
              <a:effectLst/>
              <a:latin typeface="Times New Roman" panose="02020603050405020304" pitchFamily="18" charset="0"/>
              <a:ea typeface="Times New Roman" panose="02020603050405020304" pitchFamily="18" charset="0"/>
            </a:endParaRPr>
          </a:p>
          <a:p>
            <a:pPr marL="1353185" marR="0" indent="-1353185" algn="l">
              <a:spcBef>
                <a:spcPts val="0"/>
              </a:spcBef>
              <a:spcAft>
                <a:spcPts val="600"/>
              </a:spcAft>
              <a:tabLst>
                <a:tab pos="457200" algn="l"/>
              </a:tabLst>
            </a:pPr>
            <a:r>
              <a:rPr lang="en-GB" sz="1800" b="1" dirty="0">
                <a:effectLst/>
                <a:latin typeface="Arial" panose="020B0604020202020204" pitchFamily="34" charset="0"/>
                <a:ea typeface="SimSun" panose="02010600030101010101" pitchFamily="2" charset="-122"/>
                <a:cs typeface="Times New Roman" panose="02020603050405020304" pitchFamily="18" charset="0"/>
              </a:rPr>
              <a:t>Agenda Item:	6</a:t>
            </a:r>
            <a:endParaRPr lang="en-US" sz="1800" dirty="0">
              <a:effectLst/>
              <a:latin typeface="Times New Roman" panose="02020603050405020304" pitchFamily="18" charset="0"/>
              <a:ea typeface="Times New Roman" panose="02020603050405020304" pitchFamily="18"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US" altLang="en-US" dirty="0"/>
              <a:t>Characterization summarized results - 2</a:t>
            </a:r>
            <a:endParaRPr lang="en-GB" altLang="en-US" dirty="0"/>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a:xfrm>
            <a:off x="647701" y="1454151"/>
            <a:ext cx="9746366" cy="4830763"/>
          </a:xfrm>
        </p:spPr>
        <p:txBody>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New Codecs against H.265/HEVC -average BD Rate Gains using PSNR</a:t>
            </a:r>
            <a:endParaRPr lang="en-US" altLang="en-US" sz="1200" dirty="0"/>
          </a:p>
        </p:txBody>
      </p:sp>
      <p:pic>
        <p:nvPicPr>
          <p:cNvPr id="3" name="Picture 2">
            <a:extLst>
              <a:ext uri="{FF2B5EF4-FFF2-40B4-BE49-F238E27FC236}">
                <a16:creationId xmlns:a16="http://schemas.microsoft.com/office/drawing/2014/main" id="{F7664343-AD3E-9B22-8F08-B629E34ECDD8}"/>
              </a:ext>
            </a:extLst>
          </p:cNvPr>
          <p:cNvPicPr>
            <a:picLocks noChangeAspect="1"/>
          </p:cNvPicPr>
          <p:nvPr/>
        </p:nvPicPr>
        <p:blipFill>
          <a:blip r:embed="rId3"/>
          <a:stretch>
            <a:fillRect/>
          </a:stretch>
        </p:blipFill>
        <p:spPr>
          <a:xfrm>
            <a:off x="794277" y="1925691"/>
            <a:ext cx="9599790" cy="4359223"/>
          </a:xfrm>
          <a:prstGeom prst="rect">
            <a:avLst/>
          </a:prstGeom>
        </p:spPr>
      </p:pic>
    </p:spTree>
    <p:extLst>
      <p:ext uri="{BB962C8B-B14F-4D97-AF65-F5344CB8AC3E}">
        <p14:creationId xmlns:p14="http://schemas.microsoft.com/office/powerpoint/2010/main" val="417767787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US" altLang="en-US" dirty="0"/>
              <a:t>Extracts from conclusions</a:t>
            </a:r>
            <a:endParaRPr lang="en-GB" altLang="en-US" dirty="0"/>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marL="0" marR="0">
              <a:spcBef>
                <a:spcPts val="0"/>
              </a:spcBef>
              <a:spcAft>
                <a:spcPts val="900"/>
              </a:spcAft>
            </a:pPr>
            <a:r>
              <a:rPr lang="en-US" altLang="en-US" sz="1600" dirty="0"/>
              <a:t>“</a:t>
            </a:r>
            <a:r>
              <a:rPr lang="en-GB" sz="1400" dirty="0">
                <a:effectLst/>
                <a:latin typeface="Times New Roman" panose="02020603050405020304" pitchFamily="18" charset="0"/>
                <a:ea typeface="Times New Roman" panose="02020603050405020304" pitchFamily="18" charset="0"/>
              </a:rPr>
              <a:t>The Technical Report provides a full characterization framework for video codecs in the context of 5G services. This framework permits the evaluation of the performance of existing 3GPP codecs, and also permits the identification of potential benefits of new codecs. </a:t>
            </a:r>
            <a:r>
              <a:rPr lang="en-US" altLang="en-US" sz="1600" dirty="0"/>
              <a:t>”</a:t>
            </a:r>
          </a:p>
          <a:p>
            <a:pPr marL="0" marR="0">
              <a:spcBef>
                <a:spcPts val="0"/>
              </a:spcBef>
              <a:spcAft>
                <a:spcPts val="900"/>
              </a:spcAft>
            </a:pPr>
            <a:r>
              <a:rPr lang="en-US" altLang="en-US" sz="1600" dirty="0"/>
              <a:t>“</a:t>
            </a:r>
            <a:r>
              <a:rPr lang="en-GB" sz="1400" dirty="0">
                <a:effectLst/>
                <a:latin typeface="Times New Roman" panose="02020603050405020304" pitchFamily="18" charset="0"/>
                <a:ea typeface="Times New Roman" panose="02020603050405020304" pitchFamily="18" charset="0"/>
              </a:rPr>
              <a:t>The framework clearly has some limitations; for example, encoder configurations for each scenario may have not been stringent enough in the definition, leading to results that may not be fully comparable. Further, the encoders used for the evaluation of the various codecs have different maturity and features. Results in this document should always be considered with caution, and the reader should understand how these results were derived. The framework does not include subjective evaluation; it is purely based on objective metrics.</a:t>
            </a:r>
            <a:r>
              <a:rPr lang="en-US" altLang="en-US" sz="1600" dirty="0"/>
              <a:t>”</a:t>
            </a:r>
          </a:p>
          <a:p>
            <a:pPr marL="0" marR="0">
              <a:spcBef>
                <a:spcPts val="0"/>
              </a:spcBef>
              <a:spcAft>
                <a:spcPts val="900"/>
              </a:spcAft>
            </a:pPr>
            <a:r>
              <a:rPr lang="en-US" altLang="en-US" sz="1600" dirty="0"/>
              <a:t>“</a:t>
            </a:r>
            <a:r>
              <a:rPr lang="en-GB" sz="1400" dirty="0">
                <a:effectLst/>
                <a:latin typeface="Times New Roman" panose="02020603050405020304" pitchFamily="18" charset="0"/>
                <a:ea typeface="Times New Roman" panose="02020603050405020304" pitchFamily="18" charset="0"/>
              </a:rPr>
              <a:t>From the scenarios and results in this Technical Report it is observed that:</a:t>
            </a:r>
            <a:endParaRPr lang="en-US" sz="14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900"/>
              </a:spcAft>
              <a:buFont typeface="Times New Roman" panose="02020603050405020304" pitchFamily="18" charset="0"/>
              <a:buChar char="-"/>
            </a:pPr>
            <a:r>
              <a:rPr lang="en-GB" sz="1400" dirty="0">
                <a:effectLst/>
                <a:latin typeface="Times New Roman" panose="02020603050405020304" pitchFamily="18" charset="0"/>
                <a:ea typeface="Times New Roman" panose="02020603050405020304" pitchFamily="18" charset="0"/>
              </a:rPr>
              <a:t>H.265/HEVC does not show any functional deficiencies or gaps, nor does it lack any relevant features.</a:t>
            </a:r>
            <a:endParaRPr lang="en-US" sz="14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900"/>
              </a:spcAft>
              <a:buFont typeface="Times New Roman" panose="02020603050405020304" pitchFamily="18" charset="0"/>
              <a:buChar char="-"/>
            </a:pPr>
            <a:r>
              <a:rPr lang="en-GB" sz="1400" dirty="0">
                <a:effectLst/>
                <a:latin typeface="Times New Roman" panose="02020603050405020304" pitchFamily="18" charset="0"/>
                <a:ea typeface="Times New Roman" panose="02020603050405020304" pitchFamily="18" charset="0"/>
              </a:rPr>
              <a:t>In terms of compression efficiency, H.265/HEVC, evaluated based on the HM, performs sufficiently well for all the scenarios in this technical report.</a:t>
            </a:r>
          </a:p>
          <a:p>
            <a:pPr marL="0" marR="0" lvl="0" indent="0">
              <a:spcBef>
                <a:spcPts val="0"/>
              </a:spcBef>
              <a:spcAft>
                <a:spcPts val="900"/>
              </a:spcAft>
              <a:buNone/>
            </a:pPr>
            <a:r>
              <a:rPr lang="en-US" altLang="en-US" sz="1400" dirty="0">
                <a:latin typeface="Times New Roman" panose="02020603050405020304" pitchFamily="18" charset="0"/>
                <a:cs typeface="Times New Roman" panose="02020603050405020304" pitchFamily="18" charset="0"/>
              </a:rPr>
              <a:t>Providing consistent HEVC-based interoperability in 3GPP services, for traditional and new scenarios, is definitely beneficial. It is recommended that 3GPP consider upgrading specifications to support profiles, levels, and possibly features available in HEVC. ”</a:t>
            </a:r>
          </a:p>
          <a:p>
            <a:pPr marL="0" marR="0">
              <a:spcBef>
                <a:spcPts val="0"/>
              </a:spcBef>
              <a:spcAft>
                <a:spcPts val="900"/>
              </a:spcAft>
            </a:pPr>
            <a:r>
              <a:rPr lang="en-US" altLang="en-US" sz="1400" dirty="0">
                <a:latin typeface="Times New Roman" panose="02020603050405020304" pitchFamily="18" charset="0"/>
                <a:cs typeface="Times New Roman" panose="02020603050405020304" pitchFamily="18" charset="0"/>
              </a:rPr>
              <a:t>“The framework and the initial results for new codecs, while demonstrating coding performance improvements over H.265/HEVC, are not mature enough to support concrete recommendations. </a:t>
            </a:r>
          </a:p>
          <a:p>
            <a:pPr marL="0" marR="0">
              <a:spcBef>
                <a:spcPts val="0"/>
              </a:spcBef>
              <a:spcAft>
                <a:spcPts val="900"/>
              </a:spcAft>
            </a:pPr>
            <a:r>
              <a:rPr lang="en-US" altLang="en-US" sz="1400" dirty="0">
                <a:latin typeface="Times New Roman" panose="02020603050405020304" pitchFamily="18" charset="0"/>
                <a:cs typeface="Times New Roman" panose="02020603050405020304" pitchFamily="18" charset="0"/>
              </a:rPr>
              <a:t>“The potential addition of any new codec in 3GPP services and specifications requires diligent preparation, including the identification of needs and requirements for different scenarios, as well as a complete characterization against existing codecs. The information in this TR, as well as any new developments in 3GPP with respect to codecs in latest specifications, could serve as a baseline for future work. Such an effort may lead to conclusions on the potential addition of any new codec in 3GPP services and specifications. However, no immediate need has been identified to initiate such follow-up work. ”</a:t>
            </a:r>
          </a:p>
        </p:txBody>
      </p:sp>
    </p:spTree>
    <p:extLst>
      <p:ext uri="{BB962C8B-B14F-4D97-AF65-F5344CB8AC3E}">
        <p14:creationId xmlns:p14="http://schemas.microsoft.com/office/powerpoint/2010/main" val="206874094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Introduction</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GSMA TSG#55 (March 2024) discussed video traffic optimizations. During the discussion, the 3GPP SA4 chair mentioned the work documented in Rel-17 TR 26.955 and its conclusions. The group asked for a summary of TR 26.955 to be presented at GSMA TSG#56 (June 2024). This request was accepted.</a:t>
            </a:r>
          </a:p>
          <a:p>
            <a:pPr>
              <a:lnSpc>
                <a:spcPct val="90000"/>
              </a:lnSpc>
              <a:spcBef>
                <a:spcPts val="500"/>
              </a:spcBef>
            </a:pPr>
            <a:r>
              <a:rPr lang="en-US" altLang="en-US" sz="2000" dirty="0"/>
              <a:t>The following slides are proposed to be presented as response to this request.</a:t>
            </a:r>
          </a:p>
        </p:txBody>
      </p:sp>
    </p:spTree>
    <p:extLst>
      <p:ext uri="{BB962C8B-B14F-4D97-AF65-F5344CB8AC3E}">
        <p14:creationId xmlns:p14="http://schemas.microsoft.com/office/powerpoint/2010/main" val="348843236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TR 26.955 “</a:t>
            </a:r>
            <a:r>
              <a:rPr lang="en-US" altLang="en-US" dirty="0"/>
              <a:t>Video codec characteristics for 5G-based services and applications”</a:t>
            </a:r>
            <a:endParaRPr lang="en-GB" altLang="en-US" dirty="0"/>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3GPP Technical Report 26.955 “Video codec characteristics for 5G-based services and applications” was developed by 3GPP SA4 (Multimedia Codecs, Systems and Services) and approved as part of Rel-17</a:t>
            </a:r>
          </a:p>
          <a:p>
            <a:pPr>
              <a:lnSpc>
                <a:spcPct val="90000"/>
              </a:lnSpc>
              <a:spcBef>
                <a:spcPts val="500"/>
              </a:spcBef>
            </a:pPr>
            <a:r>
              <a:rPr lang="en-US" altLang="en-US" sz="2000" dirty="0"/>
              <a:t>It is publicly available at : </a:t>
            </a:r>
          </a:p>
          <a:p>
            <a:pPr lvl="1">
              <a:lnSpc>
                <a:spcPct val="90000"/>
              </a:lnSpc>
              <a:spcBef>
                <a:spcPts val="500"/>
              </a:spcBef>
            </a:pPr>
            <a:r>
              <a:rPr lang="en-US" altLang="en-US" sz="1400" dirty="0">
                <a:hlinkClick r:id="rId2"/>
              </a:rPr>
              <a:t>https://portal.3gpp.org/desktopmodules/Specifications/SpecificationDetails.aspx?specificationId=3741</a:t>
            </a:r>
            <a:r>
              <a:rPr lang="en-US" altLang="en-US" sz="1600" dirty="0"/>
              <a:t>	</a:t>
            </a:r>
          </a:p>
          <a:p>
            <a:pPr lvl="1">
              <a:lnSpc>
                <a:spcPct val="90000"/>
              </a:lnSpc>
              <a:spcBef>
                <a:spcPts val="500"/>
              </a:spcBef>
            </a:pPr>
            <a:r>
              <a:rPr lang="en-US" altLang="en-US" sz="1600" dirty="0"/>
              <a:t>Responsible group: SA4</a:t>
            </a:r>
          </a:p>
          <a:p>
            <a:pPr lvl="1">
              <a:lnSpc>
                <a:spcPct val="90000"/>
              </a:lnSpc>
              <a:spcBef>
                <a:spcPts val="500"/>
              </a:spcBef>
            </a:pPr>
            <a:r>
              <a:rPr lang="en-US" altLang="en-US" sz="1600" dirty="0"/>
              <a:t>Rapporteur: Thomas Stockhammer (Qualcomm Germany)</a:t>
            </a:r>
          </a:p>
          <a:p>
            <a:pPr lvl="1">
              <a:lnSpc>
                <a:spcPct val="90000"/>
              </a:lnSpc>
              <a:spcBef>
                <a:spcPts val="500"/>
              </a:spcBef>
            </a:pPr>
            <a:r>
              <a:rPr lang="en-US" altLang="en-US" sz="1600" dirty="0"/>
              <a:t>Study Item: FS_5GVideo (Study on 5G Video Codec Characteristics)</a:t>
            </a:r>
          </a:p>
          <a:p>
            <a:pPr>
              <a:lnSpc>
                <a:spcPct val="90000"/>
              </a:lnSpc>
              <a:spcBef>
                <a:spcPts val="500"/>
              </a:spcBef>
            </a:pPr>
            <a:r>
              <a:rPr lang="en-US" altLang="en-US" sz="2000" dirty="0"/>
              <a:t>Scope</a:t>
            </a:r>
          </a:p>
          <a:p>
            <a:pPr lvl="1">
              <a:lnSpc>
                <a:spcPct val="90000"/>
              </a:lnSpc>
              <a:spcBef>
                <a:spcPts val="500"/>
              </a:spcBef>
            </a:pPr>
            <a:r>
              <a:rPr lang="en-US" altLang="en-US" sz="1600" dirty="0"/>
              <a:t>“The present technical report documents relevant interoperability requirements, performance characteristics and implementation constraints of video codecs in 5G services, and characterizes video codecs, in particular 3GPP defined codecs H.264/AVC and H.265/HEVC in order to have a benchmark for the addition of potential future video codecs.“</a:t>
            </a:r>
          </a:p>
          <a:p>
            <a:pPr>
              <a:lnSpc>
                <a:spcPct val="90000"/>
              </a:lnSpc>
              <a:spcBef>
                <a:spcPts val="500"/>
              </a:spcBef>
            </a:pPr>
            <a:endParaRPr lang="en-US"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Table of content</a:t>
            </a:r>
          </a:p>
        </p:txBody>
      </p:sp>
      <p:pic>
        <p:nvPicPr>
          <p:cNvPr id="6" name="Content Placeholder 5">
            <a:extLst>
              <a:ext uri="{FF2B5EF4-FFF2-40B4-BE49-F238E27FC236}">
                <a16:creationId xmlns:a16="http://schemas.microsoft.com/office/drawing/2014/main" id="{2D69D0B1-4422-9E7F-AA2D-E46F56B1481D}"/>
              </a:ext>
            </a:extLst>
          </p:cNvPr>
          <p:cNvPicPr>
            <a:picLocks noGrp="1" noChangeAspect="1"/>
          </p:cNvPicPr>
          <p:nvPr>
            <p:ph idx="1"/>
          </p:nvPr>
        </p:nvPicPr>
        <p:blipFill>
          <a:blip r:embed="rId2"/>
          <a:stretch>
            <a:fillRect/>
          </a:stretch>
        </p:blipFill>
        <p:spPr>
          <a:xfrm>
            <a:off x="667730" y="1301750"/>
            <a:ext cx="4536095" cy="4830763"/>
          </a:xfrm>
        </p:spPr>
      </p:pic>
      <p:pic>
        <p:nvPicPr>
          <p:cNvPr id="8" name="Picture 7">
            <a:extLst>
              <a:ext uri="{FF2B5EF4-FFF2-40B4-BE49-F238E27FC236}">
                <a16:creationId xmlns:a16="http://schemas.microsoft.com/office/drawing/2014/main" id="{3162CB2A-1730-B458-C206-5A3F4058BB76}"/>
              </a:ext>
            </a:extLst>
          </p:cNvPr>
          <p:cNvPicPr>
            <a:picLocks noChangeAspect="1"/>
          </p:cNvPicPr>
          <p:nvPr/>
        </p:nvPicPr>
        <p:blipFill>
          <a:blip r:embed="rId3"/>
          <a:stretch>
            <a:fillRect/>
          </a:stretch>
        </p:blipFill>
        <p:spPr>
          <a:xfrm>
            <a:off x="5809907" y="1301750"/>
            <a:ext cx="4915586" cy="4810796"/>
          </a:xfrm>
          <a:prstGeom prst="rect">
            <a:avLst/>
          </a:prstGeom>
        </p:spPr>
      </p:pic>
    </p:spTree>
    <p:extLst>
      <p:ext uri="{BB962C8B-B14F-4D97-AF65-F5344CB8AC3E}">
        <p14:creationId xmlns:p14="http://schemas.microsoft.com/office/powerpoint/2010/main" val="325341017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US" altLang="en-US" dirty="0"/>
              <a:t>5G Video capabilities and services</a:t>
            </a:r>
            <a:endParaRPr lang="en-GB" altLang="en-US" dirty="0"/>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In 3GPP 5G Specifications in Rel-17, two video codecs are prominently referenced and available, namely H.264 (AVC) and H.265 (HEVC) with highest defined profile/level combinations:</a:t>
            </a:r>
          </a:p>
          <a:p>
            <a:pPr lvl="1">
              <a:lnSpc>
                <a:spcPct val="90000"/>
              </a:lnSpc>
              <a:spcBef>
                <a:spcPts val="500"/>
              </a:spcBef>
            </a:pPr>
            <a:r>
              <a:rPr lang="en-US" altLang="en-US" sz="1600" dirty="0"/>
              <a:t>H.264 (AVC) Progressive High Profile Level 5.1 with restrictions</a:t>
            </a:r>
          </a:p>
          <a:p>
            <a:pPr lvl="1">
              <a:lnSpc>
                <a:spcPct val="90000"/>
              </a:lnSpc>
              <a:spcBef>
                <a:spcPts val="500"/>
              </a:spcBef>
            </a:pPr>
            <a:r>
              <a:rPr lang="en-US" altLang="en-US" sz="1600" dirty="0"/>
              <a:t>H.265 (HEVC) Main 10 Profile Main Tier Level 5.1 </a:t>
            </a:r>
          </a:p>
          <a:p>
            <a:pPr>
              <a:lnSpc>
                <a:spcPct val="90000"/>
              </a:lnSpc>
              <a:spcBef>
                <a:spcPts val="500"/>
              </a:spcBef>
            </a:pPr>
            <a:r>
              <a:rPr lang="en-US" altLang="en-US" sz="2000" dirty="0"/>
              <a:t> These codecs are specified for all Rel-17 defined 5G services and applications:</a:t>
            </a:r>
          </a:p>
          <a:p>
            <a:pPr lvl="1">
              <a:lnSpc>
                <a:spcPct val="90000"/>
              </a:lnSpc>
              <a:spcBef>
                <a:spcPts val="500"/>
              </a:spcBef>
            </a:pPr>
            <a:r>
              <a:rPr lang="en-US" altLang="en-US" sz="1600" dirty="0"/>
              <a:t>TV over 3GPP</a:t>
            </a:r>
          </a:p>
          <a:p>
            <a:pPr lvl="1">
              <a:lnSpc>
                <a:spcPct val="90000"/>
              </a:lnSpc>
              <a:spcBef>
                <a:spcPts val="500"/>
              </a:spcBef>
            </a:pPr>
            <a:r>
              <a:rPr lang="en-US" altLang="en-US" sz="1600" dirty="0"/>
              <a:t>VR</a:t>
            </a:r>
          </a:p>
          <a:p>
            <a:pPr lvl="1">
              <a:lnSpc>
                <a:spcPct val="90000"/>
              </a:lnSpc>
              <a:spcBef>
                <a:spcPts val="500"/>
              </a:spcBef>
            </a:pPr>
            <a:r>
              <a:rPr lang="en-US" altLang="en-US" sz="1600" dirty="0"/>
              <a:t>Media streaming</a:t>
            </a:r>
          </a:p>
          <a:p>
            <a:pPr lvl="1">
              <a:lnSpc>
                <a:spcPct val="90000"/>
              </a:lnSpc>
              <a:spcBef>
                <a:spcPts val="500"/>
              </a:spcBef>
            </a:pPr>
            <a:r>
              <a:rPr lang="en-US" altLang="en-US" sz="1600" dirty="0"/>
              <a:t>Multimedia Telephony over IMS</a:t>
            </a:r>
          </a:p>
          <a:p>
            <a:pPr lvl="1">
              <a:lnSpc>
                <a:spcPct val="90000"/>
              </a:lnSpc>
              <a:spcBef>
                <a:spcPts val="500"/>
              </a:spcBef>
            </a:pPr>
            <a:r>
              <a:rPr lang="en-US" altLang="en-US" sz="1600" dirty="0"/>
              <a:t>Messaging</a:t>
            </a:r>
          </a:p>
          <a:p>
            <a:pPr lvl="1">
              <a:lnSpc>
                <a:spcPct val="90000"/>
              </a:lnSpc>
              <a:spcBef>
                <a:spcPts val="500"/>
              </a:spcBef>
            </a:pPr>
            <a:r>
              <a:rPr lang="en-US" altLang="en-US" sz="1600" dirty="0"/>
              <a:t>Telepresence with Screen Content Coding</a:t>
            </a:r>
          </a:p>
          <a:p>
            <a:pPr>
              <a:lnSpc>
                <a:spcPct val="90000"/>
              </a:lnSpc>
              <a:spcBef>
                <a:spcPts val="500"/>
              </a:spcBef>
            </a:pPr>
            <a:r>
              <a:rPr lang="en-US" altLang="en-US" sz="2000" dirty="0"/>
              <a:t>The purpose of the study was to characterize these codecs for the defined 5G services.</a:t>
            </a:r>
          </a:p>
        </p:txBody>
      </p:sp>
    </p:spTree>
    <p:extLst>
      <p:ext uri="{BB962C8B-B14F-4D97-AF65-F5344CB8AC3E}">
        <p14:creationId xmlns:p14="http://schemas.microsoft.com/office/powerpoint/2010/main" val="113483463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US" altLang="en-US" dirty="0"/>
              <a:t>Scenarios</a:t>
            </a:r>
            <a:endParaRPr lang="en-GB" altLang="en-US" dirty="0"/>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Scenarios are defined </a:t>
            </a:r>
          </a:p>
          <a:p>
            <a:pPr lvl="1">
              <a:lnSpc>
                <a:spcPct val="90000"/>
              </a:lnSpc>
              <a:spcBef>
                <a:spcPts val="500"/>
              </a:spcBef>
            </a:pPr>
            <a:r>
              <a:rPr lang="en-US" altLang="en-US" sz="1600" dirty="0"/>
              <a:t>to identify how video codecs are typically used in 5G type of services</a:t>
            </a:r>
          </a:p>
          <a:p>
            <a:pPr lvl="1">
              <a:lnSpc>
                <a:spcPct val="90000"/>
              </a:lnSpc>
              <a:spcBef>
                <a:spcPts val="500"/>
              </a:spcBef>
            </a:pPr>
            <a:r>
              <a:rPr lang="en-US" altLang="en-US" sz="1600" dirty="0"/>
              <a:t>To define reference sequences (types and formats), decoding &amp; encoding constraints</a:t>
            </a:r>
          </a:p>
          <a:p>
            <a:pPr>
              <a:lnSpc>
                <a:spcPct val="90000"/>
              </a:lnSpc>
              <a:spcBef>
                <a:spcPts val="500"/>
              </a:spcBef>
            </a:pPr>
            <a:r>
              <a:rPr lang="en-US" altLang="en-US" sz="2000" dirty="0"/>
              <a:t>Defined Scenarios</a:t>
            </a:r>
          </a:p>
          <a:p>
            <a:pPr lvl="1">
              <a:lnSpc>
                <a:spcPct val="90000"/>
              </a:lnSpc>
              <a:spcBef>
                <a:spcPts val="500"/>
              </a:spcBef>
            </a:pPr>
            <a:r>
              <a:rPr lang="en-US" altLang="en-US" sz="1600" dirty="0"/>
              <a:t>Scenario 1: Full HD Streaming</a:t>
            </a:r>
          </a:p>
          <a:p>
            <a:pPr lvl="1">
              <a:lnSpc>
                <a:spcPct val="90000"/>
              </a:lnSpc>
              <a:spcBef>
                <a:spcPts val="500"/>
              </a:spcBef>
            </a:pPr>
            <a:r>
              <a:rPr lang="en-US" altLang="en-US" sz="1600" dirty="0"/>
              <a:t>Scenario 2: 4K-TV</a:t>
            </a:r>
          </a:p>
          <a:p>
            <a:pPr lvl="1">
              <a:lnSpc>
                <a:spcPct val="90000"/>
              </a:lnSpc>
              <a:spcBef>
                <a:spcPts val="500"/>
              </a:spcBef>
            </a:pPr>
            <a:r>
              <a:rPr lang="en-US" altLang="en-US" sz="1600" dirty="0"/>
              <a:t>Scenario 3: Screen Content Scenario</a:t>
            </a:r>
          </a:p>
          <a:p>
            <a:pPr lvl="1">
              <a:lnSpc>
                <a:spcPct val="90000"/>
              </a:lnSpc>
              <a:spcBef>
                <a:spcPts val="500"/>
              </a:spcBef>
            </a:pPr>
            <a:r>
              <a:rPr lang="en-US" altLang="en-US" sz="1600" dirty="0"/>
              <a:t>Scenario 4: Messaging and Social Sharing</a:t>
            </a:r>
          </a:p>
          <a:p>
            <a:pPr lvl="1">
              <a:lnSpc>
                <a:spcPct val="90000"/>
              </a:lnSpc>
              <a:spcBef>
                <a:spcPts val="500"/>
              </a:spcBef>
            </a:pPr>
            <a:r>
              <a:rPr lang="en-US" altLang="en-US" sz="1600" dirty="0"/>
              <a:t>Scenario 5: Online Gaming</a:t>
            </a:r>
          </a:p>
          <a:p>
            <a:pPr marL="0" indent="0">
              <a:lnSpc>
                <a:spcPct val="90000"/>
              </a:lnSpc>
              <a:spcBef>
                <a:spcPts val="500"/>
              </a:spcBef>
              <a:buNone/>
            </a:pPr>
            <a:endParaRPr lang="en-US" altLang="en-US" sz="2000" dirty="0"/>
          </a:p>
        </p:txBody>
      </p:sp>
    </p:spTree>
    <p:extLst>
      <p:ext uri="{BB962C8B-B14F-4D97-AF65-F5344CB8AC3E}">
        <p14:creationId xmlns:p14="http://schemas.microsoft.com/office/powerpoint/2010/main" val="57625500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US" altLang="en-US" dirty="0"/>
              <a:t>Test and Characterization Framework for Video Codecs - 1</a:t>
            </a:r>
            <a:endParaRPr lang="en-GB" altLang="en-US" dirty="0"/>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Reference sequence(s) are defined for each scenario for anchor generation</a:t>
            </a:r>
          </a:p>
          <a:p>
            <a:pPr>
              <a:lnSpc>
                <a:spcPct val="90000"/>
              </a:lnSpc>
              <a:spcBef>
                <a:spcPts val="500"/>
              </a:spcBef>
            </a:pPr>
            <a:r>
              <a:rPr lang="en-US" altLang="en-US" sz="2000" dirty="0"/>
              <a:t>Anchor sequence generation uses reference software encoder and decoders tools (JM19 and HM/SCC) with defined settings. A verification procedure is used to validate anchors.</a:t>
            </a:r>
          </a:p>
          <a:p>
            <a:pPr>
              <a:lnSpc>
                <a:spcPct val="90000"/>
              </a:lnSpc>
              <a:spcBef>
                <a:spcPts val="500"/>
              </a:spcBef>
            </a:pPr>
            <a:r>
              <a:rPr lang="en-US" altLang="en-US" sz="2000" dirty="0"/>
              <a:t>Anchors metrics are computed for each anchor (bitrate, quality metrics such as PSNR, MS-SSIM etc.)</a:t>
            </a:r>
          </a:p>
          <a:p>
            <a:pPr>
              <a:lnSpc>
                <a:spcPct val="90000"/>
              </a:lnSpc>
              <a:spcBef>
                <a:spcPts val="500"/>
              </a:spcBef>
            </a:pPr>
            <a:endParaRPr lang="en-US" altLang="en-US" sz="2000" dirty="0"/>
          </a:p>
          <a:p>
            <a:pPr marL="0" indent="0">
              <a:lnSpc>
                <a:spcPct val="90000"/>
              </a:lnSpc>
              <a:spcBef>
                <a:spcPts val="500"/>
              </a:spcBef>
              <a:buNone/>
            </a:pPr>
            <a:endParaRPr lang="en-US" altLang="en-US" sz="2000" dirty="0"/>
          </a:p>
        </p:txBody>
      </p:sp>
      <p:pic>
        <p:nvPicPr>
          <p:cNvPr id="3" name="Picture 2" descr="Diagram&#10;&#10;Description automatically generated">
            <a:extLst>
              <a:ext uri="{FF2B5EF4-FFF2-40B4-BE49-F238E27FC236}">
                <a16:creationId xmlns:a16="http://schemas.microsoft.com/office/drawing/2014/main" id="{A15EA26F-41C7-106A-8C67-DDCA948F4AE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836" y="3152775"/>
            <a:ext cx="6219114" cy="2628900"/>
          </a:xfrm>
          <a:prstGeom prst="rect">
            <a:avLst/>
          </a:prstGeom>
          <a:noFill/>
          <a:ln>
            <a:noFill/>
          </a:ln>
        </p:spPr>
      </p:pic>
      <p:sp>
        <p:nvSpPr>
          <p:cNvPr id="4" name="TextBox 3">
            <a:extLst>
              <a:ext uri="{FF2B5EF4-FFF2-40B4-BE49-F238E27FC236}">
                <a16:creationId xmlns:a16="http://schemas.microsoft.com/office/drawing/2014/main" id="{504D53DD-DBF6-9EF8-C14C-E6E7804E3493}"/>
              </a:ext>
            </a:extLst>
          </p:cNvPr>
          <p:cNvSpPr txBox="1"/>
          <p:nvPr/>
        </p:nvSpPr>
        <p:spPr>
          <a:xfrm>
            <a:off x="7508875" y="3019425"/>
            <a:ext cx="4419600" cy="3539430"/>
          </a:xfrm>
          <a:prstGeom prst="rect">
            <a:avLst/>
          </a:prstGeom>
          <a:noFill/>
        </p:spPr>
        <p:txBody>
          <a:bodyPr wrap="square" rtlCol="0">
            <a:spAutoFit/>
          </a:bodyPr>
          <a:lstStyle/>
          <a:p>
            <a:pPr marL="285750" indent="-285750">
              <a:buFont typeface="Arial" panose="020B0604020202020204" pitchFamily="34" charset="0"/>
              <a:buChar char="•"/>
            </a:pPr>
            <a:r>
              <a:rPr lang="en-US" sz="1600" dirty="0"/>
              <a:t>All sequences are available here </a:t>
            </a:r>
            <a:r>
              <a:rPr lang="en-US" sz="1600" dirty="0">
                <a:hlinkClick r:id="rId3"/>
              </a:rPr>
              <a:t>https://dash-large-files.akamaized.net/WAVE/3GPP/5GVideo /</a:t>
            </a:r>
            <a:r>
              <a:rPr lang="en-US" sz="1600" dirty="0" err="1">
                <a:hlinkClick r:id="rId3"/>
              </a:rPr>
              <a:t>ReferenceSequences</a:t>
            </a:r>
            <a:r>
              <a:rPr lang="en-US" sz="1600" dirty="0">
                <a:hlinkClick r:id="rId3"/>
              </a:rPr>
              <a:t>/</a:t>
            </a:r>
            <a:r>
              <a:rPr lang="en-US" sz="1600" dirty="0"/>
              <a:t> </a:t>
            </a:r>
          </a:p>
          <a:p>
            <a:pPr marL="285750" indent="-285750">
              <a:buFont typeface="Arial" panose="020B0604020202020204" pitchFamily="34" charset="0"/>
              <a:buChar char="•"/>
            </a:pPr>
            <a:r>
              <a:rPr lang="en-US" sz="1600" dirty="0"/>
              <a:t>All metrics, anchors and tests are available here: </a:t>
            </a:r>
            <a:r>
              <a:rPr lang="en-US" sz="1600" dirty="0">
                <a:hlinkClick r:id="rId4"/>
              </a:rPr>
              <a:t>https://dash-large-files.akamaized.net/WAVE/3GPP/5GVideo/Bitstreams/</a:t>
            </a:r>
            <a:r>
              <a:rPr lang="en-US" sz="1600" dirty="0"/>
              <a:t> </a:t>
            </a:r>
          </a:p>
          <a:p>
            <a:pPr marL="285750" indent="-285750">
              <a:buFont typeface="Arial" panose="020B0604020202020204" pitchFamily="34" charset="0"/>
              <a:buChar char="•"/>
            </a:pPr>
            <a:r>
              <a:rPr lang="en-US" sz="1600" dirty="0"/>
              <a:t>Scripts for running anchor and test generation, metrics generation as well as verification is provided here: </a:t>
            </a:r>
            <a:r>
              <a:rPr lang="en-US" sz="1600" dirty="0">
                <a:hlinkClick r:id="rId5"/>
              </a:rPr>
              <a:t>https://github.com/haudiobe/5GVideo/</a:t>
            </a:r>
            <a:r>
              <a:rPr lang="en-US" sz="1600" dirty="0"/>
              <a:t>  </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230024412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US" altLang="en-US" dirty="0"/>
              <a:t>Test and Characterization Framework for Video Codecs - 2</a:t>
            </a:r>
            <a:endParaRPr lang="en-GB" altLang="en-US" dirty="0"/>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r>
              <a:rPr lang="en-GB" sz="1700" dirty="0"/>
              <a:t>Characterization is the comparison of a codec under test with an anchor based on the framework introduced in this clause. Characterization in this report is based on </a:t>
            </a:r>
            <a:r>
              <a:rPr lang="en-GB" sz="1700" dirty="0" err="1"/>
              <a:t>Bjöntegard</a:t>
            </a:r>
            <a:r>
              <a:rPr lang="en-GB" sz="1700" dirty="0"/>
              <a:t>-Delta (BD)-rate.</a:t>
            </a:r>
            <a:endParaRPr lang="en-US" sz="1700" dirty="0"/>
          </a:p>
          <a:p>
            <a:r>
              <a:rPr lang="en-US" sz="1700" dirty="0"/>
              <a:t>Tests may be executed to compare codecs not yet in 3GPP specifications against anchors already defined in 3GPP specification. The TR documents information and results for H.266/VVC, MPEG-5 EVC and </a:t>
            </a:r>
            <a:r>
              <a:rPr lang="en-US" sz="1700" dirty="0" err="1"/>
              <a:t>AOMedia</a:t>
            </a:r>
            <a:r>
              <a:rPr lang="en-US" sz="1700" dirty="0"/>
              <a:t> AV1.</a:t>
            </a:r>
          </a:p>
          <a:p>
            <a:r>
              <a:rPr lang="en-GB" sz="1700" dirty="0"/>
              <a:t>A full characterization of a codec for a scenario against a 3GPP codec shall provide at least the following metrics</a:t>
            </a:r>
            <a:endParaRPr lang="en-US" sz="1700" dirty="0"/>
          </a:p>
          <a:p>
            <a:pPr lvl="1"/>
            <a:r>
              <a:rPr lang="en-GB" sz="1300" dirty="0"/>
              <a:t>The BD-rate gain for each defined anchor tuple and each required metric (“</a:t>
            </a:r>
            <a:r>
              <a:rPr lang="en-US" sz="1300" dirty="0"/>
              <a:t>the BD-Rate Gain is defined as a measure of the bitrate reduction offered by a codec or codec feature, while maintaining the same quality as measured by objective metrics.”</a:t>
            </a:r>
            <a:r>
              <a:rPr lang="en-GB" sz="1300" dirty="0"/>
              <a:t>)</a:t>
            </a:r>
            <a:endParaRPr lang="en-US" sz="1300" dirty="0"/>
          </a:p>
          <a:p>
            <a:pPr lvl="1"/>
            <a:r>
              <a:rPr lang="en-GB" sz="1300" dirty="0"/>
              <a:t>The average BD-rate gain across all anchors of the scenario for each required metric.</a:t>
            </a:r>
            <a:endParaRPr lang="en-US" sz="1300" dirty="0"/>
          </a:p>
          <a:p>
            <a:pPr>
              <a:lnSpc>
                <a:spcPct val="90000"/>
              </a:lnSpc>
              <a:spcBef>
                <a:spcPts val="500"/>
              </a:spcBef>
            </a:pPr>
            <a:endParaRPr lang="en-US" altLang="en-US" sz="2000" dirty="0"/>
          </a:p>
          <a:p>
            <a:pPr marL="0" indent="0">
              <a:lnSpc>
                <a:spcPct val="90000"/>
              </a:lnSpc>
              <a:spcBef>
                <a:spcPts val="500"/>
              </a:spcBef>
              <a:buNone/>
            </a:pPr>
            <a:endParaRPr lang="en-US" altLang="en-US" sz="2000" dirty="0"/>
          </a:p>
        </p:txBody>
      </p:sp>
      <p:pic>
        <p:nvPicPr>
          <p:cNvPr id="12" name="Picture 11">
            <a:extLst>
              <a:ext uri="{FF2B5EF4-FFF2-40B4-BE49-F238E27FC236}">
                <a16:creationId xmlns:a16="http://schemas.microsoft.com/office/drawing/2014/main" id="{D0FC0DFF-E039-E3B5-C284-244E26930E9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1900" y="3752726"/>
            <a:ext cx="3971925" cy="2400424"/>
          </a:xfrm>
          <a:prstGeom prst="rect">
            <a:avLst/>
          </a:prstGeom>
          <a:noFill/>
          <a:ln>
            <a:noFill/>
          </a:ln>
        </p:spPr>
      </p:pic>
    </p:spTree>
    <p:extLst>
      <p:ext uri="{BB962C8B-B14F-4D97-AF65-F5344CB8AC3E}">
        <p14:creationId xmlns:p14="http://schemas.microsoft.com/office/powerpoint/2010/main" val="278565809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US" altLang="en-US" dirty="0"/>
              <a:t>Characterization results - 1</a:t>
            </a:r>
            <a:endParaRPr lang="en-GB" altLang="en-US" dirty="0"/>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a:xfrm>
            <a:off x="647701" y="1454151"/>
            <a:ext cx="8184502" cy="4830763"/>
          </a:xfrm>
        </p:spPr>
        <p:txBody>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HEVC against H.264/AVC – Average BD Rate Gains using PSNR</a:t>
            </a:r>
          </a:p>
          <a:p>
            <a:pPr marL="0" indent="0">
              <a:lnSpc>
                <a:spcPct val="90000"/>
              </a:lnSpc>
              <a:spcBef>
                <a:spcPts val="500"/>
              </a:spcBef>
              <a:buNone/>
            </a:pPr>
            <a:endParaRPr lang="en-US" altLang="en-US" sz="1200" dirty="0"/>
          </a:p>
        </p:txBody>
      </p:sp>
      <p:pic>
        <p:nvPicPr>
          <p:cNvPr id="3" name="Picture 2">
            <a:extLst>
              <a:ext uri="{FF2B5EF4-FFF2-40B4-BE49-F238E27FC236}">
                <a16:creationId xmlns:a16="http://schemas.microsoft.com/office/drawing/2014/main" id="{831B1BD9-DF6D-A634-4D7E-253FB49A9686}"/>
              </a:ext>
            </a:extLst>
          </p:cNvPr>
          <p:cNvPicPr>
            <a:picLocks noChangeAspect="1"/>
          </p:cNvPicPr>
          <p:nvPr/>
        </p:nvPicPr>
        <p:blipFill>
          <a:blip r:embed="rId3"/>
          <a:stretch>
            <a:fillRect/>
          </a:stretch>
        </p:blipFill>
        <p:spPr>
          <a:xfrm>
            <a:off x="1120095" y="2227005"/>
            <a:ext cx="7712108" cy="3938357"/>
          </a:xfrm>
          <a:prstGeom prst="rect">
            <a:avLst/>
          </a:prstGeom>
        </p:spPr>
      </p:pic>
    </p:spTree>
    <p:extLst>
      <p:ext uri="{BB962C8B-B14F-4D97-AF65-F5344CB8AC3E}">
        <p14:creationId xmlns:p14="http://schemas.microsoft.com/office/powerpoint/2010/main" val="238790474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101186</TotalTime>
  <Words>1196</Words>
  <Application>Microsoft Office PowerPoint</Application>
  <PresentationFormat>Widescreen</PresentationFormat>
  <Paragraphs>66</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vt:lpstr>
      <vt:lpstr>Calibri</vt:lpstr>
      <vt:lpstr>Times New Roman</vt:lpstr>
      <vt:lpstr>Office Theme</vt:lpstr>
      <vt:lpstr>     Summary of TR 26.955 Video codec characteristics for 5G-based services and applications for Presentation to GSMA TSG    </vt:lpstr>
      <vt:lpstr>Introduction</vt:lpstr>
      <vt:lpstr>TR 26.955 “Video codec characteristics for 5G-based services and applications”</vt:lpstr>
      <vt:lpstr>Table of content</vt:lpstr>
      <vt:lpstr>5G Video capabilities and services</vt:lpstr>
      <vt:lpstr>Scenarios</vt:lpstr>
      <vt:lpstr>Test and Characterization Framework for Video Codecs - 1</vt:lpstr>
      <vt:lpstr>Test and Characterization Framework for Video Codecs - 2</vt:lpstr>
      <vt:lpstr>Characterization results - 1</vt:lpstr>
      <vt:lpstr>Characterization summarized results - 2</vt:lpstr>
      <vt:lpstr>Extracts from conclusions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3085</cp:revision>
  <cp:lastPrinted>2016-09-13T11:31:59Z</cp:lastPrinted>
  <dcterms:created xsi:type="dcterms:W3CDTF">2008-08-30T09:32:10Z</dcterms:created>
  <dcterms:modified xsi:type="dcterms:W3CDTF">2024-05-14T21:46:14Z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