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vsdx" ContentType="application/vnd.ms-visio.drawing"/>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authors.xml" ContentType="application/vnd.ms-powerpoint.author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58" r:id="rId2"/>
  </p:sldMasterIdLst>
  <p:notesMasterIdLst>
    <p:notesMasterId r:id="rId10"/>
  </p:notesMasterIdLst>
  <p:sldIdLst>
    <p:sldId id="256" r:id="rId3"/>
    <p:sldId id="16671909" r:id="rId4"/>
    <p:sldId id="16671896" r:id="rId5"/>
    <p:sldId id="16671917" r:id="rId6"/>
    <p:sldId id="269" r:id="rId7"/>
    <p:sldId id="16671914" r:id="rId8"/>
    <p:sldId id="16671915" r:id="rId9"/>
  </p:sldIdLst>
  <p:sldSz cx="24384000" cy="13716000"/>
  <p:notesSz cx="7077075" cy="9363075"/>
  <p:defaultTex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1pPr>
    <a:lvl2pPr marL="0" marR="0" indent="228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2pPr>
    <a:lvl3pPr marL="0" marR="0" indent="457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3pPr>
    <a:lvl4pPr marL="0" marR="0" indent="685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4pPr>
    <a:lvl5pPr marL="0" marR="0" indent="9144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5pPr>
    <a:lvl6pPr marL="0" marR="0" indent="11430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6pPr>
    <a:lvl7pPr marL="0" marR="0" indent="13716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7pPr>
    <a:lvl8pPr marL="0" marR="0" indent="16002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8pPr>
    <a:lvl9pPr marL="0" marR="0" indent="182880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lvl9pPr>
  </p:defaultTextStyle>
  <p:extLst>
    <p:ext uri="{521415D9-36F7-43E2-AB2F-B90AF26B5E84}">
      <p14:sectionLst xmlns:p14="http://schemas.microsoft.com/office/powerpoint/2010/main">
        <p14:section name="Background" id="{48273BEF-E86D-1E41-894E-82DC393DEF7E}">
          <p14:sldIdLst/>
        </p14:section>
        <p14:section name="OPPO view towards R20 6G" id="{912443B7-784C-4505-ADD3-A2AE2AB7CA36}">
          <p14:sldIdLst>
            <p14:sldId id="256"/>
            <p14:sldId id="16671909"/>
            <p14:sldId id="16671896"/>
            <p14:sldId id="16671917"/>
            <p14:sldId id="269"/>
            <p14:sldId id="16671914"/>
            <p14:sldId id="16671915"/>
          </p14:sldIdLst>
        </p14:section>
      </p14:sectionLst>
    </p:ex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D816CF-6499-21F5-B15D-7FED71E8911D}" name="AIoTr00" initials="AIoT00" userId="AIoTr00" providerId="None"/>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OPPO(Zhongda)" initials="OP" lastIdx="1" clrIdx="0"/>
  <p:cmAuthor id="2" name="OPPO Zhe Fu" initials="OPPO" lastIdx="1" clrIdx="1"/>
  <p:cmAuthor id="3" name="Shi Cong" initials="SC" lastIdx="5" clrIdx="2">
    <p:extLst>
      <p:ext uri="{19B8F6BF-5375-455C-9EA6-DF929625EA0E}">
        <p15:presenceInfo xmlns:p15="http://schemas.microsoft.com/office/powerpoint/2012/main" userId="S::shicong@oppo.com::905b7bb0-a375-41e5-8a08-5d0ae2c5cd62"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000000"/>
        </p14:laserClr>
      </p:ext>
      <p:ext uri="{2FDB2607-1784-4EEB-B798-7EB5836EED8A}">
        <p14:showMediaCtrls xmlns:p14="http://schemas.microsoft.com/office/powerpoint/2010/main" val="1"/>
      </p:ext>
    </p:extLst>
  </p:showPr>
  <p:clrMru>
    <a:srgbClr val="1170AB"/>
    <a:srgbClr val="FF9999"/>
    <a:srgbClr val="176FA5"/>
    <a:srgbClr val="F8E108"/>
    <a:srgbClr val="FFFFFF"/>
    <a:srgbClr val="FFCCFF"/>
    <a:srgbClr val="0B5AB1"/>
    <a:srgbClr val="0584B7"/>
    <a:srgbClr val="046A38"/>
    <a:srgbClr val="2DC84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125E5076-3810-47DD-B79F-674D7AD40C01}" styleName="深色样式 1 - 强调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31" autoAdjust="0"/>
    <p:restoredTop sz="93875" autoAdjust="0"/>
  </p:normalViewPr>
  <p:slideViewPr>
    <p:cSldViewPr snapToGrid="0" snapToObjects="1">
      <p:cViewPr varScale="1">
        <p:scale>
          <a:sx n="57" d="100"/>
          <a:sy n="57" d="100"/>
        </p:scale>
        <p:origin x="4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viewProps" Target="viewProp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presProps" Target="pres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commentAuthors" Target="commentAuthors.xml"/><Relationship Id="rId5" Type="http://schemas.openxmlformats.org/officeDocument/2006/relationships/slide" Target="slides/slide3.xml"/><Relationship Id="rId15" Type="http://schemas.openxmlformats.org/officeDocument/2006/relationships/tableStyles" Target="tableStyles.xml"/><Relationship Id="rId23" Type="http://schemas.microsoft.com/office/2018/10/relationships/authors" Target="authors.xml"/><Relationship Id="rId10"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5" name="Shape 135"/>
          <p:cNvSpPr>
            <a:spLocks noGrp="1" noRot="1" noChangeAspect="1"/>
          </p:cNvSpPr>
          <p:nvPr>
            <p:ph type="sldImg"/>
          </p:nvPr>
        </p:nvSpPr>
        <p:spPr>
          <a:xfrm>
            <a:off x="417513" y="701675"/>
            <a:ext cx="6242050" cy="3511550"/>
          </a:xfrm>
          <a:prstGeom prst="rect">
            <a:avLst/>
          </a:prstGeom>
        </p:spPr>
        <p:txBody>
          <a:bodyPr lIns="93936" tIns="46968" rIns="93936" bIns="46968"/>
          <a:lstStyle/>
          <a:p>
            <a:endParaRPr/>
          </a:p>
        </p:txBody>
      </p:sp>
      <p:sp>
        <p:nvSpPr>
          <p:cNvPr id="136" name="Shape 136"/>
          <p:cNvSpPr>
            <a:spLocks noGrp="1"/>
          </p:cNvSpPr>
          <p:nvPr>
            <p:ph type="body" sz="quarter" idx="1"/>
          </p:nvPr>
        </p:nvSpPr>
        <p:spPr>
          <a:xfrm>
            <a:off x="943610" y="4447461"/>
            <a:ext cx="5189855" cy="4213384"/>
          </a:xfrm>
          <a:prstGeom prst="rect">
            <a:avLst/>
          </a:prstGeom>
        </p:spPr>
        <p:txBody>
          <a:bodyPr lIns="93936" tIns="46968" rIns="93936" bIns="46968"/>
          <a:lstStyle/>
          <a:p>
            <a:endParaRPr/>
          </a:p>
        </p:txBody>
      </p:sp>
    </p:spTree>
  </p:cSld>
  <p:clrMap bg1="lt1" tx1="dk1" bg2="lt2" tx2="dk2" accent1="accent1" accent2="accent2" accent3="accent3" accent4="accent4" accent5="accent5" accent6="accent6" hlink="hlink" folHlink="folHlink"/>
  <p:notesStyle>
    <a:lvl1pPr defTabSz="457200" latinLnBrk="0">
      <a:lnSpc>
        <a:spcPct val="118000"/>
      </a:lnSpc>
      <a:defRPr sz="2200">
        <a:latin typeface="Helvetica Neue"/>
        <a:ea typeface="Helvetica Neue"/>
        <a:cs typeface="Helvetica Neue"/>
        <a:sym typeface="Helvetica Neue"/>
      </a:defRPr>
    </a:lvl1pPr>
    <a:lvl2pPr indent="228600" defTabSz="457200" latinLnBrk="0">
      <a:lnSpc>
        <a:spcPct val="118000"/>
      </a:lnSpc>
      <a:defRPr sz="2200">
        <a:latin typeface="Helvetica Neue"/>
        <a:ea typeface="Helvetica Neue"/>
        <a:cs typeface="Helvetica Neue"/>
        <a:sym typeface="Helvetica Neue"/>
      </a:defRPr>
    </a:lvl2pPr>
    <a:lvl3pPr indent="457200" defTabSz="457200" latinLnBrk="0">
      <a:lnSpc>
        <a:spcPct val="118000"/>
      </a:lnSpc>
      <a:defRPr sz="2200">
        <a:latin typeface="Helvetica Neue"/>
        <a:ea typeface="Helvetica Neue"/>
        <a:cs typeface="Helvetica Neue"/>
        <a:sym typeface="Helvetica Neue"/>
      </a:defRPr>
    </a:lvl3pPr>
    <a:lvl4pPr indent="685800" defTabSz="457200" latinLnBrk="0">
      <a:lnSpc>
        <a:spcPct val="118000"/>
      </a:lnSpc>
      <a:defRPr sz="2200">
        <a:latin typeface="Helvetica Neue"/>
        <a:ea typeface="Helvetica Neue"/>
        <a:cs typeface="Helvetica Neue"/>
        <a:sym typeface="Helvetica Neue"/>
      </a:defRPr>
    </a:lvl4pPr>
    <a:lvl5pPr indent="914400" defTabSz="457200" latinLnBrk="0">
      <a:lnSpc>
        <a:spcPct val="118000"/>
      </a:lnSpc>
      <a:defRPr sz="2200">
        <a:latin typeface="Helvetica Neue"/>
        <a:ea typeface="Helvetica Neue"/>
        <a:cs typeface="Helvetica Neue"/>
        <a:sym typeface="Helvetica Neue"/>
      </a:defRPr>
    </a:lvl5pPr>
    <a:lvl6pPr indent="1143000" defTabSz="457200" latinLnBrk="0">
      <a:lnSpc>
        <a:spcPct val="118000"/>
      </a:lnSpc>
      <a:defRPr sz="2200">
        <a:latin typeface="Helvetica Neue"/>
        <a:ea typeface="Helvetica Neue"/>
        <a:cs typeface="Helvetica Neue"/>
        <a:sym typeface="Helvetica Neue"/>
      </a:defRPr>
    </a:lvl6pPr>
    <a:lvl7pPr indent="1371600" defTabSz="457200" latinLnBrk="0">
      <a:lnSpc>
        <a:spcPct val="118000"/>
      </a:lnSpc>
      <a:defRPr sz="2200">
        <a:latin typeface="Helvetica Neue"/>
        <a:ea typeface="Helvetica Neue"/>
        <a:cs typeface="Helvetica Neue"/>
        <a:sym typeface="Helvetica Neue"/>
      </a:defRPr>
    </a:lvl7pPr>
    <a:lvl8pPr indent="1600200" defTabSz="457200" latinLnBrk="0">
      <a:lnSpc>
        <a:spcPct val="118000"/>
      </a:lnSpc>
      <a:defRPr sz="2200">
        <a:latin typeface="Helvetica Neue"/>
        <a:ea typeface="Helvetica Neue"/>
        <a:cs typeface="Helvetica Neue"/>
        <a:sym typeface="Helvetica Neue"/>
      </a:defRPr>
    </a:lvl8pPr>
    <a:lvl9pPr indent="1828800" defTabSz="457200" latinLnBrk="0">
      <a:lnSpc>
        <a:spcPct val="118000"/>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8915396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571500" indent="-571500">
              <a:spcBef>
                <a:spcPts val="500"/>
              </a:spcBef>
              <a:spcAft>
                <a:spcPts val="500"/>
              </a:spcAft>
              <a:buFont typeface="Wingdings" panose="05000000000000000000" pitchFamily="2" charset="2"/>
              <a:buChar char="p"/>
            </a:pPr>
            <a:r>
              <a:rPr lang="en-US" altLang="zh-CN" sz="2400" u="sng" dirty="0"/>
              <a:t>5G</a:t>
            </a:r>
            <a:r>
              <a:rPr lang="zh-CN" altLang="en-US" sz="2400" u="sng" dirty="0"/>
              <a:t>网络涉及的四要素程度不同</a:t>
            </a:r>
            <a:r>
              <a:rPr lang="zh-CN" altLang="en-US" sz="2400" dirty="0"/>
              <a:t>，“算力”主要支持边缘计算以及通信消耗的算力；“数据”主要支持签约数据、和上下文的存储（集中式）；“模型”支持很少，</a:t>
            </a:r>
            <a:r>
              <a:rPr lang="en-US" altLang="zh-CN" sz="2400" dirty="0"/>
              <a:t>NWDAF</a:t>
            </a:r>
            <a:r>
              <a:rPr lang="zh-CN" altLang="en-US" sz="2400" dirty="0"/>
              <a:t>支持简单地模型存储；“连接”支持丰富的端到端的管道传输</a:t>
            </a:r>
            <a:endParaRPr lang="en-US" altLang="zh-CN" sz="2400" dirty="0"/>
          </a:p>
          <a:p>
            <a:pPr marL="0" marR="0" lvl="0" indent="0" defTabSz="457200" eaLnBrk="1" fontAlgn="auto" latinLnBrk="0" hangingPunct="1">
              <a:lnSpc>
                <a:spcPct val="118000"/>
              </a:lnSpc>
              <a:spcBef>
                <a:spcPts val="0"/>
              </a:spcBef>
              <a:spcAft>
                <a:spcPts val="0"/>
              </a:spcAft>
              <a:buClrTx/>
              <a:buSzTx/>
              <a:buFontTx/>
              <a:buNone/>
              <a:tabLst/>
              <a:defRPr/>
            </a:pPr>
            <a:endParaRPr lang="en-US" altLang="zh-CN" dirty="0"/>
          </a:p>
          <a:p>
            <a:pPr marL="0" marR="0" lvl="0" indent="0" defTabSz="457200" eaLnBrk="1" fontAlgn="auto" latinLnBrk="0" hangingPunct="1">
              <a:lnSpc>
                <a:spcPct val="118000"/>
              </a:lnSpc>
              <a:spcBef>
                <a:spcPts val="0"/>
              </a:spcBef>
              <a:spcAft>
                <a:spcPts val="0"/>
              </a:spcAft>
              <a:buClrTx/>
              <a:buSzTx/>
              <a:buFontTx/>
              <a:buNone/>
              <a:tabLst/>
              <a:defRPr/>
            </a:pPr>
            <a:endParaRPr lang="en-US" altLang="zh-CN" dirty="0"/>
          </a:p>
          <a:p>
            <a:pPr marL="0" marR="0" lvl="0" indent="0" defTabSz="457200" eaLnBrk="1" fontAlgn="auto" latinLnBrk="0" hangingPunct="1">
              <a:lnSpc>
                <a:spcPct val="118000"/>
              </a:lnSpc>
              <a:spcBef>
                <a:spcPts val="0"/>
              </a:spcBef>
              <a:spcAft>
                <a:spcPts val="0"/>
              </a:spcAft>
              <a:buClrTx/>
              <a:buSzTx/>
              <a:buFontTx/>
              <a:buNone/>
              <a:tabLst/>
              <a:defRPr/>
            </a:pPr>
            <a:r>
              <a:rPr lang="en-US" altLang="zh-CN" dirty="0"/>
              <a:t>Current research on the fusion of wireless communications systems and AI mainly focuses on using AI technologies to enable network automation, enhance the performance of existing communications systems, and improve the user experience of communications services. As industry digitalization and intelligence continue to evolve, AI applications will penetrate into a wide array of industries. However, in the current cloud AI mode, a huge volume of device data is transmitted to the cloud through wireless communications systems such as 5G, and across multiple network technology domains. This is inefficient and involves considerable risks to data security and privacy. In addition, it is costly to guarantee the real-time performance and high reliability of intelligent services. If limited to the cloud AI mode, 6G cannot fulfill the vision of pervasive intelligence; therefore, the 6G architecture is designed to provide "native AI" as a fundamental feature rather than a simple addition to the existing network. </a:t>
            </a:r>
            <a:endParaRPr lang="zh-CN" altLang="en-US" dirty="0"/>
          </a:p>
          <a:p>
            <a:endParaRPr lang="en-US" altLang="zh-CN" dirty="0"/>
          </a:p>
          <a:p>
            <a:pPr>
              <a:spcBef>
                <a:spcPts val="500"/>
              </a:spcBef>
              <a:spcAft>
                <a:spcPts val="500"/>
              </a:spcAft>
            </a:pPr>
            <a:r>
              <a:rPr lang="en-US" altLang="zh-CN" sz="2400" dirty="0"/>
              <a:t>4</a:t>
            </a:r>
            <a:r>
              <a:rPr lang="zh-CN" altLang="en-US" sz="2400" dirty="0"/>
              <a:t>）与</a:t>
            </a:r>
            <a:r>
              <a:rPr lang="en-US" altLang="zh-CN" sz="2400" dirty="0"/>
              <a:t>5G</a:t>
            </a:r>
            <a:r>
              <a:rPr lang="zh-CN" altLang="en-US" sz="2400" dirty="0"/>
              <a:t>的补丁试</a:t>
            </a:r>
            <a:r>
              <a:rPr lang="en-US" altLang="zh-CN" sz="2400" dirty="0"/>
              <a:t>AI</a:t>
            </a:r>
            <a:r>
              <a:rPr lang="zh-CN" altLang="en-US" sz="2400" dirty="0"/>
              <a:t>功能相比，</a:t>
            </a:r>
            <a:r>
              <a:rPr lang="en-US" altLang="zh-CN" sz="2400" dirty="0"/>
              <a:t>6G</a:t>
            </a:r>
            <a:r>
              <a:rPr lang="zh-CN" altLang="en-US" sz="2400" dirty="0"/>
              <a:t>支持原生</a:t>
            </a:r>
            <a:r>
              <a:rPr lang="en-US" altLang="zh-CN" sz="2400" dirty="0"/>
              <a:t>AI(Native AI),</a:t>
            </a:r>
            <a:r>
              <a:rPr lang="zh-CN" altLang="en-US" sz="2400" dirty="0"/>
              <a:t>在网络架构的设计中考虑：</a:t>
            </a:r>
            <a:endParaRPr lang="en-US" altLang="zh-CN" sz="2400" dirty="0"/>
          </a:p>
          <a:p>
            <a:pPr>
              <a:spcBef>
                <a:spcPts val="500"/>
              </a:spcBef>
              <a:spcAft>
                <a:spcPts val="500"/>
              </a:spcAft>
            </a:pPr>
            <a:r>
              <a:rPr lang="en-US" altLang="zh-CN" sz="2400" dirty="0"/>
              <a:t> -  6G network functions and protocols that support </a:t>
            </a:r>
            <a:r>
              <a:rPr lang="en-US" altLang="zh-CN" sz="2400" dirty="0" err="1"/>
              <a:t>nativeAI</a:t>
            </a:r>
            <a:endParaRPr lang="en-US" altLang="zh-CN" sz="2400" dirty="0"/>
          </a:p>
          <a:p>
            <a:pPr>
              <a:spcBef>
                <a:spcPts val="500"/>
              </a:spcBef>
              <a:spcAft>
                <a:spcPts val="500"/>
              </a:spcAft>
            </a:pPr>
            <a:r>
              <a:rPr lang="en-US" altLang="zh-CN" sz="2400" dirty="0"/>
              <a:t> -  6G network architecture that supports </a:t>
            </a:r>
            <a:r>
              <a:rPr lang="en-US" altLang="zh-CN" sz="2400" dirty="0" err="1"/>
              <a:t>nativeAI</a:t>
            </a:r>
            <a:endParaRPr lang="en-US" altLang="zh-CN" sz="2400" dirty="0"/>
          </a:p>
          <a:p>
            <a:pPr>
              <a:spcBef>
                <a:spcPts val="500"/>
              </a:spcBef>
              <a:spcAft>
                <a:spcPts val="500"/>
              </a:spcAft>
            </a:pPr>
            <a:r>
              <a:rPr lang="en-US" altLang="zh-CN" sz="2400" dirty="0"/>
              <a:t> -  6G network autonomy framework that supports </a:t>
            </a:r>
            <a:r>
              <a:rPr lang="en-US" altLang="zh-CN" sz="2400" dirty="0" err="1"/>
              <a:t>nativeAI</a:t>
            </a:r>
            <a:endParaRPr lang="zh-CN" altLang="en-US" sz="2400" dirty="0"/>
          </a:p>
          <a:p>
            <a:endParaRPr lang="zh-CN" altLang="en-US" dirty="0"/>
          </a:p>
        </p:txBody>
      </p:sp>
    </p:spTree>
    <p:extLst>
      <p:ext uri="{BB962C8B-B14F-4D97-AF65-F5344CB8AC3E}">
        <p14:creationId xmlns:p14="http://schemas.microsoft.com/office/powerpoint/2010/main" val="71671355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Section Divider 章节页">
    <p:bg>
      <p:bgPr>
        <a:solidFill>
          <a:srgbClr val="046A38"/>
        </a:solidFill>
        <a:effectLst/>
      </p:bgPr>
    </p:bg>
    <p:spTree>
      <p:nvGrpSpPr>
        <p:cNvPr id="1" name=""/>
        <p:cNvGrpSpPr/>
        <p:nvPr/>
      </p:nvGrpSpPr>
      <p:grpSpPr>
        <a:xfrm>
          <a:off x="0" y="0"/>
          <a:ext cx="0" cy="0"/>
          <a:chOff x="0" y="0"/>
          <a:chExt cx="0" cy="0"/>
        </a:xfrm>
      </p:grpSpPr>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章节标题</a:t>
            </a:r>
          </a:p>
        </p:txBody>
      </p:sp>
      <p:sp>
        <p:nvSpPr>
          <p:cNvPr id="5" name="文本占位符 4"/>
          <p:cNvSpPr>
            <a:spLocks noGrp="1"/>
          </p:cNvSpPr>
          <p:nvPr>
            <p:ph type="body" sz="quarter" idx="10" hasCustomPrompt="1"/>
          </p:nvPr>
        </p:nvSpPr>
        <p:spPr>
          <a:xfrm>
            <a:off x="733190" y="2464199"/>
            <a:ext cx="11068715" cy="1108341"/>
          </a:xfrm>
          <a:prstGeom prst="rect">
            <a:avLst/>
          </a:prstGeom>
        </p:spPr>
        <p:txBody>
          <a:bodyPr anchor="ctr"/>
          <a:lstStyle>
            <a:lvl1pPr>
              <a:defRPr baseline="0">
                <a:solidFill>
                  <a:srgbClr val="2DC84D"/>
                </a:solidFill>
                <a:latin typeface="OPPOSans B" charset="-122"/>
                <a:ea typeface="OPPOSans B" charset="-122"/>
                <a:cs typeface="OPPOSans B" charset="-122"/>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单击此处编辑母版文本样式 二级标题</a:t>
            </a:r>
          </a:p>
        </p:txBody>
      </p:sp>
      <p:pic>
        <p:nvPicPr>
          <p:cNvPr id="8" name="图片 7"/>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0" name="文本占位符 9"/>
          <p:cNvSpPr>
            <a:spLocks noGrp="1"/>
          </p:cNvSpPr>
          <p:nvPr>
            <p:ph type="body" sz="quarter" idx="10"/>
          </p:nvPr>
        </p:nvSpPr>
        <p:spPr>
          <a:xfrm>
            <a:off x="776506" y="3423684"/>
            <a:ext cx="22841774" cy="9200693"/>
          </a:xfrm>
          <a:prstGeom prst="rect">
            <a:avLst/>
          </a:prstGeo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1"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Content Page B 内容页2拦">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13" name="文本占位符 12"/>
          <p:cNvSpPr>
            <a:spLocks noGrp="1"/>
          </p:cNvSpPr>
          <p:nvPr>
            <p:ph type="body" sz="quarter" idx="12"/>
          </p:nvPr>
        </p:nvSpPr>
        <p:spPr>
          <a:xfrm>
            <a:off x="776288" y="3424238"/>
            <a:ext cx="10111452"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20" name="文本占位符 19"/>
          <p:cNvSpPr>
            <a:spLocks noGrp="1"/>
          </p:cNvSpPr>
          <p:nvPr>
            <p:ph type="body" sz="quarter" idx="13"/>
          </p:nvPr>
        </p:nvSpPr>
        <p:spPr>
          <a:xfrm>
            <a:off x="13163550" y="3424238"/>
            <a:ext cx="1045472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ontent Page C 图文内容页">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7" name="文本占位符 5"/>
          <p:cNvSpPr>
            <a:spLocks noGrp="1"/>
          </p:cNvSpPr>
          <p:nvPr>
            <p:ph type="body" sz="quarter" idx="10"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
        <p:nvSpPr>
          <p:cNvPr id="9" name="图片占位符 8"/>
          <p:cNvSpPr>
            <a:spLocks noGrp="1"/>
          </p:cNvSpPr>
          <p:nvPr>
            <p:ph type="pic" sz="quarter" idx="11"/>
          </p:nvPr>
        </p:nvSpPr>
        <p:spPr>
          <a:xfrm>
            <a:off x="12503150" y="2168525"/>
            <a:ext cx="11115675" cy="10455275"/>
          </a:xfrm>
          <a:prstGeom prst="rect">
            <a:avLst/>
          </a:prstGeom>
        </p:spPr>
        <p:txBody>
          <a:bodyPr/>
          <a:lstStyle/>
          <a:p>
            <a:endParaRPr kumimoji="1" lang="zh-CN" altLang="en-US" dirty="0"/>
          </a:p>
        </p:txBody>
      </p:sp>
      <p:sp>
        <p:nvSpPr>
          <p:cNvPr id="12" name="内容占位符 11"/>
          <p:cNvSpPr>
            <a:spLocks noGrp="1"/>
          </p:cNvSpPr>
          <p:nvPr>
            <p:ph sz="quarter" idx="12"/>
          </p:nvPr>
        </p:nvSpPr>
        <p:spPr>
          <a:xfrm>
            <a:off x="776288" y="3424238"/>
            <a:ext cx="8686689"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ontent Page D">
    <p:spTree>
      <p:nvGrpSpPr>
        <p:cNvPr id="1" name=""/>
        <p:cNvGrpSpPr/>
        <p:nvPr/>
      </p:nvGrpSpPr>
      <p:grpSpPr>
        <a:xfrm>
          <a:off x="0" y="0"/>
          <a:ext cx="0" cy="0"/>
          <a:chOff x="0" y="0"/>
          <a:chExt cx="0" cy="0"/>
        </a:xfrm>
      </p:grpSpPr>
      <p:sp>
        <p:nvSpPr>
          <p:cNvPr id="3" name="标题 2"/>
          <p:cNvSpPr>
            <a:spLocks noGrp="1"/>
          </p:cNvSpPr>
          <p:nvPr>
            <p:ph type="title"/>
          </p:nvPr>
        </p:nvSpPr>
        <p:spPr/>
        <p:txBody>
          <a:bodyPr/>
          <a:lstStyle/>
          <a:p>
            <a:r>
              <a:rPr kumimoji="1" lang="zh-CN" altLang="en-US"/>
              <a:t>单击此处编辑母版标题样式</a:t>
            </a:r>
          </a:p>
        </p:txBody>
      </p:sp>
      <p:sp>
        <p:nvSpPr>
          <p:cNvPr id="5" name="图片占位符 4"/>
          <p:cNvSpPr>
            <a:spLocks noGrp="1"/>
          </p:cNvSpPr>
          <p:nvPr>
            <p:ph type="pic" sz="quarter" idx="10"/>
          </p:nvPr>
        </p:nvSpPr>
        <p:spPr>
          <a:xfrm>
            <a:off x="733425" y="2147888"/>
            <a:ext cx="11409363" cy="10504487"/>
          </a:xfrm>
          <a:prstGeom prst="rect">
            <a:avLst/>
          </a:prstGeom>
        </p:spPr>
        <p:txBody>
          <a:bodyPr/>
          <a:lstStyle/>
          <a:p>
            <a:endParaRPr kumimoji="1" lang="zh-CN" altLang="en-US"/>
          </a:p>
        </p:txBody>
      </p:sp>
      <p:sp>
        <p:nvSpPr>
          <p:cNvPr id="7" name="图片占位符 6"/>
          <p:cNvSpPr>
            <a:spLocks noGrp="1"/>
          </p:cNvSpPr>
          <p:nvPr>
            <p:ph type="pic" sz="quarter" idx="11"/>
          </p:nvPr>
        </p:nvSpPr>
        <p:spPr>
          <a:xfrm>
            <a:off x="12758739" y="2147888"/>
            <a:ext cx="10859542" cy="10504487"/>
          </a:xfrm>
          <a:prstGeom prst="rect">
            <a:avLst/>
          </a:prstGeom>
        </p:spPr>
        <p:txBody>
          <a:bodyPr/>
          <a:lstStyle/>
          <a:p>
            <a:endParaRPr kumimoji="1" lang="zh-CN" altLang="en-US"/>
          </a:p>
        </p:txBody>
      </p:sp>
      <p:sp>
        <p:nvSpPr>
          <p:cNvPr id="14"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Content Page E 纯图片">
    <p:spTree>
      <p:nvGrpSpPr>
        <p:cNvPr id="1" name=""/>
        <p:cNvGrpSpPr/>
        <p:nvPr/>
      </p:nvGrpSpPr>
      <p:grpSpPr>
        <a:xfrm>
          <a:off x="0" y="0"/>
          <a:ext cx="0" cy="0"/>
          <a:chOff x="0" y="0"/>
          <a:chExt cx="0" cy="0"/>
        </a:xfrm>
      </p:grpSpPr>
      <p:sp>
        <p:nvSpPr>
          <p:cNvPr id="4" name="图片占位符 3"/>
          <p:cNvSpPr>
            <a:spLocks noGrp="1"/>
          </p:cNvSpPr>
          <p:nvPr>
            <p:ph type="pic" sz="quarter" idx="10"/>
          </p:nvPr>
        </p:nvSpPr>
        <p:spPr>
          <a:xfrm>
            <a:off x="0" y="0"/>
            <a:ext cx="24384000" cy="13716000"/>
          </a:xfrm>
          <a:prstGeom prst="rect">
            <a:avLst/>
          </a:prstGeom>
        </p:spPr>
        <p:txBody>
          <a:bodyPr/>
          <a:lstStyle/>
          <a:p>
            <a:endParaRPr kumimoji="1" lang="zh-CN" altLang="en-US"/>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Content Page D 图+标题">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1588"/>
            <a:ext cx="24426401" cy="13717588"/>
          </a:xfrm>
          <a:prstGeom prst="rect">
            <a:avLst/>
          </a:prstGeom>
        </p:spPr>
        <p:txBody>
          <a:bodyPr/>
          <a:lstStyle/>
          <a:p>
            <a:endParaRPr kumimoji="1" lang="zh-CN" altLang="en-US"/>
          </a:p>
        </p:txBody>
      </p:sp>
      <p:sp>
        <p:nvSpPr>
          <p:cNvPr id="96" name="线条"/>
          <p:cNvSpPr/>
          <p:nvPr/>
        </p:nvSpPr>
        <p:spPr>
          <a:xfrm>
            <a:off x="-59199" y="-1259"/>
            <a:ext cx="24443199" cy="13660746"/>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4" name="标题 3"/>
          <p:cNvSpPr>
            <a:spLocks noGrp="1"/>
          </p:cNvSpPr>
          <p:nvPr>
            <p:ph type="title"/>
          </p:nvPr>
        </p:nvSpPr>
        <p:spPr>
          <a:xfrm>
            <a:off x="1010691" y="5560397"/>
            <a:ext cx="22841775" cy="1592956"/>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a:t>单击此处编辑母版文本样式</a:t>
            </a:r>
          </a:p>
          <a:p>
            <a:pPr lvl="1"/>
            <a:r>
              <a:rPr kumimoji="1" lang="zh-CN" altLang="en-US"/>
              <a:t>二级</a:t>
            </a:r>
          </a:p>
          <a:p>
            <a:pPr lvl="2"/>
            <a:r>
              <a:rPr kumimoji="1" lang="zh-CN" altLang="en-US"/>
              <a:t>三级</a:t>
            </a:r>
          </a:p>
          <a:p>
            <a:pPr lvl="3"/>
            <a:r>
              <a:rPr kumimoji="1" lang="zh-CN" altLang="en-US"/>
              <a:t>四级</a:t>
            </a:r>
          </a:p>
          <a:p>
            <a:pPr lvl="4"/>
            <a:r>
              <a:rPr kumimoji="1" lang="zh-CN" altLang="en-US"/>
              <a:t>五级</a:t>
            </a: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5E5E5E"/>
                </a:solidFill>
                <a:effectLst/>
                <a:uFillTx/>
                <a:latin typeface="OPPOSans R" charset="-122"/>
                <a:ea typeface="OPPOSans R" charset="-122"/>
                <a:cs typeface="OPPOSans R"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x" preserve="1">
  <p:cSld name="空白页">
    <p:spTree>
      <p:nvGrpSpPr>
        <p:cNvPr id="1" name=""/>
        <p:cNvGrpSpPr/>
        <p:nvPr/>
      </p:nvGrpSpPr>
      <p:grpSpPr>
        <a:xfrm>
          <a:off x="0" y="0"/>
          <a:ext cx="0" cy="0"/>
          <a:chOff x="0" y="0"/>
          <a:chExt cx="0" cy="0"/>
        </a:xfrm>
      </p:grpSpPr>
      <p:graphicFrame>
        <p:nvGraphicFramePr>
          <p:cNvPr id="3" name="表格 2"/>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6" y="2724912"/>
            <a:ext cx="2284177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tx" preserve="1">
  <p:cSld name="End Page">
    <p:spTree>
      <p:nvGrpSpPr>
        <p:cNvPr id="1" name=""/>
        <p:cNvGrpSpPr/>
        <p:nvPr/>
      </p:nvGrpSpPr>
      <p:grpSpPr>
        <a:xfrm>
          <a:off x="0" y="0"/>
          <a:ext cx="0" cy="0"/>
          <a:chOff x="0" y="0"/>
          <a:chExt cx="0" cy="0"/>
        </a:xfrm>
      </p:grpSpPr>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solidFill>
                  <a:srgbClr val="2DC84D"/>
                </a:solidFill>
                <a:latin typeface="OPPOSans R" charset="-122"/>
                <a:ea typeface="OPPOSans R" charset="-122"/>
                <a:cs typeface="OPPOSans R" charset="-122"/>
              </a:rPr>
              <a:t>Thank you</a:t>
            </a:r>
            <a:endParaRPr lang="en-US" dirty="0">
              <a:solidFill>
                <a:srgbClr val="2DC84D"/>
              </a:solidFill>
              <a:latin typeface="OPPOSans R" charset="-122"/>
              <a:ea typeface="OPPOSans R" charset="-122"/>
              <a:cs typeface="OPPOSans R"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Content Page A 内容页">
    <p:spTree>
      <p:nvGrpSpPr>
        <p:cNvPr id="1" name=""/>
        <p:cNvGrpSpPr/>
        <p:nvPr/>
      </p:nvGrpSpPr>
      <p:grpSpPr>
        <a:xfrm>
          <a:off x="0" y="0"/>
          <a:ext cx="0" cy="0"/>
          <a:chOff x="0" y="0"/>
          <a:chExt cx="0" cy="0"/>
        </a:xfrm>
      </p:grpSpPr>
      <p:sp>
        <p:nvSpPr>
          <p:cNvPr id="2" name="标题 1"/>
          <p:cNvSpPr>
            <a:spLocks noGrp="1"/>
          </p:cNvSpPr>
          <p:nvPr>
            <p:ph type="title"/>
          </p:nvPr>
        </p:nvSpPr>
        <p:spPr>
          <a:xfrm>
            <a:off x="776505" y="627526"/>
            <a:ext cx="22841775" cy="1695050"/>
          </a:xfrm>
        </p:spPr>
        <p:txBody>
          <a:bodyPr>
            <a:normAutofit/>
          </a:bodyPr>
          <a:lstStyle>
            <a:lvl1pPr algn="ctr">
              <a:defRPr sz="6000"/>
            </a:lvl1pPr>
          </a:lstStyle>
          <a:p>
            <a:r>
              <a:rPr kumimoji="1" lang="zh-CN" altLang="en-US" dirty="0"/>
              <a:t>单击此处编辑母版标题样式</a:t>
            </a:r>
          </a:p>
        </p:txBody>
      </p:sp>
      <p:sp>
        <p:nvSpPr>
          <p:cNvPr id="10" name="文本占位符 9"/>
          <p:cNvSpPr>
            <a:spLocks noGrp="1"/>
          </p:cNvSpPr>
          <p:nvPr>
            <p:ph type="body" sz="quarter" idx="10"/>
          </p:nvPr>
        </p:nvSpPr>
        <p:spPr>
          <a:xfrm>
            <a:off x="776505" y="2724912"/>
            <a:ext cx="10682677"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
        <p:nvSpPr>
          <p:cNvPr id="4" name="文本占位符 9"/>
          <p:cNvSpPr>
            <a:spLocks noGrp="1"/>
          </p:cNvSpPr>
          <p:nvPr>
            <p:ph type="body" sz="quarter" idx="11"/>
          </p:nvPr>
        </p:nvSpPr>
        <p:spPr>
          <a:xfrm>
            <a:off x="12568136" y="2726079"/>
            <a:ext cx="11050144" cy="9899465"/>
          </a:xfrm>
          <a:prstGeom prst="rect">
            <a:avLst/>
          </a:prstGeom>
        </p:spPr>
        <p:txBody>
          <a:bodyPr/>
          <a:lstStyle>
            <a:lvl3pPr marL="1905000" indent="-635000">
              <a:buSzPct val="80000"/>
              <a:buFont typeface="Wingdings" panose="05000000000000000000" pitchFamily="2" charset="2"/>
              <a:buChar char="ü"/>
              <a:defRPr/>
            </a:lvl3pPr>
            <a:lvl4pPr marL="2540000" indent="-635000">
              <a:buSzPct val="80000"/>
              <a:buFont typeface="Wingdings" panose="05000000000000000000" pitchFamily="2" charset="2"/>
              <a:buChar char="u"/>
              <a:defRPr/>
            </a:lvl4pPr>
            <a:lvl5pPr marL="3111500" indent="-571500">
              <a:buSzPct val="80000"/>
              <a:buFont typeface="Wingdings" panose="05000000000000000000" pitchFamily="2" charset="2"/>
              <a:buChar char="p"/>
              <a:defRPr/>
            </a:lvl5p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Content Page D 图+文本">
    <p:spTree>
      <p:nvGrpSpPr>
        <p:cNvPr id="1" name=""/>
        <p:cNvGrpSpPr/>
        <p:nvPr/>
      </p:nvGrpSpPr>
      <p:grpSpPr>
        <a:xfrm>
          <a:off x="0" y="0"/>
          <a:ext cx="0" cy="0"/>
          <a:chOff x="0" y="0"/>
          <a:chExt cx="0" cy="0"/>
        </a:xfrm>
      </p:grpSpPr>
      <p:sp>
        <p:nvSpPr>
          <p:cNvPr id="3" name="图片占位符 2"/>
          <p:cNvSpPr>
            <a:spLocks noGrp="1"/>
          </p:cNvSpPr>
          <p:nvPr>
            <p:ph type="pic" sz="quarter" idx="10"/>
          </p:nvPr>
        </p:nvSpPr>
        <p:spPr>
          <a:xfrm>
            <a:off x="-1" y="0"/>
            <a:ext cx="24423573" cy="13716000"/>
          </a:xfrm>
          <a:prstGeom prst="rect">
            <a:avLst/>
          </a:prstGeom>
        </p:spPr>
        <p:txBody>
          <a:bodyPr/>
          <a:lstStyle/>
          <a:p>
            <a:endParaRPr kumimoji="1" lang="zh-CN" altLang="en-US" dirty="0"/>
          </a:p>
        </p:txBody>
      </p:sp>
      <p:sp>
        <p:nvSpPr>
          <p:cNvPr id="96" name="线条"/>
          <p:cNvSpPr/>
          <p:nvPr/>
        </p:nvSpPr>
        <p:spPr>
          <a:xfrm>
            <a:off x="95718" y="22167"/>
            <a:ext cx="24502401" cy="13693833"/>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sp>
        <p:nvSpPr>
          <p:cNvPr id="97" name="线条"/>
          <p:cNvSpPr/>
          <p:nvPr/>
        </p:nvSpPr>
        <p:spPr>
          <a:xfrm flipH="1">
            <a:off x="-130647" y="103915"/>
            <a:ext cx="24514187" cy="13693799"/>
          </a:xfrm>
          <a:prstGeom prst="line">
            <a:avLst/>
          </a:prstGeom>
          <a:ln w="6350">
            <a:solidFill>
              <a:srgbClr val="FFFFFF"/>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graphicFrame>
        <p:nvGraphicFramePr>
          <p:cNvPr id="8" name="表格 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6" name="内容占位符 5"/>
          <p:cNvSpPr>
            <a:spLocks noGrp="1"/>
          </p:cNvSpPr>
          <p:nvPr>
            <p:ph sz="quarter" idx="11"/>
          </p:nvPr>
        </p:nvSpPr>
        <p:spPr>
          <a:xfrm>
            <a:off x="776288" y="3424238"/>
            <a:ext cx="9388438" cy="9199562"/>
          </a:xfrm>
        </p:spPr>
        <p:txBody>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a:t>单击此处编辑母版标题样式</a:t>
            </a:r>
          </a:p>
        </p:txBody>
      </p:sp>
      <p:sp>
        <p:nvSpPr>
          <p:cNvPr id="5" name="表格占位符 4"/>
          <p:cNvSpPr>
            <a:spLocks noGrp="1"/>
          </p:cNvSpPr>
          <p:nvPr>
            <p:ph type="tbl" sz="quarter" idx="10"/>
          </p:nvPr>
        </p:nvSpPr>
        <p:spPr>
          <a:xfrm>
            <a:off x="776288" y="2800350"/>
            <a:ext cx="22842537" cy="9229725"/>
          </a:xfrm>
        </p:spPr>
        <p:txBody>
          <a:bodyPr/>
          <a:lstStyle/>
          <a:p>
            <a:endParaRPr kumimoji="1" lang="zh-CN" altLang="en-US"/>
          </a:p>
        </p:txBody>
      </p:sp>
      <p:sp>
        <p:nvSpPr>
          <p:cNvPr id="6" name="文本占位符 5"/>
          <p:cNvSpPr>
            <a:spLocks noGrp="1"/>
          </p:cNvSpPr>
          <p:nvPr>
            <p:ph type="body" sz="quarter" idx="12" hasCustomPrompt="1"/>
          </p:nvPr>
        </p:nvSpPr>
        <p:spPr>
          <a:xfrm>
            <a:off x="2818191" y="12877310"/>
            <a:ext cx="10271642" cy="489615"/>
          </a:xfrm>
          <a:prstGeom prst="rect">
            <a:avLst/>
          </a:prstGeom>
        </p:spPr>
        <p:txBody>
          <a:bodyPr anchor="ctr">
            <a:normAutofit/>
          </a:bodyPr>
          <a:lstStyle>
            <a:lvl1pPr marL="0" marR="0" indent="0" algn="l" defTabSz="825500" rtl="0" fontAlgn="auto" latinLnBrk="0" hangingPunct="0">
              <a:lnSpc>
                <a:spcPct val="100000"/>
              </a:lnSpc>
              <a:spcBef>
                <a:spcPts val="0"/>
              </a:spcBef>
              <a:spcAft>
                <a:spcPts val="0"/>
              </a:spcAft>
              <a:buClrTx/>
              <a:buSzTx/>
              <a:buFontTx/>
              <a:buNone/>
              <a:defRPr kumimoji="0" lang="zh-CN" altLang="en-US" sz="2000" b="0" i="0" u="none" strike="noStrike" cap="none" spc="0" normalizeH="0" baseline="0" dirty="0">
                <a:ln>
                  <a:noFill/>
                </a:ln>
                <a:solidFill>
                  <a:srgbClr val="929292"/>
                </a:solidFill>
                <a:effectLst/>
                <a:uFillTx/>
                <a:latin typeface="OPPOSans M" charset="-122"/>
                <a:ea typeface="OPPOSans M" charset="-122"/>
                <a:cs typeface="OPPOSans M" charset="-122"/>
                <a:sym typeface="Helvetica"/>
              </a:defRPr>
            </a:lvl1pPr>
          </a:lstStyle>
          <a:p>
            <a:pPr lvl="0"/>
            <a:r>
              <a:rPr kumimoji="1" lang="zh-CN" altLang="en-US" dirty="0"/>
              <a:t>单击此处编辑母版文本样式</a:t>
            </a:r>
            <a:r>
              <a:rPr kumimoji="1" lang="en-US" altLang="zh-CN" dirty="0"/>
              <a:t> </a:t>
            </a:r>
            <a:r>
              <a:rPr kumimoji="1" lang="zh-CN" altLang="en-US" dirty="0"/>
              <a:t>汇报标题</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userDrawn="1">
  <p:cSld name="Title Page 标题页">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5" name="标题 4"/>
          <p:cNvSpPr>
            <a:spLocks noGrp="1"/>
          </p:cNvSpPr>
          <p:nvPr>
            <p:ph type="title"/>
          </p:nvPr>
        </p:nvSpPr>
        <p:spPr>
          <a:xfrm>
            <a:off x="776601" y="508993"/>
            <a:ext cx="22841775" cy="1607674"/>
          </a:xfrm>
        </p:spPr>
        <p:txBody>
          <a:bodyPr>
            <a:noAutofit/>
          </a:bodyPr>
          <a:lstStyle>
            <a:lvl1pPr>
              <a:defRPr sz="7200"/>
            </a:lvl1pPr>
          </a:lstStyle>
          <a:p>
            <a:r>
              <a:rPr kumimoji="1" lang="zh-CN" altLang="en-US"/>
              <a:t>单击此处编辑母版标题样式</a:t>
            </a:r>
            <a:endParaRPr kumimoji="1" lang="zh-CN" altLang="en-US" dirty="0"/>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26861111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x">
  <p:cSld name="End Page">
    <p:spTree>
      <p:nvGrpSpPr>
        <p:cNvPr id="1" name=""/>
        <p:cNvGrpSpPr/>
        <p:nvPr/>
      </p:nvGrpSpPr>
      <p:grpSpPr>
        <a:xfrm>
          <a:off x="0" y="0"/>
          <a:ext cx="0" cy="0"/>
          <a:chOff x="0" y="0"/>
          <a:chExt cx="0" cy="0"/>
        </a:xfrm>
      </p:grpSpPr>
      <p:pic>
        <p:nvPicPr>
          <p:cNvPr id="3" name="图片 2"/>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82238" y="12677574"/>
            <a:ext cx="2377165" cy="565200"/>
          </a:xfrm>
          <a:prstGeom prst="rect">
            <a:avLst/>
          </a:prstGeom>
        </p:spPr>
      </p:pic>
      <p:sp>
        <p:nvSpPr>
          <p:cNvPr id="127" name="Thank you"/>
          <p:cNvSpPr txBox="1"/>
          <p:nvPr/>
        </p:nvSpPr>
        <p:spPr>
          <a:xfrm>
            <a:off x="782238" y="5041046"/>
            <a:ext cx="11634867" cy="872034"/>
          </a:xfrm>
          <a:prstGeom prst="rect">
            <a:avLst/>
          </a:prstGeom>
          <a:ln w="12700">
            <a:miter lim="400000"/>
          </a:ln>
        </p:spPr>
        <p:txBody>
          <a:bodyPr lIns="50800" tIns="50800" rIns="50800" bIns="50800" anchor="ctr">
            <a:spAutoFit/>
          </a:bodyPr>
          <a:lstStyle>
            <a:lvl1pPr algn="l">
              <a:lnSpc>
                <a:spcPct val="20000"/>
              </a:lnSpc>
              <a:defRPr sz="5000" b="0">
                <a:solidFill>
                  <a:srgbClr val="2C683D"/>
                </a:solidFill>
                <a:latin typeface="Helvetica"/>
                <a:ea typeface="Helvetica"/>
                <a:cs typeface="Helvetica"/>
                <a:sym typeface="Helvetica"/>
              </a:defRPr>
            </a:lvl1pPr>
          </a:lstStyle>
          <a:p>
            <a:pPr>
              <a:lnSpc>
                <a:spcPct val="100000"/>
              </a:lnSpc>
            </a:pPr>
            <a:r>
              <a:rPr dirty="0">
                <a:latin typeface="OPPOSans R" panose="00020600040101010101" charset="-122"/>
                <a:ea typeface="OPPOSans R" panose="00020600040101010101" charset="-122"/>
                <a:cs typeface="OPPOSans R" panose="00020600040101010101" charset="-122"/>
              </a:rPr>
              <a:t>Thank you</a:t>
            </a:r>
            <a:endParaRPr lang="en-US" dirty="0">
              <a:latin typeface="OPPOSans R" panose="00020600040101010101" charset="-122"/>
              <a:ea typeface="OPPOSans R" panose="00020600040101010101" charset="-122"/>
              <a:cs typeface="OPPOSans R" panose="00020600040101010101" charset="-122"/>
            </a:endParaRPr>
          </a:p>
        </p:txBody>
      </p:sp>
      <p:graphicFrame>
        <p:nvGraphicFramePr>
          <p:cNvPr id="6" name="表格 5"/>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a:t>
                      </a:r>
                    </a:p>
                    <a:p>
                      <a:pPr algn="l"/>
                      <a:r>
                        <a:rPr lang="en-US" altLang="zh-CN" sz="2800" b="0" dirty="0">
                          <a:latin typeface="OPPOSans R" panose="00020600040101010101" charset="-122"/>
                          <a:ea typeface="OPPOSans R" panose="00020600040101010101" charset="-122"/>
                          <a:cs typeface="OPPOSans R" panose="00020600040101010101" charset="-122"/>
                        </a:rPr>
                        <a:t>G 106</a:t>
                      </a:r>
                    </a:p>
                    <a:p>
                      <a:pPr algn="l"/>
                      <a:r>
                        <a:rPr lang="en-US" altLang="zh-CN" sz="2800" b="0" dirty="0">
                          <a:latin typeface="OPPOSans R" panose="00020600040101010101" charset="-122"/>
                          <a:ea typeface="OPPOSans R" panose="00020600040101010101" charset="-122"/>
                          <a:cs typeface="OPPOSans R" panose="00020600040101010101" charset="-122"/>
                        </a:rPr>
                        <a:t>B 56</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Dark</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45</a:t>
                      </a:r>
                    </a:p>
                    <a:p>
                      <a:pPr algn="l"/>
                      <a:r>
                        <a:rPr lang="en-US" altLang="zh-CN" sz="2800" b="0" dirty="0">
                          <a:latin typeface="OPPOSans R" panose="00020600040101010101" charset="-122"/>
                          <a:ea typeface="OPPOSans R" panose="00020600040101010101" charset="-122"/>
                          <a:cs typeface="OPPOSans R" panose="00020600040101010101" charset="-122"/>
                        </a:rPr>
                        <a:t>G 200</a:t>
                      </a:r>
                    </a:p>
                    <a:p>
                      <a:pPr algn="l"/>
                      <a:r>
                        <a:rPr lang="en-US" altLang="zh-CN" sz="2800" b="0" dirty="0">
                          <a:latin typeface="OPPOSans R" panose="00020600040101010101" charset="-122"/>
                          <a:ea typeface="OPPOSans R" panose="00020600040101010101" charset="-122"/>
                          <a:cs typeface="OPPOSans R" panose="00020600040101010101" charset="-122"/>
                        </a:rPr>
                        <a:t>B 77</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Light</a:t>
                      </a:r>
                      <a:r>
                        <a:rPr lang="zh-CN" altLang="en-US" sz="2800" b="0" dirty="0">
                          <a:latin typeface="OPPOSans R" panose="00020600040101010101" charset="-122"/>
                          <a:ea typeface="OPPOSans R" panose="00020600040101010101" charset="-122"/>
                          <a:cs typeface="OPPOSans R" panose="00020600040101010101" charset="-122"/>
                        </a:rPr>
                        <a:t> </a:t>
                      </a:r>
                      <a:r>
                        <a:rPr lang="en-US" altLang="zh-CN" sz="2800" b="0" dirty="0">
                          <a:latin typeface="OPPOSans R" panose="00020600040101010101" charset="-122"/>
                          <a:ea typeface="OPPOSans R" panose="00020600040101010101" charset="-122"/>
                          <a:cs typeface="OPPOSans R" panose="00020600040101010101" charset="-122"/>
                        </a:rPr>
                        <a:t>Green</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202</a:t>
                      </a:r>
                    </a:p>
                    <a:p>
                      <a:pPr algn="l"/>
                      <a:r>
                        <a:rPr lang="en-US" altLang="zh-CN" sz="2800" b="0" dirty="0">
                          <a:latin typeface="OPPOSans R" panose="00020600040101010101" charset="-122"/>
                          <a:ea typeface="OPPOSans R" panose="00020600040101010101" charset="-122"/>
                          <a:cs typeface="OPPOSans R" panose="00020600040101010101" charset="-122"/>
                        </a:rPr>
                        <a:t>G 202</a:t>
                      </a:r>
                    </a:p>
                    <a:p>
                      <a:pPr algn="l"/>
                      <a:r>
                        <a:rPr lang="en-US" altLang="zh-CN" sz="2800" b="0" dirty="0">
                          <a:latin typeface="OPPOSans R" panose="00020600040101010101" charset="-122"/>
                          <a:ea typeface="OPPOSans R" panose="00020600040101010101" charset="-122"/>
                          <a:cs typeface="OPPOSans R" panose="00020600040101010101" charset="-122"/>
                        </a:rPr>
                        <a:t>B 200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panose="00020600040101010101" charset="-122"/>
                          <a:ea typeface="OPPOSans R" panose="00020600040101010101" charset="-122"/>
                          <a:cs typeface="OPPOSans R" panose="00020600040101010101" charset="-122"/>
                        </a:rPr>
                        <a:t>Platinum </a:t>
                      </a:r>
                      <a:endParaRPr lang="en-US" altLang="zh-CN" sz="2800" b="0" dirty="0">
                        <a:effectLst/>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R 250</a:t>
                      </a:r>
                    </a:p>
                    <a:p>
                      <a:pPr algn="l"/>
                      <a:r>
                        <a:rPr lang="en-US" altLang="zh-CN" sz="2800" b="0" dirty="0">
                          <a:latin typeface="OPPOSans R" panose="00020600040101010101" charset="-122"/>
                          <a:ea typeface="OPPOSans R" panose="00020600040101010101" charset="-122"/>
                          <a:cs typeface="OPPOSans R" panose="00020600040101010101" charset="-122"/>
                        </a:rPr>
                        <a:t>G 250</a:t>
                      </a:r>
                    </a:p>
                    <a:p>
                      <a:pPr algn="l"/>
                      <a:r>
                        <a:rPr lang="en-US" altLang="zh-CN" sz="2800" b="0" dirty="0">
                          <a:latin typeface="OPPOSans R" panose="00020600040101010101" charset="-122"/>
                          <a:ea typeface="OPPOSans R" panose="00020600040101010101" charset="-122"/>
                          <a:cs typeface="OPPOSans R" panose="00020600040101010101" charset="-122"/>
                        </a:rPr>
                        <a:t>B 250</a:t>
                      </a:r>
                    </a:p>
                    <a:p>
                      <a:pPr algn="l"/>
                      <a:endParaRPr lang="en-US" altLang="zh-CN" sz="2800" b="0" dirty="0">
                        <a:latin typeface="OPPOSans R" panose="00020600040101010101" charset="-122"/>
                        <a:ea typeface="OPPOSans R" panose="00020600040101010101" charset="-122"/>
                        <a:cs typeface="OPPOSans R" panose="00020600040101010101" charset="-122"/>
                      </a:endParaRPr>
                    </a:p>
                    <a:p>
                      <a:pPr algn="l"/>
                      <a:r>
                        <a:rPr lang="en-US" altLang="zh-CN" sz="2800" b="0" dirty="0">
                          <a:latin typeface="OPPOSans R" panose="00020600040101010101" charset="-122"/>
                          <a:ea typeface="OPPOSans R" panose="00020600040101010101" charset="-122"/>
                          <a:cs typeface="OPPOSans R" panose="00020600040101010101" charset="-122"/>
                        </a:rPr>
                        <a:t>White</a:t>
                      </a:r>
                      <a:endParaRPr lang="zh-CN" altLang="en-US" sz="2800" b="0" dirty="0">
                        <a:latin typeface="OPPOSans R" panose="00020600040101010101" charset="-122"/>
                        <a:ea typeface="OPPOSans R" panose="00020600040101010101" charset="-122"/>
                        <a:cs typeface="OPPOSans R" panose="00020600040101010101"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extLst>
      <p:ext uri="{BB962C8B-B14F-4D97-AF65-F5344CB8AC3E}">
        <p14:creationId xmlns:p14="http://schemas.microsoft.com/office/powerpoint/2010/main" val="39332394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Page 标题页">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76601" y="12677574"/>
            <a:ext cx="2377165" cy="565200"/>
          </a:xfrm>
          <a:prstGeom prst="rect">
            <a:avLst/>
          </a:prstGeom>
        </p:spPr>
      </p:pic>
      <p:sp>
        <p:nvSpPr>
          <p:cNvPr id="3" name="文本框 2"/>
          <p:cNvSpPr txBox="1"/>
          <p:nvPr userDrawn="1"/>
        </p:nvSpPr>
        <p:spPr>
          <a:xfrm>
            <a:off x="776601" y="5189107"/>
            <a:ext cx="4402666" cy="872034"/>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l" defTabSz="825500" rtl="0" fontAlgn="auto" latinLnBrk="0" hangingPunct="0">
              <a:lnSpc>
                <a:spcPct val="100000"/>
              </a:lnSpc>
              <a:spcBef>
                <a:spcPts val="0"/>
              </a:spcBef>
              <a:spcAft>
                <a:spcPts val="0"/>
              </a:spcAft>
              <a:buClrTx/>
              <a:buSzTx/>
              <a:buFontTx/>
              <a:buNone/>
            </a:pPr>
            <a:fld id="{12F2057F-15F5-E144-AA3F-AC697ED73110}" type="datetime1">
              <a:rPr kumimoji="0" lang="zh-CN" altLang="en-US" sz="5000" b="1" i="0" u="none" strike="noStrike" cap="none" spc="0" normalizeH="0" baseline="0" smtClean="0">
                <a:ln>
                  <a:noFill/>
                </a:ln>
                <a:solidFill>
                  <a:srgbClr val="2DC84D"/>
                </a:solidFill>
                <a:effectLst/>
                <a:uFillTx/>
                <a:latin typeface="OPPOSans R" charset="-122"/>
                <a:ea typeface="OPPOSans R" charset="-122"/>
                <a:cs typeface="OPPOSans R" charset="-122"/>
                <a:sym typeface="Helvetica Neue"/>
              </a:rPr>
              <a:t>2024/8/9</a:t>
            </a:fld>
            <a:endParaRPr kumimoji="0" lang="zh-CN" altLang="en-US" sz="5000" b="1" i="0" u="none" strike="noStrike" cap="none" spc="0" normalizeH="0" baseline="0" dirty="0">
              <a:ln>
                <a:noFill/>
              </a:ln>
              <a:solidFill>
                <a:srgbClr val="2DC84D"/>
              </a:solidFill>
              <a:effectLst/>
              <a:uFillTx/>
              <a:latin typeface="OPPOSans R" charset="-122"/>
              <a:ea typeface="OPPOSans R" charset="-122"/>
              <a:cs typeface="OPPOSans R" charset="-122"/>
              <a:sym typeface="Helvetica Neue"/>
            </a:endParaRPr>
          </a:p>
        </p:txBody>
      </p:sp>
      <p:sp>
        <p:nvSpPr>
          <p:cNvPr id="5" name="标题 4"/>
          <p:cNvSpPr>
            <a:spLocks noGrp="1"/>
          </p:cNvSpPr>
          <p:nvPr>
            <p:ph type="title"/>
          </p:nvPr>
        </p:nvSpPr>
        <p:spPr>
          <a:xfrm>
            <a:off x="776601" y="508993"/>
            <a:ext cx="22841775" cy="1607674"/>
          </a:xfrm>
        </p:spPr>
        <p:txBody>
          <a:bodyPr>
            <a:noAutofit/>
          </a:bodyPr>
          <a:lstStyle>
            <a:lvl1pPr>
              <a:defRPr sz="9000"/>
            </a:lvl1pPr>
          </a:lstStyle>
          <a:p>
            <a:r>
              <a:rPr kumimoji="1" lang="zh-CN" altLang="en-US" dirty="0"/>
              <a:t>单击此处编辑母版标题样式</a:t>
            </a:r>
          </a:p>
        </p:txBody>
      </p:sp>
      <p:graphicFrame>
        <p:nvGraphicFramePr>
          <p:cNvPr id="10" name="表格 9"/>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userDrawn="1">
  <p:cSld name="目录页">
    <p:bg>
      <p:bgPr>
        <a:solidFill>
          <a:srgbClr val="046A38"/>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3" name="标题 2"/>
          <p:cNvSpPr>
            <a:spLocks noGrp="1"/>
          </p:cNvSpPr>
          <p:nvPr>
            <p:ph type="title" hasCustomPrompt="1"/>
          </p:nvPr>
        </p:nvSpPr>
        <p:spPr>
          <a:xfrm>
            <a:off x="733190" y="695258"/>
            <a:ext cx="22841775" cy="1073683"/>
          </a:xfrm>
        </p:spPr>
        <p:txBody>
          <a:bodyPr/>
          <a:lstStyle>
            <a:lvl1pPr>
              <a:defRPr>
                <a:solidFill>
                  <a:srgbClr val="2DC84D"/>
                </a:solidFill>
              </a:defRPr>
            </a:lvl1pPr>
          </a:lstStyle>
          <a:p>
            <a:r>
              <a:rPr kumimoji="1" lang="zh-CN" altLang="en-US" dirty="0"/>
              <a:t>单击此处编辑母版标题样式 目录</a:t>
            </a:r>
          </a:p>
        </p:txBody>
      </p:sp>
      <p:sp>
        <p:nvSpPr>
          <p:cNvPr id="7" name="文本占位符 6"/>
          <p:cNvSpPr>
            <a:spLocks noGrp="1"/>
          </p:cNvSpPr>
          <p:nvPr>
            <p:ph type="body" sz="quarter" idx="10" hasCustomPrompt="1"/>
          </p:nvPr>
        </p:nvSpPr>
        <p:spPr>
          <a:xfrm>
            <a:off x="733425" y="3359150"/>
            <a:ext cx="22840950" cy="9272588"/>
          </a:xfrm>
          <a:prstGeom prst="rect">
            <a:avLst/>
          </a:prstGeom>
        </p:spPr>
        <p:txBody>
          <a:bodyPr/>
          <a:lstStyle>
            <a:lvl1pPr marL="685800" indent="-685800">
              <a:lnSpc>
                <a:spcPct val="150000"/>
              </a:lnSpc>
              <a:buFont typeface="Arial" panose="020B0604020202020204" pitchFamily="34" charset="0"/>
              <a:buChar char="•"/>
              <a:defRPr>
                <a:solidFill>
                  <a:srgbClr val="2DC84D"/>
                </a:solidFill>
              </a:defRPr>
            </a:lvl1pPr>
            <a:lvl2pPr>
              <a:defRPr>
                <a:solidFill>
                  <a:srgbClr val="2DC84D"/>
                </a:solidFill>
              </a:defRPr>
            </a:lvl2pPr>
            <a:lvl3pPr>
              <a:defRPr>
                <a:solidFill>
                  <a:srgbClr val="2DC84D"/>
                </a:solidFill>
              </a:defRPr>
            </a:lvl3pPr>
            <a:lvl4pPr>
              <a:defRPr>
                <a:solidFill>
                  <a:srgbClr val="2DC84D"/>
                </a:solidFill>
              </a:defRPr>
            </a:lvl4pPr>
            <a:lvl5pPr>
              <a:defRPr>
                <a:solidFill>
                  <a:srgbClr val="2DC84D"/>
                </a:solidFill>
              </a:defRPr>
            </a:lvl5pPr>
          </a:lstStyle>
          <a:p>
            <a:pPr lvl="0"/>
            <a:r>
              <a:rPr kumimoji="1" lang="zh-CN" altLang="en-US" dirty="0"/>
              <a:t>单击此处编辑母版文本</a:t>
            </a:r>
          </a:p>
        </p:txBody>
      </p:sp>
      <p:graphicFrame>
        <p:nvGraphicFramePr>
          <p:cNvPr id="9" name="表格 8"/>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slideLayout" Target="../slideLayouts/slideLayout20.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slideLayout" Target="../slideLayouts/slideLayout19.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5" Type="http://schemas.openxmlformats.org/officeDocument/2006/relationships/image" Target="../media/image1.png"/><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 Id="rId14"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78910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CACAC8"/>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latin typeface="OPPOSans R" charset="-122"/>
                <a:ea typeface="OPPOSans R" charset="-122"/>
                <a:cs typeface="OPPOSans R" charset="-122"/>
              </a:rPr>
              <a:t>‹#›</a:t>
            </a:fld>
            <a:endParaRPr sz="1200" dirty="0">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2573296"/>
            <a:ext cx="22841775" cy="9742529"/>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0" r:id="rId1"/>
    <p:sldLayoutId id="2147483652" r:id="rId2"/>
    <p:sldLayoutId id="2147483653" r:id="rId3"/>
    <p:sldLayoutId id="2147483654" r:id="rId4"/>
    <p:sldLayoutId id="2147483655" r:id="rId5"/>
    <p:sldLayoutId id="2147483675" r:id="rId6"/>
    <p:sldLayoutId id="2147483677" r:id="rId7"/>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5E5E5E"/>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5E5E5E"/>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75000"/>
        <a:buFont typeface="Wingdings" panose="05000000000000000000" pitchFamily="2" charset="2"/>
        <a:buChar char="p"/>
        <a:defRPr sz="4000" b="0" i="0" u="none" strike="noStrike" cap="none" spc="0" baseline="0">
          <a:ln>
            <a:noFill/>
          </a:ln>
          <a:solidFill>
            <a:srgbClr val="5E5E5E"/>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75000"/>
        <a:buFont typeface="Wingdings" panose="05000000000000000000" pitchFamily="2" charset="2"/>
        <a:buChar char="ü"/>
        <a:defRPr sz="3600" b="0" i="0" u="none" strike="noStrike" cap="none" spc="0" baseline="0">
          <a:ln>
            <a:noFill/>
          </a:ln>
          <a:solidFill>
            <a:srgbClr val="5E5E5E"/>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75000"/>
        <a:buFont typeface="Wingdings" panose="05000000000000000000" pitchFamily="2" charset="2"/>
        <a:buChar char="Ø"/>
        <a:defRPr sz="3600" b="0" i="0" u="none" strike="noStrike" cap="none" spc="0" baseline="0">
          <a:ln>
            <a:noFill/>
          </a:ln>
          <a:solidFill>
            <a:srgbClr val="5E5E5E"/>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1"/>
        </a:solidFill>
        <a:effectLst/>
      </p:bgPr>
    </p:bg>
    <p:spTree>
      <p:nvGrpSpPr>
        <p:cNvPr id="1" name=""/>
        <p:cNvGrpSpPr/>
        <p:nvPr/>
      </p:nvGrpSpPr>
      <p:grpSpPr>
        <a:xfrm>
          <a:off x="0" y="0"/>
          <a:ext cx="0" cy="0"/>
          <a:chOff x="0" y="0"/>
          <a:chExt cx="0" cy="0"/>
        </a:xfrm>
      </p:grpSpPr>
      <p:sp>
        <p:nvSpPr>
          <p:cNvPr id="5" name="标题占位符 4"/>
          <p:cNvSpPr>
            <a:spLocks noGrp="1"/>
          </p:cNvSpPr>
          <p:nvPr>
            <p:ph type="title"/>
          </p:nvPr>
        </p:nvSpPr>
        <p:spPr>
          <a:xfrm>
            <a:off x="776505" y="627526"/>
            <a:ext cx="22841775" cy="1073683"/>
          </a:xfrm>
          <a:prstGeom prst="rect">
            <a:avLst/>
          </a:prstGeom>
        </p:spPr>
        <p:txBody>
          <a:bodyPr vert="horz" lIns="91440" tIns="45720" rIns="91440" bIns="45720" rtlCol="0" anchor="ctr">
            <a:normAutofit/>
          </a:bodyPr>
          <a:lstStyle/>
          <a:p>
            <a:r>
              <a:rPr kumimoji="1" lang="zh-CN" altLang="en-US" dirty="0"/>
              <a:t>单击此处编辑母版标题样式 </a:t>
            </a:r>
            <a:r>
              <a:rPr kumimoji="1" lang="en-US" altLang="zh-CN" dirty="0"/>
              <a:t>OPPO Sans B 50pt.</a:t>
            </a:r>
            <a:endParaRPr kumimoji="1" lang="zh-CN" altLang="en-US" dirty="0"/>
          </a:p>
        </p:txBody>
      </p:sp>
      <p:sp>
        <p:nvSpPr>
          <p:cNvPr id="11" name="线条"/>
          <p:cNvSpPr/>
          <p:nvPr userDrawn="1"/>
        </p:nvSpPr>
        <p:spPr>
          <a:xfrm>
            <a:off x="765718" y="12807222"/>
            <a:ext cx="22852564" cy="1"/>
          </a:xfrm>
          <a:prstGeom prst="line">
            <a:avLst/>
          </a:prstGeom>
          <a:ln w="25400">
            <a:solidFill>
              <a:srgbClr val="5E5E5E"/>
            </a:solidFill>
            <a:miter lim="400000"/>
          </a:ln>
        </p:spPr>
        <p:txBody>
          <a:bodyPr lIns="0" tIns="0" rIns="0" bIns="0" anchor="ctr"/>
          <a:lstStyle/>
          <a:p>
            <a:pPr>
              <a:defRPr sz="3200" b="0">
                <a:solidFill>
                  <a:srgbClr val="FFFFFF"/>
                </a:solidFill>
                <a:latin typeface="+mn-lt"/>
                <a:ea typeface="+mn-ea"/>
                <a:cs typeface="+mn-cs"/>
                <a:sym typeface="Helvetica Neue Medium"/>
              </a:defRPr>
            </a:pPr>
            <a:endParaRPr/>
          </a:p>
        </p:txBody>
      </p:sp>
      <p:pic>
        <p:nvPicPr>
          <p:cNvPr id="15" name="图片 14"/>
          <p:cNvPicPr>
            <a:picLocks noChangeAspect="1"/>
          </p:cNvPicPr>
          <p:nvPr userDrawn="1"/>
        </p:nvPicPr>
        <p:blipFill>
          <a:blip r:embed="rId15" cstate="print">
            <a:extLst>
              <a:ext uri="{28A0092B-C50C-407E-A947-70E740481C1C}">
                <a14:useLocalDpi xmlns:a14="http://schemas.microsoft.com/office/drawing/2010/main" val="0"/>
              </a:ext>
            </a:extLst>
          </a:blip>
          <a:stretch>
            <a:fillRect/>
          </a:stretch>
        </p:blipFill>
        <p:spPr>
          <a:xfrm>
            <a:off x="733190" y="12963890"/>
            <a:ext cx="1332424" cy="316800"/>
          </a:xfrm>
          <a:prstGeom prst="rect">
            <a:avLst/>
          </a:prstGeom>
        </p:spPr>
      </p:pic>
      <p:sp>
        <p:nvSpPr>
          <p:cNvPr id="16" name="pg. xx"/>
          <p:cNvSpPr txBox="1"/>
          <p:nvPr userDrawn="1"/>
        </p:nvSpPr>
        <p:spPr>
          <a:xfrm>
            <a:off x="20884725" y="12874289"/>
            <a:ext cx="2733557" cy="287258"/>
          </a:xfrm>
          <a:prstGeom prst="rect">
            <a:avLst/>
          </a:prstGeom>
          <a:ln w="12700">
            <a:miter lim="400000"/>
          </a:ln>
        </p:spPr>
        <p:txBody>
          <a:bodyPr lIns="50800" tIns="50800" rIns="50800" bIns="50800">
            <a:spAutoFit/>
          </a:bodyPr>
          <a:lstStyle>
            <a:lvl1pPr algn="r">
              <a:defRPr sz="2000" b="0">
                <a:solidFill>
                  <a:srgbClr val="929292"/>
                </a:solidFill>
                <a:latin typeface="Helvetica"/>
                <a:ea typeface="Helvetica"/>
                <a:cs typeface="Helvetica"/>
                <a:sym typeface="Helvetica"/>
              </a:defRPr>
            </a:lvl1pPr>
          </a:lstStyle>
          <a:p>
            <a:fld id="{00E22F85-807F-CA40-8F16-B425A1EE1DAC}" type="slidenum">
              <a:rPr lang="uk-UA" sz="1200" smtClean="0">
                <a:solidFill>
                  <a:srgbClr val="5E5E5E"/>
                </a:solidFill>
                <a:latin typeface="OPPOSans R" charset="-122"/>
                <a:ea typeface="OPPOSans R" charset="-122"/>
                <a:cs typeface="OPPOSans R" charset="-122"/>
              </a:rPr>
              <a:t>‹#›</a:t>
            </a:fld>
            <a:endParaRPr sz="1200" dirty="0">
              <a:solidFill>
                <a:srgbClr val="5E5E5E"/>
              </a:solidFill>
              <a:latin typeface="OPPOSans R" charset="-122"/>
              <a:ea typeface="OPPOSans R" charset="-122"/>
              <a:cs typeface="OPPOSans R" charset="-122"/>
            </a:endParaRPr>
          </a:p>
        </p:txBody>
      </p:sp>
      <p:graphicFrame>
        <p:nvGraphicFramePr>
          <p:cNvPr id="18" name="表格 17"/>
          <p:cNvGraphicFramePr>
            <a:graphicFrameLocks noGrp="1"/>
          </p:cNvGraphicFramePr>
          <p:nvPr userDrawn="1"/>
        </p:nvGraphicFramePr>
        <p:xfrm>
          <a:off x="24789714" y="0"/>
          <a:ext cx="3099486" cy="13716000"/>
        </p:xfrm>
        <a:graphic>
          <a:graphicData uri="http://schemas.openxmlformats.org/drawingml/2006/table">
            <a:tbl>
              <a:tblPr firstRow="1" bandRow="1">
                <a:tableStyleId>{5C22544A-7EE6-4342-B048-85BDC9FD1C3A}</a:tableStyleId>
              </a:tblPr>
              <a:tblGrid>
                <a:gridCol w="3099486">
                  <a:extLst>
                    <a:ext uri="{9D8B030D-6E8A-4147-A177-3AD203B41FA5}">
                      <a16:colId xmlns:a16="http://schemas.microsoft.com/office/drawing/2014/main" val="20000"/>
                    </a:ext>
                  </a:extLst>
                </a:gridCol>
              </a:tblGrid>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a:t>
                      </a:r>
                    </a:p>
                    <a:p>
                      <a:pPr algn="l"/>
                      <a:r>
                        <a:rPr lang="en-US" altLang="zh-CN" sz="2800" b="0" dirty="0">
                          <a:latin typeface="OPPOSans R" charset="-122"/>
                          <a:ea typeface="OPPOSans R" charset="-122"/>
                          <a:cs typeface="OPPOSans R" charset="-122"/>
                        </a:rPr>
                        <a:t>G 106</a:t>
                      </a:r>
                    </a:p>
                    <a:p>
                      <a:pPr algn="l"/>
                      <a:r>
                        <a:rPr lang="en-US" altLang="zh-CN" sz="2800" b="0" dirty="0">
                          <a:latin typeface="OPPOSans R" charset="-122"/>
                          <a:ea typeface="OPPOSans R" charset="-122"/>
                          <a:cs typeface="OPPOSans R" charset="-122"/>
                        </a:rPr>
                        <a:t>B 56</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Dark</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solidFill>
                      <a:srgbClr val="046A38"/>
                    </a:solidFill>
                  </a:tcPr>
                </a:tc>
                <a:extLst>
                  <a:ext uri="{0D108BD9-81ED-4DB2-BD59-A6C34878D82A}">
                    <a16:rowId xmlns:a16="http://schemas.microsoft.com/office/drawing/2014/main" val="10000"/>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45</a:t>
                      </a:r>
                    </a:p>
                    <a:p>
                      <a:pPr algn="l"/>
                      <a:r>
                        <a:rPr lang="en-US" altLang="zh-CN" sz="2800" b="0" dirty="0">
                          <a:latin typeface="OPPOSans R" charset="-122"/>
                          <a:ea typeface="OPPOSans R" charset="-122"/>
                          <a:cs typeface="OPPOSans R" charset="-122"/>
                        </a:rPr>
                        <a:t>G 200</a:t>
                      </a:r>
                    </a:p>
                    <a:p>
                      <a:pPr algn="l"/>
                      <a:r>
                        <a:rPr lang="en-US" altLang="zh-CN" sz="2800" b="0" dirty="0">
                          <a:latin typeface="OPPOSans R" charset="-122"/>
                          <a:ea typeface="OPPOSans R" charset="-122"/>
                          <a:cs typeface="OPPOSans R" charset="-122"/>
                        </a:rPr>
                        <a:t>B 77</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Light</a:t>
                      </a:r>
                      <a:r>
                        <a:rPr lang="zh-CN" altLang="en-US" sz="2800" b="0" dirty="0">
                          <a:latin typeface="OPPOSans R" charset="-122"/>
                          <a:ea typeface="OPPOSans R" charset="-122"/>
                          <a:cs typeface="OPPOSans R" charset="-122"/>
                        </a:rPr>
                        <a:t> </a:t>
                      </a:r>
                      <a:r>
                        <a:rPr lang="en-US" altLang="zh-CN" sz="2800" b="0" dirty="0">
                          <a:latin typeface="OPPOSans R" charset="-122"/>
                          <a:ea typeface="OPPOSans R" charset="-122"/>
                          <a:cs typeface="OPPOSans R" charset="-122"/>
                        </a:rPr>
                        <a:t>Green</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2DC84D"/>
                    </a:solidFill>
                  </a:tcPr>
                </a:tc>
                <a:extLst>
                  <a:ext uri="{0D108BD9-81ED-4DB2-BD59-A6C34878D82A}">
                    <a16:rowId xmlns:a16="http://schemas.microsoft.com/office/drawing/2014/main" val="10001"/>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202</a:t>
                      </a:r>
                    </a:p>
                    <a:p>
                      <a:pPr algn="l"/>
                      <a:r>
                        <a:rPr lang="en-US" altLang="zh-CN" sz="2800" b="0" dirty="0">
                          <a:latin typeface="OPPOSans R" charset="-122"/>
                          <a:ea typeface="OPPOSans R" charset="-122"/>
                          <a:cs typeface="OPPOSans R" charset="-122"/>
                        </a:rPr>
                        <a:t>G 202</a:t>
                      </a:r>
                    </a:p>
                    <a:p>
                      <a:pPr algn="l"/>
                      <a:r>
                        <a:rPr lang="en-US" altLang="zh-CN" sz="2800" b="0" dirty="0">
                          <a:latin typeface="OPPOSans R" charset="-122"/>
                          <a:ea typeface="OPPOSans R" charset="-122"/>
                          <a:cs typeface="OPPOSans R" charset="-122"/>
                        </a:rPr>
                        <a:t>B 200</a:t>
                      </a:r>
                    </a:p>
                    <a:p>
                      <a:pPr algn="l"/>
                      <a:endParaRPr lang="en-US" altLang="zh-CN" sz="2800" b="0" dirty="0">
                        <a:latin typeface="OPPOSans R" charset="-122"/>
                        <a:ea typeface="OPPOSans R" charset="-122"/>
                        <a:cs typeface="OPPOSans R" charset="-122"/>
                      </a:endParaRPr>
                    </a:p>
                    <a:p>
                      <a:pPr marL="0" marR="0" indent="0" algn="l" defTabSz="914400" rtl="0" eaLnBrk="1" fontAlgn="auto" latinLnBrk="0" hangingPunct="1">
                        <a:lnSpc>
                          <a:spcPct val="100000"/>
                        </a:lnSpc>
                        <a:spcBef>
                          <a:spcPts val="0"/>
                        </a:spcBef>
                        <a:spcAft>
                          <a:spcPts val="0"/>
                        </a:spcAft>
                        <a:buClrTx/>
                        <a:buSzTx/>
                        <a:buFontTx/>
                        <a:buNone/>
                        <a:defRPr/>
                      </a:pPr>
                      <a:r>
                        <a:rPr lang="en-US" altLang="zh-CN" sz="2800" b="0" kern="1200" dirty="0">
                          <a:solidFill>
                            <a:schemeClr val="dk1"/>
                          </a:solidFill>
                          <a:effectLst/>
                          <a:latin typeface="OPPOSans R" charset="-122"/>
                          <a:ea typeface="OPPOSans R" charset="-122"/>
                          <a:cs typeface="OPPOSans R" charset="-122"/>
                        </a:rPr>
                        <a:t>Platinum </a:t>
                      </a:r>
                      <a:endParaRPr lang="en-US" altLang="zh-CN" sz="2800" b="0" dirty="0">
                        <a:effectLst/>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CACAC8"/>
                    </a:solidFill>
                  </a:tcPr>
                </a:tc>
                <a:extLst>
                  <a:ext uri="{0D108BD9-81ED-4DB2-BD59-A6C34878D82A}">
                    <a16:rowId xmlns:a16="http://schemas.microsoft.com/office/drawing/2014/main" val="10002"/>
                  </a:ext>
                </a:extLst>
              </a:tr>
              <a:tr h="3429000">
                <a:tc>
                  <a:txBody>
                    <a:bodyPr/>
                    <a:lstStyle/>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R 250</a:t>
                      </a:r>
                    </a:p>
                    <a:p>
                      <a:pPr algn="l"/>
                      <a:r>
                        <a:rPr lang="en-US" altLang="zh-CN" sz="2800" b="0" dirty="0">
                          <a:latin typeface="OPPOSans R" charset="-122"/>
                          <a:ea typeface="OPPOSans R" charset="-122"/>
                          <a:cs typeface="OPPOSans R" charset="-122"/>
                        </a:rPr>
                        <a:t>G 250</a:t>
                      </a:r>
                    </a:p>
                    <a:p>
                      <a:pPr algn="l"/>
                      <a:r>
                        <a:rPr lang="en-US" altLang="zh-CN" sz="2800" b="0" dirty="0">
                          <a:latin typeface="OPPOSans R" charset="-122"/>
                          <a:ea typeface="OPPOSans R" charset="-122"/>
                          <a:cs typeface="OPPOSans R" charset="-122"/>
                        </a:rPr>
                        <a:t>B 250</a:t>
                      </a:r>
                    </a:p>
                    <a:p>
                      <a:pPr algn="l"/>
                      <a:endParaRPr lang="en-US" altLang="zh-CN" sz="2800" b="0" dirty="0">
                        <a:latin typeface="OPPOSans R" charset="-122"/>
                        <a:ea typeface="OPPOSans R" charset="-122"/>
                        <a:cs typeface="OPPOSans R" charset="-122"/>
                      </a:endParaRPr>
                    </a:p>
                    <a:p>
                      <a:pPr algn="l"/>
                      <a:r>
                        <a:rPr lang="en-US" altLang="zh-CN" sz="2800" b="0" dirty="0">
                          <a:latin typeface="OPPOSans R" charset="-122"/>
                          <a:ea typeface="OPPOSans R" charset="-122"/>
                          <a:cs typeface="OPPOSans R" charset="-122"/>
                        </a:rPr>
                        <a:t>White</a:t>
                      </a:r>
                      <a:endParaRPr lang="zh-CN" altLang="en-US" sz="2800" b="0" dirty="0">
                        <a:latin typeface="OPPOSans R" charset="-122"/>
                        <a:ea typeface="OPPOSans R" charset="-122"/>
                        <a:cs typeface="OPPOSans R"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B w="12700" cap="flat" cmpd="sng" algn="ctr">
                      <a:solidFill>
                        <a:schemeClr val="tx1"/>
                      </a:solidFill>
                      <a:prstDash val="solid"/>
                      <a:round/>
                      <a:headEnd type="none" w="med" len="med"/>
                      <a:tailEnd type="none" w="med" len="med"/>
                    </a:lnB>
                    <a:solidFill>
                      <a:srgbClr val="FAFAFA"/>
                    </a:solidFill>
                  </a:tcPr>
                </a:tc>
                <a:extLst>
                  <a:ext uri="{0D108BD9-81ED-4DB2-BD59-A6C34878D82A}">
                    <a16:rowId xmlns:a16="http://schemas.microsoft.com/office/drawing/2014/main" val="10003"/>
                  </a:ext>
                </a:extLst>
              </a:tr>
            </a:tbl>
          </a:graphicData>
        </a:graphic>
      </p:graphicFrame>
      <p:sp>
        <p:nvSpPr>
          <p:cNvPr id="19" name="文本占位符 18"/>
          <p:cNvSpPr>
            <a:spLocks noGrp="1"/>
          </p:cNvSpPr>
          <p:nvPr>
            <p:ph type="body" idx="1"/>
          </p:nvPr>
        </p:nvSpPr>
        <p:spPr>
          <a:xfrm>
            <a:off x="776504" y="3613150"/>
            <a:ext cx="22841775" cy="8702675"/>
          </a:xfrm>
          <a:prstGeom prst="rect">
            <a:avLst/>
          </a:prstGeom>
        </p:spPr>
        <p:txBody>
          <a:bodyPr vert="horz" lIns="91440" tIns="45720" rIns="91440" bIns="45720" rtlCol="0">
            <a:normAutofit/>
          </a:bodyPr>
          <a:lstStyle/>
          <a:p>
            <a:pPr lvl="0"/>
            <a:r>
              <a:rPr kumimoji="1" lang="zh-CN" altLang="en-US" dirty="0"/>
              <a:t>单击此处编辑母版文本样式</a:t>
            </a:r>
          </a:p>
          <a:p>
            <a:pPr lvl="1"/>
            <a:r>
              <a:rPr kumimoji="1" lang="zh-CN" altLang="en-US" dirty="0"/>
              <a:t>二级</a:t>
            </a:r>
          </a:p>
          <a:p>
            <a:pPr lvl="2"/>
            <a:r>
              <a:rPr kumimoji="1" lang="zh-CN" altLang="en-US" dirty="0"/>
              <a:t>三级</a:t>
            </a:r>
          </a:p>
          <a:p>
            <a:pPr lvl="3"/>
            <a:r>
              <a:rPr kumimoji="1" lang="zh-CN" altLang="en-US" dirty="0"/>
              <a:t>四级</a:t>
            </a:r>
          </a:p>
          <a:p>
            <a:pPr lvl="4"/>
            <a:r>
              <a:rPr kumimoji="1" lang="zh-CN" altLang="en-US" dirty="0"/>
              <a:t>五级</a:t>
            </a:r>
          </a:p>
        </p:txBody>
      </p:sp>
    </p:spTree>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p:txStyles>
    <p:titleStyle>
      <a:lvl1pPr marL="0" marR="0" indent="0" algn="l" defTabSz="825500" latinLnBrk="0">
        <a:lnSpc>
          <a:spcPct val="100000"/>
        </a:lnSpc>
        <a:spcBef>
          <a:spcPts val="0"/>
        </a:spcBef>
        <a:spcAft>
          <a:spcPts val="0"/>
        </a:spcAft>
        <a:buClrTx/>
        <a:buSzTx/>
        <a:buFontTx/>
        <a:buNone/>
        <a:defRPr sz="5000" b="0" i="0" u="none" strike="noStrike" cap="none" spc="0" baseline="0">
          <a:ln>
            <a:noFill/>
          </a:ln>
          <a:solidFill>
            <a:srgbClr val="2DC84D"/>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a:ea typeface="OPPOSans B"/>
          <a:cs typeface="OPPOSans B"/>
          <a:sym typeface="OPPOSans B"/>
        </a:defRPr>
      </a:lvl9pPr>
    </p:titleStyle>
    <p:bodyStyle>
      <a:lvl1pPr marL="0" marR="0" indent="0" algn="l" defTabSz="825500" latinLnBrk="0">
        <a:lnSpc>
          <a:spcPct val="150000"/>
        </a:lnSpc>
        <a:spcBef>
          <a:spcPts val="0"/>
        </a:spcBef>
        <a:spcAft>
          <a:spcPts val="0"/>
        </a:spcAft>
        <a:buClrTx/>
        <a:buSzTx/>
        <a:buFontTx/>
        <a:buNone/>
        <a:defRPr sz="4800" b="0" i="0" u="none" strike="noStrike" cap="none" spc="0" baseline="0">
          <a:ln>
            <a:noFill/>
          </a:ln>
          <a:solidFill>
            <a:srgbClr val="CACAC8"/>
          </a:solidFill>
          <a:uFillTx/>
          <a:latin typeface="OPPOSans M" charset="-122"/>
          <a:ea typeface="OPPOSans M" charset="-122"/>
          <a:cs typeface="OPPOSans M" charset="-122"/>
          <a:sym typeface="OPPOSans M"/>
        </a:defRPr>
      </a:lvl1pPr>
      <a:lvl2pPr marL="1270000" marR="0" indent="-635000" algn="l" defTabSz="825500" latinLnBrk="0">
        <a:lnSpc>
          <a:spcPct val="150000"/>
        </a:lnSpc>
        <a:spcBef>
          <a:spcPts val="0"/>
        </a:spcBef>
        <a:spcAft>
          <a:spcPts val="0"/>
        </a:spcAft>
        <a:buClrTx/>
        <a:buSzPct val="125000"/>
        <a:buFontTx/>
        <a:buChar char="•"/>
        <a:defRPr sz="4400" b="0" i="0" u="none" strike="noStrike" cap="none" spc="0" baseline="0">
          <a:ln>
            <a:noFill/>
          </a:ln>
          <a:solidFill>
            <a:srgbClr val="CACAC8"/>
          </a:solidFill>
          <a:uFillTx/>
          <a:latin typeface="OPPOSans M" charset="-122"/>
          <a:ea typeface="OPPOSans M" charset="-122"/>
          <a:cs typeface="OPPOSans M" charset="-122"/>
          <a:sym typeface="OPPOSans M"/>
        </a:defRPr>
      </a:lvl2pPr>
      <a:lvl3pPr marL="1905000" marR="0" indent="-635000" algn="l" defTabSz="825500" latinLnBrk="0">
        <a:lnSpc>
          <a:spcPct val="150000"/>
        </a:lnSpc>
        <a:spcBef>
          <a:spcPts val="0"/>
        </a:spcBef>
        <a:spcAft>
          <a:spcPts val="0"/>
        </a:spcAft>
        <a:buClrTx/>
        <a:buSzPct val="125000"/>
        <a:buFontTx/>
        <a:buChar char="•"/>
        <a:defRPr sz="4000" b="0" i="0" u="none" strike="noStrike" cap="none" spc="0" baseline="0">
          <a:ln>
            <a:noFill/>
          </a:ln>
          <a:solidFill>
            <a:srgbClr val="CACAC8"/>
          </a:solidFill>
          <a:uFillTx/>
          <a:latin typeface="OPPOSans M" charset="-122"/>
          <a:ea typeface="OPPOSans M" charset="-122"/>
          <a:cs typeface="OPPOSans M" charset="-122"/>
          <a:sym typeface="OPPOSans M"/>
        </a:defRPr>
      </a:lvl3pPr>
      <a:lvl4pPr marL="2540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4pPr>
      <a:lvl5pPr marL="3175000" marR="0" indent="-635000" algn="l" defTabSz="825500" latinLnBrk="0">
        <a:lnSpc>
          <a:spcPct val="150000"/>
        </a:lnSpc>
        <a:spcBef>
          <a:spcPts val="0"/>
        </a:spcBef>
        <a:spcAft>
          <a:spcPts val="0"/>
        </a:spcAft>
        <a:buClrTx/>
        <a:buSzPct val="125000"/>
        <a:buFontTx/>
        <a:buChar char="•"/>
        <a:defRPr sz="3600" b="0" i="0" u="none" strike="noStrike" cap="none" spc="0" baseline="0">
          <a:ln>
            <a:noFill/>
          </a:ln>
          <a:solidFill>
            <a:srgbClr val="CACAC8"/>
          </a:solidFill>
          <a:uFillTx/>
          <a:latin typeface="OPPOSans M" charset="-122"/>
          <a:ea typeface="OPPOSans M" charset="-122"/>
          <a:cs typeface="OPPOSans M" charset="-122"/>
          <a:sym typeface="OPPOSans M"/>
        </a:defRPr>
      </a:lvl5pPr>
      <a:lvl6pPr marL="381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6pPr>
      <a:lvl7pPr marL="444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7pPr>
      <a:lvl8pPr marL="5080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8pPr>
      <a:lvl9pPr marL="5715000" marR="0" indent="-635000" algn="l" defTabSz="825500" latinLnBrk="0">
        <a:lnSpc>
          <a:spcPct val="100000"/>
        </a:lnSpc>
        <a:spcBef>
          <a:spcPts val="0"/>
        </a:spcBef>
        <a:spcAft>
          <a:spcPts val="0"/>
        </a:spcAft>
        <a:buClrTx/>
        <a:buSzPct val="125000"/>
        <a:buFontTx/>
        <a:buChar char="•"/>
        <a:defRPr sz="4800" b="0" i="0" u="none" strike="noStrike" cap="none" spc="0" baseline="0">
          <a:ln>
            <a:noFill/>
          </a:ln>
          <a:solidFill>
            <a:srgbClr val="000000"/>
          </a:solidFill>
          <a:uFillTx/>
          <a:latin typeface="OPPOSans M"/>
          <a:ea typeface="OPPOSans M"/>
          <a:cs typeface="OPPOSans M"/>
          <a:sym typeface="OPPOSans M"/>
        </a:defRPr>
      </a:lvl9pPr>
    </p:bodyStyle>
    <p:otherStyle>
      <a:lvl1pPr marL="0" marR="0" indent="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1pPr>
      <a:lvl2pPr marL="0" marR="0" indent="228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2pPr>
      <a:lvl3pPr marL="0" marR="0" indent="457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3pPr>
      <a:lvl4pPr marL="0" marR="0" indent="685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4pPr>
      <a:lvl5pPr marL="0" marR="0" indent="9144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5pPr>
      <a:lvl6pPr marL="0" marR="0" indent="11430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6pPr>
      <a:lvl7pPr marL="0" marR="0" indent="13716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7pPr>
      <a:lvl8pPr marL="0" marR="0" indent="16002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8pPr>
      <a:lvl9pPr marL="0" marR="0" indent="1828800" algn="ctr" defTabSz="825500" latinLnBrk="0">
        <a:lnSpc>
          <a:spcPct val="100000"/>
        </a:lnSpc>
        <a:spcBef>
          <a:spcPts val="0"/>
        </a:spcBef>
        <a:spcAft>
          <a:spcPts val="0"/>
        </a:spcAft>
        <a:buClrTx/>
        <a:buSzTx/>
        <a:buFontTx/>
        <a:buNone/>
        <a:defRPr sz="2400" b="0" i="0" u="none" strike="noStrike" cap="none" spc="0" baseline="0">
          <a:ln>
            <a:noFill/>
          </a:ln>
          <a:solidFill>
            <a:schemeClr val="tx1"/>
          </a:solidFill>
          <a:uFillTx/>
          <a:latin typeface="+mn-lt"/>
          <a:ea typeface="+mn-ea"/>
          <a:cs typeface="+mn-cs"/>
          <a:sym typeface="Helvetica Neue Light"/>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8" Type="http://schemas.openxmlformats.org/officeDocument/2006/relationships/image" Target="../media/image9.emf"/><Relationship Id="rId13" Type="http://schemas.openxmlformats.org/officeDocument/2006/relationships/image" Target="../media/image14.emf"/><Relationship Id="rId18" Type="http://schemas.openxmlformats.org/officeDocument/2006/relationships/image" Target="../media/image19.emf"/><Relationship Id="rId3" Type="http://schemas.openxmlformats.org/officeDocument/2006/relationships/image" Target="../media/image4.emf"/><Relationship Id="rId7" Type="http://schemas.openxmlformats.org/officeDocument/2006/relationships/image" Target="../media/image8.emf"/><Relationship Id="rId12" Type="http://schemas.openxmlformats.org/officeDocument/2006/relationships/image" Target="../media/image13.emf"/><Relationship Id="rId17" Type="http://schemas.openxmlformats.org/officeDocument/2006/relationships/image" Target="../media/image18.emf"/><Relationship Id="rId2" Type="http://schemas.openxmlformats.org/officeDocument/2006/relationships/notesSlide" Target="../notesSlides/notesSlide2.xml"/><Relationship Id="rId16" Type="http://schemas.openxmlformats.org/officeDocument/2006/relationships/image" Target="../media/image17.emf"/><Relationship Id="rId1" Type="http://schemas.openxmlformats.org/officeDocument/2006/relationships/slideLayout" Target="../slideLayouts/slideLayout2.xml"/><Relationship Id="rId6" Type="http://schemas.openxmlformats.org/officeDocument/2006/relationships/image" Target="../media/image7.emf"/><Relationship Id="rId11" Type="http://schemas.openxmlformats.org/officeDocument/2006/relationships/image" Target="../media/image12.emf"/><Relationship Id="rId5" Type="http://schemas.openxmlformats.org/officeDocument/2006/relationships/image" Target="../media/image6.emf"/><Relationship Id="rId15" Type="http://schemas.openxmlformats.org/officeDocument/2006/relationships/image" Target="../media/image16.emf"/><Relationship Id="rId10" Type="http://schemas.openxmlformats.org/officeDocument/2006/relationships/image" Target="../media/image11.emf"/><Relationship Id="rId19" Type="http://schemas.openxmlformats.org/officeDocument/2006/relationships/image" Target="../media/image20.png"/><Relationship Id="rId4" Type="http://schemas.openxmlformats.org/officeDocument/2006/relationships/image" Target="../media/image5.emf"/><Relationship Id="rId9" Type="http://schemas.openxmlformats.org/officeDocument/2006/relationships/image" Target="../media/image10.emf"/><Relationship Id="rId14" Type="http://schemas.openxmlformats.org/officeDocument/2006/relationships/image" Target="../media/image15.emf"/></Relationships>
</file>

<file path=ppt/slides/_rels/slide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package" Target="../embeddings/Microsoft_Visio_Drawing.vsdx"/><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24.png"/><Relationship Id="rId4" Type="http://schemas.openxmlformats.org/officeDocument/2006/relationships/image" Target="../media/image23.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4">
            <a:extLst>
              <a:ext uri="{FF2B5EF4-FFF2-40B4-BE49-F238E27FC236}">
                <a16:creationId xmlns:a16="http://schemas.microsoft.com/office/drawing/2014/main" id="{69CFE5FC-1279-495C-B518-4557A056F687}"/>
              </a:ext>
            </a:extLst>
          </p:cNvPr>
          <p:cNvSpPr txBox="1">
            <a:spLocks/>
          </p:cNvSpPr>
          <p:nvPr/>
        </p:nvSpPr>
        <p:spPr>
          <a:xfrm>
            <a:off x="776601" y="6244498"/>
            <a:ext cx="23607399" cy="1607674"/>
          </a:xfrm>
          <a:prstGeom prst="rect">
            <a:avLst/>
          </a:prstGeom>
        </p:spPr>
        <p:txBody>
          <a:bodyPr vert="horz" lIns="91440" tIns="45720" rIns="91440" bIns="45720" rtlCol="0" anchor="ctr">
            <a:noAutofit/>
          </a:bodyPr>
          <a:lstStyle>
            <a:lvl1pPr marL="0" marR="0" indent="0" algn="l" defTabSz="825500" eaLnBrk="1" latinLnBrk="0" hangingPunct="1">
              <a:lnSpc>
                <a:spcPct val="100000"/>
              </a:lnSpc>
              <a:spcBef>
                <a:spcPts val="0"/>
              </a:spcBef>
              <a:spcAft>
                <a:spcPts val="0"/>
              </a:spcAft>
              <a:buClrTx/>
              <a:buSzTx/>
              <a:buFontTx/>
              <a:buNone/>
              <a:defRPr sz="72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1pPr>
            <a:lvl2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2pPr>
            <a:lvl3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3pPr>
            <a:lvl4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4pPr>
            <a:lvl5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5pPr>
            <a:lvl6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6pPr>
            <a:lvl7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7pPr>
            <a:lvl8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8pPr>
            <a:lvl9pPr marL="0" marR="0" indent="0" algn="l" defTabSz="825500" eaLnBrk="1" latinLnBrk="0" hangingPunct="1">
              <a:lnSpc>
                <a:spcPct val="100000"/>
              </a:lnSpc>
              <a:spcBef>
                <a:spcPts val="0"/>
              </a:spcBef>
              <a:spcAft>
                <a:spcPts val="0"/>
              </a:spcAft>
              <a:buClrTx/>
              <a:buSzTx/>
              <a:buFontTx/>
              <a:buNone/>
              <a:defRPr sz="9000" b="0" i="0" u="none" strike="noStrike" cap="none" spc="0" baseline="0">
                <a:ln>
                  <a:noFill/>
                </a:ln>
                <a:solidFill>
                  <a:srgbClr val="046A38"/>
                </a:solidFill>
                <a:uFillTx/>
                <a:latin typeface="OPPOSans B" panose="00020600040101010101" charset="-122"/>
                <a:ea typeface="OPPOSans B" panose="00020600040101010101" charset="-122"/>
                <a:cs typeface="OPPOSans B" panose="00020600040101010101" charset="-122"/>
                <a:sym typeface="OPPOSans B" panose="00020600040101010101" charset="-122"/>
              </a:defRPr>
            </a:lvl9pPr>
          </a:lstStyle>
          <a:p>
            <a:r>
              <a:rPr kumimoji="1" lang="en-US" altLang="zh-CN" dirty="0"/>
              <a:t>OPPO’s area of interest for 6G study</a:t>
            </a:r>
          </a:p>
          <a:p>
            <a:r>
              <a:rPr kumimoji="1" lang="en-US" altLang="zh-CN" sz="4800" dirty="0"/>
              <a:t>2024-8</a:t>
            </a:r>
            <a:endParaRPr kumimoji="1" lang="zh-CN" altLang="en-US" sz="4800" dirty="0"/>
          </a:p>
        </p:txBody>
      </p:sp>
      <p:sp>
        <p:nvSpPr>
          <p:cNvPr id="5" name="标题 4">
            <a:extLst>
              <a:ext uri="{FF2B5EF4-FFF2-40B4-BE49-F238E27FC236}">
                <a16:creationId xmlns:a16="http://schemas.microsoft.com/office/drawing/2014/main" id="{A176657B-B0B1-46C2-AA9B-C627F0540155}"/>
              </a:ext>
            </a:extLst>
          </p:cNvPr>
          <p:cNvSpPr txBox="1">
            <a:spLocks/>
          </p:cNvSpPr>
          <p:nvPr/>
        </p:nvSpPr>
        <p:spPr>
          <a:xfrm>
            <a:off x="776601" y="825425"/>
            <a:ext cx="23016116" cy="3168854"/>
          </a:xfrm>
          <a:prstGeom prst="rect">
            <a:avLst/>
          </a:prstGeom>
        </p:spPr>
        <p:txBody>
          <a:bodyPr vert="horz" lIns="91440" tIns="45720" rIns="91440" bIns="45720" rtlCol="0" anchor="ctr">
            <a:noAutofit/>
          </a:bodyPr>
          <a:lstStyle>
            <a:lvl1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charset="-122"/>
                <a:ea typeface="OPPOSans B" charset="-122"/>
                <a:cs typeface="OPPOSans B" charset="-122"/>
                <a:sym typeface="OPPOSans B"/>
              </a:defRPr>
            </a:lvl1pPr>
            <a:lvl2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2pPr>
            <a:lvl3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3pPr>
            <a:lvl4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4pPr>
            <a:lvl5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5pPr>
            <a:lvl6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6pPr>
            <a:lvl7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7pPr>
            <a:lvl8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8pPr>
            <a:lvl9pPr marL="0" marR="0" indent="0" algn="l" defTabSz="825500" latinLnBrk="0">
              <a:lnSpc>
                <a:spcPct val="100000"/>
              </a:lnSpc>
              <a:spcBef>
                <a:spcPts val="0"/>
              </a:spcBef>
              <a:spcAft>
                <a:spcPts val="0"/>
              </a:spcAft>
              <a:buClrTx/>
              <a:buSzTx/>
              <a:buFontTx/>
              <a:buNone/>
              <a:tabLst/>
              <a:defRPr sz="9000" b="0" i="0" u="none" strike="noStrike" cap="none" spc="0" baseline="0">
                <a:ln>
                  <a:noFill/>
                </a:ln>
                <a:solidFill>
                  <a:srgbClr val="046A38"/>
                </a:solidFill>
                <a:uFillTx/>
                <a:latin typeface="OPPOSans B"/>
                <a:ea typeface="OPPOSans B"/>
                <a:cs typeface="OPPOSans B"/>
                <a:sym typeface="OPPOSans B"/>
              </a:defRPr>
            </a:lvl9pPr>
          </a:lstStyle>
          <a:p>
            <a:pPr hangingPunct="1"/>
            <a:endParaRPr kumimoji="1" lang="en-US" altLang="zh-CN" sz="36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3293DAE-9D1D-4BBB-BF9E-771B59846938}"/>
              </a:ext>
            </a:extLst>
          </p:cNvPr>
          <p:cNvSpPr>
            <a:spLocks noGrp="1"/>
          </p:cNvSpPr>
          <p:nvPr>
            <p:ph type="title"/>
          </p:nvPr>
        </p:nvSpPr>
        <p:spPr/>
        <p:txBody>
          <a:bodyPr/>
          <a:lstStyle/>
          <a:p>
            <a:r>
              <a:rPr kumimoji="1" lang="en-US" altLang="zh-CN" dirty="0"/>
              <a:t>Area of interest for 6G study</a:t>
            </a:r>
            <a:endParaRPr lang="zh-CN" altLang="en-US" dirty="0"/>
          </a:p>
        </p:txBody>
      </p:sp>
      <p:grpSp>
        <p:nvGrpSpPr>
          <p:cNvPr id="12" name="组合 11">
            <a:extLst>
              <a:ext uri="{FF2B5EF4-FFF2-40B4-BE49-F238E27FC236}">
                <a16:creationId xmlns:a16="http://schemas.microsoft.com/office/drawing/2014/main" id="{B49F34FA-6A47-4F3F-9E74-0D449EE7B1CA}"/>
              </a:ext>
            </a:extLst>
          </p:cNvPr>
          <p:cNvGrpSpPr/>
          <p:nvPr/>
        </p:nvGrpSpPr>
        <p:grpSpPr>
          <a:xfrm>
            <a:off x="2312241" y="5481268"/>
            <a:ext cx="5850018" cy="3754787"/>
            <a:chOff x="1528977" y="3250836"/>
            <a:chExt cx="5148270" cy="2916047"/>
          </a:xfrm>
        </p:grpSpPr>
        <p:sp>
          <p:nvSpPr>
            <p:cNvPr id="3" name="矩形 2">
              <a:extLst>
                <a:ext uri="{FF2B5EF4-FFF2-40B4-BE49-F238E27FC236}">
                  <a16:creationId xmlns:a16="http://schemas.microsoft.com/office/drawing/2014/main" id="{F42AE7EF-2762-4B37-A7BC-70ED1BE1FE78}"/>
                </a:ext>
              </a:extLst>
            </p:cNvPr>
            <p:cNvSpPr/>
            <p:nvPr/>
          </p:nvSpPr>
          <p:spPr>
            <a:xfrm>
              <a:off x="1528977" y="3250836"/>
              <a:ext cx="5148270" cy="2916047"/>
            </a:xfrm>
            <a:prstGeom prst="rect">
              <a:avLst/>
            </a:prstGeom>
            <a:solidFill>
              <a:srgbClr val="F8E108"/>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4" name="文本框 3">
              <a:extLst>
                <a:ext uri="{FF2B5EF4-FFF2-40B4-BE49-F238E27FC236}">
                  <a16:creationId xmlns:a16="http://schemas.microsoft.com/office/drawing/2014/main" id="{DF9B0B65-8867-47C5-BBE9-F8F0BFD3A89B}"/>
                </a:ext>
              </a:extLst>
            </p:cNvPr>
            <p:cNvSpPr txBox="1"/>
            <p:nvPr/>
          </p:nvSpPr>
          <p:spPr>
            <a:xfrm>
              <a:off x="1528977" y="3380746"/>
              <a:ext cx="1809308" cy="43372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sz="3200" dirty="0">
                  <a:solidFill>
                    <a:schemeClr val="tx1"/>
                  </a:solidFill>
                </a:rPr>
                <a:t>eMBB</a:t>
              </a:r>
              <a:endParaRPr kumimoji="0" lang="zh-CN" altLang="en-US" sz="3200" b="1" i="0" u="none" strike="noStrike" cap="none" spc="0" normalizeH="0" baseline="0" dirty="0">
                <a:ln>
                  <a:noFill/>
                </a:ln>
                <a:solidFill>
                  <a:schemeClr val="tx1"/>
                </a:solidFill>
                <a:effectLst/>
                <a:uFillTx/>
                <a:sym typeface="Helvetica Neue"/>
              </a:endParaRPr>
            </a:p>
          </p:txBody>
        </p:sp>
        <p:sp>
          <p:nvSpPr>
            <p:cNvPr id="5" name="文本框 4">
              <a:extLst>
                <a:ext uri="{FF2B5EF4-FFF2-40B4-BE49-F238E27FC236}">
                  <a16:creationId xmlns:a16="http://schemas.microsoft.com/office/drawing/2014/main" id="{3478FD05-1246-4EB4-9E45-7E3C63FD65BD}"/>
                </a:ext>
              </a:extLst>
            </p:cNvPr>
            <p:cNvSpPr txBox="1"/>
            <p:nvPr/>
          </p:nvSpPr>
          <p:spPr>
            <a:xfrm>
              <a:off x="1662015" y="3907058"/>
              <a:ext cx="4882193" cy="79675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u="none" strike="noStrike" cap="none" spc="0" normalizeH="0" baseline="0" dirty="0">
                  <a:ln>
                    <a:noFill/>
                  </a:ln>
                  <a:solidFill>
                    <a:schemeClr val="tx1"/>
                  </a:solidFill>
                  <a:effectLst/>
                  <a:uFillTx/>
                  <a:latin typeface="Helvetica Neue"/>
                  <a:ea typeface="Helvetica Neue"/>
                  <a:cs typeface="Helvetica Neue"/>
                  <a:sym typeface="Helvetica Neue"/>
                </a:rPr>
                <a:t>Immersive</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u="none" strike="noStrike" cap="none" spc="0" normalizeH="0" baseline="0" dirty="0">
                  <a:ln>
                    <a:noFill/>
                  </a:ln>
                  <a:solidFill>
                    <a:schemeClr val="tx1"/>
                  </a:solidFill>
                  <a:effectLst/>
                  <a:uFillTx/>
                  <a:latin typeface="Helvetica Neue"/>
                  <a:ea typeface="Helvetica Neue"/>
                  <a:cs typeface="Helvetica Neue"/>
                  <a:sym typeface="Helvetica Neue"/>
                </a:rPr>
                <a:t>Gap analysis to XR/Metaverse</a:t>
              </a:r>
            </a:p>
          </p:txBody>
        </p:sp>
      </p:grpSp>
      <p:grpSp>
        <p:nvGrpSpPr>
          <p:cNvPr id="13" name="组合 12">
            <a:extLst>
              <a:ext uri="{FF2B5EF4-FFF2-40B4-BE49-F238E27FC236}">
                <a16:creationId xmlns:a16="http://schemas.microsoft.com/office/drawing/2014/main" id="{81598B94-970C-4044-B3AF-5DD155762C5A}"/>
              </a:ext>
            </a:extLst>
          </p:cNvPr>
          <p:cNvGrpSpPr/>
          <p:nvPr/>
        </p:nvGrpSpPr>
        <p:grpSpPr>
          <a:xfrm>
            <a:off x="9626007" y="5482692"/>
            <a:ext cx="6118322" cy="3756053"/>
            <a:chOff x="8150572" y="3250836"/>
            <a:chExt cx="5148270" cy="2916047"/>
          </a:xfrm>
        </p:grpSpPr>
        <p:sp>
          <p:nvSpPr>
            <p:cNvPr id="6" name="矩形 5">
              <a:extLst>
                <a:ext uri="{FF2B5EF4-FFF2-40B4-BE49-F238E27FC236}">
                  <a16:creationId xmlns:a16="http://schemas.microsoft.com/office/drawing/2014/main" id="{6CFD2D54-2610-4C5A-A4A2-4B748399A112}"/>
                </a:ext>
              </a:extLst>
            </p:cNvPr>
            <p:cNvSpPr/>
            <p:nvPr/>
          </p:nvSpPr>
          <p:spPr>
            <a:xfrm>
              <a:off x="8150572" y="3250836"/>
              <a:ext cx="5148270" cy="2916047"/>
            </a:xfrm>
            <a:prstGeom prst="rect">
              <a:avLst/>
            </a:prstGeom>
            <a:solidFill>
              <a:srgbClr val="92D050"/>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文本框 6">
              <a:extLst>
                <a:ext uri="{FF2B5EF4-FFF2-40B4-BE49-F238E27FC236}">
                  <a16:creationId xmlns:a16="http://schemas.microsoft.com/office/drawing/2014/main" id="{984AC50E-F76E-4799-96BB-DE6C2C94E84C}"/>
                </a:ext>
              </a:extLst>
            </p:cNvPr>
            <p:cNvSpPr txBox="1"/>
            <p:nvPr/>
          </p:nvSpPr>
          <p:spPr>
            <a:xfrm>
              <a:off x="8150572" y="3281859"/>
              <a:ext cx="3438357" cy="461961"/>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sz="3200" dirty="0">
                  <a:solidFill>
                    <a:schemeClr val="tx1"/>
                  </a:solidFill>
                </a:rPr>
                <a:t>Computation + AI</a:t>
              </a:r>
              <a:endParaRPr kumimoji="0" lang="zh-CN" altLang="en-US" sz="3200" b="1" i="0" u="none" strike="noStrike" cap="none" spc="0" normalizeH="0" baseline="0" dirty="0">
                <a:ln>
                  <a:noFill/>
                </a:ln>
                <a:solidFill>
                  <a:schemeClr val="tx1"/>
                </a:solidFill>
                <a:effectLst/>
                <a:uFillTx/>
                <a:sym typeface="Helvetica Neue"/>
              </a:endParaRPr>
            </a:p>
          </p:txBody>
        </p:sp>
        <p:sp>
          <p:nvSpPr>
            <p:cNvPr id="8" name="文本框 7">
              <a:extLst>
                <a:ext uri="{FF2B5EF4-FFF2-40B4-BE49-F238E27FC236}">
                  <a16:creationId xmlns:a16="http://schemas.microsoft.com/office/drawing/2014/main" id="{51762E28-4ABF-4DBB-9918-792EE2ABDF7E}"/>
                </a:ext>
              </a:extLst>
            </p:cNvPr>
            <p:cNvSpPr txBox="1"/>
            <p:nvPr/>
          </p:nvSpPr>
          <p:spPr>
            <a:xfrm>
              <a:off x="8360738" y="4051055"/>
              <a:ext cx="4794418" cy="187173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strike="noStrike" cap="none" spc="0" normalizeH="0" baseline="0" dirty="0">
                  <a:ln>
                    <a:noFill/>
                  </a:ln>
                  <a:solidFill>
                    <a:schemeClr val="tx1"/>
                  </a:solidFill>
                  <a:effectLst/>
                  <a:uFillTx/>
                  <a:latin typeface="Helvetica Neue"/>
                  <a:ea typeface="Helvetica Neue"/>
                  <a:cs typeface="Helvetica Neue"/>
                  <a:sym typeface="Helvetica Neue"/>
                </a:rPr>
                <a:t>On-demand </a:t>
              </a:r>
              <a:r>
                <a:rPr lang="en-US" altLang="zh-CN" b="0" dirty="0">
                  <a:solidFill>
                    <a:schemeClr val="tx1"/>
                  </a:solidFill>
                </a:rPr>
                <a:t>c</a:t>
              </a:r>
              <a:r>
                <a:rPr kumimoji="0" lang="en-US" altLang="zh-CN" sz="3000" b="0" i="0" strike="noStrike" cap="none" spc="0" normalizeH="0" baseline="0" dirty="0">
                  <a:ln>
                    <a:noFill/>
                  </a:ln>
                  <a:solidFill>
                    <a:schemeClr val="tx1"/>
                  </a:solidFill>
                  <a:effectLst/>
                  <a:uFillTx/>
                  <a:latin typeface="Helvetica Neue"/>
                  <a:ea typeface="Helvetica Neue"/>
                  <a:cs typeface="Helvetica Neue"/>
                  <a:sym typeface="Helvetica Neue"/>
                </a:rPr>
                <a:t>onnection topology</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strike="noStrike" cap="none" spc="0" normalizeH="0" baseline="0" dirty="0">
                  <a:ln>
                    <a:noFill/>
                  </a:ln>
                  <a:solidFill>
                    <a:schemeClr val="tx1"/>
                  </a:solidFill>
                  <a:effectLst/>
                  <a:uFillTx/>
                  <a:latin typeface="Helvetica Neue"/>
                  <a:ea typeface="Helvetica Neue"/>
                  <a:cs typeface="Helvetica Neue"/>
                  <a:sym typeface="Helvetica Neue"/>
                </a:rPr>
                <a:t>Computation network</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lang="en-US" altLang="zh-CN" b="0" dirty="0">
                  <a:solidFill>
                    <a:schemeClr val="tx1"/>
                  </a:solidFill>
                </a:rPr>
                <a:t>Data plane/service</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lang="en-US" altLang="zh-CN" b="0" dirty="0">
                  <a:solidFill>
                    <a:schemeClr val="tx1"/>
                  </a:solidFill>
                </a:rPr>
                <a:t>Unified exposure for AIaaS</a:t>
              </a:r>
              <a:endParaRPr kumimoji="0" lang="zh-CN" altLang="en-US" sz="3000" b="0" i="0" strike="noStrike" cap="none" spc="0" normalizeH="0" baseline="0" dirty="0">
                <a:ln>
                  <a:noFill/>
                </a:ln>
                <a:solidFill>
                  <a:schemeClr val="tx1"/>
                </a:solidFill>
                <a:effectLst/>
                <a:uFillTx/>
                <a:sym typeface="Helvetica Neue"/>
              </a:endParaRPr>
            </a:p>
          </p:txBody>
        </p:sp>
      </p:grpSp>
      <p:grpSp>
        <p:nvGrpSpPr>
          <p:cNvPr id="14" name="组合 13">
            <a:extLst>
              <a:ext uri="{FF2B5EF4-FFF2-40B4-BE49-F238E27FC236}">
                <a16:creationId xmlns:a16="http://schemas.microsoft.com/office/drawing/2014/main" id="{2A57517D-1955-4AD6-9CB7-522762DD93D5}"/>
              </a:ext>
            </a:extLst>
          </p:cNvPr>
          <p:cNvGrpSpPr/>
          <p:nvPr/>
        </p:nvGrpSpPr>
        <p:grpSpPr>
          <a:xfrm>
            <a:off x="17118254" y="5482693"/>
            <a:ext cx="5894492" cy="3753362"/>
            <a:chOff x="14772167" y="3250836"/>
            <a:chExt cx="5148270" cy="2916047"/>
          </a:xfrm>
          <a:solidFill>
            <a:srgbClr val="FFC000"/>
          </a:solidFill>
        </p:grpSpPr>
        <p:sp>
          <p:nvSpPr>
            <p:cNvPr id="9" name="矩形 8">
              <a:extLst>
                <a:ext uri="{FF2B5EF4-FFF2-40B4-BE49-F238E27FC236}">
                  <a16:creationId xmlns:a16="http://schemas.microsoft.com/office/drawing/2014/main" id="{F9B1F9D8-E7EA-4C1E-8844-C8D15A3F1BE8}"/>
                </a:ext>
              </a:extLst>
            </p:cNvPr>
            <p:cNvSpPr/>
            <p:nvPr/>
          </p:nvSpPr>
          <p:spPr>
            <a:xfrm>
              <a:off x="14772167" y="3250836"/>
              <a:ext cx="5148270" cy="2916047"/>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10" name="文本框 9">
              <a:extLst>
                <a:ext uri="{FF2B5EF4-FFF2-40B4-BE49-F238E27FC236}">
                  <a16:creationId xmlns:a16="http://schemas.microsoft.com/office/drawing/2014/main" id="{F3FA62BE-1A95-448B-9E3E-DA8E08C6D99A}"/>
                </a:ext>
              </a:extLst>
            </p:cNvPr>
            <p:cNvSpPr txBox="1"/>
            <p:nvPr/>
          </p:nvSpPr>
          <p:spPr>
            <a:xfrm>
              <a:off x="14772167" y="3319388"/>
              <a:ext cx="1809308" cy="439657"/>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200" b="1" i="0" u="none" strike="noStrike" cap="none" spc="0" normalizeH="0" baseline="0" dirty="0">
                  <a:ln>
                    <a:noFill/>
                  </a:ln>
                  <a:solidFill>
                    <a:schemeClr val="tx1"/>
                  </a:solidFill>
                  <a:effectLst/>
                  <a:uFillTx/>
                  <a:sym typeface="Helvetica Neue"/>
                </a:rPr>
                <a:t>Sensing</a:t>
              </a:r>
              <a:endParaRPr kumimoji="0" lang="zh-CN" altLang="en-US" sz="3200" b="1" i="0" u="none" strike="noStrike" cap="none" spc="0" normalizeH="0" baseline="0" dirty="0">
                <a:ln>
                  <a:noFill/>
                </a:ln>
                <a:solidFill>
                  <a:schemeClr val="tx1"/>
                </a:solidFill>
                <a:effectLst/>
                <a:uFillTx/>
                <a:sym typeface="Helvetica Neue"/>
              </a:endParaRPr>
            </a:p>
          </p:txBody>
        </p:sp>
        <p:sp>
          <p:nvSpPr>
            <p:cNvPr id="11" name="文本框 10">
              <a:extLst>
                <a:ext uri="{FF2B5EF4-FFF2-40B4-BE49-F238E27FC236}">
                  <a16:creationId xmlns:a16="http://schemas.microsoft.com/office/drawing/2014/main" id="{D2E71F24-99C0-4FB0-9B8F-D390DE11A58E}"/>
                </a:ext>
              </a:extLst>
            </p:cNvPr>
            <p:cNvSpPr txBox="1"/>
            <p:nvPr/>
          </p:nvSpPr>
          <p:spPr>
            <a:xfrm>
              <a:off x="15016930" y="3956922"/>
              <a:ext cx="4602669" cy="1155730"/>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52000" indent="-252000" algn="l">
                <a:buFont typeface="Arial" panose="020B0604020202020204" pitchFamily="34" charset="0"/>
                <a:buChar char="•"/>
              </a:pPr>
              <a:r>
                <a:rPr lang="en-US" altLang="zh-CN" b="0" dirty="0">
                  <a:solidFill>
                    <a:schemeClr val="tx1"/>
                  </a:solidFill>
                </a:rPr>
                <a:t>UE assisted sensing</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u="none" strike="noStrike" cap="none" spc="0" normalizeH="0" baseline="0" dirty="0">
                  <a:ln>
                    <a:noFill/>
                  </a:ln>
                  <a:solidFill>
                    <a:schemeClr val="tx1"/>
                  </a:solidFill>
                  <a:effectLst/>
                  <a:uFillTx/>
                  <a:latin typeface="Helvetica Neue"/>
                  <a:ea typeface="Helvetica Neue"/>
                  <a:cs typeface="Helvetica Neue"/>
                  <a:sym typeface="Helvetica Neue"/>
                </a:rPr>
                <a:t>Multi-dimensional sensing</a:t>
              </a:r>
            </a:p>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kumimoji="0" lang="en-US" altLang="zh-CN" sz="3000" b="0" i="0" u="none" strike="noStrike" cap="none" spc="0" normalizeH="0" baseline="0" dirty="0">
                  <a:ln>
                    <a:noFill/>
                  </a:ln>
                  <a:solidFill>
                    <a:schemeClr val="tx1"/>
                  </a:solidFill>
                  <a:effectLst/>
                  <a:uFillTx/>
                  <a:latin typeface="Helvetica Neue"/>
                  <a:ea typeface="Helvetica Neue"/>
                  <a:cs typeface="Helvetica Neue"/>
                  <a:sym typeface="Helvetica Neue"/>
                </a:rPr>
                <a:t>Gap analysis to R19 req.</a:t>
              </a:r>
              <a:endParaRPr kumimoji="0" lang="zh-CN" altLang="en-US" sz="3000" b="0" i="0" u="none" strike="noStrike" cap="none" spc="0" normalizeH="0" baseline="0" dirty="0">
                <a:ln>
                  <a:noFill/>
                </a:ln>
                <a:solidFill>
                  <a:schemeClr val="tx1"/>
                </a:solidFill>
                <a:effectLst/>
                <a:uFillTx/>
                <a:latin typeface="Helvetica Neue"/>
                <a:ea typeface="Helvetica Neue"/>
                <a:cs typeface="Helvetica Neue"/>
                <a:sym typeface="Helvetica Neue"/>
              </a:endParaRPr>
            </a:p>
          </p:txBody>
        </p:sp>
      </p:grpSp>
      <p:grpSp>
        <p:nvGrpSpPr>
          <p:cNvPr id="23" name="组合 22">
            <a:extLst>
              <a:ext uri="{FF2B5EF4-FFF2-40B4-BE49-F238E27FC236}">
                <a16:creationId xmlns:a16="http://schemas.microsoft.com/office/drawing/2014/main" id="{3612F79B-DA07-4D12-B2AD-ADC1D00083B4}"/>
              </a:ext>
            </a:extLst>
          </p:cNvPr>
          <p:cNvGrpSpPr/>
          <p:nvPr/>
        </p:nvGrpSpPr>
        <p:grpSpPr>
          <a:xfrm>
            <a:off x="6452695" y="9621397"/>
            <a:ext cx="6019148" cy="3756053"/>
            <a:chOff x="1528976" y="3250838"/>
            <a:chExt cx="5148271" cy="2916048"/>
          </a:xfrm>
          <a:solidFill>
            <a:srgbClr val="FF9999"/>
          </a:solidFill>
        </p:grpSpPr>
        <p:sp>
          <p:nvSpPr>
            <p:cNvPr id="24" name="矩形 23">
              <a:extLst>
                <a:ext uri="{FF2B5EF4-FFF2-40B4-BE49-F238E27FC236}">
                  <a16:creationId xmlns:a16="http://schemas.microsoft.com/office/drawing/2014/main" id="{F3899542-EC5A-45D5-A387-1E31F2DD5B51}"/>
                </a:ext>
              </a:extLst>
            </p:cNvPr>
            <p:cNvSpPr/>
            <p:nvPr/>
          </p:nvSpPr>
          <p:spPr>
            <a:xfrm>
              <a:off x="1528977" y="3250838"/>
              <a:ext cx="5148270" cy="2916048"/>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25" name="文本框 24">
              <a:extLst>
                <a:ext uri="{FF2B5EF4-FFF2-40B4-BE49-F238E27FC236}">
                  <a16:creationId xmlns:a16="http://schemas.microsoft.com/office/drawing/2014/main" id="{E776CC33-9FAB-4AD0-A08E-675430F07AB0}"/>
                </a:ext>
              </a:extLst>
            </p:cNvPr>
            <p:cNvSpPr txBox="1"/>
            <p:nvPr/>
          </p:nvSpPr>
          <p:spPr>
            <a:xfrm>
              <a:off x="1528976" y="3375831"/>
              <a:ext cx="4721157" cy="443559"/>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sz="3200" dirty="0">
                  <a:solidFill>
                    <a:schemeClr val="tx1"/>
                  </a:solidFill>
                </a:rPr>
                <a:t>Ubiquitous connectivity</a:t>
              </a:r>
              <a:endParaRPr kumimoji="0" lang="zh-CN" altLang="en-US" sz="3200" b="1" i="0" u="none" strike="noStrike" cap="none" spc="0" normalizeH="0" baseline="0" dirty="0">
                <a:ln>
                  <a:noFill/>
                </a:ln>
                <a:solidFill>
                  <a:schemeClr val="tx1"/>
                </a:solidFill>
                <a:effectLst/>
                <a:uFillTx/>
                <a:sym typeface="Helvetica Neue"/>
              </a:endParaRPr>
            </a:p>
          </p:txBody>
        </p:sp>
        <p:sp>
          <p:nvSpPr>
            <p:cNvPr id="26" name="文本框 25">
              <a:extLst>
                <a:ext uri="{FF2B5EF4-FFF2-40B4-BE49-F238E27FC236}">
                  <a16:creationId xmlns:a16="http://schemas.microsoft.com/office/drawing/2014/main" id="{C62857B7-8F6B-4E2D-A46D-724B6E493A95}"/>
                </a:ext>
              </a:extLst>
            </p:cNvPr>
            <p:cNvSpPr txBox="1"/>
            <p:nvPr/>
          </p:nvSpPr>
          <p:spPr>
            <a:xfrm>
              <a:off x="1870117" y="4109421"/>
              <a:ext cx="4380017" cy="796484"/>
            </a:xfrm>
            <a:prstGeom prst="rect">
              <a:avLst/>
            </a:prstGeom>
            <a:grp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52000" marR="0" indent="-252000" algn="l" defTabSz="825500" rtl="0" fontAlgn="auto" latinLnBrk="0" hangingPunct="0">
                <a:lnSpc>
                  <a:spcPct val="100000"/>
                </a:lnSpc>
                <a:spcBef>
                  <a:spcPts val="0"/>
                </a:spcBef>
                <a:spcAft>
                  <a:spcPts val="0"/>
                </a:spcAft>
                <a:buClrTx/>
                <a:buSzTx/>
                <a:buFont typeface="Arial" panose="020B0604020202020204" pitchFamily="34" charset="0"/>
                <a:buChar char="•"/>
              </a:pPr>
              <a:r>
                <a:rPr lang="en-US" altLang="zh-CN" b="0" dirty="0">
                  <a:solidFill>
                    <a:schemeClr val="tx1"/>
                  </a:solidFill>
                </a:rPr>
                <a:t>NTN</a:t>
              </a:r>
            </a:p>
            <a:p>
              <a:pPr marL="252000" indent="-252000" algn="l">
                <a:buFont typeface="Arial" panose="020B0604020202020204" pitchFamily="34" charset="0"/>
                <a:buChar char="•"/>
              </a:pPr>
              <a:r>
                <a:rPr lang="en-US" altLang="zh-CN" b="0" dirty="0">
                  <a:solidFill>
                    <a:schemeClr val="tx1"/>
                  </a:solidFill>
                </a:rPr>
                <a:t>Massive communication</a:t>
              </a:r>
            </a:p>
          </p:txBody>
        </p:sp>
      </p:grpSp>
      <p:grpSp>
        <p:nvGrpSpPr>
          <p:cNvPr id="27" name="组合 26">
            <a:extLst>
              <a:ext uri="{FF2B5EF4-FFF2-40B4-BE49-F238E27FC236}">
                <a16:creationId xmlns:a16="http://schemas.microsoft.com/office/drawing/2014/main" id="{5D41EFEA-2CAA-43B6-A1D4-A2E7A06BB857}"/>
              </a:ext>
            </a:extLst>
          </p:cNvPr>
          <p:cNvGrpSpPr/>
          <p:nvPr/>
        </p:nvGrpSpPr>
        <p:grpSpPr>
          <a:xfrm>
            <a:off x="14500794" y="9621396"/>
            <a:ext cx="5859601" cy="3756053"/>
            <a:chOff x="1528977" y="3250838"/>
            <a:chExt cx="5148270" cy="2916048"/>
          </a:xfrm>
        </p:grpSpPr>
        <p:sp>
          <p:nvSpPr>
            <p:cNvPr id="28" name="矩形 27">
              <a:extLst>
                <a:ext uri="{FF2B5EF4-FFF2-40B4-BE49-F238E27FC236}">
                  <a16:creationId xmlns:a16="http://schemas.microsoft.com/office/drawing/2014/main" id="{2ADF6078-D0C6-49E8-AA77-3C82EE813007}"/>
                </a:ext>
              </a:extLst>
            </p:cNvPr>
            <p:cNvSpPr/>
            <p:nvPr/>
          </p:nvSpPr>
          <p:spPr>
            <a:xfrm>
              <a:off x="1528977" y="3250838"/>
              <a:ext cx="5148270" cy="2916048"/>
            </a:xfrm>
            <a:prstGeom prst="rect">
              <a:avLst/>
            </a:prstGeom>
            <a:solidFill>
              <a:srgbClr val="F8E108"/>
            </a:solid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dirty="0">
                <a:ln>
                  <a:noFill/>
                </a:ln>
                <a:solidFill>
                  <a:srgbClr val="FFFFFF"/>
                </a:solidFill>
                <a:effectLst/>
                <a:uFillTx/>
                <a:latin typeface="+mn-lt"/>
                <a:ea typeface="+mn-ea"/>
                <a:cs typeface="+mn-cs"/>
                <a:sym typeface="Helvetica Neue Medium"/>
              </a:endParaRPr>
            </a:p>
          </p:txBody>
        </p:sp>
        <p:sp>
          <p:nvSpPr>
            <p:cNvPr id="29" name="文本框 28">
              <a:extLst>
                <a:ext uri="{FF2B5EF4-FFF2-40B4-BE49-F238E27FC236}">
                  <a16:creationId xmlns:a16="http://schemas.microsoft.com/office/drawing/2014/main" id="{6FBB5C9F-4726-49E6-AF7C-E90B270BEB9C}"/>
                </a:ext>
              </a:extLst>
            </p:cNvPr>
            <p:cNvSpPr txBox="1"/>
            <p:nvPr/>
          </p:nvSpPr>
          <p:spPr>
            <a:xfrm>
              <a:off x="1679227" y="3347513"/>
              <a:ext cx="3663892" cy="44165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lang="en-US" altLang="zh-CN" sz="3200" dirty="0">
                  <a:solidFill>
                    <a:schemeClr val="tx1"/>
                  </a:solidFill>
                </a:rPr>
                <a:t>Network operation</a:t>
              </a:r>
              <a:endParaRPr kumimoji="0" lang="zh-CN" altLang="en-US" sz="3200" b="1" i="0" u="none" strike="noStrike" cap="none" spc="0" normalizeH="0" baseline="0" dirty="0">
                <a:ln>
                  <a:noFill/>
                </a:ln>
                <a:solidFill>
                  <a:schemeClr val="tx1"/>
                </a:solidFill>
                <a:effectLst/>
                <a:uFillTx/>
                <a:sym typeface="Helvetica Neue"/>
              </a:endParaRPr>
            </a:p>
          </p:txBody>
        </p:sp>
        <p:sp>
          <p:nvSpPr>
            <p:cNvPr id="30" name="文本框 29">
              <a:extLst>
                <a:ext uri="{FF2B5EF4-FFF2-40B4-BE49-F238E27FC236}">
                  <a16:creationId xmlns:a16="http://schemas.microsoft.com/office/drawing/2014/main" id="{FCCC9FB9-A39E-43F5-840E-041286CD9794}"/>
                </a:ext>
              </a:extLst>
            </p:cNvPr>
            <p:cNvSpPr txBox="1"/>
            <p:nvPr/>
          </p:nvSpPr>
          <p:spPr>
            <a:xfrm>
              <a:off x="1809384" y="3952920"/>
              <a:ext cx="4496244" cy="115490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252000" lvl="1" indent="-252000" algn="l">
                <a:buFont typeface="Arial" panose="020B0604020202020204" pitchFamily="34" charset="0"/>
                <a:buChar char="•"/>
              </a:pPr>
              <a:r>
                <a:rPr lang="en-US" altLang="zh-CN" b="0" dirty="0">
                  <a:solidFill>
                    <a:schemeClr val="tx1"/>
                  </a:solidFill>
                </a:rPr>
                <a:t>Autonomous Networking</a:t>
              </a:r>
            </a:p>
            <a:p>
              <a:pPr marL="252000" lvl="1" indent="-252000" algn="l">
                <a:buFont typeface="Arial" panose="020B0604020202020204" pitchFamily="34" charset="0"/>
                <a:buChar char="•"/>
              </a:pPr>
              <a:r>
                <a:rPr lang="en-US" altLang="zh-CN" b="0" dirty="0">
                  <a:solidFill>
                    <a:schemeClr val="tx1"/>
                  </a:solidFill>
                </a:rPr>
                <a:t>Modularized system</a:t>
              </a:r>
            </a:p>
            <a:p>
              <a:pPr marL="252000" lvl="1" indent="-252000" algn="l">
                <a:buFont typeface="Arial" panose="020B0604020202020204" pitchFamily="34" charset="0"/>
                <a:buChar char="•"/>
              </a:pPr>
              <a:r>
                <a:rPr lang="en-US" altLang="zh-CN" b="0" dirty="0">
                  <a:solidFill>
                    <a:schemeClr val="tx1"/>
                  </a:solidFill>
                </a:rPr>
                <a:t>Migration/Interworking</a:t>
              </a:r>
            </a:p>
          </p:txBody>
        </p:sp>
      </p:grpSp>
      <p:sp>
        <p:nvSpPr>
          <p:cNvPr id="38" name="文本框 37">
            <a:extLst>
              <a:ext uri="{FF2B5EF4-FFF2-40B4-BE49-F238E27FC236}">
                <a16:creationId xmlns:a16="http://schemas.microsoft.com/office/drawing/2014/main" id="{87AD2B53-7832-416C-BE0C-86010850B583}"/>
              </a:ext>
            </a:extLst>
          </p:cNvPr>
          <p:cNvSpPr txBox="1"/>
          <p:nvPr/>
        </p:nvSpPr>
        <p:spPr>
          <a:xfrm>
            <a:off x="915788" y="2548556"/>
            <a:ext cx="22096958" cy="293413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457200" lvl="0" indent="-457200" algn="l">
              <a:buFont typeface="Wingdings" panose="05000000000000000000" pitchFamily="2" charset="2"/>
              <a:buChar char="n"/>
            </a:pPr>
            <a:r>
              <a:rPr lang="en-US" altLang="zh-CN" sz="3200" dirty="0">
                <a:ea typeface="OPPOSans B" panose="00020600040101010101"/>
              </a:rPr>
              <a:t>6G Goal:</a:t>
            </a:r>
          </a:p>
          <a:p>
            <a:pPr marL="457200" indent="-457200" algn="l">
              <a:buFontTx/>
              <a:buChar char="-"/>
            </a:pPr>
            <a:r>
              <a:rPr lang="en-US" altLang="zh-CN" sz="3200" b="0" dirty="0">
                <a:ea typeface="OPPOSans B" panose="00020600040101010101"/>
              </a:rPr>
              <a:t>to provide substantial value to users and industry by fostering new value-adding services</a:t>
            </a:r>
          </a:p>
          <a:p>
            <a:pPr marL="457200" indent="-457200" algn="l">
              <a:buFontTx/>
              <a:buChar char="-"/>
            </a:pPr>
            <a:r>
              <a:rPr lang="en-US" altLang="zh-CN" b="0" dirty="0">
                <a:ea typeface="OPPOSans B" panose="00020600040101010101"/>
              </a:rPr>
              <a:t>to reduce total cost of ownership (TCO) of network and UE by adopting high-efficient, cost-effective, sustainable, resilient technologies</a:t>
            </a:r>
            <a:endParaRPr lang="zh-CN" altLang="en-US" b="0" dirty="0"/>
          </a:p>
          <a:p>
            <a:pPr marL="457200" indent="-457200" algn="l">
              <a:buFont typeface="Wingdings" panose="05000000000000000000" pitchFamily="2" charset="2"/>
              <a:buChar char="n"/>
            </a:pPr>
            <a:r>
              <a:rPr lang="en-US" altLang="zh-CN" dirty="0"/>
              <a:t>Proposed </a:t>
            </a:r>
            <a:r>
              <a:rPr lang="en-US" altLang="zh-CN"/>
              <a:t>potential directions, </a:t>
            </a:r>
            <a:r>
              <a:rPr lang="en-US" altLang="zh-CN" dirty="0"/>
              <a:t>where each direction should have a corresponding clause in 6G TR.</a:t>
            </a:r>
            <a:endParaRPr lang="zh-CN" altLang="en-US" dirty="0"/>
          </a:p>
          <a:p>
            <a:pPr lvl="0" algn="l"/>
            <a:endParaRPr lang="zh-CN" altLang="en-US" b="0" dirty="0"/>
          </a:p>
        </p:txBody>
      </p:sp>
    </p:spTree>
    <p:extLst>
      <p:ext uri="{BB962C8B-B14F-4D97-AF65-F5344CB8AC3E}">
        <p14:creationId xmlns:p14="http://schemas.microsoft.com/office/powerpoint/2010/main" val="140764422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868133-B3CF-43AB-AEA2-735A6F4408CA}"/>
              </a:ext>
            </a:extLst>
          </p:cNvPr>
          <p:cNvSpPr>
            <a:spLocks noGrp="1"/>
          </p:cNvSpPr>
          <p:nvPr>
            <p:ph type="title"/>
          </p:nvPr>
        </p:nvSpPr>
        <p:spPr>
          <a:xfrm>
            <a:off x="1010421" y="397418"/>
            <a:ext cx="22841775" cy="1695050"/>
          </a:xfrm>
        </p:spPr>
        <p:txBody>
          <a:bodyPr/>
          <a:lstStyle/>
          <a:p>
            <a:pPr algn="l"/>
            <a:r>
              <a:rPr lang="en-US" altLang="zh-CN" dirty="0"/>
              <a:t>Computation + AI</a:t>
            </a:r>
            <a:endParaRPr lang="zh-CN" altLang="en-US" dirty="0"/>
          </a:p>
        </p:txBody>
      </p:sp>
      <p:sp>
        <p:nvSpPr>
          <p:cNvPr id="3" name="文本占位符 2">
            <a:extLst>
              <a:ext uri="{FF2B5EF4-FFF2-40B4-BE49-F238E27FC236}">
                <a16:creationId xmlns:a16="http://schemas.microsoft.com/office/drawing/2014/main" id="{5C727546-76BE-4975-9782-C14DCCE2191B}"/>
              </a:ext>
            </a:extLst>
          </p:cNvPr>
          <p:cNvSpPr>
            <a:spLocks noGrp="1"/>
          </p:cNvSpPr>
          <p:nvPr>
            <p:ph type="body" sz="quarter" idx="10"/>
          </p:nvPr>
        </p:nvSpPr>
        <p:spPr>
          <a:xfrm>
            <a:off x="936383" y="2485460"/>
            <a:ext cx="23700106" cy="9929852"/>
          </a:xfrm>
        </p:spPr>
        <p:txBody>
          <a:bodyPr>
            <a:normAutofit/>
          </a:bodyPr>
          <a:lstStyle/>
          <a:p>
            <a:pPr marL="457200" indent="-457200">
              <a:spcBef>
                <a:spcPts val="500"/>
              </a:spcBef>
              <a:spcAft>
                <a:spcPts val="500"/>
              </a:spcAft>
              <a:buFont typeface="Wingdings" panose="05000000000000000000" pitchFamily="2" charset="2"/>
              <a:buChar char="n"/>
            </a:pPr>
            <a:r>
              <a:rPr lang="en-US" altLang="zh-CN" sz="3000" b="1" dirty="0"/>
              <a:t>6G network can be deeply involved into a certain computation task, by means of providing </a:t>
            </a:r>
            <a:r>
              <a:rPr lang="en-US" altLang="zh-CN" sz="3000" b="1" dirty="0" err="1"/>
              <a:t>QoAIS</a:t>
            </a:r>
            <a:r>
              <a:rPr lang="en-US" altLang="zh-CN" sz="3000" b="1" dirty="0"/>
              <a:t> (Connection, Data, Computation, Model)</a:t>
            </a:r>
          </a:p>
          <a:p>
            <a:pPr marL="457200" indent="-457200">
              <a:spcBef>
                <a:spcPts val="500"/>
              </a:spcBef>
              <a:spcAft>
                <a:spcPts val="500"/>
              </a:spcAft>
              <a:buFont typeface="Wingdings" panose="05000000000000000000" pitchFamily="2" charset="2"/>
              <a:buChar char="n"/>
            </a:pPr>
            <a:r>
              <a:rPr lang="en-US" altLang="zh-CN" sz="3000" b="1" dirty="0"/>
              <a:t>AIaaS should be a critical capability exposure platform to support both MNO own services and 3</a:t>
            </a:r>
            <a:r>
              <a:rPr lang="en-US" altLang="zh-CN" sz="3000" b="1" baseline="30000" dirty="0"/>
              <a:t>rd</a:t>
            </a:r>
            <a:r>
              <a:rPr lang="en-US" altLang="zh-CN" sz="3000" b="1" dirty="0"/>
              <a:t> party services </a:t>
            </a:r>
          </a:p>
          <a:p>
            <a:pPr marL="571500" indent="-571500">
              <a:spcBef>
                <a:spcPts val="500"/>
              </a:spcBef>
              <a:spcAft>
                <a:spcPts val="500"/>
              </a:spcAft>
              <a:buFont typeface="Wingdings" panose="05000000000000000000" pitchFamily="2" charset="2"/>
              <a:buChar char="p"/>
            </a:pPr>
            <a:endParaRPr lang="en-US" altLang="zh-CN" sz="3000" dirty="0"/>
          </a:p>
        </p:txBody>
      </p:sp>
      <p:grpSp>
        <p:nvGrpSpPr>
          <p:cNvPr id="25" name="组合 24">
            <a:extLst>
              <a:ext uri="{FF2B5EF4-FFF2-40B4-BE49-F238E27FC236}">
                <a16:creationId xmlns:a16="http://schemas.microsoft.com/office/drawing/2014/main" id="{00DC3BE8-2F44-47AA-AE04-31D6186F8240}"/>
              </a:ext>
            </a:extLst>
          </p:cNvPr>
          <p:cNvGrpSpPr/>
          <p:nvPr/>
        </p:nvGrpSpPr>
        <p:grpSpPr>
          <a:xfrm>
            <a:off x="15241590" y="5180631"/>
            <a:ext cx="7800503" cy="7563114"/>
            <a:chOff x="14962188" y="5257800"/>
            <a:chExt cx="7997825" cy="7688262"/>
          </a:xfrm>
        </p:grpSpPr>
        <p:sp>
          <p:nvSpPr>
            <p:cNvPr id="26" name="Rectangle 30">
              <a:extLst>
                <a:ext uri="{FF2B5EF4-FFF2-40B4-BE49-F238E27FC236}">
                  <a16:creationId xmlns:a16="http://schemas.microsoft.com/office/drawing/2014/main" id="{CD74E9E7-B5FF-42B3-A1CB-6C2AB66823EB}"/>
                </a:ext>
              </a:extLst>
            </p:cNvPr>
            <p:cNvSpPr>
              <a:spLocks noChangeArrowheads="1"/>
            </p:cNvSpPr>
            <p:nvPr/>
          </p:nvSpPr>
          <p:spPr bwMode="auto">
            <a:xfrm>
              <a:off x="19038888" y="5476082"/>
              <a:ext cx="1737655" cy="2462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 charset="-122"/>
                </a:rPr>
                <a:t>3</a:t>
              </a:r>
              <a:r>
                <a:rPr kumimoji="0" lang="en-US" altLang="en-US" sz="1600" b="0" i="0" u="none" strike="noStrike" cap="none" normalizeH="0" baseline="30000" dirty="0">
                  <a:ln>
                    <a:noFill/>
                  </a:ln>
                  <a:solidFill>
                    <a:srgbClr val="000000"/>
                  </a:solidFill>
                  <a:effectLst/>
                  <a:latin typeface="??" charset="-122"/>
                </a:rPr>
                <a:t>rd</a:t>
              </a:r>
              <a:r>
                <a:rPr kumimoji="0" lang="en-US" altLang="en-US" sz="1600" b="0" i="0" u="none" strike="noStrike" cap="none" normalizeH="0" baseline="0" dirty="0">
                  <a:ln>
                    <a:noFill/>
                  </a:ln>
                  <a:solidFill>
                    <a:srgbClr val="000000"/>
                  </a:solidFill>
                  <a:effectLst/>
                  <a:latin typeface="??" charset="-122"/>
                </a:rPr>
                <a:t> Party  Services</a:t>
              </a:r>
              <a:endParaRPr kumimoji="0" lang="en-US" altLang="en-US" sz="1600" b="0" i="0" u="none" strike="noStrike" cap="none" normalizeH="0" baseline="0" dirty="0">
                <a:ln>
                  <a:noFill/>
                </a:ln>
                <a:solidFill>
                  <a:schemeClr val="tx1"/>
                </a:solidFill>
                <a:effectLst/>
              </a:endParaRPr>
            </a:p>
          </p:txBody>
        </p:sp>
        <p:grpSp>
          <p:nvGrpSpPr>
            <p:cNvPr id="27" name="组合 26">
              <a:extLst>
                <a:ext uri="{FF2B5EF4-FFF2-40B4-BE49-F238E27FC236}">
                  <a16:creationId xmlns:a16="http://schemas.microsoft.com/office/drawing/2014/main" id="{7FBBAD82-7485-42A7-B235-97D81C3C347F}"/>
                </a:ext>
              </a:extLst>
            </p:cNvPr>
            <p:cNvGrpSpPr/>
            <p:nvPr/>
          </p:nvGrpSpPr>
          <p:grpSpPr>
            <a:xfrm>
              <a:off x="14962188" y="5257800"/>
              <a:ext cx="7997825" cy="7688262"/>
              <a:chOff x="14962188" y="5257800"/>
              <a:chExt cx="7997825" cy="7688262"/>
            </a:xfrm>
          </p:grpSpPr>
          <p:grpSp>
            <p:nvGrpSpPr>
              <p:cNvPr id="28" name="Group 7">
                <a:extLst>
                  <a:ext uri="{FF2B5EF4-FFF2-40B4-BE49-F238E27FC236}">
                    <a16:creationId xmlns:a16="http://schemas.microsoft.com/office/drawing/2014/main" id="{3904BEFB-EE96-4BCC-A9F8-3D8FDA9BA562}"/>
                  </a:ext>
                </a:extLst>
              </p:cNvPr>
              <p:cNvGrpSpPr>
                <a:grpSpLocks noChangeAspect="1"/>
              </p:cNvGrpSpPr>
              <p:nvPr/>
            </p:nvGrpSpPr>
            <p:grpSpPr bwMode="auto">
              <a:xfrm>
                <a:off x="14962188" y="5257800"/>
                <a:ext cx="7997825" cy="7688262"/>
                <a:chOff x="9425" y="3293"/>
                <a:chExt cx="5038" cy="4843"/>
              </a:xfrm>
            </p:grpSpPr>
            <p:sp>
              <p:nvSpPr>
                <p:cNvPr id="33" name="AutoShape 6">
                  <a:extLst>
                    <a:ext uri="{FF2B5EF4-FFF2-40B4-BE49-F238E27FC236}">
                      <a16:creationId xmlns:a16="http://schemas.microsoft.com/office/drawing/2014/main" id="{7624185D-6CCB-412B-A47F-3F7BD721A2F5}"/>
                    </a:ext>
                  </a:extLst>
                </p:cNvPr>
                <p:cNvSpPr>
                  <a:spLocks noChangeAspect="1" noChangeArrowheads="1" noTextEdit="1"/>
                </p:cNvSpPr>
                <p:nvPr/>
              </p:nvSpPr>
              <p:spPr bwMode="auto">
                <a:xfrm>
                  <a:off x="9425" y="3293"/>
                  <a:ext cx="5038" cy="48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4" name="Rectangle 8">
                  <a:extLst>
                    <a:ext uri="{FF2B5EF4-FFF2-40B4-BE49-F238E27FC236}">
                      <a16:creationId xmlns:a16="http://schemas.microsoft.com/office/drawing/2014/main" id="{C1FE25E4-4692-4EE7-89EA-7D73F2DCE245}"/>
                    </a:ext>
                  </a:extLst>
                </p:cNvPr>
                <p:cNvSpPr>
                  <a:spLocks noChangeArrowheads="1"/>
                </p:cNvSpPr>
                <p:nvPr/>
              </p:nvSpPr>
              <p:spPr bwMode="auto">
                <a:xfrm>
                  <a:off x="9447" y="4977"/>
                  <a:ext cx="5000" cy="1665"/>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5" name="Freeform 9">
                  <a:extLst>
                    <a:ext uri="{FF2B5EF4-FFF2-40B4-BE49-F238E27FC236}">
                      <a16:creationId xmlns:a16="http://schemas.microsoft.com/office/drawing/2014/main" id="{D9075839-3195-47EA-A047-9AE880E2B418}"/>
                    </a:ext>
                  </a:extLst>
                </p:cNvPr>
                <p:cNvSpPr>
                  <a:spLocks noEditPoints="1"/>
                </p:cNvSpPr>
                <p:nvPr/>
              </p:nvSpPr>
              <p:spPr bwMode="auto">
                <a:xfrm>
                  <a:off x="9441" y="4973"/>
                  <a:ext cx="5011" cy="1674"/>
                </a:xfrm>
                <a:custGeom>
                  <a:avLst/>
                  <a:gdLst>
                    <a:gd name="T0" fmla="*/ 0 w 11363"/>
                    <a:gd name="T1" fmla="*/ 324 h 4287"/>
                    <a:gd name="T2" fmla="*/ 12 w 11363"/>
                    <a:gd name="T3" fmla="*/ 1080 h 4287"/>
                    <a:gd name="T4" fmla="*/ 24 w 11363"/>
                    <a:gd name="T5" fmla="*/ 1476 h 4287"/>
                    <a:gd name="T6" fmla="*/ 12 w 11363"/>
                    <a:gd name="T7" fmla="*/ 1752 h 4287"/>
                    <a:gd name="T8" fmla="*/ 0 w 11363"/>
                    <a:gd name="T9" fmla="*/ 2508 h 4287"/>
                    <a:gd name="T10" fmla="*/ 24 w 11363"/>
                    <a:gd name="T11" fmla="*/ 3084 h 4287"/>
                    <a:gd name="T12" fmla="*/ 24 w 11363"/>
                    <a:gd name="T13" fmla="*/ 3204 h 4287"/>
                    <a:gd name="T14" fmla="*/ 0 w 11363"/>
                    <a:gd name="T15" fmla="*/ 3780 h 4287"/>
                    <a:gd name="T16" fmla="*/ 273 w 11363"/>
                    <a:gd name="T17" fmla="*/ 4275 h 4287"/>
                    <a:gd name="T18" fmla="*/ 669 w 11363"/>
                    <a:gd name="T19" fmla="*/ 4263 h 4287"/>
                    <a:gd name="T20" fmla="*/ 945 w 11363"/>
                    <a:gd name="T21" fmla="*/ 4275 h 4287"/>
                    <a:gd name="T22" fmla="*/ 1701 w 11363"/>
                    <a:gd name="T23" fmla="*/ 4287 h 4287"/>
                    <a:gd name="T24" fmla="*/ 2277 w 11363"/>
                    <a:gd name="T25" fmla="*/ 4263 h 4287"/>
                    <a:gd name="T26" fmla="*/ 2397 w 11363"/>
                    <a:gd name="T27" fmla="*/ 4263 h 4287"/>
                    <a:gd name="T28" fmla="*/ 2973 w 11363"/>
                    <a:gd name="T29" fmla="*/ 4287 h 4287"/>
                    <a:gd name="T30" fmla="*/ 3729 w 11363"/>
                    <a:gd name="T31" fmla="*/ 4275 h 4287"/>
                    <a:gd name="T32" fmla="*/ 4125 w 11363"/>
                    <a:gd name="T33" fmla="*/ 4263 h 4287"/>
                    <a:gd name="T34" fmla="*/ 4401 w 11363"/>
                    <a:gd name="T35" fmla="*/ 4275 h 4287"/>
                    <a:gd name="T36" fmla="*/ 5157 w 11363"/>
                    <a:gd name="T37" fmla="*/ 4287 h 4287"/>
                    <a:gd name="T38" fmla="*/ 5733 w 11363"/>
                    <a:gd name="T39" fmla="*/ 4263 h 4287"/>
                    <a:gd name="T40" fmla="*/ 5853 w 11363"/>
                    <a:gd name="T41" fmla="*/ 4263 h 4287"/>
                    <a:gd name="T42" fmla="*/ 6429 w 11363"/>
                    <a:gd name="T43" fmla="*/ 4287 h 4287"/>
                    <a:gd name="T44" fmla="*/ 7185 w 11363"/>
                    <a:gd name="T45" fmla="*/ 4275 h 4287"/>
                    <a:gd name="T46" fmla="*/ 7581 w 11363"/>
                    <a:gd name="T47" fmla="*/ 4263 h 4287"/>
                    <a:gd name="T48" fmla="*/ 7857 w 11363"/>
                    <a:gd name="T49" fmla="*/ 4275 h 4287"/>
                    <a:gd name="T50" fmla="*/ 8613 w 11363"/>
                    <a:gd name="T51" fmla="*/ 4287 h 4287"/>
                    <a:gd name="T52" fmla="*/ 9189 w 11363"/>
                    <a:gd name="T53" fmla="*/ 4263 h 4287"/>
                    <a:gd name="T54" fmla="*/ 9309 w 11363"/>
                    <a:gd name="T55" fmla="*/ 4263 h 4287"/>
                    <a:gd name="T56" fmla="*/ 9885 w 11363"/>
                    <a:gd name="T57" fmla="*/ 4287 h 4287"/>
                    <a:gd name="T58" fmla="*/ 10641 w 11363"/>
                    <a:gd name="T59" fmla="*/ 4275 h 4287"/>
                    <a:gd name="T60" fmla="*/ 11037 w 11363"/>
                    <a:gd name="T61" fmla="*/ 4263 h 4287"/>
                    <a:gd name="T62" fmla="*/ 11363 w 11363"/>
                    <a:gd name="T63" fmla="*/ 4133 h 4287"/>
                    <a:gd name="T64" fmla="*/ 11339 w 11363"/>
                    <a:gd name="T65" fmla="*/ 4013 h 4287"/>
                    <a:gd name="T66" fmla="*/ 11363 w 11363"/>
                    <a:gd name="T67" fmla="*/ 3437 h 4287"/>
                    <a:gd name="T68" fmla="*/ 11351 w 11363"/>
                    <a:gd name="T69" fmla="*/ 2681 h 4287"/>
                    <a:gd name="T70" fmla="*/ 11339 w 11363"/>
                    <a:gd name="T71" fmla="*/ 2285 h 4287"/>
                    <a:gd name="T72" fmla="*/ 11351 w 11363"/>
                    <a:gd name="T73" fmla="*/ 2009 h 4287"/>
                    <a:gd name="T74" fmla="*/ 11363 w 11363"/>
                    <a:gd name="T75" fmla="*/ 1253 h 4287"/>
                    <a:gd name="T76" fmla="*/ 11339 w 11363"/>
                    <a:gd name="T77" fmla="*/ 677 h 4287"/>
                    <a:gd name="T78" fmla="*/ 11339 w 11363"/>
                    <a:gd name="T79" fmla="*/ 557 h 4287"/>
                    <a:gd name="T80" fmla="*/ 11320 w 11363"/>
                    <a:gd name="T81" fmla="*/ 0 h 4287"/>
                    <a:gd name="T82" fmla="*/ 10564 w 11363"/>
                    <a:gd name="T83" fmla="*/ 12 h 4287"/>
                    <a:gd name="T84" fmla="*/ 10168 w 11363"/>
                    <a:gd name="T85" fmla="*/ 24 h 4287"/>
                    <a:gd name="T86" fmla="*/ 9892 w 11363"/>
                    <a:gd name="T87" fmla="*/ 12 h 4287"/>
                    <a:gd name="T88" fmla="*/ 9136 w 11363"/>
                    <a:gd name="T89" fmla="*/ 0 h 4287"/>
                    <a:gd name="T90" fmla="*/ 8560 w 11363"/>
                    <a:gd name="T91" fmla="*/ 24 h 4287"/>
                    <a:gd name="T92" fmla="*/ 8440 w 11363"/>
                    <a:gd name="T93" fmla="*/ 24 h 4287"/>
                    <a:gd name="T94" fmla="*/ 7864 w 11363"/>
                    <a:gd name="T95" fmla="*/ 0 h 4287"/>
                    <a:gd name="T96" fmla="*/ 7108 w 11363"/>
                    <a:gd name="T97" fmla="*/ 12 h 4287"/>
                    <a:gd name="T98" fmla="*/ 6712 w 11363"/>
                    <a:gd name="T99" fmla="*/ 24 h 4287"/>
                    <a:gd name="T100" fmla="*/ 6436 w 11363"/>
                    <a:gd name="T101" fmla="*/ 12 h 4287"/>
                    <a:gd name="T102" fmla="*/ 5680 w 11363"/>
                    <a:gd name="T103" fmla="*/ 0 h 4287"/>
                    <a:gd name="T104" fmla="*/ 5104 w 11363"/>
                    <a:gd name="T105" fmla="*/ 24 h 4287"/>
                    <a:gd name="T106" fmla="*/ 4984 w 11363"/>
                    <a:gd name="T107" fmla="*/ 24 h 4287"/>
                    <a:gd name="T108" fmla="*/ 4408 w 11363"/>
                    <a:gd name="T109" fmla="*/ 0 h 4287"/>
                    <a:gd name="T110" fmla="*/ 3652 w 11363"/>
                    <a:gd name="T111" fmla="*/ 12 h 4287"/>
                    <a:gd name="T112" fmla="*/ 3256 w 11363"/>
                    <a:gd name="T113" fmla="*/ 24 h 4287"/>
                    <a:gd name="T114" fmla="*/ 2980 w 11363"/>
                    <a:gd name="T115" fmla="*/ 12 h 4287"/>
                    <a:gd name="T116" fmla="*/ 2224 w 11363"/>
                    <a:gd name="T117" fmla="*/ 0 h 4287"/>
                    <a:gd name="T118" fmla="*/ 1648 w 11363"/>
                    <a:gd name="T119" fmla="*/ 24 h 4287"/>
                    <a:gd name="T120" fmla="*/ 1528 w 11363"/>
                    <a:gd name="T121" fmla="*/ 24 h 4287"/>
                    <a:gd name="T122" fmla="*/ 952 w 11363"/>
                    <a:gd name="T123" fmla="*/ 0 h 4287"/>
                    <a:gd name="T124" fmla="*/ 196 w 11363"/>
                    <a:gd name="T125" fmla="*/ 12 h 4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1363" h="4287">
                      <a:moveTo>
                        <a:pt x="24" y="36"/>
                      </a:moveTo>
                      <a:lnTo>
                        <a:pt x="24" y="204"/>
                      </a:lnTo>
                      <a:cubicBezTo>
                        <a:pt x="24" y="210"/>
                        <a:pt x="19" y="216"/>
                        <a:pt x="12" y="216"/>
                      </a:cubicBezTo>
                      <a:cubicBezTo>
                        <a:pt x="6" y="216"/>
                        <a:pt x="0" y="210"/>
                        <a:pt x="0" y="204"/>
                      </a:cubicBezTo>
                      <a:lnTo>
                        <a:pt x="0" y="36"/>
                      </a:lnTo>
                      <a:cubicBezTo>
                        <a:pt x="0" y="29"/>
                        <a:pt x="6" y="24"/>
                        <a:pt x="12" y="24"/>
                      </a:cubicBezTo>
                      <a:cubicBezTo>
                        <a:pt x="19" y="24"/>
                        <a:pt x="24" y="29"/>
                        <a:pt x="24" y="36"/>
                      </a:cubicBezTo>
                      <a:close/>
                      <a:moveTo>
                        <a:pt x="24" y="324"/>
                      </a:moveTo>
                      <a:lnTo>
                        <a:pt x="24" y="492"/>
                      </a:lnTo>
                      <a:cubicBezTo>
                        <a:pt x="24" y="498"/>
                        <a:pt x="19" y="504"/>
                        <a:pt x="12" y="504"/>
                      </a:cubicBezTo>
                      <a:cubicBezTo>
                        <a:pt x="6" y="504"/>
                        <a:pt x="0" y="498"/>
                        <a:pt x="0" y="492"/>
                      </a:cubicBezTo>
                      <a:lnTo>
                        <a:pt x="0" y="324"/>
                      </a:lnTo>
                      <a:cubicBezTo>
                        <a:pt x="0" y="317"/>
                        <a:pt x="6" y="312"/>
                        <a:pt x="12" y="312"/>
                      </a:cubicBezTo>
                      <a:cubicBezTo>
                        <a:pt x="19" y="312"/>
                        <a:pt x="24" y="317"/>
                        <a:pt x="24" y="324"/>
                      </a:cubicBezTo>
                      <a:close/>
                      <a:moveTo>
                        <a:pt x="24" y="612"/>
                      </a:moveTo>
                      <a:lnTo>
                        <a:pt x="24" y="780"/>
                      </a:lnTo>
                      <a:cubicBezTo>
                        <a:pt x="24" y="786"/>
                        <a:pt x="19" y="792"/>
                        <a:pt x="12" y="792"/>
                      </a:cubicBezTo>
                      <a:cubicBezTo>
                        <a:pt x="6" y="792"/>
                        <a:pt x="0" y="786"/>
                        <a:pt x="0" y="780"/>
                      </a:cubicBezTo>
                      <a:lnTo>
                        <a:pt x="0" y="612"/>
                      </a:lnTo>
                      <a:cubicBezTo>
                        <a:pt x="0" y="605"/>
                        <a:pt x="6" y="600"/>
                        <a:pt x="12" y="600"/>
                      </a:cubicBezTo>
                      <a:cubicBezTo>
                        <a:pt x="19" y="600"/>
                        <a:pt x="24" y="605"/>
                        <a:pt x="24" y="612"/>
                      </a:cubicBezTo>
                      <a:close/>
                      <a:moveTo>
                        <a:pt x="24" y="900"/>
                      </a:moveTo>
                      <a:lnTo>
                        <a:pt x="24" y="1068"/>
                      </a:lnTo>
                      <a:cubicBezTo>
                        <a:pt x="24" y="1074"/>
                        <a:pt x="19" y="1080"/>
                        <a:pt x="12" y="1080"/>
                      </a:cubicBezTo>
                      <a:cubicBezTo>
                        <a:pt x="6" y="1080"/>
                        <a:pt x="0" y="1074"/>
                        <a:pt x="0" y="1068"/>
                      </a:cubicBezTo>
                      <a:lnTo>
                        <a:pt x="0" y="900"/>
                      </a:lnTo>
                      <a:cubicBezTo>
                        <a:pt x="0" y="893"/>
                        <a:pt x="6" y="888"/>
                        <a:pt x="12" y="888"/>
                      </a:cubicBezTo>
                      <a:cubicBezTo>
                        <a:pt x="19" y="888"/>
                        <a:pt x="24" y="893"/>
                        <a:pt x="24" y="900"/>
                      </a:cubicBezTo>
                      <a:close/>
                      <a:moveTo>
                        <a:pt x="24" y="1188"/>
                      </a:moveTo>
                      <a:lnTo>
                        <a:pt x="24" y="1356"/>
                      </a:lnTo>
                      <a:cubicBezTo>
                        <a:pt x="24" y="1362"/>
                        <a:pt x="19" y="1368"/>
                        <a:pt x="12" y="1368"/>
                      </a:cubicBezTo>
                      <a:cubicBezTo>
                        <a:pt x="6" y="1368"/>
                        <a:pt x="0" y="1362"/>
                        <a:pt x="0" y="1356"/>
                      </a:cubicBezTo>
                      <a:lnTo>
                        <a:pt x="0" y="1188"/>
                      </a:lnTo>
                      <a:cubicBezTo>
                        <a:pt x="0" y="1181"/>
                        <a:pt x="6" y="1176"/>
                        <a:pt x="12" y="1176"/>
                      </a:cubicBezTo>
                      <a:cubicBezTo>
                        <a:pt x="19" y="1176"/>
                        <a:pt x="24" y="1181"/>
                        <a:pt x="24" y="1188"/>
                      </a:cubicBezTo>
                      <a:close/>
                      <a:moveTo>
                        <a:pt x="24" y="1476"/>
                      </a:moveTo>
                      <a:lnTo>
                        <a:pt x="24" y="1644"/>
                      </a:lnTo>
                      <a:cubicBezTo>
                        <a:pt x="24" y="1650"/>
                        <a:pt x="19" y="1656"/>
                        <a:pt x="12" y="1656"/>
                      </a:cubicBezTo>
                      <a:cubicBezTo>
                        <a:pt x="6" y="1656"/>
                        <a:pt x="0" y="1650"/>
                        <a:pt x="0" y="1644"/>
                      </a:cubicBezTo>
                      <a:lnTo>
                        <a:pt x="0" y="1476"/>
                      </a:lnTo>
                      <a:cubicBezTo>
                        <a:pt x="0" y="1469"/>
                        <a:pt x="6" y="1464"/>
                        <a:pt x="12" y="1464"/>
                      </a:cubicBezTo>
                      <a:cubicBezTo>
                        <a:pt x="19" y="1464"/>
                        <a:pt x="24" y="1469"/>
                        <a:pt x="24" y="1476"/>
                      </a:cubicBezTo>
                      <a:close/>
                      <a:moveTo>
                        <a:pt x="24" y="1764"/>
                      </a:moveTo>
                      <a:lnTo>
                        <a:pt x="24" y="1932"/>
                      </a:lnTo>
                      <a:cubicBezTo>
                        <a:pt x="24" y="1938"/>
                        <a:pt x="19" y="1944"/>
                        <a:pt x="12" y="1944"/>
                      </a:cubicBezTo>
                      <a:cubicBezTo>
                        <a:pt x="6" y="1944"/>
                        <a:pt x="0" y="1938"/>
                        <a:pt x="0" y="1932"/>
                      </a:cubicBezTo>
                      <a:lnTo>
                        <a:pt x="0" y="1764"/>
                      </a:lnTo>
                      <a:cubicBezTo>
                        <a:pt x="0" y="1757"/>
                        <a:pt x="6" y="1752"/>
                        <a:pt x="12" y="1752"/>
                      </a:cubicBezTo>
                      <a:cubicBezTo>
                        <a:pt x="19" y="1752"/>
                        <a:pt x="24" y="1757"/>
                        <a:pt x="24" y="1764"/>
                      </a:cubicBezTo>
                      <a:close/>
                      <a:moveTo>
                        <a:pt x="24" y="2052"/>
                      </a:moveTo>
                      <a:lnTo>
                        <a:pt x="24" y="2220"/>
                      </a:lnTo>
                      <a:cubicBezTo>
                        <a:pt x="24" y="2226"/>
                        <a:pt x="19" y="2232"/>
                        <a:pt x="12" y="2232"/>
                      </a:cubicBezTo>
                      <a:cubicBezTo>
                        <a:pt x="6" y="2232"/>
                        <a:pt x="0" y="2226"/>
                        <a:pt x="0" y="2220"/>
                      </a:cubicBezTo>
                      <a:lnTo>
                        <a:pt x="0" y="2052"/>
                      </a:lnTo>
                      <a:cubicBezTo>
                        <a:pt x="0" y="2045"/>
                        <a:pt x="6" y="2040"/>
                        <a:pt x="12" y="2040"/>
                      </a:cubicBezTo>
                      <a:cubicBezTo>
                        <a:pt x="19" y="2040"/>
                        <a:pt x="24" y="2045"/>
                        <a:pt x="24" y="2052"/>
                      </a:cubicBezTo>
                      <a:close/>
                      <a:moveTo>
                        <a:pt x="24" y="2340"/>
                      </a:moveTo>
                      <a:lnTo>
                        <a:pt x="24" y="2508"/>
                      </a:lnTo>
                      <a:cubicBezTo>
                        <a:pt x="24" y="2514"/>
                        <a:pt x="19" y="2520"/>
                        <a:pt x="12" y="2520"/>
                      </a:cubicBezTo>
                      <a:cubicBezTo>
                        <a:pt x="6" y="2520"/>
                        <a:pt x="0" y="2514"/>
                        <a:pt x="0" y="2508"/>
                      </a:cubicBezTo>
                      <a:lnTo>
                        <a:pt x="0" y="2340"/>
                      </a:lnTo>
                      <a:cubicBezTo>
                        <a:pt x="0" y="2333"/>
                        <a:pt x="6" y="2328"/>
                        <a:pt x="12" y="2328"/>
                      </a:cubicBezTo>
                      <a:cubicBezTo>
                        <a:pt x="19" y="2328"/>
                        <a:pt x="24" y="2333"/>
                        <a:pt x="24" y="2340"/>
                      </a:cubicBezTo>
                      <a:close/>
                      <a:moveTo>
                        <a:pt x="24" y="2628"/>
                      </a:moveTo>
                      <a:lnTo>
                        <a:pt x="24" y="2796"/>
                      </a:lnTo>
                      <a:cubicBezTo>
                        <a:pt x="24" y="2802"/>
                        <a:pt x="19" y="2808"/>
                        <a:pt x="12" y="2808"/>
                      </a:cubicBezTo>
                      <a:cubicBezTo>
                        <a:pt x="6" y="2808"/>
                        <a:pt x="0" y="2802"/>
                        <a:pt x="0" y="2796"/>
                      </a:cubicBezTo>
                      <a:lnTo>
                        <a:pt x="0" y="2628"/>
                      </a:lnTo>
                      <a:cubicBezTo>
                        <a:pt x="0" y="2621"/>
                        <a:pt x="6" y="2616"/>
                        <a:pt x="12" y="2616"/>
                      </a:cubicBezTo>
                      <a:cubicBezTo>
                        <a:pt x="19" y="2616"/>
                        <a:pt x="24" y="2621"/>
                        <a:pt x="24" y="2628"/>
                      </a:cubicBezTo>
                      <a:close/>
                      <a:moveTo>
                        <a:pt x="24" y="2916"/>
                      </a:moveTo>
                      <a:lnTo>
                        <a:pt x="24" y="3084"/>
                      </a:lnTo>
                      <a:cubicBezTo>
                        <a:pt x="24" y="3090"/>
                        <a:pt x="19" y="3096"/>
                        <a:pt x="12" y="3096"/>
                      </a:cubicBezTo>
                      <a:cubicBezTo>
                        <a:pt x="6" y="3096"/>
                        <a:pt x="0" y="3090"/>
                        <a:pt x="0" y="3084"/>
                      </a:cubicBezTo>
                      <a:lnTo>
                        <a:pt x="0" y="2916"/>
                      </a:lnTo>
                      <a:cubicBezTo>
                        <a:pt x="0" y="2909"/>
                        <a:pt x="6" y="2904"/>
                        <a:pt x="12" y="2904"/>
                      </a:cubicBezTo>
                      <a:cubicBezTo>
                        <a:pt x="19" y="2904"/>
                        <a:pt x="24" y="2909"/>
                        <a:pt x="24" y="2916"/>
                      </a:cubicBezTo>
                      <a:close/>
                      <a:moveTo>
                        <a:pt x="24" y="3204"/>
                      </a:moveTo>
                      <a:lnTo>
                        <a:pt x="24" y="3372"/>
                      </a:lnTo>
                      <a:cubicBezTo>
                        <a:pt x="24" y="3378"/>
                        <a:pt x="19" y="3384"/>
                        <a:pt x="12" y="3384"/>
                      </a:cubicBezTo>
                      <a:cubicBezTo>
                        <a:pt x="6" y="3384"/>
                        <a:pt x="0" y="3378"/>
                        <a:pt x="0" y="3372"/>
                      </a:cubicBezTo>
                      <a:lnTo>
                        <a:pt x="0" y="3204"/>
                      </a:lnTo>
                      <a:cubicBezTo>
                        <a:pt x="0" y="3197"/>
                        <a:pt x="6" y="3192"/>
                        <a:pt x="12" y="3192"/>
                      </a:cubicBezTo>
                      <a:cubicBezTo>
                        <a:pt x="19" y="3192"/>
                        <a:pt x="24" y="3197"/>
                        <a:pt x="24" y="3204"/>
                      </a:cubicBezTo>
                      <a:close/>
                      <a:moveTo>
                        <a:pt x="24" y="3492"/>
                      </a:moveTo>
                      <a:lnTo>
                        <a:pt x="24" y="3660"/>
                      </a:lnTo>
                      <a:cubicBezTo>
                        <a:pt x="24" y="3666"/>
                        <a:pt x="19" y="3672"/>
                        <a:pt x="12" y="3672"/>
                      </a:cubicBezTo>
                      <a:cubicBezTo>
                        <a:pt x="6" y="3672"/>
                        <a:pt x="0" y="3666"/>
                        <a:pt x="0" y="3660"/>
                      </a:cubicBezTo>
                      <a:lnTo>
                        <a:pt x="0" y="3492"/>
                      </a:lnTo>
                      <a:cubicBezTo>
                        <a:pt x="0" y="3485"/>
                        <a:pt x="6" y="3480"/>
                        <a:pt x="12" y="3480"/>
                      </a:cubicBezTo>
                      <a:cubicBezTo>
                        <a:pt x="19" y="3480"/>
                        <a:pt x="24" y="3485"/>
                        <a:pt x="24" y="3492"/>
                      </a:cubicBezTo>
                      <a:close/>
                      <a:moveTo>
                        <a:pt x="24" y="3780"/>
                      </a:moveTo>
                      <a:lnTo>
                        <a:pt x="24" y="3948"/>
                      </a:lnTo>
                      <a:cubicBezTo>
                        <a:pt x="24" y="3954"/>
                        <a:pt x="19" y="3960"/>
                        <a:pt x="12" y="3960"/>
                      </a:cubicBezTo>
                      <a:cubicBezTo>
                        <a:pt x="6" y="3960"/>
                        <a:pt x="0" y="3954"/>
                        <a:pt x="0" y="3948"/>
                      </a:cubicBezTo>
                      <a:lnTo>
                        <a:pt x="0" y="3780"/>
                      </a:lnTo>
                      <a:cubicBezTo>
                        <a:pt x="0" y="3773"/>
                        <a:pt x="6" y="3768"/>
                        <a:pt x="12" y="3768"/>
                      </a:cubicBezTo>
                      <a:cubicBezTo>
                        <a:pt x="19" y="3768"/>
                        <a:pt x="24" y="3773"/>
                        <a:pt x="24" y="3780"/>
                      </a:cubicBezTo>
                      <a:close/>
                      <a:moveTo>
                        <a:pt x="24" y="4068"/>
                      </a:moveTo>
                      <a:lnTo>
                        <a:pt x="24" y="4236"/>
                      </a:lnTo>
                      <a:cubicBezTo>
                        <a:pt x="24" y="4242"/>
                        <a:pt x="19" y="4248"/>
                        <a:pt x="12" y="4248"/>
                      </a:cubicBezTo>
                      <a:cubicBezTo>
                        <a:pt x="6" y="4248"/>
                        <a:pt x="0" y="4242"/>
                        <a:pt x="0" y="4236"/>
                      </a:cubicBezTo>
                      <a:lnTo>
                        <a:pt x="0" y="4068"/>
                      </a:lnTo>
                      <a:cubicBezTo>
                        <a:pt x="0" y="4061"/>
                        <a:pt x="6" y="4056"/>
                        <a:pt x="12" y="4056"/>
                      </a:cubicBezTo>
                      <a:cubicBezTo>
                        <a:pt x="19" y="4056"/>
                        <a:pt x="24" y="4061"/>
                        <a:pt x="24" y="4068"/>
                      </a:cubicBezTo>
                      <a:close/>
                      <a:moveTo>
                        <a:pt x="93" y="4263"/>
                      </a:moveTo>
                      <a:lnTo>
                        <a:pt x="261" y="4263"/>
                      </a:lnTo>
                      <a:cubicBezTo>
                        <a:pt x="268" y="4263"/>
                        <a:pt x="273" y="4268"/>
                        <a:pt x="273" y="4275"/>
                      </a:cubicBezTo>
                      <a:cubicBezTo>
                        <a:pt x="273" y="4282"/>
                        <a:pt x="268" y="4287"/>
                        <a:pt x="261" y="4287"/>
                      </a:cubicBezTo>
                      <a:lnTo>
                        <a:pt x="93" y="4287"/>
                      </a:lnTo>
                      <a:cubicBezTo>
                        <a:pt x="87" y="4287"/>
                        <a:pt x="81" y="4282"/>
                        <a:pt x="81" y="4275"/>
                      </a:cubicBezTo>
                      <a:cubicBezTo>
                        <a:pt x="81" y="4268"/>
                        <a:pt x="87" y="4263"/>
                        <a:pt x="93" y="4263"/>
                      </a:cubicBezTo>
                      <a:close/>
                      <a:moveTo>
                        <a:pt x="381" y="4263"/>
                      </a:moveTo>
                      <a:lnTo>
                        <a:pt x="549" y="4263"/>
                      </a:lnTo>
                      <a:cubicBezTo>
                        <a:pt x="556" y="4263"/>
                        <a:pt x="561" y="4268"/>
                        <a:pt x="561" y="4275"/>
                      </a:cubicBezTo>
                      <a:cubicBezTo>
                        <a:pt x="561" y="4282"/>
                        <a:pt x="556" y="4287"/>
                        <a:pt x="549" y="4287"/>
                      </a:cubicBezTo>
                      <a:lnTo>
                        <a:pt x="381" y="4287"/>
                      </a:lnTo>
                      <a:cubicBezTo>
                        <a:pt x="375" y="4287"/>
                        <a:pt x="369" y="4282"/>
                        <a:pt x="369" y="4275"/>
                      </a:cubicBezTo>
                      <a:cubicBezTo>
                        <a:pt x="369" y="4268"/>
                        <a:pt x="375" y="4263"/>
                        <a:pt x="381" y="4263"/>
                      </a:cubicBezTo>
                      <a:close/>
                      <a:moveTo>
                        <a:pt x="669" y="4263"/>
                      </a:moveTo>
                      <a:lnTo>
                        <a:pt x="837" y="4263"/>
                      </a:lnTo>
                      <a:cubicBezTo>
                        <a:pt x="844" y="4263"/>
                        <a:pt x="849" y="4268"/>
                        <a:pt x="849" y="4275"/>
                      </a:cubicBezTo>
                      <a:cubicBezTo>
                        <a:pt x="849" y="4282"/>
                        <a:pt x="844" y="4287"/>
                        <a:pt x="837" y="4287"/>
                      </a:cubicBezTo>
                      <a:lnTo>
                        <a:pt x="669" y="4287"/>
                      </a:lnTo>
                      <a:cubicBezTo>
                        <a:pt x="663" y="4287"/>
                        <a:pt x="657" y="4282"/>
                        <a:pt x="657" y="4275"/>
                      </a:cubicBezTo>
                      <a:cubicBezTo>
                        <a:pt x="657" y="4268"/>
                        <a:pt x="663" y="4263"/>
                        <a:pt x="669" y="4263"/>
                      </a:cubicBezTo>
                      <a:close/>
                      <a:moveTo>
                        <a:pt x="957" y="4263"/>
                      </a:moveTo>
                      <a:lnTo>
                        <a:pt x="1125" y="4263"/>
                      </a:lnTo>
                      <a:cubicBezTo>
                        <a:pt x="1132" y="4263"/>
                        <a:pt x="1137" y="4268"/>
                        <a:pt x="1137" y="4275"/>
                      </a:cubicBezTo>
                      <a:cubicBezTo>
                        <a:pt x="1137" y="4282"/>
                        <a:pt x="1132" y="4287"/>
                        <a:pt x="1125" y="4287"/>
                      </a:cubicBezTo>
                      <a:lnTo>
                        <a:pt x="957" y="4287"/>
                      </a:lnTo>
                      <a:cubicBezTo>
                        <a:pt x="951" y="4287"/>
                        <a:pt x="945" y="4282"/>
                        <a:pt x="945" y="4275"/>
                      </a:cubicBezTo>
                      <a:cubicBezTo>
                        <a:pt x="945" y="4268"/>
                        <a:pt x="951" y="4263"/>
                        <a:pt x="957" y="4263"/>
                      </a:cubicBezTo>
                      <a:close/>
                      <a:moveTo>
                        <a:pt x="1245" y="4263"/>
                      </a:moveTo>
                      <a:lnTo>
                        <a:pt x="1413" y="4263"/>
                      </a:lnTo>
                      <a:cubicBezTo>
                        <a:pt x="1420" y="4263"/>
                        <a:pt x="1425" y="4268"/>
                        <a:pt x="1425" y="4275"/>
                      </a:cubicBezTo>
                      <a:cubicBezTo>
                        <a:pt x="1425" y="4282"/>
                        <a:pt x="1420" y="4287"/>
                        <a:pt x="1413" y="4287"/>
                      </a:cubicBezTo>
                      <a:lnTo>
                        <a:pt x="1245" y="4287"/>
                      </a:lnTo>
                      <a:cubicBezTo>
                        <a:pt x="1239" y="4287"/>
                        <a:pt x="1233" y="4282"/>
                        <a:pt x="1233" y="4275"/>
                      </a:cubicBezTo>
                      <a:cubicBezTo>
                        <a:pt x="1233" y="4268"/>
                        <a:pt x="1239" y="4263"/>
                        <a:pt x="1245" y="4263"/>
                      </a:cubicBezTo>
                      <a:close/>
                      <a:moveTo>
                        <a:pt x="1533" y="4263"/>
                      </a:moveTo>
                      <a:lnTo>
                        <a:pt x="1701" y="4263"/>
                      </a:lnTo>
                      <a:cubicBezTo>
                        <a:pt x="1708" y="4263"/>
                        <a:pt x="1713" y="4268"/>
                        <a:pt x="1713" y="4275"/>
                      </a:cubicBezTo>
                      <a:cubicBezTo>
                        <a:pt x="1713" y="4282"/>
                        <a:pt x="1708" y="4287"/>
                        <a:pt x="1701" y="4287"/>
                      </a:cubicBezTo>
                      <a:lnTo>
                        <a:pt x="1533" y="4287"/>
                      </a:lnTo>
                      <a:cubicBezTo>
                        <a:pt x="1527" y="4287"/>
                        <a:pt x="1521" y="4282"/>
                        <a:pt x="1521" y="4275"/>
                      </a:cubicBezTo>
                      <a:cubicBezTo>
                        <a:pt x="1521" y="4268"/>
                        <a:pt x="1527" y="4263"/>
                        <a:pt x="1533" y="4263"/>
                      </a:cubicBezTo>
                      <a:close/>
                      <a:moveTo>
                        <a:pt x="1821" y="4263"/>
                      </a:moveTo>
                      <a:lnTo>
                        <a:pt x="1989" y="4263"/>
                      </a:lnTo>
                      <a:cubicBezTo>
                        <a:pt x="1996" y="4263"/>
                        <a:pt x="2001" y="4268"/>
                        <a:pt x="2001" y="4275"/>
                      </a:cubicBezTo>
                      <a:cubicBezTo>
                        <a:pt x="2001" y="4282"/>
                        <a:pt x="1996" y="4287"/>
                        <a:pt x="1989" y="4287"/>
                      </a:cubicBezTo>
                      <a:lnTo>
                        <a:pt x="1821" y="4287"/>
                      </a:lnTo>
                      <a:cubicBezTo>
                        <a:pt x="1815" y="4287"/>
                        <a:pt x="1809" y="4282"/>
                        <a:pt x="1809" y="4275"/>
                      </a:cubicBezTo>
                      <a:cubicBezTo>
                        <a:pt x="1809" y="4268"/>
                        <a:pt x="1815" y="4263"/>
                        <a:pt x="1821" y="4263"/>
                      </a:cubicBezTo>
                      <a:close/>
                      <a:moveTo>
                        <a:pt x="2109" y="4263"/>
                      </a:moveTo>
                      <a:lnTo>
                        <a:pt x="2277" y="4263"/>
                      </a:lnTo>
                      <a:cubicBezTo>
                        <a:pt x="2284" y="4263"/>
                        <a:pt x="2289" y="4268"/>
                        <a:pt x="2289" y="4275"/>
                      </a:cubicBezTo>
                      <a:cubicBezTo>
                        <a:pt x="2289" y="4282"/>
                        <a:pt x="2284" y="4287"/>
                        <a:pt x="2277" y="4287"/>
                      </a:cubicBezTo>
                      <a:lnTo>
                        <a:pt x="2109" y="4287"/>
                      </a:lnTo>
                      <a:cubicBezTo>
                        <a:pt x="2103" y="4287"/>
                        <a:pt x="2097" y="4282"/>
                        <a:pt x="2097" y="4275"/>
                      </a:cubicBezTo>
                      <a:cubicBezTo>
                        <a:pt x="2097" y="4268"/>
                        <a:pt x="2103" y="4263"/>
                        <a:pt x="2109" y="4263"/>
                      </a:cubicBezTo>
                      <a:close/>
                      <a:moveTo>
                        <a:pt x="2397" y="4263"/>
                      </a:moveTo>
                      <a:lnTo>
                        <a:pt x="2565" y="4263"/>
                      </a:lnTo>
                      <a:cubicBezTo>
                        <a:pt x="2572" y="4263"/>
                        <a:pt x="2577" y="4268"/>
                        <a:pt x="2577" y="4275"/>
                      </a:cubicBezTo>
                      <a:cubicBezTo>
                        <a:pt x="2577" y="4282"/>
                        <a:pt x="2572" y="4287"/>
                        <a:pt x="2565" y="4287"/>
                      </a:cubicBezTo>
                      <a:lnTo>
                        <a:pt x="2397" y="4287"/>
                      </a:lnTo>
                      <a:cubicBezTo>
                        <a:pt x="2391" y="4287"/>
                        <a:pt x="2385" y="4282"/>
                        <a:pt x="2385" y="4275"/>
                      </a:cubicBezTo>
                      <a:cubicBezTo>
                        <a:pt x="2385" y="4268"/>
                        <a:pt x="2391" y="4263"/>
                        <a:pt x="2397" y="4263"/>
                      </a:cubicBezTo>
                      <a:close/>
                      <a:moveTo>
                        <a:pt x="2685" y="4263"/>
                      </a:moveTo>
                      <a:lnTo>
                        <a:pt x="2853" y="4263"/>
                      </a:lnTo>
                      <a:cubicBezTo>
                        <a:pt x="2860" y="4263"/>
                        <a:pt x="2865" y="4268"/>
                        <a:pt x="2865" y="4275"/>
                      </a:cubicBezTo>
                      <a:cubicBezTo>
                        <a:pt x="2865" y="4282"/>
                        <a:pt x="2860" y="4287"/>
                        <a:pt x="2853" y="4287"/>
                      </a:cubicBezTo>
                      <a:lnTo>
                        <a:pt x="2685" y="4287"/>
                      </a:lnTo>
                      <a:cubicBezTo>
                        <a:pt x="2679" y="4287"/>
                        <a:pt x="2673" y="4282"/>
                        <a:pt x="2673" y="4275"/>
                      </a:cubicBezTo>
                      <a:cubicBezTo>
                        <a:pt x="2673" y="4268"/>
                        <a:pt x="2679" y="4263"/>
                        <a:pt x="2685" y="4263"/>
                      </a:cubicBezTo>
                      <a:close/>
                      <a:moveTo>
                        <a:pt x="2973" y="4263"/>
                      </a:moveTo>
                      <a:lnTo>
                        <a:pt x="3141" y="4263"/>
                      </a:lnTo>
                      <a:cubicBezTo>
                        <a:pt x="3148" y="4263"/>
                        <a:pt x="3153" y="4268"/>
                        <a:pt x="3153" y="4275"/>
                      </a:cubicBezTo>
                      <a:cubicBezTo>
                        <a:pt x="3153" y="4282"/>
                        <a:pt x="3148" y="4287"/>
                        <a:pt x="3141" y="4287"/>
                      </a:cubicBezTo>
                      <a:lnTo>
                        <a:pt x="2973" y="4287"/>
                      </a:lnTo>
                      <a:cubicBezTo>
                        <a:pt x="2967" y="4287"/>
                        <a:pt x="2961" y="4282"/>
                        <a:pt x="2961" y="4275"/>
                      </a:cubicBezTo>
                      <a:cubicBezTo>
                        <a:pt x="2961" y="4268"/>
                        <a:pt x="2967" y="4263"/>
                        <a:pt x="2973" y="4263"/>
                      </a:cubicBezTo>
                      <a:close/>
                      <a:moveTo>
                        <a:pt x="3261" y="4263"/>
                      </a:moveTo>
                      <a:lnTo>
                        <a:pt x="3429" y="4263"/>
                      </a:lnTo>
                      <a:cubicBezTo>
                        <a:pt x="3436" y="4263"/>
                        <a:pt x="3441" y="4268"/>
                        <a:pt x="3441" y="4275"/>
                      </a:cubicBezTo>
                      <a:cubicBezTo>
                        <a:pt x="3441" y="4282"/>
                        <a:pt x="3436" y="4287"/>
                        <a:pt x="3429" y="4287"/>
                      </a:cubicBezTo>
                      <a:lnTo>
                        <a:pt x="3261" y="4287"/>
                      </a:lnTo>
                      <a:cubicBezTo>
                        <a:pt x="3255" y="4287"/>
                        <a:pt x="3249" y="4282"/>
                        <a:pt x="3249" y="4275"/>
                      </a:cubicBezTo>
                      <a:cubicBezTo>
                        <a:pt x="3249" y="4268"/>
                        <a:pt x="3255" y="4263"/>
                        <a:pt x="3261" y="4263"/>
                      </a:cubicBezTo>
                      <a:close/>
                      <a:moveTo>
                        <a:pt x="3549" y="4263"/>
                      </a:moveTo>
                      <a:lnTo>
                        <a:pt x="3717" y="4263"/>
                      </a:lnTo>
                      <a:cubicBezTo>
                        <a:pt x="3724" y="4263"/>
                        <a:pt x="3729" y="4268"/>
                        <a:pt x="3729" y="4275"/>
                      </a:cubicBezTo>
                      <a:cubicBezTo>
                        <a:pt x="3729" y="4282"/>
                        <a:pt x="3724" y="4287"/>
                        <a:pt x="3717" y="4287"/>
                      </a:cubicBezTo>
                      <a:lnTo>
                        <a:pt x="3549" y="4287"/>
                      </a:lnTo>
                      <a:cubicBezTo>
                        <a:pt x="3543" y="4287"/>
                        <a:pt x="3537" y="4282"/>
                        <a:pt x="3537" y="4275"/>
                      </a:cubicBezTo>
                      <a:cubicBezTo>
                        <a:pt x="3537" y="4268"/>
                        <a:pt x="3543" y="4263"/>
                        <a:pt x="3549" y="4263"/>
                      </a:cubicBezTo>
                      <a:close/>
                      <a:moveTo>
                        <a:pt x="3837" y="4263"/>
                      </a:moveTo>
                      <a:lnTo>
                        <a:pt x="4005" y="4263"/>
                      </a:lnTo>
                      <a:cubicBezTo>
                        <a:pt x="4012" y="4263"/>
                        <a:pt x="4017" y="4268"/>
                        <a:pt x="4017" y="4275"/>
                      </a:cubicBezTo>
                      <a:cubicBezTo>
                        <a:pt x="4017" y="4282"/>
                        <a:pt x="4012" y="4287"/>
                        <a:pt x="4005" y="4287"/>
                      </a:cubicBezTo>
                      <a:lnTo>
                        <a:pt x="3837" y="4287"/>
                      </a:lnTo>
                      <a:cubicBezTo>
                        <a:pt x="3831" y="4287"/>
                        <a:pt x="3825" y="4282"/>
                        <a:pt x="3825" y="4275"/>
                      </a:cubicBezTo>
                      <a:cubicBezTo>
                        <a:pt x="3825" y="4268"/>
                        <a:pt x="3831" y="4263"/>
                        <a:pt x="3837" y="4263"/>
                      </a:cubicBezTo>
                      <a:close/>
                      <a:moveTo>
                        <a:pt x="4125" y="4263"/>
                      </a:moveTo>
                      <a:lnTo>
                        <a:pt x="4293" y="4263"/>
                      </a:lnTo>
                      <a:cubicBezTo>
                        <a:pt x="4300" y="4263"/>
                        <a:pt x="4305" y="4268"/>
                        <a:pt x="4305" y="4275"/>
                      </a:cubicBezTo>
                      <a:cubicBezTo>
                        <a:pt x="4305" y="4282"/>
                        <a:pt x="4300" y="4287"/>
                        <a:pt x="4293" y="4287"/>
                      </a:cubicBezTo>
                      <a:lnTo>
                        <a:pt x="4125" y="4287"/>
                      </a:lnTo>
                      <a:cubicBezTo>
                        <a:pt x="4119" y="4287"/>
                        <a:pt x="4113" y="4282"/>
                        <a:pt x="4113" y="4275"/>
                      </a:cubicBezTo>
                      <a:cubicBezTo>
                        <a:pt x="4113" y="4268"/>
                        <a:pt x="4119" y="4263"/>
                        <a:pt x="4125" y="4263"/>
                      </a:cubicBezTo>
                      <a:close/>
                      <a:moveTo>
                        <a:pt x="4413" y="4263"/>
                      </a:moveTo>
                      <a:lnTo>
                        <a:pt x="4581" y="4263"/>
                      </a:lnTo>
                      <a:cubicBezTo>
                        <a:pt x="4588" y="4263"/>
                        <a:pt x="4593" y="4268"/>
                        <a:pt x="4593" y="4275"/>
                      </a:cubicBezTo>
                      <a:cubicBezTo>
                        <a:pt x="4593" y="4282"/>
                        <a:pt x="4588" y="4287"/>
                        <a:pt x="4581" y="4287"/>
                      </a:cubicBezTo>
                      <a:lnTo>
                        <a:pt x="4413" y="4287"/>
                      </a:lnTo>
                      <a:cubicBezTo>
                        <a:pt x="4407" y="4287"/>
                        <a:pt x="4401" y="4282"/>
                        <a:pt x="4401" y="4275"/>
                      </a:cubicBezTo>
                      <a:cubicBezTo>
                        <a:pt x="4401" y="4268"/>
                        <a:pt x="4407" y="4263"/>
                        <a:pt x="4413" y="4263"/>
                      </a:cubicBezTo>
                      <a:close/>
                      <a:moveTo>
                        <a:pt x="4701" y="4263"/>
                      </a:moveTo>
                      <a:lnTo>
                        <a:pt x="4869" y="4263"/>
                      </a:lnTo>
                      <a:cubicBezTo>
                        <a:pt x="4876" y="4263"/>
                        <a:pt x="4881" y="4268"/>
                        <a:pt x="4881" y="4275"/>
                      </a:cubicBezTo>
                      <a:cubicBezTo>
                        <a:pt x="4881" y="4282"/>
                        <a:pt x="4876" y="4287"/>
                        <a:pt x="4869" y="4287"/>
                      </a:cubicBezTo>
                      <a:lnTo>
                        <a:pt x="4701" y="4287"/>
                      </a:lnTo>
                      <a:cubicBezTo>
                        <a:pt x="4695" y="4287"/>
                        <a:pt x="4689" y="4282"/>
                        <a:pt x="4689" y="4275"/>
                      </a:cubicBezTo>
                      <a:cubicBezTo>
                        <a:pt x="4689" y="4268"/>
                        <a:pt x="4695" y="4263"/>
                        <a:pt x="4701" y="4263"/>
                      </a:cubicBezTo>
                      <a:close/>
                      <a:moveTo>
                        <a:pt x="4989" y="4263"/>
                      </a:moveTo>
                      <a:lnTo>
                        <a:pt x="5157" y="4263"/>
                      </a:lnTo>
                      <a:cubicBezTo>
                        <a:pt x="5164" y="4263"/>
                        <a:pt x="5169" y="4268"/>
                        <a:pt x="5169" y="4275"/>
                      </a:cubicBezTo>
                      <a:cubicBezTo>
                        <a:pt x="5169" y="4282"/>
                        <a:pt x="5164" y="4287"/>
                        <a:pt x="5157" y="4287"/>
                      </a:cubicBezTo>
                      <a:lnTo>
                        <a:pt x="4989" y="4287"/>
                      </a:lnTo>
                      <a:cubicBezTo>
                        <a:pt x="4983" y="4287"/>
                        <a:pt x="4977" y="4282"/>
                        <a:pt x="4977" y="4275"/>
                      </a:cubicBezTo>
                      <a:cubicBezTo>
                        <a:pt x="4977" y="4268"/>
                        <a:pt x="4983" y="4263"/>
                        <a:pt x="4989" y="4263"/>
                      </a:cubicBezTo>
                      <a:close/>
                      <a:moveTo>
                        <a:pt x="5277" y="4263"/>
                      </a:moveTo>
                      <a:lnTo>
                        <a:pt x="5445" y="4263"/>
                      </a:lnTo>
                      <a:cubicBezTo>
                        <a:pt x="5452" y="4263"/>
                        <a:pt x="5457" y="4268"/>
                        <a:pt x="5457" y="4275"/>
                      </a:cubicBezTo>
                      <a:cubicBezTo>
                        <a:pt x="5457" y="4282"/>
                        <a:pt x="5452" y="4287"/>
                        <a:pt x="5445" y="4287"/>
                      </a:cubicBezTo>
                      <a:lnTo>
                        <a:pt x="5277" y="4287"/>
                      </a:lnTo>
                      <a:cubicBezTo>
                        <a:pt x="5271" y="4287"/>
                        <a:pt x="5265" y="4282"/>
                        <a:pt x="5265" y="4275"/>
                      </a:cubicBezTo>
                      <a:cubicBezTo>
                        <a:pt x="5265" y="4268"/>
                        <a:pt x="5271" y="4263"/>
                        <a:pt x="5277" y="4263"/>
                      </a:cubicBezTo>
                      <a:close/>
                      <a:moveTo>
                        <a:pt x="5565" y="4263"/>
                      </a:moveTo>
                      <a:lnTo>
                        <a:pt x="5733" y="4263"/>
                      </a:lnTo>
                      <a:cubicBezTo>
                        <a:pt x="5740" y="4263"/>
                        <a:pt x="5745" y="4268"/>
                        <a:pt x="5745" y="4275"/>
                      </a:cubicBezTo>
                      <a:cubicBezTo>
                        <a:pt x="5745" y="4282"/>
                        <a:pt x="5740" y="4287"/>
                        <a:pt x="5733" y="4287"/>
                      </a:cubicBezTo>
                      <a:lnTo>
                        <a:pt x="5565" y="4287"/>
                      </a:lnTo>
                      <a:cubicBezTo>
                        <a:pt x="5559" y="4287"/>
                        <a:pt x="5553" y="4282"/>
                        <a:pt x="5553" y="4275"/>
                      </a:cubicBezTo>
                      <a:cubicBezTo>
                        <a:pt x="5553" y="4268"/>
                        <a:pt x="5559" y="4263"/>
                        <a:pt x="5565" y="4263"/>
                      </a:cubicBezTo>
                      <a:close/>
                      <a:moveTo>
                        <a:pt x="5853" y="4263"/>
                      </a:moveTo>
                      <a:lnTo>
                        <a:pt x="6021" y="4263"/>
                      </a:lnTo>
                      <a:cubicBezTo>
                        <a:pt x="6028" y="4263"/>
                        <a:pt x="6033" y="4268"/>
                        <a:pt x="6033" y="4275"/>
                      </a:cubicBezTo>
                      <a:cubicBezTo>
                        <a:pt x="6033" y="4282"/>
                        <a:pt x="6028" y="4287"/>
                        <a:pt x="6021" y="4287"/>
                      </a:cubicBezTo>
                      <a:lnTo>
                        <a:pt x="5853" y="4287"/>
                      </a:lnTo>
                      <a:cubicBezTo>
                        <a:pt x="5847" y="4287"/>
                        <a:pt x="5841" y="4282"/>
                        <a:pt x="5841" y="4275"/>
                      </a:cubicBezTo>
                      <a:cubicBezTo>
                        <a:pt x="5841" y="4268"/>
                        <a:pt x="5847" y="4263"/>
                        <a:pt x="5853" y="4263"/>
                      </a:cubicBezTo>
                      <a:close/>
                      <a:moveTo>
                        <a:pt x="6141" y="4263"/>
                      </a:moveTo>
                      <a:lnTo>
                        <a:pt x="6309" y="4263"/>
                      </a:lnTo>
                      <a:cubicBezTo>
                        <a:pt x="6316" y="4263"/>
                        <a:pt x="6321" y="4268"/>
                        <a:pt x="6321" y="4275"/>
                      </a:cubicBezTo>
                      <a:cubicBezTo>
                        <a:pt x="6321" y="4282"/>
                        <a:pt x="6316" y="4287"/>
                        <a:pt x="6309" y="4287"/>
                      </a:cubicBezTo>
                      <a:lnTo>
                        <a:pt x="6141" y="4287"/>
                      </a:lnTo>
                      <a:cubicBezTo>
                        <a:pt x="6135" y="4287"/>
                        <a:pt x="6129" y="4282"/>
                        <a:pt x="6129" y="4275"/>
                      </a:cubicBezTo>
                      <a:cubicBezTo>
                        <a:pt x="6129" y="4268"/>
                        <a:pt x="6135" y="4263"/>
                        <a:pt x="6141" y="4263"/>
                      </a:cubicBezTo>
                      <a:close/>
                      <a:moveTo>
                        <a:pt x="6429" y="4263"/>
                      </a:moveTo>
                      <a:lnTo>
                        <a:pt x="6597" y="4263"/>
                      </a:lnTo>
                      <a:cubicBezTo>
                        <a:pt x="6604" y="4263"/>
                        <a:pt x="6609" y="4268"/>
                        <a:pt x="6609" y="4275"/>
                      </a:cubicBezTo>
                      <a:cubicBezTo>
                        <a:pt x="6609" y="4282"/>
                        <a:pt x="6604" y="4287"/>
                        <a:pt x="6597" y="4287"/>
                      </a:cubicBezTo>
                      <a:lnTo>
                        <a:pt x="6429" y="4287"/>
                      </a:lnTo>
                      <a:cubicBezTo>
                        <a:pt x="6423" y="4287"/>
                        <a:pt x="6417" y="4282"/>
                        <a:pt x="6417" y="4275"/>
                      </a:cubicBezTo>
                      <a:cubicBezTo>
                        <a:pt x="6417" y="4268"/>
                        <a:pt x="6423" y="4263"/>
                        <a:pt x="6429" y="4263"/>
                      </a:cubicBezTo>
                      <a:close/>
                      <a:moveTo>
                        <a:pt x="6717" y="4263"/>
                      </a:moveTo>
                      <a:lnTo>
                        <a:pt x="6885" y="4263"/>
                      </a:lnTo>
                      <a:cubicBezTo>
                        <a:pt x="6892" y="4263"/>
                        <a:pt x="6897" y="4268"/>
                        <a:pt x="6897" y="4275"/>
                      </a:cubicBezTo>
                      <a:cubicBezTo>
                        <a:pt x="6897" y="4282"/>
                        <a:pt x="6892" y="4287"/>
                        <a:pt x="6885" y="4287"/>
                      </a:cubicBezTo>
                      <a:lnTo>
                        <a:pt x="6717" y="4287"/>
                      </a:lnTo>
                      <a:cubicBezTo>
                        <a:pt x="6711" y="4287"/>
                        <a:pt x="6705" y="4282"/>
                        <a:pt x="6705" y="4275"/>
                      </a:cubicBezTo>
                      <a:cubicBezTo>
                        <a:pt x="6705" y="4268"/>
                        <a:pt x="6711" y="4263"/>
                        <a:pt x="6717" y="4263"/>
                      </a:cubicBezTo>
                      <a:close/>
                      <a:moveTo>
                        <a:pt x="7005" y="4263"/>
                      </a:moveTo>
                      <a:lnTo>
                        <a:pt x="7173" y="4263"/>
                      </a:lnTo>
                      <a:cubicBezTo>
                        <a:pt x="7180" y="4263"/>
                        <a:pt x="7185" y="4268"/>
                        <a:pt x="7185" y="4275"/>
                      </a:cubicBezTo>
                      <a:cubicBezTo>
                        <a:pt x="7185" y="4282"/>
                        <a:pt x="7180" y="4287"/>
                        <a:pt x="7173" y="4287"/>
                      </a:cubicBezTo>
                      <a:lnTo>
                        <a:pt x="7005" y="4287"/>
                      </a:lnTo>
                      <a:cubicBezTo>
                        <a:pt x="6999" y="4287"/>
                        <a:pt x="6993" y="4282"/>
                        <a:pt x="6993" y="4275"/>
                      </a:cubicBezTo>
                      <a:cubicBezTo>
                        <a:pt x="6993" y="4268"/>
                        <a:pt x="6999" y="4263"/>
                        <a:pt x="7005" y="4263"/>
                      </a:cubicBezTo>
                      <a:close/>
                      <a:moveTo>
                        <a:pt x="7293" y="4263"/>
                      </a:moveTo>
                      <a:lnTo>
                        <a:pt x="7461" y="4263"/>
                      </a:lnTo>
                      <a:cubicBezTo>
                        <a:pt x="7468" y="4263"/>
                        <a:pt x="7473" y="4268"/>
                        <a:pt x="7473" y="4275"/>
                      </a:cubicBezTo>
                      <a:cubicBezTo>
                        <a:pt x="7473" y="4282"/>
                        <a:pt x="7468" y="4287"/>
                        <a:pt x="7461" y="4287"/>
                      </a:cubicBezTo>
                      <a:lnTo>
                        <a:pt x="7293" y="4287"/>
                      </a:lnTo>
                      <a:cubicBezTo>
                        <a:pt x="7287" y="4287"/>
                        <a:pt x="7281" y="4282"/>
                        <a:pt x="7281" y="4275"/>
                      </a:cubicBezTo>
                      <a:cubicBezTo>
                        <a:pt x="7281" y="4268"/>
                        <a:pt x="7287" y="4263"/>
                        <a:pt x="7293" y="4263"/>
                      </a:cubicBezTo>
                      <a:close/>
                      <a:moveTo>
                        <a:pt x="7581" y="4263"/>
                      </a:moveTo>
                      <a:lnTo>
                        <a:pt x="7749" y="4263"/>
                      </a:lnTo>
                      <a:cubicBezTo>
                        <a:pt x="7756" y="4263"/>
                        <a:pt x="7761" y="4268"/>
                        <a:pt x="7761" y="4275"/>
                      </a:cubicBezTo>
                      <a:cubicBezTo>
                        <a:pt x="7761" y="4282"/>
                        <a:pt x="7756" y="4287"/>
                        <a:pt x="7749" y="4287"/>
                      </a:cubicBezTo>
                      <a:lnTo>
                        <a:pt x="7581" y="4287"/>
                      </a:lnTo>
                      <a:cubicBezTo>
                        <a:pt x="7575" y="4287"/>
                        <a:pt x="7569" y="4282"/>
                        <a:pt x="7569" y="4275"/>
                      </a:cubicBezTo>
                      <a:cubicBezTo>
                        <a:pt x="7569" y="4268"/>
                        <a:pt x="7575" y="4263"/>
                        <a:pt x="7581" y="4263"/>
                      </a:cubicBezTo>
                      <a:close/>
                      <a:moveTo>
                        <a:pt x="7869" y="4263"/>
                      </a:moveTo>
                      <a:lnTo>
                        <a:pt x="8037" y="4263"/>
                      </a:lnTo>
                      <a:cubicBezTo>
                        <a:pt x="8044" y="4263"/>
                        <a:pt x="8049" y="4268"/>
                        <a:pt x="8049" y="4275"/>
                      </a:cubicBezTo>
                      <a:cubicBezTo>
                        <a:pt x="8049" y="4282"/>
                        <a:pt x="8044" y="4287"/>
                        <a:pt x="8037" y="4287"/>
                      </a:cubicBezTo>
                      <a:lnTo>
                        <a:pt x="7869" y="4287"/>
                      </a:lnTo>
                      <a:cubicBezTo>
                        <a:pt x="7863" y="4287"/>
                        <a:pt x="7857" y="4282"/>
                        <a:pt x="7857" y="4275"/>
                      </a:cubicBezTo>
                      <a:cubicBezTo>
                        <a:pt x="7857" y="4268"/>
                        <a:pt x="7863" y="4263"/>
                        <a:pt x="7869" y="4263"/>
                      </a:cubicBezTo>
                      <a:close/>
                      <a:moveTo>
                        <a:pt x="8157" y="4263"/>
                      </a:moveTo>
                      <a:lnTo>
                        <a:pt x="8325" y="4263"/>
                      </a:lnTo>
                      <a:cubicBezTo>
                        <a:pt x="8332" y="4263"/>
                        <a:pt x="8337" y="4268"/>
                        <a:pt x="8337" y="4275"/>
                      </a:cubicBezTo>
                      <a:cubicBezTo>
                        <a:pt x="8337" y="4282"/>
                        <a:pt x="8332" y="4287"/>
                        <a:pt x="8325" y="4287"/>
                      </a:cubicBezTo>
                      <a:lnTo>
                        <a:pt x="8157" y="4287"/>
                      </a:lnTo>
                      <a:cubicBezTo>
                        <a:pt x="8151" y="4287"/>
                        <a:pt x="8145" y="4282"/>
                        <a:pt x="8145" y="4275"/>
                      </a:cubicBezTo>
                      <a:cubicBezTo>
                        <a:pt x="8145" y="4268"/>
                        <a:pt x="8151" y="4263"/>
                        <a:pt x="8157" y="4263"/>
                      </a:cubicBezTo>
                      <a:close/>
                      <a:moveTo>
                        <a:pt x="8445" y="4263"/>
                      </a:moveTo>
                      <a:lnTo>
                        <a:pt x="8613" y="4263"/>
                      </a:lnTo>
                      <a:cubicBezTo>
                        <a:pt x="8620" y="4263"/>
                        <a:pt x="8625" y="4268"/>
                        <a:pt x="8625" y="4275"/>
                      </a:cubicBezTo>
                      <a:cubicBezTo>
                        <a:pt x="8625" y="4282"/>
                        <a:pt x="8620" y="4287"/>
                        <a:pt x="8613" y="4287"/>
                      </a:cubicBezTo>
                      <a:lnTo>
                        <a:pt x="8445" y="4287"/>
                      </a:lnTo>
                      <a:cubicBezTo>
                        <a:pt x="8439" y="4287"/>
                        <a:pt x="8433" y="4282"/>
                        <a:pt x="8433" y="4275"/>
                      </a:cubicBezTo>
                      <a:cubicBezTo>
                        <a:pt x="8433" y="4268"/>
                        <a:pt x="8439" y="4263"/>
                        <a:pt x="8445" y="4263"/>
                      </a:cubicBezTo>
                      <a:close/>
                      <a:moveTo>
                        <a:pt x="8733" y="4263"/>
                      </a:moveTo>
                      <a:lnTo>
                        <a:pt x="8901" y="4263"/>
                      </a:lnTo>
                      <a:cubicBezTo>
                        <a:pt x="8908" y="4263"/>
                        <a:pt x="8913" y="4268"/>
                        <a:pt x="8913" y="4275"/>
                      </a:cubicBezTo>
                      <a:cubicBezTo>
                        <a:pt x="8913" y="4282"/>
                        <a:pt x="8908" y="4287"/>
                        <a:pt x="8901" y="4287"/>
                      </a:cubicBezTo>
                      <a:lnTo>
                        <a:pt x="8733" y="4287"/>
                      </a:lnTo>
                      <a:cubicBezTo>
                        <a:pt x="8727" y="4287"/>
                        <a:pt x="8721" y="4282"/>
                        <a:pt x="8721" y="4275"/>
                      </a:cubicBezTo>
                      <a:cubicBezTo>
                        <a:pt x="8721" y="4268"/>
                        <a:pt x="8727" y="4263"/>
                        <a:pt x="8733" y="4263"/>
                      </a:cubicBezTo>
                      <a:close/>
                      <a:moveTo>
                        <a:pt x="9021" y="4263"/>
                      </a:moveTo>
                      <a:lnTo>
                        <a:pt x="9189" y="4263"/>
                      </a:lnTo>
                      <a:cubicBezTo>
                        <a:pt x="9196" y="4263"/>
                        <a:pt x="9201" y="4268"/>
                        <a:pt x="9201" y="4275"/>
                      </a:cubicBezTo>
                      <a:cubicBezTo>
                        <a:pt x="9201" y="4282"/>
                        <a:pt x="9196" y="4287"/>
                        <a:pt x="9189" y="4287"/>
                      </a:cubicBezTo>
                      <a:lnTo>
                        <a:pt x="9021" y="4287"/>
                      </a:lnTo>
                      <a:cubicBezTo>
                        <a:pt x="9015" y="4287"/>
                        <a:pt x="9009" y="4282"/>
                        <a:pt x="9009" y="4275"/>
                      </a:cubicBezTo>
                      <a:cubicBezTo>
                        <a:pt x="9009" y="4268"/>
                        <a:pt x="9015" y="4263"/>
                        <a:pt x="9021" y="4263"/>
                      </a:cubicBezTo>
                      <a:close/>
                      <a:moveTo>
                        <a:pt x="9309" y="4263"/>
                      </a:moveTo>
                      <a:lnTo>
                        <a:pt x="9477" y="4263"/>
                      </a:lnTo>
                      <a:cubicBezTo>
                        <a:pt x="9484" y="4263"/>
                        <a:pt x="9489" y="4268"/>
                        <a:pt x="9489" y="4275"/>
                      </a:cubicBezTo>
                      <a:cubicBezTo>
                        <a:pt x="9489" y="4282"/>
                        <a:pt x="9484" y="4287"/>
                        <a:pt x="9477" y="4287"/>
                      </a:cubicBezTo>
                      <a:lnTo>
                        <a:pt x="9309" y="4287"/>
                      </a:lnTo>
                      <a:cubicBezTo>
                        <a:pt x="9303" y="4287"/>
                        <a:pt x="9297" y="4282"/>
                        <a:pt x="9297" y="4275"/>
                      </a:cubicBezTo>
                      <a:cubicBezTo>
                        <a:pt x="9297" y="4268"/>
                        <a:pt x="9303" y="4263"/>
                        <a:pt x="9309" y="4263"/>
                      </a:cubicBezTo>
                      <a:close/>
                      <a:moveTo>
                        <a:pt x="9597" y="4263"/>
                      </a:moveTo>
                      <a:lnTo>
                        <a:pt x="9765" y="4263"/>
                      </a:lnTo>
                      <a:cubicBezTo>
                        <a:pt x="9772" y="4263"/>
                        <a:pt x="9777" y="4268"/>
                        <a:pt x="9777" y="4275"/>
                      </a:cubicBezTo>
                      <a:cubicBezTo>
                        <a:pt x="9777" y="4282"/>
                        <a:pt x="9772" y="4287"/>
                        <a:pt x="9765" y="4287"/>
                      </a:cubicBezTo>
                      <a:lnTo>
                        <a:pt x="9597" y="4287"/>
                      </a:lnTo>
                      <a:cubicBezTo>
                        <a:pt x="9591" y="4287"/>
                        <a:pt x="9585" y="4282"/>
                        <a:pt x="9585" y="4275"/>
                      </a:cubicBezTo>
                      <a:cubicBezTo>
                        <a:pt x="9585" y="4268"/>
                        <a:pt x="9591" y="4263"/>
                        <a:pt x="9597" y="4263"/>
                      </a:cubicBezTo>
                      <a:close/>
                      <a:moveTo>
                        <a:pt x="9885" y="4263"/>
                      </a:moveTo>
                      <a:lnTo>
                        <a:pt x="10053" y="4263"/>
                      </a:lnTo>
                      <a:cubicBezTo>
                        <a:pt x="10060" y="4263"/>
                        <a:pt x="10065" y="4268"/>
                        <a:pt x="10065" y="4275"/>
                      </a:cubicBezTo>
                      <a:cubicBezTo>
                        <a:pt x="10065" y="4282"/>
                        <a:pt x="10060" y="4287"/>
                        <a:pt x="10053" y="4287"/>
                      </a:cubicBezTo>
                      <a:lnTo>
                        <a:pt x="9885" y="4287"/>
                      </a:lnTo>
                      <a:cubicBezTo>
                        <a:pt x="9879" y="4287"/>
                        <a:pt x="9873" y="4282"/>
                        <a:pt x="9873" y="4275"/>
                      </a:cubicBezTo>
                      <a:cubicBezTo>
                        <a:pt x="9873" y="4268"/>
                        <a:pt x="9879" y="4263"/>
                        <a:pt x="9885" y="4263"/>
                      </a:cubicBezTo>
                      <a:close/>
                      <a:moveTo>
                        <a:pt x="10173" y="4263"/>
                      </a:moveTo>
                      <a:lnTo>
                        <a:pt x="10341" y="4263"/>
                      </a:lnTo>
                      <a:cubicBezTo>
                        <a:pt x="10348" y="4263"/>
                        <a:pt x="10353" y="4268"/>
                        <a:pt x="10353" y="4275"/>
                      </a:cubicBezTo>
                      <a:cubicBezTo>
                        <a:pt x="10353" y="4282"/>
                        <a:pt x="10348" y="4287"/>
                        <a:pt x="10341" y="4287"/>
                      </a:cubicBezTo>
                      <a:lnTo>
                        <a:pt x="10173" y="4287"/>
                      </a:lnTo>
                      <a:cubicBezTo>
                        <a:pt x="10167" y="4287"/>
                        <a:pt x="10161" y="4282"/>
                        <a:pt x="10161" y="4275"/>
                      </a:cubicBezTo>
                      <a:cubicBezTo>
                        <a:pt x="10161" y="4268"/>
                        <a:pt x="10167" y="4263"/>
                        <a:pt x="10173" y="4263"/>
                      </a:cubicBezTo>
                      <a:close/>
                      <a:moveTo>
                        <a:pt x="10461" y="4263"/>
                      </a:moveTo>
                      <a:lnTo>
                        <a:pt x="10629" y="4263"/>
                      </a:lnTo>
                      <a:cubicBezTo>
                        <a:pt x="10636" y="4263"/>
                        <a:pt x="10641" y="4268"/>
                        <a:pt x="10641" y="4275"/>
                      </a:cubicBezTo>
                      <a:cubicBezTo>
                        <a:pt x="10641" y="4282"/>
                        <a:pt x="10636" y="4287"/>
                        <a:pt x="10629" y="4287"/>
                      </a:cubicBezTo>
                      <a:lnTo>
                        <a:pt x="10461" y="4287"/>
                      </a:lnTo>
                      <a:cubicBezTo>
                        <a:pt x="10455" y="4287"/>
                        <a:pt x="10449" y="4282"/>
                        <a:pt x="10449" y="4275"/>
                      </a:cubicBezTo>
                      <a:cubicBezTo>
                        <a:pt x="10449" y="4268"/>
                        <a:pt x="10455" y="4263"/>
                        <a:pt x="10461" y="4263"/>
                      </a:cubicBezTo>
                      <a:close/>
                      <a:moveTo>
                        <a:pt x="10749" y="4263"/>
                      </a:moveTo>
                      <a:lnTo>
                        <a:pt x="10917" y="4263"/>
                      </a:lnTo>
                      <a:cubicBezTo>
                        <a:pt x="10924" y="4263"/>
                        <a:pt x="10929" y="4268"/>
                        <a:pt x="10929" y="4275"/>
                      </a:cubicBezTo>
                      <a:cubicBezTo>
                        <a:pt x="10929" y="4282"/>
                        <a:pt x="10924" y="4287"/>
                        <a:pt x="10917" y="4287"/>
                      </a:cubicBezTo>
                      <a:lnTo>
                        <a:pt x="10749" y="4287"/>
                      </a:lnTo>
                      <a:cubicBezTo>
                        <a:pt x="10743" y="4287"/>
                        <a:pt x="10737" y="4282"/>
                        <a:pt x="10737" y="4275"/>
                      </a:cubicBezTo>
                      <a:cubicBezTo>
                        <a:pt x="10737" y="4268"/>
                        <a:pt x="10743" y="4263"/>
                        <a:pt x="10749" y="4263"/>
                      </a:cubicBezTo>
                      <a:close/>
                      <a:moveTo>
                        <a:pt x="11037" y="4263"/>
                      </a:moveTo>
                      <a:lnTo>
                        <a:pt x="11205" y="4263"/>
                      </a:lnTo>
                      <a:cubicBezTo>
                        <a:pt x="11212" y="4263"/>
                        <a:pt x="11217" y="4268"/>
                        <a:pt x="11217" y="4275"/>
                      </a:cubicBezTo>
                      <a:cubicBezTo>
                        <a:pt x="11217" y="4282"/>
                        <a:pt x="11212" y="4287"/>
                        <a:pt x="11205" y="4287"/>
                      </a:cubicBezTo>
                      <a:lnTo>
                        <a:pt x="11037" y="4287"/>
                      </a:lnTo>
                      <a:cubicBezTo>
                        <a:pt x="11031" y="4287"/>
                        <a:pt x="11025" y="4282"/>
                        <a:pt x="11025" y="4275"/>
                      </a:cubicBezTo>
                      <a:cubicBezTo>
                        <a:pt x="11025" y="4268"/>
                        <a:pt x="11031" y="4263"/>
                        <a:pt x="11037" y="4263"/>
                      </a:cubicBezTo>
                      <a:close/>
                      <a:moveTo>
                        <a:pt x="11325" y="4263"/>
                      </a:moveTo>
                      <a:lnTo>
                        <a:pt x="11351" y="4263"/>
                      </a:lnTo>
                      <a:lnTo>
                        <a:pt x="11339" y="4275"/>
                      </a:lnTo>
                      <a:lnTo>
                        <a:pt x="11339" y="4133"/>
                      </a:lnTo>
                      <a:cubicBezTo>
                        <a:pt x="11339" y="4126"/>
                        <a:pt x="11344" y="4121"/>
                        <a:pt x="11351" y="4121"/>
                      </a:cubicBezTo>
                      <a:cubicBezTo>
                        <a:pt x="11358" y="4121"/>
                        <a:pt x="11363" y="4126"/>
                        <a:pt x="11363" y="4133"/>
                      </a:cubicBezTo>
                      <a:lnTo>
                        <a:pt x="11363" y="4275"/>
                      </a:lnTo>
                      <a:cubicBezTo>
                        <a:pt x="11363" y="4282"/>
                        <a:pt x="11358" y="4287"/>
                        <a:pt x="11351" y="4287"/>
                      </a:cubicBezTo>
                      <a:lnTo>
                        <a:pt x="11325" y="4287"/>
                      </a:lnTo>
                      <a:cubicBezTo>
                        <a:pt x="11319" y="4287"/>
                        <a:pt x="11313" y="4282"/>
                        <a:pt x="11313" y="4275"/>
                      </a:cubicBezTo>
                      <a:cubicBezTo>
                        <a:pt x="11313" y="4268"/>
                        <a:pt x="11319" y="4263"/>
                        <a:pt x="11325" y="4263"/>
                      </a:cubicBezTo>
                      <a:close/>
                      <a:moveTo>
                        <a:pt x="11339" y="4013"/>
                      </a:moveTo>
                      <a:lnTo>
                        <a:pt x="11339" y="3845"/>
                      </a:lnTo>
                      <a:cubicBezTo>
                        <a:pt x="11339" y="3838"/>
                        <a:pt x="11344" y="3833"/>
                        <a:pt x="11351" y="3833"/>
                      </a:cubicBezTo>
                      <a:cubicBezTo>
                        <a:pt x="11358" y="3833"/>
                        <a:pt x="11363" y="3838"/>
                        <a:pt x="11363" y="3845"/>
                      </a:cubicBezTo>
                      <a:lnTo>
                        <a:pt x="11363" y="4013"/>
                      </a:lnTo>
                      <a:cubicBezTo>
                        <a:pt x="11363" y="4020"/>
                        <a:pt x="11358" y="4025"/>
                        <a:pt x="11351" y="4025"/>
                      </a:cubicBezTo>
                      <a:cubicBezTo>
                        <a:pt x="11344" y="4025"/>
                        <a:pt x="11339" y="4020"/>
                        <a:pt x="11339" y="4013"/>
                      </a:cubicBezTo>
                      <a:close/>
                      <a:moveTo>
                        <a:pt x="11339" y="3725"/>
                      </a:moveTo>
                      <a:lnTo>
                        <a:pt x="11339" y="3557"/>
                      </a:lnTo>
                      <a:cubicBezTo>
                        <a:pt x="11339" y="3550"/>
                        <a:pt x="11344" y="3545"/>
                        <a:pt x="11351" y="3545"/>
                      </a:cubicBezTo>
                      <a:cubicBezTo>
                        <a:pt x="11358" y="3545"/>
                        <a:pt x="11363" y="3550"/>
                        <a:pt x="11363" y="3557"/>
                      </a:cubicBezTo>
                      <a:lnTo>
                        <a:pt x="11363" y="3725"/>
                      </a:lnTo>
                      <a:cubicBezTo>
                        <a:pt x="11363" y="3732"/>
                        <a:pt x="11358" y="3737"/>
                        <a:pt x="11351" y="3737"/>
                      </a:cubicBezTo>
                      <a:cubicBezTo>
                        <a:pt x="11344" y="3737"/>
                        <a:pt x="11339" y="3732"/>
                        <a:pt x="11339" y="3725"/>
                      </a:cubicBezTo>
                      <a:close/>
                      <a:moveTo>
                        <a:pt x="11339" y="3437"/>
                      </a:moveTo>
                      <a:lnTo>
                        <a:pt x="11339" y="3269"/>
                      </a:lnTo>
                      <a:cubicBezTo>
                        <a:pt x="11339" y="3262"/>
                        <a:pt x="11344" y="3257"/>
                        <a:pt x="11351" y="3257"/>
                      </a:cubicBezTo>
                      <a:cubicBezTo>
                        <a:pt x="11358" y="3257"/>
                        <a:pt x="11363" y="3262"/>
                        <a:pt x="11363" y="3269"/>
                      </a:cubicBezTo>
                      <a:lnTo>
                        <a:pt x="11363" y="3437"/>
                      </a:lnTo>
                      <a:cubicBezTo>
                        <a:pt x="11363" y="3444"/>
                        <a:pt x="11358" y="3449"/>
                        <a:pt x="11351" y="3449"/>
                      </a:cubicBezTo>
                      <a:cubicBezTo>
                        <a:pt x="11344" y="3449"/>
                        <a:pt x="11339" y="3444"/>
                        <a:pt x="11339" y="3437"/>
                      </a:cubicBezTo>
                      <a:close/>
                      <a:moveTo>
                        <a:pt x="11339" y="3149"/>
                      </a:moveTo>
                      <a:lnTo>
                        <a:pt x="11339" y="2981"/>
                      </a:lnTo>
                      <a:cubicBezTo>
                        <a:pt x="11339" y="2974"/>
                        <a:pt x="11344" y="2969"/>
                        <a:pt x="11351" y="2969"/>
                      </a:cubicBezTo>
                      <a:cubicBezTo>
                        <a:pt x="11358" y="2969"/>
                        <a:pt x="11363" y="2974"/>
                        <a:pt x="11363" y="2981"/>
                      </a:cubicBezTo>
                      <a:lnTo>
                        <a:pt x="11363" y="3149"/>
                      </a:lnTo>
                      <a:cubicBezTo>
                        <a:pt x="11363" y="3156"/>
                        <a:pt x="11358" y="3161"/>
                        <a:pt x="11351" y="3161"/>
                      </a:cubicBezTo>
                      <a:cubicBezTo>
                        <a:pt x="11344" y="3161"/>
                        <a:pt x="11339" y="3156"/>
                        <a:pt x="11339" y="3149"/>
                      </a:cubicBezTo>
                      <a:close/>
                      <a:moveTo>
                        <a:pt x="11339" y="2861"/>
                      </a:moveTo>
                      <a:lnTo>
                        <a:pt x="11339" y="2693"/>
                      </a:lnTo>
                      <a:cubicBezTo>
                        <a:pt x="11339" y="2686"/>
                        <a:pt x="11344" y="2681"/>
                        <a:pt x="11351" y="2681"/>
                      </a:cubicBezTo>
                      <a:cubicBezTo>
                        <a:pt x="11358" y="2681"/>
                        <a:pt x="11363" y="2686"/>
                        <a:pt x="11363" y="2693"/>
                      </a:cubicBezTo>
                      <a:lnTo>
                        <a:pt x="11363" y="2861"/>
                      </a:lnTo>
                      <a:cubicBezTo>
                        <a:pt x="11363" y="2868"/>
                        <a:pt x="11358" y="2873"/>
                        <a:pt x="11351" y="2873"/>
                      </a:cubicBezTo>
                      <a:cubicBezTo>
                        <a:pt x="11344" y="2873"/>
                        <a:pt x="11339" y="2868"/>
                        <a:pt x="11339" y="2861"/>
                      </a:cubicBezTo>
                      <a:close/>
                      <a:moveTo>
                        <a:pt x="11339" y="2573"/>
                      </a:moveTo>
                      <a:lnTo>
                        <a:pt x="11339" y="2405"/>
                      </a:lnTo>
                      <a:cubicBezTo>
                        <a:pt x="11339" y="2398"/>
                        <a:pt x="11344" y="2393"/>
                        <a:pt x="11351" y="2393"/>
                      </a:cubicBezTo>
                      <a:cubicBezTo>
                        <a:pt x="11358" y="2393"/>
                        <a:pt x="11363" y="2398"/>
                        <a:pt x="11363" y="2405"/>
                      </a:cubicBezTo>
                      <a:lnTo>
                        <a:pt x="11363" y="2573"/>
                      </a:lnTo>
                      <a:cubicBezTo>
                        <a:pt x="11363" y="2580"/>
                        <a:pt x="11358" y="2585"/>
                        <a:pt x="11351" y="2585"/>
                      </a:cubicBezTo>
                      <a:cubicBezTo>
                        <a:pt x="11344" y="2585"/>
                        <a:pt x="11339" y="2580"/>
                        <a:pt x="11339" y="2573"/>
                      </a:cubicBezTo>
                      <a:close/>
                      <a:moveTo>
                        <a:pt x="11339" y="2285"/>
                      </a:moveTo>
                      <a:lnTo>
                        <a:pt x="11339" y="2117"/>
                      </a:lnTo>
                      <a:cubicBezTo>
                        <a:pt x="11339" y="2110"/>
                        <a:pt x="11344" y="2105"/>
                        <a:pt x="11351" y="2105"/>
                      </a:cubicBezTo>
                      <a:cubicBezTo>
                        <a:pt x="11358" y="2105"/>
                        <a:pt x="11363" y="2110"/>
                        <a:pt x="11363" y="2117"/>
                      </a:cubicBezTo>
                      <a:lnTo>
                        <a:pt x="11363" y="2285"/>
                      </a:lnTo>
                      <a:cubicBezTo>
                        <a:pt x="11363" y="2292"/>
                        <a:pt x="11358" y="2297"/>
                        <a:pt x="11351" y="2297"/>
                      </a:cubicBezTo>
                      <a:cubicBezTo>
                        <a:pt x="11344" y="2297"/>
                        <a:pt x="11339" y="2292"/>
                        <a:pt x="11339" y="2285"/>
                      </a:cubicBezTo>
                      <a:close/>
                      <a:moveTo>
                        <a:pt x="11339" y="1997"/>
                      </a:moveTo>
                      <a:lnTo>
                        <a:pt x="11339" y="1829"/>
                      </a:lnTo>
                      <a:cubicBezTo>
                        <a:pt x="11339" y="1822"/>
                        <a:pt x="11344" y="1817"/>
                        <a:pt x="11351" y="1817"/>
                      </a:cubicBezTo>
                      <a:cubicBezTo>
                        <a:pt x="11358" y="1817"/>
                        <a:pt x="11363" y="1822"/>
                        <a:pt x="11363" y="1829"/>
                      </a:cubicBezTo>
                      <a:lnTo>
                        <a:pt x="11363" y="1997"/>
                      </a:lnTo>
                      <a:cubicBezTo>
                        <a:pt x="11363" y="2004"/>
                        <a:pt x="11358" y="2009"/>
                        <a:pt x="11351" y="2009"/>
                      </a:cubicBezTo>
                      <a:cubicBezTo>
                        <a:pt x="11344" y="2009"/>
                        <a:pt x="11339" y="2004"/>
                        <a:pt x="11339" y="1997"/>
                      </a:cubicBezTo>
                      <a:close/>
                      <a:moveTo>
                        <a:pt x="11339" y="1709"/>
                      </a:moveTo>
                      <a:lnTo>
                        <a:pt x="11339" y="1541"/>
                      </a:lnTo>
                      <a:cubicBezTo>
                        <a:pt x="11339" y="1534"/>
                        <a:pt x="11344" y="1529"/>
                        <a:pt x="11351" y="1529"/>
                      </a:cubicBezTo>
                      <a:cubicBezTo>
                        <a:pt x="11358" y="1529"/>
                        <a:pt x="11363" y="1534"/>
                        <a:pt x="11363" y="1541"/>
                      </a:cubicBezTo>
                      <a:lnTo>
                        <a:pt x="11363" y="1709"/>
                      </a:lnTo>
                      <a:cubicBezTo>
                        <a:pt x="11363" y="1716"/>
                        <a:pt x="11358" y="1721"/>
                        <a:pt x="11351" y="1721"/>
                      </a:cubicBezTo>
                      <a:cubicBezTo>
                        <a:pt x="11344" y="1721"/>
                        <a:pt x="11339" y="1716"/>
                        <a:pt x="11339" y="1709"/>
                      </a:cubicBezTo>
                      <a:close/>
                      <a:moveTo>
                        <a:pt x="11339" y="1421"/>
                      </a:moveTo>
                      <a:lnTo>
                        <a:pt x="11339" y="1253"/>
                      </a:lnTo>
                      <a:cubicBezTo>
                        <a:pt x="11339" y="1246"/>
                        <a:pt x="11344" y="1241"/>
                        <a:pt x="11351" y="1241"/>
                      </a:cubicBezTo>
                      <a:cubicBezTo>
                        <a:pt x="11358" y="1241"/>
                        <a:pt x="11363" y="1246"/>
                        <a:pt x="11363" y="1253"/>
                      </a:cubicBezTo>
                      <a:lnTo>
                        <a:pt x="11363" y="1421"/>
                      </a:lnTo>
                      <a:cubicBezTo>
                        <a:pt x="11363" y="1428"/>
                        <a:pt x="11358" y="1433"/>
                        <a:pt x="11351" y="1433"/>
                      </a:cubicBezTo>
                      <a:cubicBezTo>
                        <a:pt x="11344" y="1433"/>
                        <a:pt x="11339" y="1428"/>
                        <a:pt x="11339" y="1421"/>
                      </a:cubicBezTo>
                      <a:close/>
                      <a:moveTo>
                        <a:pt x="11339" y="1133"/>
                      </a:moveTo>
                      <a:lnTo>
                        <a:pt x="11339" y="965"/>
                      </a:lnTo>
                      <a:cubicBezTo>
                        <a:pt x="11339" y="958"/>
                        <a:pt x="11344" y="953"/>
                        <a:pt x="11351" y="953"/>
                      </a:cubicBezTo>
                      <a:cubicBezTo>
                        <a:pt x="11358" y="953"/>
                        <a:pt x="11363" y="958"/>
                        <a:pt x="11363" y="965"/>
                      </a:cubicBezTo>
                      <a:lnTo>
                        <a:pt x="11363" y="1133"/>
                      </a:lnTo>
                      <a:cubicBezTo>
                        <a:pt x="11363" y="1140"/>
                        <a:pt x="11358" y="1145"/>
                        <a:pt x="11351" y="1145"/>
                      </a:cubicBezTo>
                      <a:cubicBezTo>
                        <a:pt x="11344" y="1145"/>
                        <a:pt x="11339" y="1140"/>
                        <a:pt x="11339" y="1133"/>
                      </a:cubicBezTo>
                      <a:close/>
                      <a:moveTo>
                        <a:pt x="11339" y="845"/>
                      </a:moveTo>
                      <a:lnTo>
                        <a:pt x="11339" y="677"/>
                      </a:lnTo>
                      <a:cubicBezTo>
                        <a:pt x="11339" y="670"/>
                        <a:pt x="11344" y="665"/>
                        <a:pt x="11351" y="665"/>
                      </a:cubicBezTo>
                      <a:cubicBezTo>
                        <a:pt x="11358" y="665"/>
                        <a:pt x="11363" y="670"/>
                        <a:pt x="11363" y="677"/>
                      </a:cubicBezTo>
                      <a:lnTo>
                        <a:pt x="11363" y="845"/>
                      </a:lnTo>
                      <a:cubicBezTo>
                        <a:pt x="11363" y="852"/>
                        <a:pt x="11358" y="857"/>
                        <a:pt x="11351" y="857"/>
                      </a:cubicBezTo>
                      <a:cubicBezTo>
                        <a:pt x="11344" y="857"/>
                        <a:pt x="11339" y="852"/>
                        <a:pt x="11339" y="845"/>
                      </a:cubicBezTo>
                      <a:close/>
                      <a:moveTo>
                        <a:pt x="11339" y="557"/>
                      </a:moveTo>
                      <a:lnTo>
                        <a:pt x="11339" y="389"/>
                      </a:lnTo>
                      <a:cubicBezTo>
                        <a:pt x="11339" y="382"/>
                        <a:pt x="11344" y="377"/>
                        <a:pt x="11351" y="377"/>
                      </a:cubicBezTo>
                      <a:cubicBezTo>
                        <a:pt x="11358" y="377"/>
                        <a:pt x="11363" y="382"/>
                        <a:pt x="11363" y="389"/>
                      </a:cubicBezTo>
                      <a:lnTo>
                        <a:pt x="11363" y="557"/>
                      </a:lnTo>
                      <a:cubicBezTo>
                        <a:pt x="11363" y="564"/>
                        <a:pt x="11358" y="569"/>
                        <a:pt x="11351" y="569"/>
                      </a:cubicBezTo>
                      <a:cubicBezTo>
                        <a:pt x="11344" y="569"/>
                        <a:pt x="11339" y="564"/>
                        <a:pt x="11339" y="557"/>
                      </a:cubicBezTo>
                      <a:close/>
                      <a:moveTo>
                        <a:pt x="11339" y="269"/>
                      </a:moveTo>
                      <a:lnTo>
                        <a:pt x="11339" y="101"/>
                      </a:lnTo>
                      <a:cubicBezTo>
                        <a:pt x="11339" y="94"/>
                        <a:pt x="11344" y="89"/>
                        <a:pt x="11351" y="89"/>
                      </a:cubicBezTo>
                      <a:cubicBezTo>
                        <a:pt x="11358" y="89"/>
                        <a:pt x="11363" y="94"/>
                        <a:pt x="11363" y="101"/>
                      </a:cubicBezTo>
                      <a:lnTo>
                        <a:pt x="11363" y="269"/>
                      </a:lnTo>
                      <a:cubicBezTo>
                        <a:pt x="11363" y="276"/>
                        <a:pt x="11358" y="281"/>
                        <a:pt x="11351" y="281"/>
                      </a:cubicBezTo>
                      <a:cubicBezTo>
                        <a:pt x="11344" y="281"/>
                        <a:pt x="11339" y="276"/>
                        <a:pt x="11339" y="269"/>
                      </a:cubicBezTo>
                      <a:close/>
                      <a:moveTo>
                        <a:pt x="11320" y="24"/>
                      </a:moveTo>
                      <a:lnTo>
                        <a:pt x="11152" y="24"/>
                      </a:lnTo>
                      <a:cubicBezTo>
                        <a:pt x="11146" y="24"/>
                        <a:pt x="11140" y="18"/>
                        <a:pt x="11140" y="12"/>
                      </a:cubicBezTo>
                      <a:cubicBezTo>
                        <a:pt x="11140" y="5"/>
                        <a:pt x="11146" y="0"/>
                        <a:pt x="11152" y="0"/>
                      </a:cubicBezTo>
                      <a:lnTo>
                        <a:pt x="11320" y="0"/>
                      </a:lnTo>
                      <a:cubicBezTo>
                        <a:pt x="11327" y="0"/>
                        <a:pt x="11332" y="5"/>
                        <a:pt x="11332" y="12"/>
                      </a:cubicBezTo>
                      <a:cubicBezTo>
                        <a:pt x="11332" y="18"/>
                        <a:pt x="11327" y="24"/>
                        <a:pt x="11320" y="24"/>
                      </a:cubicBezTo>
                      <a:close/>
                      <a:moveTo>
                        <a:pt x="11032" y="24"/>
                      </a:moveTo>
                      <a:lnTo>
                        <a:pt x="10864" y="24"/>
                      </a:lnTo>
                      <a:cubicBezTo>
                        <a:pt x="10858" y="24"/>
                        <a:pt x="10852" y="18"/>
                        <a:pt x="10852" y="12"/>
                      </a:cubicBezTo>
                      <a:cubicBezTo>
                        <a:pt x="10852" y="5"/>
                        <a:pt x="10858" y="0"/>
                        <a:pt x="10864" y="0"/>
                      </a:cubicBezTo>
                      <a:lnTo>
                        <a:pt x="11032" y="0"/>
                      </a:lnTo>
                      <a:cubicBezTo>
                        <a:pt x="11039" y="0"/>
                        <a:pt x="11044" y="5"/>
                        <a:pt x="11044" y="12"/>
                      </a:cubicBezTo>
                      <a:cubicBezTo>
                        <a:pt x="11044" y="18"/>
                        <a:pt x="11039" y="24"/>
                        <a:pt x="11032" y="24"/>
                      </a:cubicBezTo>
                      <a:close/>
                      <a:moveTo>
                        <a:pt x="10744" y="24"/>
                      </a:moveTo>
                      <a:lnTo>
                        <a:pt x="10576" y="24"/>
                      </a:lnTo>
                      <a:cubicBezTo>
                        <a:pt x="10570" y="24"/>
                        <a:pt x="10564" y="18"/>
                        <a:pt x="10564" y="12"/>
                      </a:cubicBezTo>
                      <a:cubicBezTo>
                        <a:pt x="10564" y="5"/>
                        <a:pt x="10570" y="0"/>
                        <a:pt x="10576" y="0"/>
                      </a:cubicBezTo>
                      <a:lnTo>
                        <a:pt x="10744" y="0"/>
                      </a:lnTo>
                      <a:cubicBezTo>
                        <a:pt x="10751" y="0"/>
                        <a:pt x="10756" y="5"/>
                        <a:pt x="10756" y="12"/>
                      </a:cubicBezTo>
                      <a:cubicBezTo>
                        <a:pt x="10756" y="18"/>
                        <a:pt x="10751" y="24"/>
                        <a:pt x="10744" y="24"/>
                      </a:cubicBezTo>
                      <a:close/>
                      <a:moveTo>
                        <a:pt x="10456" y="24"/>
                      </a:moveTo>
                      <a:lnTo>
                        <a:pt x="10288" y="24"/>
                      </a:lnTo>
                      <a:cubicBezTo>
                        <a:pt x="10282" y="24"/>
                        <a:pt x="10276" y="18"/>
                        <a:pt x="10276" y="12"/>
                      </a:cubicBezTo>
                      <a:cubicBezTo>
                        <a:pt x="10276" y="5"/>
                        <a:pt x="10282" y="0"/>
                        <a:pt x="10288" y="0"/>
                      </a:cubicBezTo>
                      <a:lnTo>
                        <a:pt x="10456" y="0"/>
                      </a:lnTo>
                      <a:cubicBezTo>
                        <a:pt x="10463" y="0"/>
                        <a:pt x="10468" y="5"/>
                        <a:pt x="10468" y="12"/>
                      </a:cubicBezTo>
                      <a:cubicBezTo>
                        <a:pt x="10468" y="18"/>
                        <a:pt x="10463" y="24"/>
                        <a:pt x="10456" y="24"/>
                      </a:cubicBezTo>
                      <a:close/>
                      <a:moveTo>
                        <a:pt x="10168" y="24"/>
                      </a:moveTo>
                      <a:lnTo>
                        <a:pt x="10000" y="24"/>
                      </a:lnTo>
                      <a:cubicBezTo>
                        <a:pt x="9994" y="24"/>
                        <a:pt x="9988" y="18"/>
                        <a:pt x="9988" y="12"/>
                      </a:cubicBezTo>
                      <a:cubicBezTo>
                        <a:pt x="9988" y="5"/>
                        <a:pt x="9994" y="0"/>
                        <a:pt x="10000" y="0"/>
                      </a:cubicBezTo>
                      <a:lnTo>
                        <a:pt x="10168" y="0"/>
                      </a:lnTo>
                      <a:cubicBezTo>
                        <a:pt x="10175" y="0"/>
                        <a:pt x="10180" y="5"/>
                        <a:pt x="10180" y="12"/>
                      </a:cubicBezTo>
                      <a:cubicBezTo>
                        <a:pt x="10180" y="18"/>
                        <a:pt x="10175" y="24"/>
                        <a:pt x="10168" y="24"/>
                      </a:cubicBezTo>
                      <a:close/>
                      <a:moveTo>
                        <a:pt x="9880" y="24"/>
                      </a:moveTo>
                      <a:lnTo>
                        <a:pt x="9712" y="24"/>
                      </a:lnTo>
                      <a:cubicBezTo>
                        <a:pt x="9706" y="24"/>
                        <a:pt x="9700" y="18"/>
                        <a:pt x="9700" y="12"/>
                      </a:cubicBezTo>
                      <a:cubicBezTo>
                        <a:pt x="9700" y="5"/>
                        <a:pt x="9706" y="0"/>
                        <a:pt x="9712" y="0"/>
                      </a:cubicBezTo>
                      <a:lnTo>
                        <a:pt x="9880" y="0"/>
                      </a:lnTo>
                      <a:cubicBezTo>
                        <a:pt x="9887" y="0"/>
                        <a:pt x="9892" y="5"/>
                        <a:pt x="9892" y="12"/>
                      </a:cubicBezTo>
                      <a:cubicBezTo>
                        <a:pt x="9892" y="18"/>
                        <a:pt x="9887" y="24"/>
                        <a:pt x="9880" y="24"/>
                      </a:cubicBezTo>
                      <a:close/>
                      <a:moveTo>
                        <a:pt x="9592" y="24"/>
                      </a:moveTo>
                      <a:lnTo>
                        <a:pt x="9424" y="24"/>
                      </a:lnTo>
                      <a:cubicBezTo>
                        <a:pt x="9418" y="24"/>
                        <a:pt x="9412" y="18"/>
                        <a:pt x="9412" y="12"/>
                      </a:cubicBezTo>
                      <a:cubicBezTo>
                        <a:pt x="9412" y="5"/>
                        <a:pt x="9418" y="0"/>
                        <a:pt x="9424" y="0"/>
                      </a:cubicBezTo>
                      <a:lnTo>
                        <a:pt x="9592" y="0"/>
                      </a:lnTo>
                      <a:cubicBezTo>
                        <a:pt x="9599" y="0"/>
                        <a:pt x="9604" y="5"/>
                        <a:pt x="9604" y="12"/>
                      </a:cubicBezTo>
                      <a:cubicBezTo>
                        <a:pt x="9604" y="18"/>
                        <a:pt x="9599" y="24"/>
                        <a:pt x="9592" y="24"/>
                      </a:cubicBezTo>
                      <a:close/>
                      <a:moveTo>
                        <a:pt x="9304" y="24"/>
                      </a:moveTo>
                      <a:lnTo>
                        <a:pt x="9136" y="24"/>
                      </a:lnTo>
                      <a:cubicBezTo>
                        <a:pt x="9130" y="24"/>
                        <a:pt x="9124" y="18"/>
                        <a:pt x="9124" y="12"/>
                      </a:cubicBezTo>
                      <a:cubicBezTo>
                        <a:pt x="9124" y="5"/>
                        <a:pt x="9130" y="0"/>
                        <a:pt x="9136" y="0"/>
                      </a:cubicBezTo>
                      <a:lnTo>
                        <a:pt x="9304" y="0"/>
                      </a:lnTo>
                      <a:cubicBezTo>
                        <a:pt x="9311" y="0"/>
                        <a:pt x="9316" y="5"/>
                        <a:pt x="9316" y="12"/>
                      </a:cubicBezTo>
                      <a:cubicBezTo>
                        <a:pt x="9316" y="18"/>
                        <a:pt x="9311" y="24"/>
                        <a:pt x="9304" y="24"/>
                      </a:cubicBezTo>
                      <a:close/>
                      <a:moveTo>
                        <a:pt x="9016" y="24"/>
                      </a:moveTo>
                      <a:lnTo>
                        <a:pt x="8848" y="24"/>
                      </a:lnTo>
                      <a:cubicBezTo>
                        <a:pt x="8842" y="24"/>
                        <a:pt x="8836" y="18"/>
                        <a:pt x="8836" y="12"/>
                      </a:cubicBezTo>
                      <a:cubicBezTo>
                        <a:pt x="8836" y="5"/>
                        <a:pt x="8842" y="0"/>
                        <a:pt x="8848" y="0"/>
                      </a:cubicBezTo>
                      <a:lnTo>
                        <a:pt x="9016" y="0"/>
                      </a:lnTo>
                      <a:cubicBezTo>
                        <a:pt x="9023" y="0"/>
                        <a:pt x="9028" y="5"/>
                        <a:pt x="9028" y="12"/>
                      </a:cubicBezTo>
                      <a:cubicBezTo>
                        <a:pt x="9028" y="18"/>
                        <a:pt x="9023" y="24"/>
                        <a:pt x="9016" y="24"/>
                      </a:cubicBezTo>
                      <a:close/>
                      <a:moveTo>
                        <a:pt x="8728" y="24"/>
                      </a:moveTo>
                      <a:lnTo>
                        <a:pt x="8560" y="24"/>
                      </a:lnTo>
                      <a:cubicBezTo>
                        <a:pt x="8554" y="24"/>
                        <a:pt x="8548" y="18"/>
                        <a:pt x="8548" y="12"/>
                      </a:cubicBezTo>
                      <a:cubicBezTo>
                        <a:pt x="8548" y="5"/>
                        <a:pt x="8554" y="0"/>
                        <a:pt x="8560" y="0"/>
                      </a:cubicBezTo>
                      <a:lnTo>
                        <a:pt x="8728" y="0"/>
                      </a:lnTo>
                      <a:cubicBezTo>
                        <a:pt x="8735" y="0"/>
                        <a:pt x="8740" y="5"/>
                        <a:pt x="8740" y="12"/>
                      </a:cubicBezTo>
                      <a:cubicBezTo>
                        <a:pt x="8740" y="18"/>
                        <a:pt x="8735" y="24"/>
                        <a:pt x="8728" y="24"/>
                      </a:cubicBezTo>
                      <a:close/>
                      <a:moveTo>
                        <a:pt x="8440" y="24"/>
                      </a:moveTo>
                      <a:lnTo>
                        <a:pt x="8272" y="24"/>
                      </a:lnTo>
                      <a:cubicBezTo>
                        <a:pt x="8266" y="24"/>
                        <a:pt x="8260" y="18"/>
                        <a:pt x="8260" y="12"/>
                      </a:cubicBezTo>
                      <a:cubicBezTo>
                        <a:pt x="8260" y="5"/>
                        <a:pt x="8266" y="0"/>
                        <a:pt x="8272" y="0"/>
                      </a:cubicBezTo>
                      <a:lnTo>
                        <a:pt x="8440" y="0"/>
                      </a:lnTo>
                      <a:cubicBezTo>
                        <a:pt x="8447" y="0"/>
                        <a:pt x="8452" y="5"/>
                        <a:pt x="8452" y="12"/>
                      </a:cubicBezTo>
                      <a:cubicBezTo>
                        <a:pt x="8452" y="18"/>
                        <a:pt x="8447" y="24"/>
                        <a:pt x="8440" y="24"/>
                      </a:cubicBezTo>
                      <a:close/>
                      <a:moveTo>
                        <a:pt x="8152" y="24"/>
                      </a:moveTo>
                      <a:lnTo>
                        <a:pt x="7984" y="24"/>
                      </a:lnTo>
                      <a:cubicBezTo>
                        <a:pt x="7978" y="24"/>
                        <a:pt x="7972" y="18"/>
                        <a:pt x="7972" y="12"/>
                      </a:cubicBezTo>
                      <a:cubicBezTo>
                        <a:pt x="7972" y="5"/>
                        <a:pt x="7978" y="0"/>
                        <a:pt x="7984" y="0"/>
                      </a:cubicBezTo>
                      <a:lnTo>
                        <a:pt x="8152" y="0"/>
                      </a:lnTo>
                      <a:cubicBezTo>
                        <a:pt x="8159" y="0"/>
                        <a:pt x="8164" y="5"/>
                        <a:pt x="8164" y="12"/>
                      </a:cubicBezTo>
                      <a:cubicBezTo>
                        <a:pt x="8164" y="18"/>
                        <a:pt x="8159" y="24"/>
                        <a:pt x="8152" y="24"/>
                      </a:cubicBezTo>
                      <a:close/>
                      <a:moveTo>
                        <a:pt x="7864" y="24"/>
                      </a:moveTo>
                      <a:lnTo>
                        <a:pt x="7696" y="24"/>
                      </a:lnTo>
                      <a:cubicBezTo>
                        <a:pt x="7690" y="24"/>
                        <a:pt x="7684" y="18"/>
                        <a:pt x="7684" y="12"/>
                      </a:cubicBezTo>
                      <a:cubicBezTo>
                        <a:pt x="7684" y="5"/>
                        <a:pt x="7690" y="0"/>
                        <a:pt x="7696" y="0"/>
                      </a:cubicBezTo>
                      <a:lnTo>
                        <a:pt x="7864" y="0"/>
                      </a:lnTo>
                      <a:cubicBezTo>
                        <a:pt x="7871" y="0"/>
                        <a:pt x="7876" y="5"/>
                        <a:pt x="7876" y="12"/>
                      </a:cubicBezTo>
                      <a:cubicBezTo>
                        <a:pt x="7876" y="18"/>
                        <a:pt x="7871" y="24"/>
                        <a:pt x="7864" y="24"/>
                      </a:cubicBezTo>
                      <a:close/>
                      <a:moveTo>
                        <a:pt x="7576" y="24"/>
                      </a:moveTo>
                      <a:lnTo>
                        <a:pt x="7408" y="24"/>
                      </a:lnTo>
                      <a:cubicBezTo>
                        <a:pt x="7402" y="24"/>
                        <a:pt x="7396" y="18"/>
                        <a:pt x="7396" y="12"/>
                      </a:cubicBezTo>
                      <a:cubicBezTo>
                        <a:pt x="7396" y="5"/>
                        <a:pt x="7402" y="0"/>
                        <a:pt x="7408" y="0"/>
                      </a:cubicBezTo>
                      <a:lnTo>
                        <a:pt x="7576" y="0"/>
                      </a:lnTo>
                      <a:cubicBezTo>
                        <a:pt x="7583" y="0"/>
                        <a:pt x="7588" y="5"/>
                        <a:pt x="7588" y="12"/>
                      </a:cubicBezTo>
                      <a:cubicBezTo>
                        <a:pt x="7588" y="18"/>
                        <a:pt x="7583" y="24"/>
                        <a:pt x="7576" y="24"/>
                      </a:cubicBezTo>
                      <a:close/>
                      <a:moveTo>
                        <a:pt x="7288" y="24"/>
                      </a:moveTo>
                      <a:lnTo>
                        <a:pt x="7120" y="24"/>
                      </a:lnTo>
                      <a:cubicBezTo>
                        <a:pt x="7114" y="24"/>
                        <a:pt x="7108" y="18"/>
                        <a:pt x="7108" y="12"/>
                      </a:cubicBezTo>
                      <a:cubicBezTo>
                        <a:pt x="7108" y="5"/>
                        <a:pt x="7114" y="0"/>
                        <a:pt x="7120" y="0"/>
                      </a:cubicBezTo>
                      <a:lnTo>
                        <a:pt x="7288" y="0"/>
                      </a:lnTo>
                      <a:cubicBezTo>
                        <a:pt x="7295" y="0"/>
                        <a:pt x="7300" y="5"/>
                        <a:pt x="7300" y="12"/>
                      </a:cubicBezTo>
                      <a:cubicBezTo>
                        <a:pt x="7300" y="18"/>
                        <a:pt x="7295" y="24"/>
                        <a:pt x="7288" y="24"/>
                      </a:cubicBezTo>
                      <a:close/>
                      <a:moveTo>
                        <a:pt x="7000" y="24"/>
                      </a:moveTo>
                      <a:lnTo>
                        <a:pt x="6832" y="24"/>
                      </a:lnTo>
                      <a:cubicBezTo>
                        <a:pt x="6826" y="24"/>
                        <a:pt x="6820" y="18"/>
                        <a:pt x="6820" y="12"/>
                      </a:cubicBezTo>
                      <a:cubicBezTo>
                        <a:pt x="6820" y="5"/>
                        <a:pt x="6826" y="0"/>
                        <a:pt x="6832" y="0"/>
                      </a:cubicBezTo>
                      <a:lnTo>
                        <a:pt x="7000" y="0"/>
                      </a:lnTo>
                      <a:cubicBezTo>
                        <a:pt x="7007" y="0"/>
                        <a:pt x="7012" y="5"/>
                        <a:pt x="7012" y="12"/>
                      </a:cubicBezTo>
                      <a:cubicBezTo>
                        <a:pt x="7012" y="18"/>
                        <a:pt x="7007" y="24"/>
                        <a:pt x="7000" y="24"/>
                      </a:cubicBezTo>
                      <a:close/>
                      <a:moveTo>
                        <a:pt x="6712" y="24"/>
                      </a:moveTo>
                      <a:lnTo>
                        <a:pt x="6544" y="24"/>
                      </a:lnTo>
                      <a:cubicBezTo>
                        <a:pt x="6538" y="24"/>
                        <a:pt x="6532" y="18"/>
                        <a:pt x="6532" y="12"/>
                      </a:cubicBezTo>
                      <a:cubicBezTo>
                        <a:pt x="6532" y="5"/>
                        <a:pt x="6538" y="0"/>
                        <a:pt x="6544" y="0"/>
                      </a:cubicBezTo>
                      <a:lnTo>
                        <a:pt x="6712" y="0"/>
                      </a:lnTo>
                      <a:cubicBezTo>
                        <a:pt x="6719" y="0"/>
                        <a:pt x="6724" y="5"/>
                        <a:pt x="6724" y="12"/>
                      </a:cubicBezTo>
                      <a:cubicBezTo>
                        <a:pt x="6724" y="18"/>
                        <a:pt x="6719" y="24"/>
                        <a:pt x="6712" y="24"/>
                      </a:cubicBezTo>
                      <a:close/>
                      <a:moveTo>
                        <a:pt x="6424" y="24"/>
                      </a:moveTo>
                      <a:lnTo>
                        <a:pt x="6256" y="24"/>
                      </a:lnTo>
                      <a:cubicBezTo>
                        <a:pt x="6250" y="24"/>
                        <a:pt x="6244" y="18"/>
                        <a:pt x="6244" y="12"/>
                      </a:cubicBezTo>
                      <a:cubicBezTo>
                        <a:pt x="6244" y="5"/>
                        <a:pt x="6250" y="0"/>
                        <a:pt x="6256" y="0"/>
                      </a:cubicBezTo>
                      <a:lnTo>
                        <a:pt x="6424" y="0"/>
                      </a:lnTo>
                      <a:cubicBezTo>
                        <a:pt x="6431" y="0"/>
                        <a:pt x="6436" y="5"/>
                        <a:pt x="6436" y="12"/>
                      </a:cubicBezTo>
                      <a:cubicBezTo>
                        <a:pt x="6436" y="18"/>
                        <a:pt x="6431" y="24"/>
                        <a:pt x="6424" y="24"/>
                      </a:cubicBezTo>
                      <a:close/>
                      <a:moveTo>
                        <a:pt x="6136" y="24"/>
                      </a:moveTo>
                      <a:lnTo>
                        <a:pt x="5968" y="24"/>
                      </a:lnTo>
                      <a:cubicBezTo>
                        <a:pt x="5962" y="24"/>
                        <a:pt x="5956" y="18"/>
                        <a:pt x="5956" y="12"/>
                      </a:cubicBezTo>
                      <a:cubicBezTo>
                        <a:pt x="5956" y="5"/>
                        <a:pt x="5962" y="0"/>
                        <a:pt x="5968" y="0"/>
                      </a:cubicBezTo>
                      <a:lnTo>
                        <a:pt x="6136" y="0"/>
                      </a:lnTo>
                      <a:cubicBezTo>
                        <a:pt x="6143" y="0"/>
                        <a:pt x="6148" y="5"/>
                        <a:pt x="6148" y="12"/>
                      </a:cubicBezTo>
                      <a:cubicBezTo>
                        <a:pt x="6148" y="18"/>
                        <a:pt x="6143" y="24"/>
                        <a:pt x="6136" y="24"/>
                      </a:cubicBezTo>
                      <a:close/>
                      <a:moveTo>
                        <a:pt x="5848" y="24"/>
                      </a:moveTo>
                      <a:lnTo>
                        <a:pt x="5680" y="24"/>
                      </a:lnTo>
                      <a:cubicBezTo>
                        <a:pt x="5674" y="24"/>
                        <a:pt x="5668" y="18"/>
                        <a:pt x="5668" y="12"/>
                      </a:cubicBezTo>
                      <a:cubicBezTo>
                        <a:pt x="5668" y="5"/>
                        <a:pt x="5674" y="0"/>
                        <a:pt x="5680" y="0"/>
                      </a:cubicBezTo>
                      <a:lnTo>
                        <a:pt x="5848" y="0"/>
                      </a:lnTo>
                      <a:cubicBezTo>
                        <a:pt x="5855" y="0"/>
                        <a:pt x="5860" y="5"/>
                        <a:pt x="5860" y="12"/>
                      </a:cubicBezTo>
                      <a:cubicBezTo>
                        <a:pt x="5860" y="18"/>
                        <a:pt x="5855" y="24"/>
                        <a:pt x="5848" y="24"/>
                      </a:cubicBezTo>
                      <a:close/>
                      <a:moveTo>
                        <a:pt x="5560" y="24"/>
                      </a:moveTo>
                      <a:lnTo>
                        <a:pt x="5392" y="24"/>
                      </a:lnTo>
                      <a:cubicBezTo>
                        <a:pt x="5386" y="24"/>
                        <a:pt x="5380" y="18"/>
                        <a:pt x="5380" y="12"/>
                      </a:cubicBezTo>
                      <a:cubicBezTo>
                        <a:pt x="5380" y="5"/>
                        <a:pt x="5386" y="0"/>
                        <a:pt x="5392" y="0"/>
                      </a:cubicBezTo>
                      <a:lnTo>
                        <a:pt x="5560" y="0"/>
                      </a:lnTo>
                      <a:cubicBezTo>
                        <a:pt x="5567" y="0"/>
                        <a:pt x="5572" y="5"/>
                        <a:pt x="5572" y="12"/>
                      </a:cubicBezTo>
                      <a:cubicBezTo>
                        <a:pt x="5572" y="18"/>
                        <a:pt x="5567" y="24"/>
                        <a:pt x="5560" y="24"/>
                      </a:cubicBezTo>
                      <a:close/>
                      <a:moveTo>
                        <a:pt x="5272" y="24"/>
                      </a:moveTo>
                      <a:lnTo>
                        <a:pt x="5104" y="24"/>
                      </a:lnTo>
                      <a:cubicBezTo>
                        <a:pt x="5098" y="24"/>
                        <a:pt x="5092" y="18"/>
                        <a:pt x="5092" y="12"/>
                      </a:cubicBezTo>
                      <a:cubicBezTo>
                        <a:pt x="5092" y="5"/>
                        <a:pt x="5098" y="0"/>
                        <a:pt x="5104" y="0"/>
                      </a:cubicBezTo>
                      <a:lnTo>
                        <a:pt x="5272" y="0"/>
                      </a:lnTo>
                      <a:cubicBezTo>
                        <a:pt x="5279" y="0"/>
                        <a:pt x="5284" y="5"/>
                        <a:pt x="5284" y="12"/>
                      </a:cubicBezTo>
                      <a:cubicBezTo>
                        <a:pt x="5284" y="18"/>
                        <a:pt x="5279" y="24"/>
                        <a:pt x="5272" y="24"/>
                      </a:cubicBezTo>
                      <a:close/>
                      <a:moveTo>
                        <a:pt x="4984" y="24"/>
                      </a:moveTo>
                      <a:lnTo>
                        <a:pt x="4816" y="24"/>
                      </a:lnTo>
                      <a:cubicBezTo>
                        <a:pt x="4810" y="24"/>
                        <a:pt x="4804" y="18"/>
                        <a:pt x="4804" y="12"/>
                      </a:cubicBezTo>
                      <a:cubicBezTo>
                        <a:pt x="4804" y="5"/>
                        <a:pt x="4810" y="0"/>
                        <a:pt x="4816" y="0"/>
                      </a:cubicBezTo>
                      <a:lnTo>
                        <a:pt x="4984" y="0"/>
                      </a:lnTo>
                      <a:cubicBezTo>
                        <a:pt x="4991" y="0"/>
                        <a:pt x="4996" y="5"/>
                        <a:pt x="4996" y="12"/>
                      </a:cubicBezTo>
                      <a:cubicBezTo>
                        <a:pt x="4996" y="18"/>
                        <a:pt x="4991" y="24"/>
                        <a:pt x="4984" y="24"/>
                      </a:cubicBezTo>
                      <a:close/>
                      <a:moveTo>
                        <a:pt x="4696" y="24"/>
                      </a:moveTo>
                      <a:lnTo>
                        <a:pt x="4528" y="24"/>
                      </a:lnTo>
                      <a:cubicBezTo>
                        <a:pt x="4522" y="24"/>
                        <a:pt x="4516" y="18"/>
                        <a:pt x="4516" y="12"/>
                      </a:cubicBezTo>
                      <a:cubicBezTo>
                        <a:pt x="4516" y="5"/>
                        <a:pt x="4522" y="0"/>
                        <a:pt x="4528" y="0"/>
                      </a:cubicBezTo>
                      <a:lnTo>
                        <a:pt x="4696" y="0"/>
                      </a:lnTo>
                      <a:cubicBezTo>
                        <a:pt x="4703" y="0"/>
                        <a:pt x="4708" y="5"/>
                        <a:pt x="4708" y="12"/>
                      </a:cubicBezTo>
                      <a:cubicBezTo>
                        <a:pt x="4708" y="18"/>
                        <a:pt x="4703" y="24"/>
                        <a:pt x="4696" y="24"/>
                      </a:cubicBezTo>
                      <a:close/>
                      <a:moveTo>
                        <a:pt x="4408" y="24"/>
                      </a:moveTo>
                      <a:lnTo>
                        <a:pt x="4240" y="24"/>
                      </a:lnTo>
                      <a:cubicBezTo>
                        <a:pt x="4234" y="24"/>
                        <a:pt x="4228" y="18"/>
                        <a:pt x="4228" y="12"/>
                      </a:cubicBezTo>
                      <a:cubicBezTo>
                        <a:pt x="4228" y="5"/>
                        <a:pt x="4234" y="0"/>
                        <a:pt x="4240" y="0"/>
                      </a:cubicBezTo>
                      <a:lnTo>
                        <a:pt x="4408" y="0"/>
                      </a:lnTo>
                      <a:cubicBezTo>
                        <a:pt x="4415" y="0"/>
                        <a:pt x="4420" y="5"/>
                        <a:pt x="4420" y="12"/>
                      </a:cubicBezTo>
                      <a:cubicBezTo>
                        <a:pt x="4420" y="18"/>
                        <a:pt x="4415" y="24"/>
                        <a:pt x="4408" y="24"/>
                      </a:cubicBezTo>
                      <a:close/>
                      <a:moveTo>
                        <a:pt x="4120" y="24"/>
                      </a:moveTo>
                      <a:lnTo>
                        <a:pt x="3952" y="24"/>
                      </a:lnTo>
                      <a:cubicBezTo>
                        <a:pt x="3946" y="24"/>
                        <a:pt x="3940" y="18"/>
                        <a:pt x="3940" y="12"/>
                      </a:cubicBezTo>
                      <a:cubicBezTo>
                        <a:pt x="3940" y="5"/>
                        <a:pt x="3946" y="0"/>
                        <a:pt x="3952" y="0"/>
                      </a:cubicBezTo>
                      <a:lnTo>
                        <a:pt x="4120" y="0"/>
                      </a:lnTo>
                      <a:cubicBezTo>
                        <a:pt x="4127" y="0"/>
                        <a:pt x="4132" y="5"/>
                        <a:pt x="4132" y="12"/>
                      </a:cubicBezTo>
                      <a:cubicBezTo>
                        <a:pt x="4132" y="18"/>
                        <a:pt x="4127" y="24"/>
                        <a:pt x="4120" y="24"/>
                      </a:cubicBezTo>
                      <a:close/>
                      <a:moveTo>
                        <a:pt x="3832" y="24"/>
                      </a:moveTo>
                      <a:lnTo>
                        <a:pt x="3664" y="24"/>
                      </a:lnTo>
                      <a:cubicBezTo>
                        <a:pt x="3658" y="24"/>
                        <a:pt x="3652" y="18"/>
                        <a:pt x="3652" y="12"/>
                      </a:cubicBezTo>
                      <a:cubicBezTo>
                        <a:pt x="3652" y="5"/>
                        <a:pt x="3658" y="0"/>
                        <a:pt x="3664" y="0"/>
                      </a:cubicBezTo>
                      <a:lnTo>
                        <a:pt x="3832" y="0"/>
                      </a:lnTo>
                      <a:cubicBezTo>
                        <a:pt x="3839" y="0"/>
                        <a:pt x="3844" y="5"/>
                        <a:pt x="3844" y="12"/>
                      </a:cubicBezTo>
                      <a:cubicBezTo>
                        <a:pt x="3844" y="18"/>
                        <a:pt x="3839" y="24"/>
                        <a:pt x="3832" y="24"/>
                      </a:cubicBezTo>
                      <a:close/>
                      <a:moveTo>
                        <a:pt x="3544" y="24"/>
                      </a:moveTo>
                      <a:lnTo>
                        <a:pt x="3376" y="24"/>
                      </a:lnTo>
                      <a:cubicBezTo>
                        <a:pt x="3370" y="24"/>
                        <a:pt x="3364" y="18"/>
                        <a:pt x="3364" y="12"/>
                      </a:cubicBezTo>
                      <a:cubicBezTo>
                        <a:pt x="3364" y="5"/>
                        <a:pt x="3370" y="0"/>
                        <a:pt x="3376" y="0"/>
                      </a:cubicBezTo>
                      <a:lnTo>
                        <a:pt x="3544" y="0"/>
                      </a:lnTo>
                      <a:cubicBezTo>
                        <a:pt x="3551" y="0"/>
                        <a:pt x="3556" y="5"/>
                        <a:pt x="3556" y="12"/>
                      </a:cubicBezTo>
                      <a:cubicBezTo>
                        <a:pt x="3556" y="18"/>
                        <a:pt x="3551" y="24"/>
                        <a:pt x="3544" y="24"/>
                      </a:cubicBezTo>
                      <a:close/>
                      <a:moveTo>
                        <a:pt x="3256" y="24"/>
                      </a:moveTo>
                      <a:lnTo>
                        <a:pt x="3088" y="24"/>
                      </a:lnTo>
                      <a:cubicBezTo>
                        <a:pt x="3082" y="24"/>
                        <a:pt x="3076" y="18"/>
                        <a:pt x="3076" y="12"/>
                      </a:cubicBezTo>
                      <a:cubicBezTo>
                        <a:pt x="3076" y="5"/>
                        <a:pt x="3082" y="0"/>
                        <a:pt x="3088" y="0"/>
                      </a:cubicBezTo>
                      <a:lnTo>
                        <a:pt x="3256" y="0"/>
                      </a:lnTo>
                      <a:cubicBezTo>
                        <a:pt x="3263" y="0"/>
                        <a:pt x="3268" y="5"/>
                        <a:pt x="3268" y="12"/>
                      </a:cubicBezTo>
                      <a:cubicBezTo>
                        <a:pt x="3268" y="18"/>
                        <a:pt x="3263" y="24"/>
                        <a:pt x="3256" y="24"/>
                      </a:cubicBezTo>
                      <a:close/>
                      <a:moveTo>
                        <a:pt x="2968" y="24"/>
                      </a:moveTo>
                      <a:lnTo>
                        <a:pt x="2800" y="24"/>
                      </a:lnTo>
                      <a:cubicBezTo>
                        <a:pt x="2794" y="24"/>
                        <a:pt x="2788" y="18"/>
                        <a:pt x="2788" y="12"/>
                      </a:cubicBezTo>
                      <a:cubicBezTo>
                        <a:pt x="2788" y="5"/>
                        <a:pt x="2794" y="0"/>
                        <a:pt x="2800" y="0"/>
                      </a:cubicBezTo>
                      <a:lnTo>
                        <a:pt x="2968" y="0"/>
                      </a:lnTo>
                      <a:cubicBezTo>
                        <a:pt x="2975" y="0"/>
                        <a:pt x="2980" y="5"/>
                        <a:pt x="2980" y="12"/>
                      </a:cubicBezTo>
                      <a:cubicBezTo>
                        <a:pt x="2980" y="18"/>
                        <a:pt x="2975" y="24"/>
                        <a:pt x="2968" y="24"/>
                      </a:cubicBezTo>
                      <a:close/>
                      <a:moveTo>
                        <a:pt x="2680" y="24"/>
                      </a:moveTo>
                      <a:lnTo>
                        <a:pt x="2512" y="24"/>
                      </a:lnTo>
                      <a:cubicBezTo>
                        <a:pt x="2506" y="24"/>
                        <a:pt x="2500" y="18"/>
                        <a:pt x="2500" y="12"/>
                      </a:cubicBezTo>
                      <a:cubicBezTo>
                        <a:pt x="2500" y="5"/>
                        <a:pt x="2506" y="0"/>
                        <a:pt x="2512" y="0"/>
                      </a:cubicBezTo>
                      <a:lnTo>
                        <a:pt x="2680" y="0"/>
                      </a:lnTo>
                      <a:cubicBezTo>
                        <a:pt x="2687" y="0"/>
                        <a:pt x="2692" y="5"/>
                        <a:pt x="2692" y="12"/>
                      </a:cubicBezTo>
                      <a:cubicBezTo>
                        <a:pt x="2692" y="18"/>
                        <a:pt x="2687" y="24"/>
                        <a:pt x="2680" y="24"/>
                      </a:cubicBezTo>
                      <a:close/>
                      <a:moveTo>
                        <a:pt x="2392" y="24"/>
                      </a:moveTo>
                      <a:lnTo>
                        <a:pt x="2224" y="24"/>
                      </a:lnTo>
                      <a:cubicBezTo>
                        <a:pt x="2218" y="24"/>
                        <a:pt x="2212" y="18"/>
                        <a:pt x="2212" y="12"/>
                      </a:cubicBezTo>
                      <a:cubicBezTo>
                        <a:pt x="2212" y="5"/>
                        <a:pt x="2218" y="0"/>
                        <a:pt x="2224" y="0"/>
                      </a:cubicBezTo>
                      <a:lnTo>
                        <a:pt x="2392" y="0"/>
                      </a:lnTo>
                      <a:cubicBezTo>
                        <a:pt x="2399" y="0"/>
                        <a:pt x="2404" y="5"/>
                        <a:pt x="2404" y="12"/>
                      </a:cubicBezTo>
                      <a:cubicBezTo>
                        <a:pt x="2404" y="18"/>
                        <a:pt x="2399" y="24"/>
                        <a:pt x="2392" y="24"/>
                      </a:cubicBezTo>
                      <a:close/>
                      <a:moveTo>
                        <a:pt x="2104" y="24"/>
                      </a:moveTo>
                      <a:lnTo>
                        <a:pt x="1936" y="24"/>
                      </a:lnTo>
                      <a:cubicBezTo>
                        <a:pt x="1930" y="24"/>
                        <a:pt x="1924" y="18"/>
                        <a:pt x="1924" y="12"/>
                      </a:cubicBezTo>
                      <a:cubicBezTo>
                        <a:pt x="1924" y="5"/>
                        <a:pt x="1930" y="0"/>
                        <a:pt x="1936" y="0"/>
                      </a:cubicBezTo>
                      <a:lnTo>
                        <a:pt x="2104" y="0"/>
                      </a:lnTo>
                      <a:cubicBezTo>
                        <a:pt x="2111" y="0"/>
                        <a:pt x="2116" y="5"/>
                        <a:pt x="2116" y="12"/>
                      </a:cubicBezTo>
                      <a:cubicBezTo>
                        <a:pt x="2116" y="18"/>
                        <a:pt x="2111" y="24"/>
                        <a:pt x="2104" y="24"/>
                      </a:cubicBezTo>
                      <a:close/>
                      <a:moveTo>
                        <a:pt x="1816" y="24"/>
                      </a:moveTo>
                      <a:lnTo>
                        <a:pt x="1648" y="24"/>
                      </a:lnTo>
                      <a:cubicBezTo>
                        <a:pt x="1642" y="24"/>
                        <a:pt x="1636" y="18"/>
                        <a:pt x="1636" y="12"/>
                      </a:cubicBezTo>
                      <a:cubicBezTo>
                        <a:pt x="1636" y="5"/>
                        <a:pt x="1642" y="0"/>
                        <a:pt x="1648" y="0"/>
                      </a:cubicBezTo>
                      <a:lnTo>
                        <a:pt x="1816" y="0"/>
                      </a:lnTo>
                      <a:cubicBezTo>
                        <a:pt x="1823" y="0"/>
                        <a:pt x="1828" y="5"/>
                        <a:pt x="1828" y="12"/>
                      </a:cubicBezTo>
                      <a:cubicBezTo>
                        <a:pt x="1828" y="18"/>
                        <a:pt x="1823" y="24"/>
                        <a:pt x="1816" y="24"/>
                      </a:cubicBezTo>
                      <a:close/>
                      <a:moveTo>
                        <a:pt x="1528" y="24"/>
                      </a:moveTo>
                      <a:lnTo>
                        <a:pt x="1360" y="24"/>
                      </a:lnTo>
                      <a:cubicBezTo>
                        <a:pt x="1354" y="24"/>
                        <a:pt x="1348" y="18"/>
                        <a:pt x="1348" y="12"/>
                      </a:cubicBezTo>
                      <a:cubicBezTo>
                        <a:pt x="1348" y="5"/>
                        <a:pt x="1354" y="0"/>
                        <a:pt x="1360" y="0"/>
                      </a:cubicBezTo>
                      <a:lnTo>
                        <a:pt x="1528" y="0"/>
                      </a:lnTo>
                      <a:cubicBezTo>
                        <a:pt x="1535" y="0"/>
                        <a:pt x="1540" y="5"/>
                        <a:pt x="1540" y="12"/>
                      </a:cubicBezTo>
                      <a:cubicBezTo>
                        <a:pt x="1540" y="18"/>
                        <a:pt x="1535" y="24"/>
                        <a:pt x="1528" y="24"/>
                      </a:cubicBezTo>
                      <a:close/>
                      <a:moveTo>
                        <a:pt x="1240" y="24"/>
                      </a:moveTo>
                      <a:lnTo>
                        <a:pt x="1072" y="24"/>
                      </a:lnTo>
                      <a:cubicBezTo>
                        <a:pt x="1066" y="24"/>
                        <a:pt x="1060" y="18"/>
                        <a:pt x="1060" y="12"/>
                      </a:cubicBezTo>
                      <a:cubicBezTo>
                        <a:pt x="1060" y="5"/>
                        <a:pt x="1066" y="0"/>
                        <a:pt x="1072" y="0"/>
                      </a:cubicBezTo>
                      <a:lnTo>
                        <a:pt x="1240" y="0"/>
                      </a:lnTo>
                      <a:cubicBezTo>
                        <a:pt x="1247" y="0"/>
                        <a:pt x="1252" y="5"/>
                        <a:pt x="1252" y="12"/>
                      </a:cubicBezTo>
                      <a:cubicBezTo>
                        <a:pt x="1252" y="18"/>
                        <a:pt x="1247" y="24"/>
                        <a:pt x="1240" y="24"/>
                      </a:cubicBezTo>
                      <a:close/>
                      <a:moveTo>
                        <a:pt x="952" y="24"/>
                      </a:moveTo>
                      <a:lnTo>
                        <a:pt x="784" y="24"/>
                      </a:lnTo>
                      <a:cubicBezTo>
                        <a:pt x="778" y="24"/>
                        <a:pt x="772" y="18"/>
                        <a:pt x="772" y="12"/>
                      </a:cubicBezTo>
                      <a:cubicBezTo>
                        <a:pt x="772" y="5"/>
                        <a:pt x="778" y="0"/>
                        <a:pt x="784" y="0"/>
                      </a:cubicBezTo>
                      <a:lnTo>
                        <a:pt x="952" y="0"/>
                      </a:lnTo>
                      <a:cubicBezTo>
                        <a:pt x="959" y="0"/>
                        <a:pt x="964" y="5"/>
                        <a:pt x="964" y="12"/>
                      </a:cubicBezTo>
                      <a:cubicBezTo>
                        <a:pt x="964" y="18"/>
                        <a:pt x="959" y="24"/>
                        <a:pt x="952" y="24"/>
                      </a:cubicBezTo>
                      <a:close/>
                      <a:moveTo>
                        <a:pt x="664" y="24"/>
                      </a:moveTo>
                      <a:lnTo>
                        <a:pt x="496" y="24"/>
                      </a:lnTo>
                      <a:cubicBezTo>
                        <a:pt x="490" y="24"/>
                        <a:pt x="484" y="18"/>
                        <a:pt x="484" y="12"/>
                      </a:cubicBezTo>
                      <a:cubicBezTo>
                        <a:pt x="484" y="5"/>
                        <a:pt x="490" y="0"/>
                        <a:pt x="496" y="0"/>
                      </a:cubicBezTo>
                      <a:lnTo>
                        <a:pt x="664" y="0"/>
                      </a:lnTo>
                      <a:cubicBezTo>
                        <a:pt x="671" y="0"/>
                        <a:pt x="676" y="5"/>
                        <a:pt x="676" y="12"/>
                      </a:cubicBezTo>
                      <a:cubicBezTo>
                        <a:pt x="676" y="18"/>
                        <a:pt x="671" y="24"/>
                        <a:pt x="664" y="24"/>
                      </a:cubicBezTo>
                      <a:close/>
                      <a:moveTo>
                        <a:pt x="376" y="24"/>
                      </a:moveTo>
                      <a:lnTo>
                        <a:pt x="208" y="24"/>
                      </a:lnTo>
                      <a:cubicBezTo>
                        <a:pt x="202" y="24"/>
                        <a:pt x="196" y="18"/>
                        <a:pt x="196" y="12"/>
                      </a:cubicBezTo>
                      <a:cubicBezTo>
                        <a:pt x="196" y="5"/>
                        <a:pt x="202" y="0"/>
                        <a:pt x="208" y="0"/>
                      </a:cubicBezTo>
                      <a:lnTo>
                        <a:pt x="376" y="0"/>
                      </a:lnTo>
                      <a:cubicBezTo>
                        <a:pt x="383" y="0"/>
                        <a:pt x="388" y="5"/>
                        <a:pt x="388" y="12"/>
                      </a:cubicBezTo>
                      <a:cubicBezTo>
                        <a:pt x="388" y="18"/>
                        <a:pt x="383" y="24"/>
                        <a:pt x="376" y="24"/>
                      </a:cubicBezTo>
                      <a:close/>
                      <a:moveTo>
                        <a:pt x="88" y="24"/>
                      </a:moveTo>
                      <a:lnTo>
                        <a:pt x="12" y="24"/>
                      </a:lnTo>
                      <a:cubicBezTo>
                        <a:pt x="6" y="24"/>
                        <a:pt x="0" y="18"/>
                        <a:pt x="0" y="12"/>
                      </a:cubicBezTo>
                      <a:cubicBezTo>
                        <a:pt x="0" y="5"/>
                        <a:pt x="6" y="0"/>
                        <a:pt x="12" y="0"/>
                      </a:cubicBezTo>
                      <a:lnTo>
                        <a:pt x="88" y="0"/>
                      </a:lnTo>
                      <a:cubicBezTo>
                        <a:pt x="95" y="0"/>
                        <a:pt x="100" y="5"/>
                        <a:pt x="100" y="12"/>
                      </a:cubicBezTo>
                      <a:cubicBezTo>
                        <a:pt x="100" y="18"/>
                        <a:pt x="95" y="24"/>
                        <a:pt x="88" y="24"/>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36" name="Rectangle 10">
                  <a:extLst>
                    <a:ext uri="{FF2B5EF4-FFF2-40B4-BE49-F238E27FC236}">
                      <a16:creationId xmlns:a16="http://schemas.microsoft.com/office/drawing/2014/main" id="{8AEA294C-4CD5-449E-B677-426B272E938F}"/>
                    </a:ext>
                  </a:extLst>
                </p:cNvPr>
                <p:cNvSpPr>
                  <a:spLocks noChangeArrowheads="1"/>
                </p:cNvSpPr>
                <p:nvPr/>
              </p:nvSpPr>
              <p:spPr bwMode="auto">
                <a:xfrm>
                  <a:off x="10871" y="5048"/>
                  <a:ext cx="930" cy="13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7" name="Rectangle 11">
                  <a:extLst>
                    <a:ext uri="{FF2B5EF4-FFF2-40B4-BE49-F238E27FC236}">
                      <a16:creationId xmlns:a16="http://schemas.microsoft.com/office/drawing/2014/main" id="{65885CD7-FC23-4314-9772-5E13B4302FD9}"/>
                    </a:ext>
                  </a:extLst>
                </p:cNvPr>
                <p:cNvSpPr>
                  <a:spLocks noChangeArrowheads="1"/>
                </p:cNvSpPr>
                <p:nvPr/>
              </p:nvSpPr>
              <p:spPr bwMode="auto">
                <a:xfrm>
                  <a:off x="10871" y="5048"/>
                  <a:ext cx="930" cy="1346"/>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38" name="Rectangle 13">
                  <a:extLst>
                    <a:ext uri="{FF2B5EF4-FFF2-40B4-BE49-F238E27FC236}">
                      <a16:creationId xmlns:a16="http://schemas.microsoft.com/office/drawing/2014/main" id="{0286B029-B017-46AC-BBEC-3CB71F4AD16C}"/>
                    </a:ext>
                  </a:extLst>
                </p:cNvPr>
                <p:cNvSpPr>
                  <a:spLocks noChangeArrowheads="1"/>
                </p:cNvSpPr>
                <p:nvPr/>
              </p:nvSpPr>
              <p:spPr bwMode="auto">
                <a:xfrm>
                  <a:off x="13116" y="5048"/>
                  <a:ext cx="930" cy="13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39" name="Rectangle 14">
                  <a:extLst>
                    <a:ext uri="{FF2B5EF4-FFF2-40B4-BE49-F238E27FC236}">
                      <a16:creationId xmlns:a16="http://schemas.microsoft.com/office/drawing/2014/main" id="{77D45360-5F6B-4832-AFEF-B40DEC799E6D}"/>
                    </a:ext>
                  </a:extLst>
                </p:cNvPr>
                <p:cNvSpPr>
                  <a:spLocks noChangeArrowheads="1"/>
                </p:cNvSpPr>
                <p:nvPr/>
              </p:nvSpPr>
              <p:spPr bwMode="auto">
                <a:xfrm>
                  <a:off x="13116" y="5048"/>
                  <a:ext cx="930" cy="1346"/>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0" name="Rectangle 16">
                  <a:extLst>
                    <a:ext uri="{FF2B5EF4-FFF2-40B4-BE49-F238E27FC236}">
                      <a16:creationId xmlns:a16="http://schemas.microsoft.com/office/drawing/2014/main" id="{51F10000-3E11-4904-ADC7-D002851C64C1}"/>
                    </a:ext>
                  </a:extLst>
                </p:cNvPr>
                <p:cNvSpPr>
                  <a:spLocks noChangeArrowheads="1"/>
                </p:cNvSpPr>
                <p:nvPr/>
              </p:nvSpPr>
              <p:spPr bwMode="auto">
                <a:xfrm>
                  <a:off x="9748" y="5048"/>
                  <a:ext cx="930" cy="13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1" name="Rectangle 17">
                  <a:extLst>
                    <a:ext uri="{FF2B5EF4-FFF2-40B4-BE49-F238E27FC236}">
                      <a16:creationId xmlns:a16="http://schemas.microsoft.com/office/drawing/2014/main" id="{4793FEDB-E05B-4C1C-9FB5-C9EFC33B6CDF}"/>
                    </a:ext>
                  </a:extLst>
                </p:cNvPr>
                <p:cNvSpPr>
                  <a:spLocks noChangeArrowheads="1"/>
                </p:cNvSpPr>
                <p:nvPr/>
              </p:nvSpPr>
              <p:spPr bwMode="auto">
                <a:xfrm>
                  <a:off x="9748" y="5048"/>
                  <a:ext cx="930" cy="1346"/>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2" name="Rectangle 18">
                  <a:extLst>
                    <a:ext uri="{FF2B5EF4-FFF2-40B4-BE49-F238E27FC236}">
                      <a16:creationId xmlns:a16="http://schemas.microsoft.com/office/drawing/2014/main" id="{32FA478D-9BA0-42EF-BC46-89F66016D2BE}"/>
                    </a:ext>
                  </a:extLst>
                </p:cNvPr>
                <p:cNvSpPr>
                  <a:spLocks noChangeArrowheads="1"/>
                </p:cNvSpPr>
                <p:nvPr/>
              </p:nvSpPr>
              <p:spPr bwMode="auto">
                <a:xfrm>
                  <a:off x="9878" y="5638"/>
                  <a:ext cx="0" cy="1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3" name="Rectangle 19">
                  <a:extLst>
                    <a:ext uri="{FF2B5EF4-FFF2-40B4-BE49-F238E27FC236}">
                      <a16:creationId xmlns:a16="http://schemas.microsoft.com/office/drawing/2014/main" id="{185BD9D2-463A-428D-A218-EAB2AF266A54}"/>
                    </a:ext>
                  </a:extLst>
                </p:cNvPr>
                <p:cNvSpPr>
                  <a:spLocks noChangeArrowheads="1"/>
                </p:cNvSpPr>
                <p:nvPr/>
              </p:nvSpPr>
              <p:spPr bwMode="auto">
                <a:xfrm>
                  <a:off x="11993" y="5048"/>
                  <a:ext cx="930" cy="1346"/>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4" name="Rectangle 20">
                  <a:extLst>
                    <a:ext uri="{FF2B5EF4-FFF2-40B4-BE49-F238E27FC236}">
                      <a16:creationId xmlns:a16="http://schemas.microsoft.com/office/drawing/2014/main" id="{EDC923DD-C011-4B8F-AB33-A5DAF414A22A}"/>
                    </a:ext>
                  </a:extLst>
                </p:cNvPr>
                <p:cNvSpPr>
                  <a:spLocks noChangeArrowheads="1"/>
                </p:cNvSpPr>
                <p:nvPr/>
              </p:nvSpPr>
              <p:spPr bwMode="auto">
                <a:xfrm>
                  <a:off x="11993" y="5048"/>
                  <a:ext cx="930" cy="1346"/>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5" name="Rectangle 22">
                  <a:extLst>
                    <a:ext uri="{FF2B5EF4-FFF2-40B4-BE49-F238E27FC236}">
                      <a16:creationId xmlns:a16="http://schemas.microsoft.com/office/drawing/2014/main" id="{09C3F543-D41B-416E-9CA2-C783DD7C7FF8}"/>
                    </a:ext>
                  </a:extLst>
                </p:cNvPr>
                <p:cNvSpPr>
                  <a:spLocks noChangeArrowheads="1"/>
                </p:cNvSpPr>
                <p:nvPr/>
              </p:nvSpPr>
              <p:spPr bwMode="auto">
                <a:xfrm>
                  <a:off x="10717" y="4269"/>
                  <a:ext cx="2130" cy="531"/>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46" name="Rectangle 23">
                  <a:extLst>
                    <a:ext uri="{FF2B5EF4-FFF2-40B4-BE49-F238E27FC236}">
                      <a16:creationId xmlns:a16="http://schemas.microsoft.com/office/drawing/2014/main" id="{F67B0C6D-01E7-439A-AE55-14368E090849}"/>
                    </a:ext>
                  </a:extLst>
                </p:cNvPr>
                <p:cNvSpPr>
                  <a:spLocks noChangeArrowheads="1"/>
                </p:cNvSpPr>
                <p:nvPr/>
              </p:nvSpPr>
              <p:spPr bwMode="auto">
                <a:xfrm>
                  <a:off x="10717" y="4269"/>
                  <a:ext cx="2130" cy="531"/>
                </a:xfrm>
                <a:prstGeom prst="rect">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47" name="Rectangle 24">
                  <a:extLst>
                    <a:ext uri="{FF2B5EF4-FFF2-40B4-BE49-F238E27FC236}">
                      <a16:creationId xmlns:a16="http://schemas.microsoft.com/office/drawing/2014/main" id="{6EA4F588-BF5E-4502-9B91-2BC6F74BC4B4}"/>
                    </a:ext>
                  </a:extLst>
                </p:cNvPr>
                <p:cNvSpPr>
                  <a:spLocks noChangeArrowheads="1"/>
                </p:cNvSpPr>
                <p:nvPr/>
              </p:nvSpPr>
              <p:spPr bwMode="auto">
                <a:xfrm>
                  <a:off x="11145" y="4360"/>
                  <a:ext cx="1376"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1" i="0" u="none" strike="noStrike" cap="none" normalizeH="0" baseline="0">
                      <a:ln>
                        <a:noFill/>
                      </a:ln>
                      <a:solidFill>
                        <a:srgbClr val="FF0000"/>
                      </a:solidFill>
                      <a:effectLst/>
                      <a:latin typeface="??" charset="-122"/>
                    </a:rPr>
                    <a:t>AI as a Service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48" name="Rectangle 26">
                  <a:extLst>
                    <a:ext uri="{FF2B5EF4-FFF2-40B4-BE49-F238E27FC236}">
                      <a16:creationId xmlns:a16="http://schemas.microsoft.com/office/drawing/2014/main" id="{F0019A25-9910-469D-B615-1E9E79B02778}"/>
                    </a:ext>
                  </a:extLst>
                </p:cNvPr>
                <p:cNvSpPr>
                  <a:spLocks noChangeArrowheads="1"/>
                </p:cNvSpPr>
                <p:nvPr/>
              </p:nvSpPr>
              <p:spPr bwMode="auto">
                <a:xfrm>
                  <a:off x="11134" y="4540"/>
                  <a:ext cx="1234" cy="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0" i="0" u="none" strike="noStrike" cap="none" normalizeH="0" baseline="0" dirty="0">
                      <a:ln>
                        <a:noFill/>
                      </a:ln>
                      <a:solidFill>
                        <a:srgbClr val="000000"/>
                      </a:solidFill>
                      <a:effectLst/>
                      <a:latin typeface="??" charset="-122"/>
                    </a:rPr>
                    <a:t>Service Exposure</a:t>
                  </a:r>
                  <a:endParaRPr kumimoji="0" lang="en-US" altLang="en-US" sz="1800" b="0" i="0" u="none" strike="noStrike" cap="none" normalizeH="0" baseline="0" dirty="0">
                    <a:ln>
                      <a:noFill/>
                    </a:ln>
                    <a:solidFill>
                      <a:schemeClr val="tx1"/>
                    </a:solidFill>
                    <a:effectLst/>
                    <a:latin typeface="Arial" panose="020B0604020202020204" pitchFamily="34" charset="0"/>
                  </a:endParaRPr>
                </a:p>
              </p:txBody>
            </p:sp>
            <p:sp>
              <p:nvSpPr>
                <p:cNvPr id="49" name="Oval 28">
                  <a:extLst>
                    <a:ext uri="{FF2B5EF4-FFF2-40B4-BE49-F238E27FC236}">
                      <a16:creationId xmlns:a16="http://schemas.microsoft.com/office/drawing/2014/main" id="{F22D3090-178E-4BCE-8BC8-6A86506AE413}"/>
                    </a:ext>
                  </a:extLst>
                </p:cNvPr>
                <p:cNvSpPr>
                  <a:spLocks noChangeArrowheads="1"/>
                </p:cNvSpPr>
                <p:nvPr/>
              </p:nvSpPr>
              <p:spPr bwMode="auto">
                <a:xfrm>
                  <a:off x="10177" y="3312"/>
                  <a:ext cx="1740" cy="425"/>
                </a:xfrm>
                <a:prstGeom prst="ellipse">
                  <a:avLst/>
                </a:prstGeom>
                <a:solidFill>
                  <a:srgbClr val="FFFFFF"/>
                </a:solidFill>
                <a:ln w="0">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0" name="Oval 29">
                  <a:extLst>
                    <a:ext uri="{FF2B5EF4-FFF2-40B4-BE49-F238E27FC236}">
                      <a16:creationId xmlns:a16="http://schemas.microsoft.com/office/drawing/2014/main" id="{93E65D06-C730-471D-B7EA-E68B2BAC42C5}"/>
                    </a:ext>
                  </a:extLst>
                </p:cNvPr>
                <p:cNvSpPr>
                  <a:spLocks noChangeArrowheads="1"/>
                </p:cNvSpPr>
                <p:nvPr/>
              </p:nvSpPr>
              <p:spPr bwMode="auto">
                <a:xfrm>
                  <a:off x="10177" y="3312"/>
                  <a:ext cx="1740" cy="425"/>
                </a:xfrm>
                <a:prstGeom prst="ellipse">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1" name="Rectangle 30">
                  <a:extLst>
                    <a:ext uri="{FF2B5EF4-FFF2-40B4-BE49-F238E27FC236}">
                      <a16:creationId xmlns:a16="http://schemas.microsoft.com/office/drawing/2014/main" id="{FCEE8376-CC89-44D2-9325-9B4F0755D399}"/>
                    </a:ext>
                  </a:extLst>
                </p:cNvPr>
                <p:cNvSpPr>
                  <a:spLocks noChangeArrowheads="1"/>
                </p:cNvSpPr>
                <p:nvPr/>
              </p:nvSpPr>
              <p:spPr bwMode="auto">
                <a:xfrm>
                  <a:off x="10418" y="3469"/>
                  <a:ext cx="1099" cy="1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600" b="0" i="0" u="none" strike="noStrike" cap="none" normalizeH="0" baseline="0" dirty="0">
                      <a:ln>
                        <a:noFill/>
                      </a:ln>
                      <a:solidFill>
                        <a:srgbClr val="000000"/>
                      </a:solidFill>
                      <a:effectLst/>
                      <a:latin typeface="??" charset="-122"/>
                    </a:rPr>
                    <a:t>Operator Services</a:t>
                  </a:r>
                  <a:endParaRPr kumimoji="0" lang="en-US" altLang="en-US" sz="1600" b="0" i="0" u="none" strike="noStrike" cap="none" normalizeH="0" baseline="0" dirty="0">
                    <a:ln>
                      <a:noFill/>
                    </a:ln>
                    <a:solidFill>
                      <a:schemeClr val="tx1"/>
                    </a:solidFill>
                    <a:effectLst/>
                  </a:endParaRPr>
                </a:p>
              </p:txBody>
            </p:sp>
            <p:sp>
              <p:nvSpPr>
                <p:cNvPr id="52" name="Oval 31">
                  <a:extLst>
                    <a:ext uri="{FF2B5EF4-FFF2-40B4-BE49-F238E27FC236}">
                      <a16:creationId xmlns:a16="http://schemas.microsoft.com/office/drawing/2014/main" id="{FC67AC6C-C3FE-42A2-9580-B1174BC2A30D}"/>
                    </a:ext>
                  </a:extLst>
                </p:cNvPr>
                <p:cNvSpPr>
                  <a:spLocks noChangeArrowheads="1"/>
                </p:cNvSpPr>
                <p:nvPr/>
              </p:nvSpPr>
              <p:spPr bwMode="auto">
                <a:xfrm>
                  <a:off x="11577" y="3312"/>
                  <a:ext cx="1740" cy="425"/>
                </a:xfrm>
                <a:prstGeom prst="ellipse">
                  <a:avLst/>
                </a:prstGeom>
                <a:noFill/>
                <a:ln w="17463" cap="rnd">
                  <a:solidFill>
                    <a:srgbClr val="000000"/>
                  </a:solidFill>
                  <a:prstDash val="solid"/>
                  <a:round/>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3" name="Line 33">
                  <a:extLst>
                    <a:ext uri="{FF2B5EF4-FFF2-40B4-BE49-F238E27FC236}">
                      <a16:creationId xmlns:a16="http://schemas.microsoft.com/office/drawing/2014/main" id="{901E8CFF-3D91-4382-8052-B2D05988FD63}"/>
                    </a:ext>
                  </a:extLst>
                </p:cNvPr>
                <p:cNvSpPr>
                  <a:spLocks noChangeShapeType="1"/>
                </p:cNvSpPr>
                <p:nvPr/>
              </p:nvSpPr>
              <p:spPr bwMode="auto">
                <a:xfrm flipV="1">
                  <a:off x="10842" y="6864"/>
                  <a:ext cx="0" cy="150"/>
                </a:xfrm>
                <a:prstGeom prst="line">
                  <a:avLst/>
                </a:prstGeom>
                <a:noFill/>
                <a:ln w="13493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4" name="Freeform 34">
                  <a:extLst>
                    <a:ext uri="{FF2B5EF4-FFF2-40B4-BE49-F238E27FC236}">
                      <a16:creationId xmlns:a16="http://schemas.microsoft.com/office/drawing/2014/main" id="{4FAF1137-4E16-42B7-9D71-3EB48A1CE214}"/>
                    </a:ext>
                  </a:extLst>
                </p:cNvPr>
                <p:cNvSpPr>
                  <a:spLocks/>
                </p:cNvSpPr>
                <p:nvPr/>
              </p:nvSpPr>
              <p:spPr bwMode="auto">
                <a:xfrm>
                  <a:off x="10722" y="6572"/>
                  <a:ext cx="241" cy="319"/>
                </a:xfrm>
                <a:custGeom>
                  <a:avLst/>
                  <a:gdLst>
                    <a:gd name="T0" fmla="*/ 0 w 241"/>
                    <a:gd name="T1" fmla="*/ 319 h 319"/>
                    <a:gd name="T2" fmla="*/ 120 w 241"/>
                    <a:gd name="T3" fmla="*/ 0 h 319"/>
                    <a:gd name="T4" fmla="*/ 241 w 241"/>
                    <a:gd name="T5" fmla="*/ 319 h 319"/>
                    <a:gd name="T6" fmla="*/ 0 w 241"/>
                    <a:gd name="T7" fmla="*/ 319 h 319"/>
                  </a:gdLst>
                  <a:ahLst/>
                  <a:cxnLst>
                    <a:cxn ang="0">
                      <a:pos x="T0" y="T1"/>
                    </a:cxn>
                    <a:cxn ang="0">
                      <a:pos x="T2" y="T3"/>
                    </a:cxn>
                    <a:cxn ang="0">
                      <a:pos x="T4" y="T5"/>
                    </a:cxn>
                    <a:cxn ang="0">
                      <a:pos x="T6" y="T7"/>
                    </a:cxn>
                  </a:cxnLst>
                  <a:rect l="0" t="0" r="r" b="b"/>
                  <a:pathLst>
                    <a:path w="241" h="319">
                      <a:moveTo>
                        <a:pt x="0" y="319"/>
                      </a:moveTo>
                      <a:lnTo>
                        <a:pt x="120" y="0"/>
                      </a:lnTo>
                      <a:lnTo>
                        <a:pt x="241" y="319"/>
                      </a:lnTo>
                      <a:lnTo>
                        <a:pt x="0" y="31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5" name="Line 35">
                  <a:extLst>
                    <a:ext uri="{FF2B5EF4-FFF2-40B4-BE49-F238E27FC236}">
                      <a16:creationId xmlns:a16="http://schemas.microsoft.com/office/drawing/2014/main" id="{04B52E38-EC6B-4901-B452-B61024B94EFA}"/>
                    </a:ext>
                  </a:extLst>
                </p:cNvPr>
                <p:cNvSpPr>
                  <a:spLocks noChangeShapeType="1"/>
                </p:cNvSpPr>
                <p:nvPr/>
              </p:nvSpPr>
              <p:spPr bwMode="auto">
                <a:xfrm flipV="1">
                  <a:off x="12928" y="6864"/>
                  <a:ext cx="0" cy="150"/>
                </a:xfrm>
                <a:prstGeom prst="line">
                  <a:avLst/>
                </a:prstGeom>
                <a:noFill/>
                <a:ln w="134938" cap="rnd">
                  <a:solidFill>
                    <a:srgbClr val="FFC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56" name="Freeform 36">
                  <a:extLst>
                    <a:ext uri="{FF2B5EF4-FFF2-40B4-BE49-F238E27FC236}">
                      <a16:creationId xmlns:a16="http://schemas.microsoft.com/office/drawing/2014/main" id="{163CF0D1-B307-4538-ADA3-88757CBC62F8}"/>
                    </a:ext>
                  </a:extLst>
                </p:cNvPr>
                <p:cNvSpPr>
                  <a:spLocks/>
                </p:cNvSpPr>
                <p:nvPr/>
              </p:nvSpPr>
              <p:spPr bwMode="auto">
                <a:xfrm>
                  <a:off x="12808" y="6572"/>
                  <a:ext cx="240" cy="319"/>
                </a:xfrm>
                <a:custGeom>
                  <a:avLst/>
                  <a:gdLst>
                    <a:gd name="T0" fmla="*/ 0 w 240"/>
                    <a:gd name="T1" fmla="*/ 319 h 319"/>
                    <a:gd name="T2" fmla="*/ 120 w 240"/>
                    <a:gd name="T3" fmla="*/ 0 h 319"/>
                    <a:gd name="T4" fmla="*/ 240 w 240"/>
                    <a:gd name="T5" fmla="*/ 319 h 319"/>
                    <a:gd name="T6" fmla="*/ 0 w 240"/>
                    <a:gd name="T7" fmla="*/ 319 h 319"/>
                  </a:gdLst>
                  <a:ahLst/>
                  <a:cxnLst>
                    <a:cxn ang="0">
                      <a:pos x="T0" y="T1"/>
                    </a:cxn>
                    <a:cxn ang="0">
                      <a:pos x="T2" y="T3"/>
                    </a:cxn>
                    <a:cxn ang="0">
                      <a:pos x="T4" y="T5"/>
                    </a:cxn>
                    <a:cxn ang="0">
                      <a:pos x="T6" y="T7"/>
                    </a:cxn>
                  </a:cxnLst>
                  <a:rect l="0" t="0" r="r" b="b"/>
                  <a:pathLst>
                    <a:path w="240" h="319">
                      <a:moveTo>
                        <a:pt x="0" y="319"/>
                      </a:moveTo>
                      <a:lnTo>
                        <a:pt x="120" y="0"/>
                      </a:lnTo>
                      <a:lnTo>
                        <a:pt x="240" y="319"/>
                      </a:lnTo>
                      <a:lnTo>
                        <a:pt x="0" y="319"/>
                      </a:lnTo>
                      <a:close/>
                    </a:path>
                  </a:pathLst>
                </a:custGeom>
                <a:solidFill>
                  <a:srgbClr val="FFC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57" name="Freeform 37">
                  <a:extLst>
                    <a:ext uri="{FF2B5EF4-FFF2-40B4-BE49-F238E27FC236}">
                      <a16:creationId xmlns:a16="http://schemas.microsoft.com/office/drawing/2014/main" id="{46DCBF23-1DD7-43AD-8886-FA9D28E5DB79}"/>
                    </a:ext>
                  </a:extLst>
                </p:cNvPr>
                <p:cNvSpPr>
                  <a:spLocks noEditPoints="1"/>
                </p:cNvSpPr>
                <p:nvPr/>
              </p:nvSpPr>
              <p:spPr bwMode="auto">
                <a:xfrm>
                  <a:off x="9742" y="4795"/>
                  <a:ext cx="1311" cy="258"/>
                </a:xfrm>
                <a:custGeom>
                  <a:avLst/>
                  <a:gdLst>
                    <a:gd name="T0" fmla="*/ 2797 w 2972"/>
                    <a:gd name="T1" fmla="*/ 60 h 661"/>
                    <a:gd name="T2" fmla="*/ 2792 w 2972"/>
                    <a:gd name="T3" fmla="*/ 37 h 661"/>
                    <a:gd name="T4" fmla="*/ 2971 w 2972"/>
                    <a:gd name="T5" fmla="*/ 11 h 661"/>
                    <a:gd name="T6" fmla="*/ 2680 w 2972"/>
                    <a:gd name="T7" fmla="*/ 86 h 661"/>
                    <a:gd name="T8" fmla="*/ 2501 w 2972"/>
                    <a:gd name="T9" fmla="*/ 112 h 661"/>
                    <a:gd name="T10" fmla="*/ 2675 w 2972"/>
                    <a:gd name="T11" fmla="*/ 62 h 661"/>
                    <a:gd name="T12" fmla="*/ 2680 w 2972"/>
                    <a:gd name="T13" fmla="*/ 86 h 661"/>
                    <a:gd name="T14" fmla="*/ 2234 w 2972"/>
                    <a:gd name="T15" fmla="*/ 182 h 661"/>
                    <a:gd name="T16" fmla="*/ 2229 w 2972"/>
                    <a:gd name="T17" fmla="*/ 158 h 661"/>
                    <a:gd name="T18" fmla="*/ 2407 w 2972"/>
                    <a:gd name="T19" fmla="*/ 132 h 661"/>
                    <a:gd name="T20" fmla="*/ 2117 w 2972"/>
                    <a:gd name="T21" fmla="*/ 207 h 661"/>
                    <a:gd name="T22" fmla="*/ 1938 w 2972"/>
                    <a:gd name="T23" fmla="*/ 233 h 661"/>
                    <a:gd name="T24" fmla="*/ 2112 w 2972"/>
                    <a:gd name="T25" fmla="*/ 184 h 661"/>
                    <a:gd name="T26" fmla="*/ 2117 w 2972"/>
                    <a:gd name="T27" fmla="*/ 207 h 661"/>
                    <a:gd name="T28" fmla="*/ 1671 w 2972"/>
                    <a:gd name="T29" fmla="*/ 303 h 661"/>
                    <a:gd name="T30" fmla="*/ 1666 w 2972"/>
                    <a:gd name="T31" fmla="*/ 280 h 661"/>
                    <a:gd name="T32" fmla="*/ 1844 w 2972"/>
                    <a:gd name="T33" fmla="*/ 253 h 661"/>
                    <a:gd name="T34" fmla="*/ 1554 w 2972"/>
                    <a:gd name="T35" fmla="*/ 328 h 661"/>
                    <a:gd name="T36" fmla="*/ 1375 w 2972"/>
                    <a:gd name="T37" fmla="*/ 355 h 661"/>
                    <a:gd name="T38" fmla="*/ 1549 w 2972"/>
                    <a:gd name="T39" fmla="*/ 305 h 661"/>
                    <a:gd name="T40" fmla="*/ 1554 w 2972"/>
                    <a:gd name="T41" fmla="*/ 328 h 661"/>
                    <a:gd name="T42" fmla="*/ 1108 w 2972"/>
                    <a:gd name="T43" fmla="*/ 425 h 661"/>
                    <a:gd name="T44" fmla="*/ 1103 w 2972"/>
                    <a:gd name="T45" fmla="*/ 401 h 661"/>
                    <a:gd name="T46" fmla="*/ 1281 w 2972"/>
                    <a:gd name="T47" fmla="*/ 375 h 661"/>
                    <a:gd name="T48" fmla="*/ 991 w 2972"/>
                    <a:gd name="T49" fmla="*/ 450 h 661"/>
                    <a:gd name="T50" fmla="*/ 812 w 2972"/>
                    <a:gd name="T51" fmla="*/ 476 h 661"/>
                    <a:gd name="T52" fmla="*/ 986 w 2972"/>
                    <a:gd name="T53" fmla="*/ 426 h 661"/>
                    <a:gd name="T54" fmla="*/ 991 w 2972"/>
                    <a:gd name="T55" fmla="*/ 450 h 661"/>
                    <a:gd name="T56" fmla="*/ 545 w 2972"/>
                    <a:gd name="T57" fmla="*/ 546 h 661"/>
                    <a:gd name="T58" fmla="*/ 540 w 2972"/>
                    <a:gd name="T59" fmla="*/ 522 h 661"/>
                    <a:gd name="T60" fmla="*/ 718 w 2972"/>
                    <a:gd name="T61" fmla="*/ 496 h 661"/>
                    <a:gd name="T62" fmla="*/ 428 w 2972"/>
                    <a:gd name="T63" fmla="*/ 571 h 661"/>
                    <a:gd name="T64" fmla="*/ 249 w 2972"/>
                    <a:gd name="T65" fmla="*/ 597 h 661"/>
                    <a:gd name="T66" fmla="*/ 422 w 2972"/>
                    <a:gd name="T67" fmla="*/ 548 h 661"/>
                    <a:gd name="T68" fmla="*/ 428 w 2972"/>
                    <a:gd name="T69" fmla="*/ 571 h 661"/>
                    <a:gd name="T70" fmla="*/ 16 w 2972"/>
                    <a:gd name="T71" fmla="*/ 660 h 661"/>
                    <a:gd name="T72" fmla="*/ 11 w 2972"/>
                    <a:gd name="T73" fmla="*/ 636 h 661"/>
                    <a:gd name="T74" fmla="*/ 155 w 2972"/>
                    <a:gd name="T75" fmla="*/ 618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972" h="661">
                      <a:moveTo>
                        <a:pt x="2961" y="25"/>
                      </a:moveTo>
                      <a:lnTo>
                        <a:pt x="2797" y="60"/>
                      </a:lnTo>
                      <a:cubicBezTo>
                        <a:pt x="2791" y="62"/>
                        <a:pt x="2784" y="58"/>
                        <a:pt x="2783" y="51"/>
                      </a:cubicBezTo>
                      <a:cubicBezTo>
                        <a:pt x="2781" y="45"/>
                        <a:pt x="2786" y="38"/>
                        <a:pt x="2792" y="37"/>
                      </a:cubicBezTo>
                      <a:lnTo>
                        <a:pt x="2956" y="2"/>
                      </a:lnTo>
                      <a:cubicBezTo>
                        <a:pt x="2963" y="0"/>
                        <a:pt x="2969" y="4"/>
                        <a:pt x="2971" y="11"/>
                      </a:cubicBezTo>
                      <a:cubicBezTo>
                        <a:pt x="2972" y="17"/>
                        <a:pt x="2968" y="24"/>
                        <a:pt x="2961" y="25"/>
                      </a:cubicBezTo>
                      <a:close/>
                      <a:moveTo>
                        <a:pt x="2680" y="86"/>
                      </a:moveTo>
                      <a:lnTo>
                        <a:pt x="2516" y="121"/>
                      </a:lnTo>
                      <a:cubicBezTo>
                        <a:pt x="2509" y="122"/>
                        <a:pt x="2503" y="118"/>
                        <a:pt x="2501" y="112"/>
                      </a:cubicBezTo>
                      <a:cubicBezTo>
                        <a:pt x="2500" y="105"/>
                        <a:pt x="2504" y="99"/>
                        <a:pt x="2511" y="98"/>
                      </a:cubicBezTo>
                      <a:lnTo>
                        <a:pt x="2675" y="62"/>
                      </a:lnTo>
                      <a:cubicBezTo>
                        <a:pt x="2681" y="61"/>
                        <a:pt x="2688" y="65"/>
                        <a:pt x="2689" y="71"/>
                      </a:cubicBezTo>
                      <a:cubicBezTo>
                        <a:pt x="2690" y="78"/>
                        <a:pt x="2686" y="84"/>
                        <a:pt x="2680" y="86"/>
                      </a:cubicBezTo>
                      <a:close/>
                      <a:moveTo>
                        <a:pt x="2398" y="146"/>
                      </a:moveTo>
                      <a:lnTo>
                        <a:pt x="2234" y="182"/>
                      </a:lnTo>
                      <a:cubicBezTo>
                        <a:pt x="2228" y="183"/>
                        <a:pt x="2221" y="179"/>
                        <a:pt x="2220" y="173"/>
                      </a:cubicBezTo>
                      <a:cubicBezTo>
                        <a:pt x="2218" y="166"/>
                        <a:pt x="2223" y="160"/>
                        <a:pt x="2229" y="158"/>
                      </a:cubicBezTo>
                      <a:lnTo>
                        <a:pt x="2393" y="123"/>
                      </a:lnTo>
                      <a:cubicBezTo>
                        <a:pt x="2400" y="121"/>
                        <a:pt x="2406" y="126"/>
                        <a:pt x="2407" y="132"/>
                      </a:cubicBezTo>
                      <a:cubicBezTo>
                        <a:pt x="2409" y="139"/>
                        <a:pt x="2405" y="145"/>
                        <a:pt x="2398" y="146"/>
                      </a:cubicBezTo>
                      <a:close/>
                      <a:moveTo>
                        <a:pt x="2117" y="207"/>
                      </a:moveTo>
                      <a:lnTo>
                        <a:pt x="1953" y="242"/>
                      </a:lnTo>
                      <a:cubicBezTo>
                        <a:pt x="1946" y="244"/>
                        <a:pt x="1940" y="240"/>
                        <a:pt x="1938" y="233"/>
                      </a:cubicBezTo>
                      <a:cubicBezTo>
                        <a:pt x="1937" y="227"/>
                        <a:pt x="1941" y="220"/>
                        <a:pt x="1947" y="219"/>
                      </a:cubicBezTo>
                      <a:lnTo>
                        <a:pt x="2112" y="184"/>
                      </a:lnTo>
                      <a:cubicBezTo>
                        <a:pt x="2118" y="182"/>
                        <a:pt x="2125" y="186"/>
                        <a:pt x="2126" y="193"/>
                      </a:cubicBezTo>
                      <a:cubicBezTo>
                        <a:pt x="2127" y="199"/>
                        <a:pt x="2123" y="206"/>
                        <a:pt x="2117" y="207"/>
                      </a:cubicBezTo>
                      <a:close/>
                      <a:moveTo>
                        <a:pt x="1835" y="268"/>
                      </a:moveTo>
                      <a:lnTo>
                        <a:pt x="1671" y="303"/>
                      </a:lnTo>
                      <a:cubicBezTo>
                        <a:pt x="1665" y="305"/>
                        <a:pt x="1658" y="300"/>
                        <a:pt x="1657" y="294"/>
                      </a:cubicBezTo>
                      <a:cubicBezTo>
                        <a:pt x="1655" y="287"/>
                        <a:pt x="1659" y="281"/>
                        <a:pt x="1666" y="280"/>
                      </a:cubicBezTo>
                      <a:lnTo>
                        <a:pt x="1830" y="244"/>
                      </a:lnTo>
                      <a:cubicBezTo>
                        <a:pt x="1837" y="243"/>
                        <a:pt x="1843" y="247"/>
                        <a:pt x="1844" y="253"/>
                      </a:cubicBezTo>
                      <a:cubicBezTo>
                        <a:pt x="1846" y="260"/>
                        <a:pt x="1842" y="266"/>
                        <a:pt x="1835" y="268"/>
                      </a:cubicBezTo>
                      <a:close/>
                      <a:moveTo>
                        <a:pt x="1554" y="328"/>
                      </a:moveTo>
                      <a:lnTo>
                        <a:pt x="1389" y="364"/>
                      </a:lnTo>
                      <a:cubicBezTo>
                        <a:pt x="1383" y="365"/>
                        <a:pt x="1377" y="361"/>
                        <a:pt x="1375" y="355"/>
                      </a:cubicBezTo>
                      <a:cubicBezTo>
                        <a:pt x="1374" y="348"/>
                        <a:pt x="1378" y="342"/>
                        <a:pt x="1384" y="340"/>
                      </a:cubicBezTo>
                      <a:lnTo>
                        <a:pt x="1549" y="305"/>
                      </a:lnTo>
                      <a:cubicBezTo>
                        <a:pt x="1555" y="304"/>
                        <a:pt x="1561" y="308"/>
                        <a:pt x="1563" y="314"/>
                      </a:cubicBezTo>
                      <a:cubicBezTo>
                        <a:pt x="1564" y="321"/>
                        <a:pt x="1560" y="327"/>
                        <a:pt x="1554" y="328"/>
                      </a:cubicBezTo>
                      <a:close/>
                      <a:moveTo>
                        <a:pt x="1272" y="389"/>
                      </a:moveTo>
                      <a:lnTo>
                        <a:pt x="1108" y="425"/>
                      </a:lnTo>
                      <a:cubicBezTo>
                        <a:pt x="1101" y="426"/>
                        <a:pt x="1095" y="422"/>
                        <a:pt x="1094" y="415"/>
                      </a:cubicBezTo>
                      <a:cubicBezTo>
                        <a:pt x="1092" y="409"/>
                        <a:pt x="1096" y="402"/>
                        <a:pt x="1103" y="401"/>
                      </a:cubicBezTo>
                      <a:lnTo>
                        <a:pt x="1267" y="366"/>
                      </a:lnTo>
                      <a:cubicBezTo>
                        <a:pt x="1274" y="364"/>
                        <a:pt x="1280" y="368"/>
                        <a:pt x="1281" y="375"/>
                      </a:cubicBezTo>
                      <a:cubicBezTo>
                        <a:pt x="1283" y="381"/>
                        <a:pt x="1279" y="388"/>
                        <a:pt x="1272" y="389"/>
                      </a:cubicBezTo>
                      <a:close/>
                      <a:moveTo>
                        <a:pt x="991" y="450"/>
                      </a:moveTo>
                      <a:lnTo>
                        <a:pt x="826" y="485"/>
                      </a:lnTo>
                      <a:cubicBezTo>
                        <a:pt x="820" y="487"/>
                        <a:pt x="814" y="482"/>
                        <a:pt x="812" y="476"/>
                      </a:cubicBezTo>
                      <a:cubicBezTo>
                        <a:pt x="811" y="470"/>
                        <a:pt x="815" y="463"/>
                        <a:pt x="821" y="462"/>
                      </a:cubicBezTo>
                      <a:lnTo>
                        <a:pt x="986" y="426"/>
                      </a:lnTo>
                      <a:cubicBezTo>
                        <a:pt x="992" y="425"/>
                        <a:pt x="998" y="429"/>
                        <a:pt x="1000" y="436"/>
                      </a:cubicBezTo>
                      <a:cubicBezTo>
                        <a:pt x="1001" y="442"/>
                        <a:pt x="997" y="448"/>
                        <a:pt x="991" y="450"/>
                      </a:cubicBezTo>
                      <a:close/>
                      <a:moveTo>
                        <a:pt x="709" y="511"/>
                      </a:moveTo>
                      <a:lnTo>
                        <a:pt x="545" y="546"/>
                      </a:lnTo>
                      <a:cubicBezTo>
                        <a:pt x="538" y="547"/>
                        <a:pt x="532" y="543"/>
                        <a:pt x="531" y="537"/>
                      </a:cubicBezTo>
                      <a:cubicBezTo>
                        <a:pt x="529" y="530"/>
                        <a:pt x="533" y="524"/>
                        <a:pt x="540" y="522"/>
                      </a:cubicBezTo>
                      <a:lnTo>
                        <a:pt x="704" y="487"/>
                      </a:lnTo>
                      <a:cubicBezTo>
                        <a:pt x="711" y="486"/>
                        <a:pt x="717" y="490"/>
                        <a:pt x="718" y="496"/>
                      </a:cubicBezTo>
                      <a:cubicBezTo>
                        <a:pt x="720" y="503"/>
                        <a:pt x="716" y="509"/>
                        <a:pt x="709" y="511"/>
                      </a:cubicBezTo>
                      <a:close/>
                      <a:moveTo>
                        <a:pt x="428" y="571"/>
                      </a:moveTo>
                      <a:lnTo>
                        <a:pt x="263" y="607"/>
                      </a:lnTo>
                      <a:cubicBezTo>
                        <a:pt x="257" y="608"/>
                        <a:pt x="250" y="604"/>
                        <a:pt x="249" y="597"/>
                      </a:cubicBezTo>
                      <a:cubicBezTo>
                        <a:pt x="248" y="591"/>
                        <a:pt x="252" y="585"/>
                        <a:pt x="258" y="583"/>
                      </a:cubicBezTo>
                      <a:lnTo>
                        <a:pt x="422" y="548"/>
                      </a:lnTo>
                      <a:cubicBezTo>
                        <a:pt x="429" y="546"/>
                        <a:pt x="435" y="550"/>
                        <a:pt x="437" y="557"/>
                      </a:cubicBezTo>
                      <a:cubicBezTo>
                        <a:pt x="438" y="563"/>
                        <a:pt x="434" y="570"/>
                        <a:pt x="428" y="571"/>
                      </a:cubicBezTo>
                      <a:close/>
                      <a:moveTo>
                        <a:pt x="146" y="632"/>
                      </a:moveTo>
                      <a:lnTo>
                        <a:pt x="16" y="660"/>
                      </a:lnTo>
                      <a:cubicBezTo>
                        <a:pt x="10" y="661"/>
                        <a:pt x="3" y="657"/>
                        <a:pt x="2" y="651"/>
                      </a:cubicBezTo>
                      <a:cubicBezTo>
                        <a:pt x="0" y="644"/>
                        <a:pt x="4" y="638"/>
                        <a:pt x="11" y="636"/>
                      </a:cubicBezTo>
                      <a:lnTo>
                        <a:pt x="141" y="608"/>
                      </a:lnTo>
                      <a:cubicBezTo>
                        <a:pt x="147" y="607"/>
                        <a:pt x="154" y="611"/>
                        <a:pt x="155" y="618"/>
                      </a:cubicBezTo>
                      <a:cubicBezTo>
                        <a:pt x="157" y="624"/>
                        <a:pt x="153" y="630"/>
                        <a:pt x="146" y="632"/>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8" name="Freeform 38">
                  <a:extLst>
                    <a:ext uri="{FF2B5EF4-FFF2-40B4-BE49-F238E27FC236}">
                      <a16:creationId xmlns:a16="http://schemas.microsoft.com/office/drawing/2014/main" id="{1621B578-D7A4-4665-AD7D-0E3512410894}"/>
                    </a:ext>
                  </a:extLst>
                </p:cNvPr>
                <p:cNvSpPr>
                  <a:spLocks noEditPoints="1"/>
                </p:cNvSpPr>
                <p:nvPr/>
              </p:nvSpPr>
              <p:spPr bwMode="auto">
                <a:xfrm>
                  <a:off x="12641" y="4795"/>
                  <a:ext cx="1411" cy="258"/>
                </a:xfrm>
                <a:custGeom>
                  <a:avLst/>
                  <a:gdLst>
                    <a:gd name="T0" fmla="*/ 180 w 3198"/>
                    <a:gd name="T1" fmla="*/ 34 h 661"/>
                    <a:gd name="T2" fmla="*/ 176 w 3198"/>
                    <a:gd name="T3" fmla="*/ 58 h 661"/>
                    <a:gd name="T4" fmla="*/ 1 w 3198"/>
                    <a:gd name="T5" fmla="*/ 11 h 661"/>
                    <a:gd name="T6" fmla="*/ 298 w 3198"/>
                    <a:gd name="T7" fmla="*/ 58 h 661"/>
                    <a:gd name="T8" fmla="*/ 472 w 3198"/>
                    <a:gd name="T9" fmla="*/ 105 h 661"/>
                    <a:gd name="T10" fmla="*/ 293 w 3198"/>
                    <a:gd name="T11" fmla="*/ 82 h 661"/>
                    <a:gd name="T12" fmla="*/ 298 w 3198"/>
                    <a:gd name="T13" fmla="*/ 58 h 661"/>
                    <a:gd name="T14" fmla="*/ 745 w 3198"/>
                    <a:gd name="T15" fmla="*/ 148 h 661"/>
                    <a:gd name="T16" fmla="*/ 740 w 3198"/>
                    <a:gd name="T17" fmla="*/ 171 h 661"/>
                    <a:gd name="T18" fmla="*/ 566 w 3198"/>
                    <a:gd name="T19" fmla="*/ 124 h 661"/>
                    <a:gd name="T20" fmla="*/ 863 w 3198"/>
                    <a:gd name="T21" fmla="*/ 171 h 661"/>
                    <a:gd name="T22" fmla="*/ 1037 w 3198"/>
                    <a:gd name="T23" fmla="*/ 218 h 661"/>
                    <a:gd name="T24" fmla="*/ 858 w 3198"/>
                    <a:gd name="T25" fmla="*/ 195 h 661"/>
                    <a:gd name="T26" fmla="*/ 863 w 3198"/>
                    <a:gd name="T27" fmla="*/ 171 h 661"/>
                    <a:gd name="T28" fmla="*/ 1310 w 3198"/>
                    <a:gd name="T29" fmla="*/ 261 h 661"/>
                    <a:gd name="T30" fmla="*/ 1305 w 3198"/>
                    <a:gd name="T31" fmla="*/ 284 h 661"/>
                    <a:gd name="T32" fmla="*/ 1131 w 3198"/>
                    <a:gd name="T33" fmla="*/ 237 h 661"/>
                    <a:gd name="T34" fmla="*/ 1427 w 3198"/>
                    <a:gd name="T35" fmla="*/ 284 h 661"/>
                    <a:gd name="T36" fmla="*/ 1602 w 3198"/>
                    <a:gd name="T37" fmla="*/ 331 h 661"/>
                    <a:gd name="T38" fmla="*/ 1423 w 3198"/>
                    <a:gd name="T39" fmla="*/ 308 h 661"/>
                    <a:gd name="T40" fmla="*/ 1427 w 3198"/>
                    <a:gd name="T41" fmla="*/ 284 h 661"/>
                    <a:gd name="T42" fmla="*/ 1875 w 3198"/>
                    <a:gd name="T43" fmla="*/ 374 h 661"/>
                    <a:gd name="T44" fmla="*/ 1870 w 3198"/>
                    <a:gd name="T45" fmla="*/ 397 h 661"/>
                    <a:gd name="T46" fmla="*/ 1696 w 3198"/>
                    <a:gd name="T47" fmla="*/ 350 h 661"/>
                    <a:gd name="T48" fmla="*/ 1992 w 3198"/>
                    <a:gd name="T49" fmla="*/ 397 h 661"/>
                    <a:gd name="T50" fmla="*/ 2166 w 3198"/>
                    <a:gd name="T51" fmla="*/ 444 h 661"/>
                    <a:gd name="T52" fmla="*/ 1988 w 3198"/>
                    <a:gd name="T53" fmla="*/ 421 h 661"/>
                    <a:gd name="T54" fmla="*/ 1992 w 3198"/>
                    <a:gd name="T55" fmla="*/ 397 h 661"/>
                    <a:gd name="T56" fmla="*/ 2439 w 3198"/>
                    <a:gd name="T57" fmla="*/ 487 h 661"/>
                    <a:gd name="T58" fmla="*/ 2435 w 3198"/>
                    <a:gd name="T59" fmla="*/ 510 h 661"/>
                    <a:gd name="T60" fmla="*/ 2261 w 3198"/>
                    <a:gd name="T61" fmla="*/ 463 h 661"/>
                    <a:gd name="T62" fmla="*/ 2557 w 3198"/>
                    <a:gd name="T63" fmla="*/ 510 h 661"/>
                    <a:gd name="T64" fmla="*/ 2731 w 3198"/>
                    <a:gd name="T65" fmla="*/ 557 h 661"/>
                    <a:gd name="T66" fmla="*/ 2552 w 3198"/>
                    <a:gd name="T67" fmla="*/ 534 h 661"/>
                    <a:gd name="T68" fmla="*/ 2557 w 3198"/>
                    <a:gd name="T69" fmla="*/ 510 h 661"/>
                    <a:gd name="T70" fmla="*/ 3004 w 3198"/>
                    <a:gd name="T71" fmla="*/ 600 h 661"/>
                    <a:gd name="T72" fmla="*/ 3000 w 3198"/>
                    <a:gd name="T73" fmla="*/ 623 h 661"/>
                    <a:gd name="T74" fmla="*/ 2825 w 3198"/>
                    <a:gd name="T75" fmla="*/ 576 h 661"/>
                    <a:gd name="T76" fmla="*/ 3122 w 3198"/>
                    <a:gd name="T77" fmla="*/ 623 h 661"/>
                    <a:gd name="T78" fmla="*/ 3197 w 3198"/>
                    <a:gd name="T79" fmla="*/ 651 h 661"/>
                    <a:gd name="T80" fmla="*/ 3117 w 3198"/>
                    <a:gd name="T81" fmla="*/ 647 h 661"/>
                    <a:gd name="T82" fmla="*/ 3122 w 3198"/>
                    <a:gd name="T83" fmla="*/ 623 h 6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3198" h="661">
                      <a:moveTo>
                        <a:pt x="16" y="1"/>
                      </a:moveTo>
                      <a:lnTo>
                        <a:pt x="180" y="34"/>
                      </a:lnTo>
                      <a:cubicBezTo>
                        <a:pt x="187" y="36"/>
                        <a:pt x="191" y="42"/>
                        <a:pt x="190" y="49"/>
                      </a:cubicBezTo>
                      <a:cubicBezTo>
                        <a:pt x="188" y="55"/>
                        <a:pt x="182" y="59"/>
                        <a:pt x="176" y="58"/>
                      </a:cubicBezTo>
                      <a:lnTo>
                        <a:pt x="11" y="25"/>
                      </a:lnTo>
                      <a:cubicBezTo>
                        <a:pt x="4" y="24"/>
                        <a:pt x="0" y="17"/>
                        <a:pt x="1" y="11"/>
                      </a:cubicBezTo>
                      <a:cubicBezTo>
                        <a:pt x="3" y="4"/>
                        <a:pt x="9" y="0"/>
                        <a:pt x="16" y="1"/>
                      </a:cubicBezTo>
                      <a:close/>
                      <a:moveTo>
                        <a:pt x="298" y="58"/>
                      </a:moveTo>
                      <a:lnTo>
                        <a:pt x="463" y="91"/>
                      </a:lnTo>
                      <a:cubicBezTo>
                        <a:pt x="469" y="92"/>
                        <a:pt x="473" y="99"/>
                        <a:pt x="472" y="105"/>
                      </a:cubicBezTo>
                      <a:cubicBezTo>
                        <a:pt x="471" y="112"/>
                        <a:pt x="464" y="116"/>
                        <a:pt x="458" y="115"/>
                      </a:cubicBezTo>
                      <a:lnTo>
                        <a:pt x="293" y="82"/>
                      </a:lnTo>
                      <a:cubicBezTo>
                        <a:pt x="287" y="80"/>
                        <a:pt x="282" y="74"/>
                        <a:pt x="284" y="67"/>
                      </a:cubicBezTo>
                      <a:cubicBezTo>
                        <a:pt x="285" y="61"/>
                        <a:pt x="291" y="57"/>
                        <a:pt x="298" y="58"/>
                      </a:cubicBezTo>
                      <a:close/>
                      <a:moveTo>
                        <a:pt x="580" y="115"/>
                      </a:moveTo>
                      <a:lnTo>
                        <a:pt x="745" y="148"/>
                      </a:lnTo>
                      <a:cubicBezTo>
                        <a:pt x="752" y="149"/>
                        <a:pt x="756" y="155"/>
                        <a:pt x="754" y="162"/>
                      </a:cubicBezTo>
                      <a:cubicBezTo>
                        <a:pt x="753" y="168"/>
                        <a:pt x="747" y="172"/>
                        <a:pt x="740" y="171"/>
                      </a:cubicBezTo>
                      <a:lnTo>
                        <a:pt x="576" y="138"/>
                      </a:lnTo>
                      <a:cubicBezTo>
                        <a:pt x="569" y="137"/>
                        <a:pt x="565" y="130"/>
                        <a:pt x="566" y="124"/>
                      </a:cubicBezTo>
                      <a:cubicBezTo>
                        <a:pt x="567" y="117"/>
                        <a:pt x="574" y="113"/>
                        <a:pt x="580" y="115"/>
                      </a:cubicBezTo>
                      <a:close/>
                      <a:moveTo>
                        <a:pt x="863" y="171"/>
                      </a:moveTo>
                      <a:lnTo>
                        <a:pt x="1027" y="204"/>
                      </a:lnTo>
                      <a:cubicBezTo>
                        <a:pt x="1034" y="205"/>
                        <a:pt x="1038" y="212"/>
                        <a:pt x="1037" y="218"/>
                      </a:cubicBezTo>
                      <a:cubicBezTo>
                        <a:pt x="1036" y="225"/>
                        <a:pt x="1029" y="229"/>
                        <a:pt x="1023" y="228"/>
                      </a:cubicBezTo>
                      <a:lnTo>
                        <a:pt x="858" y="195"/>
                      </a:lnTo>
                      <a:cubicBezTo>
                        <a:pt x="851" y="193"/>
                        <a:pt x="847" y="187"/>
                        <a:pt x="849" y="180"/>
                      </a:cubicBezTo>
                      <a:cubicBezTo>
                        <a:pt x="850" y="174"/>
                        <a:pt x="856" y="170"/>
                        <a:pt x="863" y="171"/>
                      </a:cubicBezTo>
                      <a:close/>
                      <a:moveTo>
                        <a:pt x="1145" y="228"/>
                      </a:moveTo>
                      <a:lnTo>
                        <a:pt x="1310" y="261"/>
                      </a:lnTo>
                      <a:cubicBezTo>
                        <a:pt x="1316" y="262"/>
                        <a:pt x="1321" y="268"/>
                        <a:pt x="1319" y="275"/>
                      </a:cubicBezTo>
                      <a:cubicBezTo>
                        <a:pt x="1318" y="281"/>
                        <a:pt x="1312" y="285"/>
                        <a:pt x="1305" y="284"/>
                      </a:cubicBezTo>
                      <a:lnTo>
                        <a:pt x="1140" y="251"/>
                      </a:lnTo>
                      <a:cubicBezTo>
                        <a:pt x="1134" y="250"/>
                        <a:pt x="1130" y="244"/>
                        <a:pt x="1131" y="237"/>
                      </a:cubicBezTo>
                      <a:cubicBezTo>
                        <a:pt x="1132" y="231"/>
                        <a:pt x="1139" y="226"/>
                        <a:pt x="1145" y="228"/>
                      </a:cubicBezTo>
                      <a:close/>
                      <a:moveTo>
                        <a:pt x="1427" y="284"/>
                      </a:moveTo>
                      <a:lnTo>
                        <a:pt x="1592" y="317"/>
                      </a:lnTo>
                      <a:cubicBezTo>
                        <a:pt x="1599" y="318"/>
                        <a:pt x="1603" y="325"/>
                        <a:pt x="1602" y="331"/>
                      </a:cubicBezTo>
                      <a:cubicBezTo>
                        <a:pt x="1600" y="338"/>
                        <a:pt x="1594" y="342"/>
                        <a:pt x="1588" y="341"/>
                      </a:cubicBezTo>
                      <a:lnTo>
                        <a:pt x="1423" y="308"/>
                      </a:lnTo>
                      <a:cubicBezTo>
                        <a:pt x="1416" y="306"/>
                        <a:pt x="1412" y="300"/>
                        <a:pt x="1413" y="294"/>
                      </a:cubicBezTo>
                      <a:cubicBezTo>
                        <a:pt x="1415" y="287"/>
                        <a:pt x="1421" y="283"/>
                        <a:pt x="1427" y="284"/>
                      </a:cubicBezTo>
                      <a:close/>
                      <a:moveTo>
                        <a:pt x="1710" y="341"/>
                      </a:moveTo>
                      <a:lnTo>
                        <a:pt x="1875" y="374"/>
                      </a:lnTo>
                      <a:cubicBezTo>
                        <a:pt x="1881" y="375"/>
                        <a:pt x="1885" y="381"/>
                        <a:pt x="1884" y="388"/>
                      </a:cubicBezTo>
                      <a:cubicBezTo>
                        <a:pt x="1883" y="394"/>
                        <a:pt x="1876" y="398"/>
                        <a:pt x="1870" y="397"/>
                      </a:cubicBezTo>
                      <a:lnTo>
                        <a:pt x="1705" y="364"/>
                      </a:lnTo>
                      <a:cubicBezTo>
                        <a:pt x="1699" y="363"/>
                        <a:pt x="1694" y="357"/>
                        <a:pt x="1696" y="350"/>
                      </a:cubicBezTo>
                      <a:cubicBezTo>
                        <a:pt x="1697" y="344"/>
                        <a:pt x="1703" y="339"/>
                        <a:pt x="1710" y="341"/>
                      </a:cubicBezTo>
                      <a:close/>
                      <a:moveTo>
                        <a:pt x="1992" y="397"/>
                      </a:moveTo>
                      <a:lnTo>
                        <a:pt x="2157" y="430"/>
                      </a:lnTo>
                      <a:cubicBezTo>
                        <a:pt x="2164" y="431"/>
                        <a:pt x="2168" y="438"/>
                        <a:pt x="2166" y="444"/>
                      </a:cubicBezTo>
                      <a:cubicBezTo>
                        <a:pt x="2165" y="451"/>
                        <a:pt x="2159" y="455"/>
                        <a:pt x="2152" y="454"/>
                      </a:cubicBezTo>
                      <a:lnTo>
                        <a:pt x="1988" y="421"/>
                      </a:lnTo>
                      <a:cubicBezTo>
                        <a:pt x="1981" y="419"/>
                        <a:pt x="1977" y="413"/>
                        <a:pt x="1978" y="407"/>
                      </a:cubicBezTo>
                      <a:cubicBezTo>
                        <a:pt x="1979" y="400"/>
                        <a:pt x="1986" y="396"/>
                        <a:pt x="1992" y="397"/>
                      </a:cubicBezTo>
                      <a:close/>
                      <a:moveTo>
                        <a:pt x="2275" y="454"/>
                      </a:moveTo>
                      <a:lnTo>
                        <a:pt x="2439" y="487"/>
                      </a:lnTo>
                      <a:cubicBezTo>
                        <a:pt x="2446" y="488"/>
                        <a:pt x="2450" y="494"/>
                        <a:pt x="2449" y="501"/>
                      </a:cubicBezTo>
                      <a:cubicBezTo>
                        <a:pt x="2448" y="507"/>
                        <a:pt x="2441" y="512"/>
                        <a:pt x="2435" y="510"/>
                      </a:cubicBezTo>
                      <a:lnTo>
                        <a:pt x="2270" y="477"/>
                      </a:lnTo>
                      <a:cubicBezTo>
                        <a:pt x="2263" y="476"/>
                        <a:pt x="2259" y="470"/>
                        <a:pt x="2261" y="463"/>
                      </a:cubicBezTo>
                      <a:cubicBezTo>
                        <a:pt x="2262" y="457"/>
                        <a:pt x="2268" y="452"/>
                        <a:pt x="2275" y="454"/>
                      </a:cubicBezTo>
                      <a:close/>
                      <a:moveTo>
                        <a:pt x="2557" y="510"/>
                      </a:moveTo>
                      <a:lnTo>
                        <a:pt x="2722" y="543"/>
                      </a:lnTo>
                      <a:cubicBezTo>
                        <a:pt x="2728" y="545"/>
                        <a:pt x="2733" y="551"/>
                        <a:pt x="2731" y="557"/>
                      </a:cubicBezTo>
                      <a:cubicBezTo>
                        <a:pt x="2730" y="564"/>
                        <a:pt x="2724" y="568"/>
                        <a:pt x="2717" y="567"/>
                      </a:cubicBezTo>
                      <a:lnTo>
                        <a:pt x="2552" y="534"/>
                      </a:lnTo>
                      <a:cubicBezTo>
                        <a:pt x="2546" y="532"/>
                        <a:pt x="2542" y="526"/>
                        <a:pt x="2543" y="520"/>
                      </a:cubicBezTo>
                      <a:cubicBezTo>
                        <a:pt x="2544" y="513"/>
                        <a:pt x="2551" y="509"/>
                        <a:pt x="2557" y="510"/>
                      </a:cubicBezTo>
                      <a:close/>
                      <a:moveTo>
                        <a:pt x="2839" y="567"/>
                      </a:moveTo>
                      <a:lnTo>
                        <a:pt x="3004" y="600"/>
                      </a:lnTo>
                      <a:cubicBezTo>
                        <a:pt x="3011" y="601"/>
                        <a:pt x="3015" y="607"/>
                        <a:pt x="3014" y="614"/>
                      </a:cubicBezTo>
                      <a:cubicBezTo>
                        <a:pt x="3012" y="620"/>
                        <a:pt x="3006" y="625"/>
                        <a:pt x="3000" y="623"/>
                      </a:cubicBezTo>
                      <a:lnTo>
                        <a:pt x="2835" y="590"/>
                      </a:lnTo>
                      <a:cubicBezTo>
                        <a:pt x="2828" y="589"/>
                        <a:pt x="2824" y="583"/>
                        <a:pt x="2825" y="576"/>
                      </a:cubicBezTo>
                      <a:cubicBezTo>
                        <a:pt x="2827" y="570"/>
                        <a:pt x="2833" y="565"/>
                        <a:pt x="2839" y="567"/>
                      </a:cubicBezTo>
                      <a:close/>
                      <a:moveTo>
                        <a:pt x="3122" y="623"/>
                      </a:moveTo>
                      <a:lnTo>
                        <a:pt x="3187" y="636"/>
                      </a:lnTo>
                      <a:cubicBezTo>
                        <a:pt x="3194" y="638"/>
                        <a:pt x="3198" y="644"/>
                        <a:pt x="3197" y="651"/>
                      </a:cubicBezTo>
                      <a:cubicBezTo>
                        <a:pt x="3195" y="657"/>
                        <a:pt x="3189" y="661"/>
                        <a:pt x="3183" y="660"/>
                      </a:cubicBezTo>
                      <a:lnTo>
                        <a:pt x="3117" y="647"/>
                      </a:lnTo>
                      <a:cubicBezTo>
                        <a:pt x="3111" y="646"/>
                        <a:pt x="3106" y="639"/>
                        <a:pt x="3108" y="633"/>
                      </a:cubicBezTo>
                      <a:cubicBezTo>
                        <a:pt x="3109" y="626"/>
                        <a:pt x="3115" y="622"/>
                        <a:pt x="3122" y="623"/>
                      </a:cubicBezTo>
                      <a:close/>
                    </a:path>
                  </a:pathLst>
                </a:custGeom>
                <a:solidFill>
                  <a:srgbClr val="000000"/>
                </a:solidFill>
                <a:ln w="0" cap="flat">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a:p>
              </p:txBody>
            </p:sp>
            <p:sp>
              <p:nvSpPr>
                <p:cNvPr id="59" name="Line 39">
                  <a:extLst>
                    <a:ext uri="{FF2B5EF4-FFF2-40B4-BE49-F238E27FC236}">
                      <a16:creationId xmlns:a16="http://schemas.microsoft.com/office/drawing/2014/main" id="{16F5C313-8406-4834-8A3B-18C66493477C}"/>
                    </a:ext>
                  </a:extLst>
                </p:cNvPr>
                <p:cNvSpPr>
                  <a:spLocks noChangeShapeType="1"/>
                </p:cNvSpPr>
                <p:nvPr/>
              </p:nvSpPr>
              <p:spPr bwMode="auto">
                <a:xfrm flipV="1">
                  <a:off x="11752" y="4030"/>
                  <a:ext cx="0" cy="150"/>
                </a:xfrm>
                <a:prstGeom prst="line">
                  <a:avLst/>
                </a:prstGeom>
                <a:noFill/>
                <a:ln w="134938" cap="rnd">
                  <a:solidFill>
                    <a:srgbClr val="0070C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60" name="Freeform 40">
                  <a:extLst>
                    <a:ext uri="{FF2B5EF4-FFF2-40B4-BE49-F238E27FC236}">
                      <a16:creationId xmlns:a16="http://schemas.microsoft.com/office/drawing/2014/main" id="{A0DD4771-0A8B-4BB7-9209-951C4FA29947}"/>
                    </a:ext>
                  </a:extLst>
                </p:cNvPr>
                <p:cNvSpPr>
                  <a:spLocks/>
                </p:cNvSpPr>
                <p:nvPr/>
              </p:nvSpPr>
              <p:spPr bwMode="auto">
                <a:xfrm>
                  <a:off x="11631" y="3737"/>
                  <a:ext cx="241" cy="320"/>
                </a:xfrm>
                <a:custGeom>
                  <a:avLst/>
                  <a:gdLst>
                    <a:gd name="T0" fmla="*/ 0 w 241"/>
                    <a:gd name="T1" fmla="*/ 320 h 320"/>
                    <a:gd name="T2" fmla="*/ 121 w 241"/>
                    <a:gd name="T3" fmla="*/ 0 h 320"/>
                    <a:gd name="T4" fmla="*/ 241 w 241"/>
                    <a:gd name="T5" fmla="*/ 320 h 320"/>
                    <a:gd name="T6" fmla="*/ 0 w 241"/>
                    <a:gd name="T7" fmla="*/ 320 h 320"/>
                  </a:gdLst>
                  <a:ahLst/>
                  <a:cxnLst>
                    <a:cxn ang="0">
                      <a:pos x="T0" y="T1"/>
                    </a:cxn>
                    <a:cxn ang="0">
                      <a:pos x="T2" y="T3"/>
                    </a:cxn>
                    <a:cxn ang="0">
                      <a:pos x="T4" y="T5"/>
                    </a:cxn>
                    <a:cxn ang="0">
                      <a:pos x="T6" y="T7"/>
                    </a:cxn>
                  </a:cxnLst>
                  <a:rect l="0" t="0" r="r" b="b"/>
                  <a:pathLst>
                    <a:path w="241" h="320">
                      <a:moveTo>
                        <a:pt x="0" y="320"/>
                      </a:moveTo>
                      <a:lnTo>
                        <a:pt x="121" y="0"/>
                      </a:lnTo>
                      <a:lnTo>
                        <a:pt x="241" y="320"/>
                      </a:lnTo>
                      <a:lnTo>
                        <a:pt x="0" y="320"/>
                      </a:lnTo>
                      <a:close/>
                    </a:path>
                  </a:pathLst>
                </a:custGeom>
                <a:solidFill>
                  <a:srgbClr val="0070C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p>
              </p:txBody>
            </p:sp>
            <p:sp>
              <p:nvSpPr>
                <p:cNvPr id="61" name="Rectangle 41">
                  <a:extLst>
                    <a:ext uri="{FF2B5EF4-FFF2-40B4-BE49-F238E27FC236}">
                      <a16:creationId xmlns:a16="http://schemas.microsoft.com/office/drawing/2014/main" id="{ED03A17C-AC2F-4CAF-A06D-991CB118330E}"/>
                    </a:ext>
                  </a:extLst>
                </p:cNvPr>
                <p:cNvSpPr>
                  <a:spLocks noChangeArrowheads="1"/>
                </p:cNvSpPr>
                <p:nvPr/>
              </p:nvSpPr>
              <p:spPr bwMode="auto">
                <a:xfrm>
                  <a:off x="9702" y="6436"/>
                  <a:ext cx="515" cy="1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900" b="1" i="0" u="none" strike="noStrike" cap="none" normalizeH="0" baseline="0">
                      <a:ln>
                        <a:noFill/>
                      </a:ln>
                      <a:solidFill>
                        <a:srgbClr val="FF0000"/>
                      </a:solidFill>
                      <a:effectLst/>
                      <a:latin typeface="??" charset="-122"/>
                    </a:rPr>
                    <a:t>QoAIS</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2" name="Rectangle 42">
                  <a:extLst>
                    <a:ext uri="{FF2B5EF4-FFF2-40B4-BE49-F238E27FC236}">
                      <a16:creationId xmlns:a16="http://schemas.microsoft.com/office/drawing/2014/main" id="{57755CF4-5872-4AF2-9EC0-919C722E0A4E}"/>
                    </a:ext>
                  </a:extLst>
                </p:cNvPr>
                <p:cNvSpPr>
                  <a:spLocks noChangeArrowheads="1"/>
                </p:cNvSpPr>
                <p:nvPr/>
              </p:nvSpPr>
              <p:spPr bwMode="auto">
                <a:xfrm>
                  <a:off x="10313" y="7829"/>
                  <a:ext cx="395"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300" b="1" i="0" u="none" strike="noStrike" cap="none" normalizeH="0" baseline="0">
                      <a:ln>
                        <a:noFill/>
                      </a:ln>
                      <a:solidFill>
                        <a:srgbClr val="000000"/>
                      </a:solidFill>
                      <a:effectLst/>
                      <a:latin typeface="Times New Roman" panose="02020603050405020304" pitchFamily="18" charset="0"/>
                    </a:rPr>
                    <a:t>UE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63" name="Picture 43">
                  <a:extLst>
                    <a:ext uri="{FF2B5EF4-FFF2-40B4-BE49-F238E27FC236}">
                      <a16:creationId xmlns:a16="http://schemas.microsoft.com/office/drawing/2014/main" id="{FC424923-B76E-4553-9B50-519CB0B63E0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51" y="7233"/>
                  <a:ext cx="558" cy="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4" name="Picture 44">
                  <a:extLst>
                    <a:ext uri="{FF2B5EF4-FFF2-40B4-BE49-F238E27FC236}">
                      <a16:creationId xmlns:a16="http://schemas.microsoft.com/office/drawing/2014/main" id="{7E1D0D65-CEB0-4256-A458-53618CFED6D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251" y="7233"/>
                  <a:ext cx="558" cy="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5" name="Picture 45">
                  <a:extLst>
                    <a:ext uri="{FF2B5EF4-FFF2-40B4-BE49-F238E27FC236}">
                      <a16:creationId xmlns:a16="http://schemas.microsoft.com/office/drawing/2014/main" id="{D62F9841-6723-4C50-8344-F2E2118BC2AB}"/>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193" y="7202"/>
                  <a:ext cx="628"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 name="Picture 46">
                  <a:extLst>
                    <a:ext uri="{FF2B5EF4-FFF2-40B4-BE49-F238E27FC236}">
                      <a16:creationId xmlns:a16="http://schemas.microsoft.com/office/drawing/2014/main" id="{FE4985BB-31BC-4207-B8DD-2B17D78C1090}"/>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1193" y="7202"/>
                  <a:ext cx="628" cy="5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7" name="Picture 47">
                  <a:extLst>
                    <a:ext uri="{FF2B5EF4-FFF2-40B4-BE49-F238E27FC236}">
                      <a16:creationId xmlns:a16="http://schemas.microsoft.com/office/drawing/2014/main" id="{CE149EBA-423B-4462-9D73-9E3FF34AEF09}"/>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163" y="7227"/>
                  <a:ext cx="600" cy="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8" name="Picture 48">
                  <a:extLst>
                    <a:ext uri="{FF2B5EF4-FFF2-40B4-BE49-F238E27FC236}">
                      <a16:creationId xmlns:a16="http://schemas.microsoft.com/office/drawing/2014/main" id="{84FC8169-EC83-4344-BAC1-A74113D04370}"/>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0163" y="7227"/>
                  <a:ext cx="600" cy="5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9" name="Picture 49">
                  <a:extLst>
                    <a:ext uri="{FF2B5EF4-FFF2-40B4-BE49-F238E27FC236}">
                      <a16:creationId xmlns:a16="http://schemas.microsoft.com/office/drawing/2014/main" id="{F34C8C65-049E-46E1-9218-B5DD166B3538}"/>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3183" y="7177"/>
                  <a:ext cx="684" cy="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0" name="Picture 50">
                  <a:extLst>
                    <a:ext uri="{FF2B5EF4-FFF2-40B4-BE49-F238E27FC236}">
                      <a16:creationId xmlns:a16="http://schemas.microsoft.com/office/drawing/2014/main" id="{82B3F146-D9CF-4E59-873C-58305447ECA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83" y="7177"/>
                  <a:ext cx="684" cy="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 name="Rectangle 51">
                  <a:extLst>
                    <a:ext uri="{FF2B5EF4-FFF2-40B4-BE49-F238E27FC236}">
                      <a16:creationId xmlns:a16="http://schemas.microsoft.com/office/drawing/2014/main" id="{78D1F98E-C328-4798-9C77-FDFDB82101A5}"/>
                    </a:ext>
                  </a:extLst>
                </p:cNvPr>
                <p:cNvSpPr>
                  <a:spLocks noChangeArrowheads="1"/>
                </p:cNvSpPr>
                <p:nvPr/>
              </p:nvSpPr>
              <p:spPr bwMode="auto">
                <a:xfrm>
                  <a:off x="11355" y="7829"/>
                  <a:ext cx="409"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300" b="1" i="0" u="none" strike="noStrike" cap="none" normalizeH="0" baseline="0">
                      <a:ln>
                        <a:noFill/>
                      </a:ln>
                      <a:solidFill>
                        <a:srgbClr val="000000"/>
                      </a:solidFill>
                      <a:effectLst/>
                      <a:latin typeface="Times New Roman" panose="02020603050405020304" pitchFamily="18" charset="0"/>
                    </a:rPr>
                    <a:t>AN</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2" name="Rectangle 52">
                  <a:extLst>
                    <a:ext uri="{FF2B5EF4-FFF2-40B4-BE49-F238E27FC236}">
                      <a16:creationId xmlns:a16="http://schemas.microsoft.com/office/drawing/2014/main" id="{31C51911-4D3C-47B4-ABDE-9A1CC60084D2}"/>
                    </a:ext>
                  </a:extLst>
                </p:cNvPr>
                <p:cNvSpPr>
                  <a:spLocks noChangeArrowheads="1"/>
                </p:cNvSpPr>
                <p:nvPr/>
              </p:nvSpPr>
              <p:spPr bwMode="auto">
                <a:xfrm>
                  <a:off x="12307" y="7829"/>
                  <a:ext cx="55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300" b="1" i="0" u="none" strike="noStrike" cap="none" normalizeH="0" baseline="0">
                      <a:ln>
                        <a:noFill/>
                      </a:ln>
                      <a:solidFill>
                        <a:srgbClr val="000000"/>
                      </a:solidFill>
                      <a:effectLst/>
                      <a:latin typeface="Times New Roman" panose="02020603050405020304" pitchFamily="18" charset="0"/>
                    </a:rPr>
                    <a:t>Core</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73" name="Rectangle 53">
                  <a:extLst>
                    <a:ext uri="{FF2B5EF4-FFF2-40B4-BE49-F238E27FC236}">
                      <a16:creationId xmlns:a16="http://schemas.microsoft.com/office/drawing/2014/main" id="{3D907A38-D454-48EB-B4CE-FE9E961D0C77}"/>
                    </a:ext>
                  </a:extLst>
                </p:cNvPr>
                <p:cNvSpPr>
                  <a:spLocks noChangeArrowheads="1"/>
                </p:cNvSpPr>
                <p:nvPr/>
              </p:nvSpPr>
              <p:spPr bwMode="auto">
                <a:xfrm>
                  <a:off x="13413" y="7808"/>
                  <a:ext cx="381" cy="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2300" b="1" i="0" u="none" strike="noStrike" cap="none" normalizeH="0" baseline="0">
                      <a:ln>
                        <a:noFill/>
                      </a:ln>
                      <a:solidFill>
                        <a:srgbClr val="000000"/>
                      </a:solidFill>
                      <a:effectLst/>
                      <a:latin typeface="Times New Roman" panose="02020603050405020304" pitchFamily="18" charset="0"/>
                    </a:rPr>
                    <a:t>AF</a:t>
                  </a: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74" name="Picture 54">
                  <a:extLst>
                    <a:ext uri="{FF2B5EF4-FFF2-40B4-BE49-F238E27FC236}">
                      <a16:creationId xmlns:a16="http://schemas.microsoft.com/office/drawing/2014/main" id="{37944565-B096-436F-988B-8F568FCB8799}"/>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10480" y="7046"/>
                  <a:ext cx="410"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5" name="Picture 55">
                  <a:extLst>
                    <a:ext uri="{FF2B5EF4-FFF2-40B4-BE49-F238E27FC236}">
                      <a16:creationId xmlns:a16="http://schemas.microsoft.com/office/drawing/2014/main" id="{F322722B-C39A-49AC-BEBF-3CB3523598E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0480" y="7046"/>
                  <a:ext cx="410"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6" name="Picture 56">
                  <a:extLst>
                    <a:ext uri="{FF2B5EF4-FFF2-40B4-BE49-F238E27FC236}">
                      <a16:creationId xmlns:a16="http://schemas.microsoft.com/office/drawing/2014/main" id="{1E139912-B1C2-4EE2-A47F-76D5682666AF}"/>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11581"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7" name="Picture 57">
                  <a:extLst>
                    <a:ext uri="{FF2B5EF4-FFF2-40B4-BE49-F238E27FC236}">
                      <a16:creationId xmlns:a16="http://schemas.microsoft.com/office/drawing/2014/main" id="{7C72ED68-010C-4C77-97E6-1B6BC11B4B83}"/>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1581"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8" name="Picture 58">
                  <a:extLst>
                    <a:ext uri="{FF2B5EF4-FFF2-40B4-BE49-F238E27FC236}">
                      <a16:creationId xmlns:a16="http://schemas.microsoft.com/office/drawing/2014/main" id="{4CA3C701-99DB-4B3B-A3A6-ED0530C6EB5D}"/>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12576"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9" name="Picture 59">
                  <a:extLst>
                    <a:ext uri="{FF2B5EF4-FFF2-40B4-BE49-F238E27FC236}">
                      <a16:creationId xmlns:a16="http://schemas.microsoft.com/office/drawing/2014/main" id="{3C98D32F-29ED-4260-8405-573C88172534}"/>
                    </a:ext>
                  </a:extLst>
                </p:cNvPr>
                <p:cNvPicPr>
                  <a:picLocks noChangeAspect="1" noChangeArrowheads="1"/>
                </p:cNvPicPr>
                <p:nvPr/>
              </p:nvPicPr>
              <p:blipFill>
                <a:blip r:embed="rId16">
                  <a:extLst>
                    <a:ext uri="{28A0092B-C50C-407E-A947-70E740481C1C}">
                      <a14:useLocalDpi xmlns:a14="http://schemas.microsoft.com/office/drawing/2010/main" val="0"/>
                    </a:ext>
                  </a:extLst>
                </a:blip>
                <a:srcRect/>
                <a:stretch>
                  <a:fillRect/>
                </a:stretch>
              </p:blipFill>
              <p:spPr bwMode="auto">
                <a:xfrm>
                  <a:off x="12576"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0" name="Picture 60">
                  <a:extLst>
                    <a:ext uri="{FF2B5EF4-FFF2-40B4-BE49-F238E27FC236}">
                      <a16:creationId xmlns:a16="http://schemas.microsoft.com/office/drawing/2014/main" id="{1C888103-FF72-48B9-AF4D-9A0A4E409A50}"/>
                    </a:ext>
                  </a:extLst>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13465"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 name="Picture 61">
                  <a:extLst>
                    <a:ext uri="{FF2B5EF4-FFF2-40B4-BE49-F238E27FC236}">
                      <a16:creationId xmlns:a16="http://schemas.microsoft.com/office/drawing/2014/main" id="{1785CFC4-05FF-4820-A3A4-7F9A38E5ABEC}"/>
                    </a:ext>
                  </a:extLst>
                </p:cNvPr>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13465" y="7046"/>
                  <a:ext cx="402" cy="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2" name="Line 62">
                  <a:extLst>
                    <a:ext uri="{FF2B5EF4-FFF2-40B4-BE49-F238E27FC236}">
                      <a16:creationId xmlns:a16="http://schemas.microsoft.com/office/drawing/2014/main" id="{83566984-C4B7-4F53-B353-3EE02BD5C8B4}"/>
                    </a:ext>
                  </a:extLst>
                </p:cNvPr>
                <p:cNvSpPr>
                  <a:spLocks noChangeShapeType="1"/>
                </p:cNvSpPr>
                <p:nvPr/>
              </p:nvSpPr>
              <p:spPr bwMode="auto">
                <a:xfrm>
                  <a:off x="10757" y="7515"/>
                  <a:ext cx="436" cy="0"/>
                </a:xfrm>
                <a:prstGeom prst="line">
                  <a:avLst/>
                </a:prstGeom>
                <a:noFill/>
                <a:ln w="5080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3" name="Line 63">
                  <a:extLst>
                    <a:ext uri="{FF2B5EF4-FFF2-40B4-BE49-F238E27FC236}">
                      <a16:creationId xmlns:a16="http://schemas.microsoft.com/office/drawing/2014/main" id="{99B419D0-9123-429C-9D72-55E457F597E8}"/>
                    </a:ext>
                  </a:extLst>
                </p:cNvPr>
                <p:cNvSpPr>
                  <a:spLocks noChangeShapeType="1"/>
                </p:cNvSpPr>
                <p:nvPr/>
              </p:nvSpPr>
              <p:spPr bwMode="auto">
                <a:xfrm>
                  <a:off x="11815" y="7515"/>
                  <a:ext cx="436" cy="0"/>
                </a:xfrm>
                <a:prstGeom prst="line">
                  <a:avLst/>
                </a:prstGeom>
                <a:noFill/>
                <a:ln w="5080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sp>
              <p:nvSpPr>
                <p:cNvPr id="84" name="Line 64">
                  <a:extLst>
                    <a:ext uri="{FF2B5EF4-FFF2-40B4-BE49-F238E27FC236}">
                      <a16:creationId xmlns:a16="http://schemas.microsoft.com/office/drawing/2014/main" id="{FB332DA7-92B2-4466-8396-0373A7ED541C}"/>
                    </a:ext>
                  </a:extLst>
                </p:cNvPr>
                <p:cNvSpPr>
                  <a:spLocks noChangeShapeType="1"/>
                </p:cNvSpPr>
                <p:nvPr/>
              </p:nvSpPr>
              <p:spPr bwMode="auto">
                <a:xfrm>
                  <a:off x="12803" y="7515"/>
                  <a:ext cx="436" cy="0"/>
                </a:xfrm>
                <a:prstGeom prst="line">
                  <a:avLst/>
                </a:prstGeom>
                <a:noFill/>
                <a:ln w="50800" cap="rnd">
                  <a:solidFill>
                    <a:srgbClr val="000000"/>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en-US"/>
                </a:p>
              </p:txBody>
            </p:sp>
          </p:grpSp>
          <p:sp>
            <p:nvSpPr>
              <p:cNvPr id="29" name="Rectangle 26">
                <a:extLst>
                  <a:ext uri="{FF2B5EF4-FFF2-40B4-BE49-F238E27FC236}">
                    <a16:creationId xmlns:a16="http://schemas.microsoft.com/office/drawing/2014/main" id="{C2C3D0BB-9F65-422B-85CD-20FF1EAAA42B}"/>
                  </a:ext>
                </a:extLst>
              </p:cNvPr>
              <p:cNvSpPr>
                <a:spLocks noChangeArrowheads="1"/>
              </p:cNvSpPr>
              <p:nvPr/>
            </p:nvSpPr>
            <p:spPr bwMode="auto">
              <a:xfrm>
                <a:off x="15465426" y="8856663"/>
                <a:ext cx="1402556" cy="8479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i="0" u="none" strike="noStrike" cap="none" normalizeH="0" baseline="0" dirty="0" err="1">
                    <a:ln>
                      <a:noFill/>
                    </a:ln>
                    <a:solidFill>
                      <a:srgbClr val="000000"/>
                    </a:solidFill>
                    <a:effectLst/>
                    <a:latin typeface="??" charset="-122"/>
                  </a:rPr>
                  <a:t>Computa-tion</a:t>
                </a:r>
                <a:r>
                  <a:rPr kumimoji="0" lang="en-US" altLang="en-US" sz="1900" i="0" u="none" strike="noStrike" cap="none" normalizeH="0" baseline="0" dirty="0">
                    <a:ln>
                      <a:noFill/>
                    </a:ln>
                    <a:solidFill>
                      <a:srgbClr val="000000"/>
                    </a:solidFill>
                    <a:effectLst/>
                    <a:latin typeface="??" charset="-122"/>
                  </a:rPr>
                  <a:t> Resources</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30" name="Rectangle 26">
                <a:extLst>
                  <a:ext uri="{FF2B5EF4-FFF2-40B4-BE49-F238E27FC236}">
                    <a16:creationId xmlns:a16="http://schemas.microsoft.com/office/drawing/2014/main" id="{F42F6392-40FD-49CF-9245-0C85C330C5A9}"/>
                  </a:ext>
                </a:extLst>
              </p:cNvPr>
              <p:cNvSpPr>
                <a:spLocks noChangeArrowheads="1"/>
              </p:cNvSpPr>
              <p:nvPr/>
            </p:nvSpPr>
            <p:spPr bwMode="auto">
              <a:xfrm>
                <a:off x="17320972" y="8851900"/>
                <a:ext cx="1309687"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900" dirty="0">
                    <a:solidFill>
                      <a:srgbClr val="000000"/>
                    </a:solidFill>
                    <a:latin typeface="??" charset="-122"/>
                  </a:rPr>
                  <a:t>Data </a:t>
                </a:r>
                <a:r>
                  <a:rPr kumimoji="0" lang="en-US" altLang="en-US" sz="1900" i="0" u="none" strike="noStrike" cap="none" normalizeH="0" baseline="0" dirty="0">
                    <a:ln>
                      <a:noFill/>
                    </a:ln>
                    <a:solidFill>
                      <a:srgbClr val="000000"/>
                    </a:solidFill>
                    <a:effectLst/>
                    <a:latin typeface="??" charset="-122"/>
                  </a:rPr>
                  <a:t> Resources</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31" name="Rectangle 26">
                <a:extLst>
                  <a:ext uri="{FF2B5EF4-FFF2-40B4-BE49-F238E27FC236}">
                    <a16:creationId xmlns:a16="http://schemas.microsoft.com/office/drawing/2014/main" id="{6F2FD921-EF38-4D71-8236-509F841772F9}"/>
                  </a:ext>
                </a:extLst>
              </p:cNvPr>
              <p:cNvSpPr>
                <a:spLocks noChangeArrowheads="1"/>
              </p:cNvSpPr>
              <p:nvPr/>
            </p:nvSpPr>
            <p:spPr bwMode="auto">
              <a:xfrm>
                <a:off x="19230977" y="8836456"/>
                <a:ext cx="1071564"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900" dirty="0">
                    <a:solidFill>
                      <a:srgbClr val="000000"/>
                    </a:solidFill>
                    <a:latin typeface="??" charset="-122"/>
                  </a:rPr>
                  <a:t>AI </a:t>
                </a:r>
              </a:p>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900" dirty="0">
                    <a:solidFill>
                      <a:srgbClr val="000000"/>
                    </a:solidFill>
                    <a:latin typeface="??" charset="-122"/>
                  </a:rPr>
                  <a:t>M</a:t>
                </a:r>
                <a:r>
                  <a:rPr kumimoji="0" lang="en-US" altLang="en-US" sz="1900" i="0" u="none" strike="noStrike" cap="none" normalizeH="0" baseline="0" dirty="0">
                    <a:ln>
                      <a:noFill/>
                    </a:ln>
                    <a:solidFill>
                      <a:srgbClr val="000000"/>
                    </a:solidFill>
                    <a:effectLst/>
                    <a:latin typeface="??" charset="-122"/>
                  </a:rPr>
                  <a:t>odels</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sp>
            <p:nvSpPr>
              <p:cNvPr id="32" name="Rectangle 26">
                <a:extLst>
                  <a:ext uri="{FF2B5EF4-FFF2-40B4-BE49-F238E27FC236}">
                    <a16:creationId xmlns:a16="http://schemas.microsoft.com/office/drawing/2014/main" id="{A77F0688-5918-49BD-95B2-62C6FD099BE4}"/>
                  </a:ext>
                </a:extLst>
              </p:cNvPr>
              <p:cNvSpPr>
                <a:spLocks noChangeArrowheads="1"/>
              </p:cNvSpPr>
              <p:nvPr/>
            </p:nvSpPr>
            <p:spPr bwMode="auto">
              <a:xfrm>
                <a:off x="20830382" y="8851611"/>
                <a:ext cx="14763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0" rIns="0" bIns="0" numCol="1" anchor="t" anchorCtr="0" compatLnSpc="1">
                <a:prstTxWarp prst="textNoShape">
                  <a:avLst/>
                </a:prstTxWarp>
                <a:spAutoFit/>
              </a:bodyPr>
              <a:lstStyle>
                <a:lvl1pPr algn="l" eaLnBrk="0" fontAlgn="base">
                  <a:spcBef>
                    <a:spcPct val="0"/>
                  </a:spcBef>
                  <a:spcAft>
                    <a:spcPct val="0"/>
                  </a:spcAft>
                  <a:defRPr>
                    <a:solidFill>
                      <a:schemeClr val="tx1"/>
                    </a:solidFill>
                    <a:latin typeface="Arial" panose="020B0604020202020204" pitchFamily="34" charset="0"/>
                  </a:defRPr>
                </a:lvl1pPr>
                <a:lvl2pPr marL="457200" algn="l" eaLnBrk="0" fontAlgn="base">
                  <a:spcBef>
                    <a:spcPct val="0"/>
                  </a:spcBef>
                  <a:spcAft>
                    <a:spcPct val="0"/>
                  </a:spcAft>
                  <a:defRPr>
                    <a:solidFill>
                      <a:schemeClr val="tx1"/>
                    </a:solidFill>
                    <a:latin typeface="Arial" panose="020B0604020202020204" pitchFamily="34" charset="0"/>
                  </a:defRPr>
                </a:lvl2pPr>
                <a:lvl3pPr marL="914400" algn="l" eaLnBrk="0" fontAlgn="base">
                  <a:spcBef>
                    <a:spcPct val="0"/>
                  </a:spcBef>
                  <a:spcAft>
                    <a:spcPct val="0"/>
                  </a:spcAft>
                  <a:defRPr>
                    <a:solidFill>
                      <a:schemeClr val="tx1"/>
                    </a:solidFill>
                    <a:latin typeface="Arial" panose="020B0604020202020204" pitchFamily="34" charset="0"/>
                  </a:defRPr>
                </a:lvl3pPr>
                <a:lvl4pPr marL="1371600" algn="l" eaLnBrk="0" fontAlgn="base">
                  <a:spcBef>
                    <a:spcPct val="0"/>
                  </a:spcBef>
                  <a:spcAft>
                    <a:spcPct val="0"/>
                  </a:spcAft>
                  <a:defRPr>
                    <a:solidFill>
                      <a:schemeClr val="tx1"/>
                    </a:solidFill>
                    <a:latin typeface="Arial" panose="020B0604020202020204" pitchFamily="34" charset="0"/>
                  </a:defRPr>
                </a:lvl4pPr>
                <a:lvl5pPr marL="1828800" algn="l" eaLnBrk="0" fontAlgn="base">
                  <a:spcBef>
                    <a:spcPct val="0"/>
                  </a:spcBef>
                  <a:spcAft>
                    <a:spcPct val="0"/>
                  </a:spcAft>
                  <a:defRPr>
                    <a:solidFill>
                      <a:schemeClr val="tx1"/>
                    </a:solidFill>
                    <a:latin typeface="Arial" panose="020B0604020202020204" pitchFamily="34" charset="0"/>
                  </a:defRPr>
                </a:lvl5pPr>
                <a:lvl6pPr marL="2286000" algn="l" eaLnBrk="0" fontAlgn="base">
                  <a:spcBef>
                    <a:spcPct val="0"/>
                  </a:spcBef>
                  <a:spcAft>
                    <a:spcPct val="0"/>
                  </a:spcAft>
                  <a:defRPr>
                    <a:solidFill>
                      <a:schemeClr val="tx1"/>
                    </a:solidFill>
                    <a:latin typeface="Arial" panose="020B0604020202020204" pitchFamily="34" charset="0"/>
                  </a:defRPr>
                </a:lvl6pPr>
                <a:lvl7pPr marL="2743200" algn="l" eaLnBrk="0" fontAlgn="base">
                  <a:spcBef>
                    <a:spcPct val="0"/>
                  </a:spcBef>
                  <a:spcAft>
                    <a:spcPct val="0"/>
                  </a:spcAft>
                  <a:defRPr>
                    <a:solidFill>
                      <a:schemeClr val="tx1"/>
                    </a:solidFill>
                    <a:latin typeface="Arial" panose="020B0604020202020204" pitchFamily="34" charset="0"/>
                  </a:defRPr>
                </a:lvl7pPr>
                <a:lvl8pPr marL="3200400" algn="l" eaLnBrk="0" fontAlgn="base">
                  <a:spcBef>
                    <a:spcPct val="0"/>
                  </a:spcBef>
                  <a:spcAft>
                    <a:spcPct val="0"/>
                  </a:spcAft>
                  <a:defRPr>
                    <a:solidFill>
                      <a:schemeClr val="tx1"/>
                    </a:solidFill>
                    <a:latin typeface="Arial" panose="020B0604020202020204" pitchFamily="34" charset="0"/>
                  </a:defRPr>
                </a:lvl8pPr>
                <a:lvl9pPr marL="3657600" algn="l" eaLnBrk="0" fontAlgn="base">
                  <a:spcBef>
                    <a:spcPct val="0"/>
                  </a:spcBef>
                  <a:spcAft>
                    <a:spcPct val="0"/>
                  </a:spcAft>
                  <a:defRPr>
                    <a:solidFill>
                      <a:schemeClr val="tx1"/>
                    </a:solidFill>
                    <a:latin typeface="Arial" panose="020B0604020202020204" pitchFamily="34"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pPr>
                <a:r>
                  <a:rPr lang="en-US" altLang="en-US" sz="1900" dirty="0">
                    <a:solidFill>
                      <a:srgbClr val="000000"/>
                    </a:solidFill>
                    <a:latin typeface="??" charset="-122"/>
                  </a:rPr>
                  <a:t>Connection</a:t>
                </a:r>
              </a:p>
              <a:p>
                <a:pPr marL="0" marR="0" lvl="0" indent="0" algn="ctr" defTabSz="914400" rtl="0" eaLnBrk="0" fontAlgn="base" latinLnBrk="0" hangingPunct="0">
                  <a:lnSpc>
                    <a:spcPct val="100000"/>
                  </a:lnSpc>
                  <a:spcBef>
                    <a:spcPct val="0"/>
                  </a:spcBef>
                  <a:spcAft>
                    <a:spcPct val="0"/>
                  </a:spcAft>
                  <a:buClrTx/>
                  <a:buSzTx/>
                  <a:buFontTx/>
                  <a:buNone/>
                  <a:tabLst/>
                </a:pPr>
                <a:r>
                  <a:rPr kumimoji="0" lang="en-US" altLang="en-US" sz="1900" i="0" u="none" strike="noStrike" cap="none" normalizeH="0" baseline="0" dirty="0">
                    <a:ln>
                      <a:noFill/>
                    </a:ln>
                    <a:solidFill>
                      <a:srgbClr val="000000"/>
                    </a:solidFill>
                    <a:effectLst/>
                  </a:rPr>
                  <a:t>Resources</a:t>
                </a:r>
                <a:endParaRPr kumimoji="0" lang="en-US" altLang="en-US" sz="1800" i="0" u="none" strike="noStrike" cap="none" normalizeH="0" baseline="0" dirty="0">
                  <a:ln>
                    <a:noFill/>
                  </a:ln>
                  <a:solidFill>
                    <a:schemeClr val="tx1"/>
                  </a:solidFill>
                  <a:effectLst/>
                  <a:latin typeface="Arial" panose="020B0604020202020204" pitchFamily="34" charset="0"/>
                </a:endParaRPr>
              </a:p>
            </p:txBody>
          </p:sp>
        </p:grpSp>
      </p:grpSp>
      <p:pic>
        <p:nvPicPr>
          <p:cNvPr id="5" name="图片 4">
            <a:extLst>
              <a:ext uri="{FF2B5EF4-FFF2-40B4-BE49-F238E27FC236}">
                <a16:creationId xmlns:a16="http://schemas.microsoft.com/office/drawing/2014/main" id="{844B4168-2192-4402-871B-D39042315979}"/>
              </a:ext>
            </a:extLst>
          </p:cNvPr>
          <p:cNvPicPr>
            <a:picLocks noChangeAspect="1"/>
          </p:cNvPicPr>
          <p:nvPr/>
        </p:nvPicPr>
        <p:blipFill>
          <a:blip r:embed="rId19"/>
          <a:stretch>
            <a:fillRect/>
          </a:stretch>
        </p:blipFill>
        <p:spPr>
          <a:xfrm>
            <a:off x="2262964" y="5153011"/>
            <a:ext cx="11512355" cy="7315882"/>
          </a:xfrm>
          <a:prstGeom prst="rect">
            <a:avLst/>
          </a:prstGeom>
        </p:spPr>
      </p:pic>
    </p:spTree>
    <p:extLst>
      <p:ext uri="{BB962C8B-B14F-4D97-AF65-F5344CB8AC3E}">
        <p14:creationId xmlns:p14="http://schemas.microsoft.com/office/powerpoint/2010/main" val="12991486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93DB7022-D171-4900-9045-C492EF7A8480}"/>
              </a:ext>
            </a:extLst>
          </p:cNvPr>
          <p:cNvSpPr>
            <a:spLocks noGrp="1"/>
          </p:cNvSpPr>
          <p:nvPr>
            <p:ph type="title"/>
          </p:nvPr>
        </p:nvSpPr>
        <p:spPr/>
        <p:txBody>
          <a:bodyPr/>
          <a:lstStyle/>
          <a:p>
            <a:r>
              <a:rPr kumimoji="1" lang="en-US" altLang="zh-CN" dirty="0"/>
              <a:t>OPPO proposal for 6G TR skeleton</a:t>
            </a:r>
          </a:p>
        </p:txBody>
      </p:sp>
      <p:sp>
        <p:nvSpPr>
          <p:cNvPr id="3" name="文本占位符 2">
            <a:extLst>
              <a:ext uri="{FF2B5EF4-FFF2-40B4-BE49-F238E27FC236}">
                <a16:creationId xmlns:a16="http://schemas.microsoft.com/office/drawing/2014/main" id="{A376220A-9E15-4A72-9554-C4099B2BDA6D}"/>
              </a:ext>
            </a:extLst>
          </p:cNvPr>
          <p:cNvSpPr>
            <a:spLocks noGrp="1"/>
          </p:cNvSpPr>
          <p:nvPr>
            <p:ph type="body" sz="quarter" idx="10"/>
          </p:nvPr>
        </p:nvSpPr>
        <p:spPr>
          <a:xfrm>
            <a:off x="776506" y="3189009"/>
            <a:ext cx="22841774" cy="9899465"/>
          </a:xfrm>
        </p:spPr>
        <p:txBody>
          <a:bodyPr>
            <a:normAutofit/>
          </a:bodyPr>
          <a:lstStyle/>
          <a:p>
            <a:pPr marL="457200" indent="-457200" hangingPunct="0">
              <a:lnSpc>
                <a:spcPct val="100000"/>
              </a:lnSpc>
              <a:spcBef>
                <a:spcPts val="800"/>
              </a:spcBef>
              <a:spcAft>
                <a:spcPts val="800"/>
              </a:spcAft>
              <a:buFont typeface="Wingdings" panose="05000000000000000000" pitchFamily="2" charset="2"/>
              <a:buChar char="n"/>
            </a:pPr>
            <a:r>
              <a:rPr lang="en-US" altLang="zh-CN" sz="2600" dirty="0"/>
              <a:t>In order to make the Stage-1 study efficient, the TR should include the separate clauses corresponding to the following 6 directions: </a:t>
            </a:r>
          </a:p>
          <a:p>
            <a:pPr hangingPunct="0">
              <a:lnSpc>
                <a:spcPct val="100000"/>
              </a:lnSpc>
              <a:spcBef>
                <a:spcPts val="800"/>
              </a:spcBef>
              <a:spcAft>
                <a:spcPts val="800"/>
              </a:spcAft>
            </a:pPr>
            <a:r>
              <a:rPr lang="en-US" altLang="zh-CN" sz="2600" dirty="0"/>
              <a:t>     </a:t>
            </a:r>
            <a:r>
              <a:rPr lang="en-US" altLang="zh-CN" sz="2600" dirty="0" err="1"/>
              <a:t>eMBB</a:t>
            </a:r>
            <a:r>
              <a:rPr lang="en-US" altLang="zh-CN" sz="2600" dirty="0"/>
              <a:t>, Computation+AI, Sensing, Ubiquitous connectivity, and Network operation.</a:t>
            </a:r>
          </a:p>
          <a:p>
            <a:pPr hangingPunct="0">
              <a:lnSpc>
                <a:spcPct val="100000"/>
              </a:lnSpc>
              <a:spcBef>
                <a:spcPts val="800"/>
              </a:spcBef>
              <a:spcAft>
                <a:spcPts val="800"/>
              </a:spcAft>
            </a:pPr>
            <a:endParaRPr lang="en-US" altLang="zh-CN" sz="2600" dirty="0"/>
          </a:p>
          <a:p>
            <a:pPr marL="457200" indent="-457200" hangingPunct="0">
              <a:lnSpc>
                <a:spcPct val="100000"/>
              </a:lnSpc>
              <a:spcBef>
                <a:spcPts val="800"/>
              </a:spcBef>
              <a:spcAft>
                <a:spcPts val="800"/>
              </a:spcAft>
              <a:buFont typeface="Wingdings" panose="05000000000000000000" pitchFamily="2" charset="2"/>
              <a:buChar char="n"/>
            </a:pPr>
            <a:r>
              <a:rPr lang="en-US" altLang="zh-CN" sz="2600" dirty="0"/>
              <a:t>In each clause, some specific considerations should be added such as which aspects should be addressed. </a:t>
            </a:r>
          </a:p>
          <a:p>
            <a:pPr hangingPunct="0">
              <a:lnSpc>
                <a:spcPct val="100000"/>
              </a:lnSpc>
              <a:spcBef>
                <a:spcPts val="800"/>
              </a:spcBef>
              <a:spcAft>
                <a:spcPts val="800"/>
              </a:spcAft>
            </a:pPr>
            <a:r>
              <a:rPr lang="en-US" altLang="zh-CN" sz="2600" dirty="0"/>
              <a:t>    For example, regarding to the Computation+ AI, it is proposed to add a Editor’s Note below addressing some important aspect for the study :</a:t>
            </a:r>
          </a:p>
          <a:p>
            <a:pPr hangingPunct="0">
              <a:lnSpc>
                <a:spcPct val="100000"/>
              </a:lnSpc>
              <a:spcBef>
                <a:spcPts val="800"/>
              </a:spcBef>
              <a:spcAft>
                <a:spcPts val="800"/>
              </a:spcAft>
            </a:pPr>
            <a:r>
              <a:rPr lang="en-US" altLang="zh-CN" sz="2600" dirty="0"/>
              <a:t> </a:t>
            </a:r>
          </a:p>
        </p:txBody>
      </p:sp>
      <p:pic>
        <p:nvPicPr>
          <p:cNvPr id="5" name="图片 4">
            <a:extLst>
              <a:ext uri="{FF2B5EF4-FFF2-40B4-BE49-F238E27FC236}">
                <a16:creationId xmlns:a16="http://schemas.microsoft.com/office/drawing/2014/main" id="{B1C71C7A-E521-4CFB-B709-A02B2102698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155921" y="6858000"/>
            <a:ext cx="17185674" cy="5650795"/>
          </a:xfrm>
          <a:prstGeom prst="rect">
            <a:avLst/>
          </a:prstGeom>
        </p:spPr>
      </p:pic>
    </p:spTree>
    <p:extLst>
      <p:ext uri="{BB962C8B-B14F-4D97-AF65-F5344CB8AC3E}">
        <p14:creationId xmlns:p14="http://schemas.microsoft.com/office/powerpoint/2010/main" val="1143985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4A0A19-C768-42EE-AC20-76506BB6F46C}"/>
              </a:ext>
            </a:extLst>
          </p:cNvPr>
          <p:cNvSpPr>
            <a:spLocks noGrp="1"/>
          </p:cNvSpPr>
          <p:nvPr>
            <p:ph type="title"/>
          </p:nvPr>
        </p:nvSpPr>
        <p:spPr/>
        <p:txBody>
          <a:bodyPr>
            <a:normAutofit/>
          </a:bodyPr>
          <a:lstStyle/>
          <a:p>
            <a:r>
              <a:rPr lang="en-US" altLang="zh-CN" sz="5000" b="1" dirty="0"/>
              <a:t>Use case-1</a:t>
            </a:r>
            <a:r>
              <a:rPr lang="zh-CN" altLang="en-US" sz="5000" b="1" dirty="0"/>
              <a:t>：</a:t>
            </a:r>
            <a:r>
              <a:rPr lang="en-US" altLang="zh-CN" sz="5000" b="1" dirty="0"/>
              <a:t>Computation offloading for LLM inference</a:t>
            </a:r>
            <a:endParaRPr lang="zh-CN" altLang="en-US" sz="5000" b="1" dirty="0"/>
          </a:p>
        </p:txBody>
      </p:sp>
      <p:pic>
        <p:nvPicPr>
          <p:cNvPr id="4" name="图片 3">
            <a:extLst>
              <a:ext uri="{FF2B5EF4-FFF2-40B4-BE49-F238E27FC236}">
                <a16:creationId xmlns:a16="http://schemas.microsoft.com/office/drawing/2014/main" id="{2B02D705-90B8-4A30-9670-FA3B5DE75C29}"/>
              </a:ext>
            </a:extLst>
          </p:cNvPr>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76505" y="3019646"/>
            <a:ext cx="11426454" cy="3274869"/>
          </a:xfrm>
          <a:prstGeom prst="rect">
            <a:avLst/>
          </a:prstGeom>
          <a:noFill/>
        </p:spPr>
      </p:pic>
      <p:sp>
        <p:nvSpPr>
          <p:cNvPr id="5" name="矩形 4">
            <a:extLst>
              <a:ext uri="{FF2B5EF4-FFF2-40B4-BE49-F238E27FC236}">
                <a16:creationId xmlns:a16="http://schemas.microsoft.com/office/drawing/2014/main" id="{E18ECD76-9752-4E0C-8EFA-502363ED16BF}"/>
              </a:ext>
            </a:extLst>
          </p:cNvPr>
          <p:cNvSpPr/>
          <p:nvPr/>
        </p:nvSpPr>
        <p:spPr>
          <a:xfrm>
            <a:off x="765546" y="7256082"/>
            <a:ext cx="11376837" cy="537539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6" name="矩形 5">
            <a:extLst>
              <a:ext uri="{FF2B5EF4-FFF2-40B4-BE49-F238E27FC236}">
                <a16:creationId xmlns:a16="http://schemas.microsoft.com/office/drawing/2014/main" id="{8064A129-F2CF-46AF-BC46-9B8329887771}"/>
              </a:ext>
            </a:extLst>
          </p:cNvPr>
          <p:cNvSpPr/>
          <p:nvPr/>
        </p:nvSpPr>
        <p:spPr>
          <a:xfrm>
            <a:off x="12503887" y="3886469"/>
            <a:ext cx="11589489" cy="8766274"/>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文本框 6">
            <a:extLst>
              <a:ext uri="{FF2B5EF4-FFF2-40B4-BE49-F238E27FC236}">
                <a16:creationId xmlns:a16="http://schemas.microsoft.com/office/drawing/2014/main" id="{53D3125E-8B27-4ACB-8A07-2285A6F9C69B}"/>
              </a:ext>
            </a:extLst>
          </p:cNvPr>
          <p:cNvSpPr txBox="1"/>
          <p:nvPr/>
        </p:nvSpPr>
        <p:spPr>
          <a:xfrm>
            <a:off x="921543" y="6691825"/>
            <a:ext cx="2218557"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Description</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8" name="文本框 7">
            <a:extLst>
              <a:ext uri="{FF2B5EF4-FFF2-40B4-BE49-F238E27FC236}">
                <a16:creationId xmlns:a16="http://schemas.microsoft.com/office/drawing/2014/main" id="{D1607E35-514E-41EA-876D-297396506237}"/>
              </a:ext>
            </a:extLst>
          </p:cNvPr>
          <p:cNvSpPr txBox="1"/>
          <p:nvPr/>
        </p:nvSpPr>
        <p:spPr>
          <a:xfrm>
            <a:off x="12503888" y="3322212"/>
            <a:ext cx="2452595"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Requirement</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 name="矩形 9">
            <a:extLst>
              <a:ext uri="{FF2B5EF4-FFF2-40B4-BE49-F238E27FC236}">
                <a16:creationId xmlns:a16="http://schemas.microsoft.com/office/drawing/2014/main" id="{B0C30515-0842-40EC-BE41-54E339498F45}"/>
              </a:ext>
            </a:extLst>
          </p:cNvPr>
          <p:cNvSpPr/>
          <p:nvPr/>
        </p:nvSpPr>
        <p:spPr>
          <a:xfrm>
            <a:off x="921543" y="7428852"/>
            <a:ext cx="10994012" cy="5159105"/>
          </a:xfrm>
          <a:prstGeom prst="rect">
            <a:avLst/>
          </a:prstGeom>
        </p:spPr>
        <p:txBody>
          <a:bodyPr wrap="square">
            <a:spAutoFit/>
          </a:bodyPr>
          <a:lstStyle/>
          <a:p>
            <a:pPr marL="457200" indent="-457200" algn="l">
              <a:lnSpc>
                <a:spcPct val="110000"/>
              </a:lnSpc>
              <a:spcBef>
                <a:spcPts val="900"/>
              </a:spcBef>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With the advent of LLM, AI agent service will become a popular service in the near future. In order to provide the AI agent service individually, the RAG (retrieval-augmented generation) technique </a:t>
            </a:r>
            <a:r>
              <a:rPr lang="en-GB" altLang="zh-CN" sz="2400" b="0" dirty="0">
                <a:latin typeface="Times New Roman" panose="02020603050405020304" pitchFamily="18" charset="0"/>
                <a:ea typeface="MS Mincho" panose="02020609040205080304" pitchFamily="49" charset="-128"/>
              </a:rPr>
              <a:t> </a:t>
            </a:r>
            <a:r>
              <a:rPr lang="en-GB" altLang="zh-CN" sz="3200" b="0" dirty="0">
                <a:solidFill>
                  <a:srgbClr val="2E3033"/>
                </a:solidFill>
                <a:latin typeface="Times New Roman" panose="02020603050405020304" pitchFamily="18" charset="0"/>
                <a:ea typeface="宋体" panose="02010600030101010101" pitchFamily="2" charset="-122"/>
              </a:rPr>
              <a:t>has been widely used, in which a personal knowledge base is created for each user. </a:t>
            </a:r>
          </a:p>
          <a:p>
            <a:pPr marL="457200" indent="-457200" algn="l">
              <a:lnSpc>
                <a:spcPct val="110000"/>
              </a:lnSpc>
              <a:spcBef>
                <a:spcPts val="900"/>
              </a:spcBef>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When a user asks a question to the AI agent, some prompts will be generated based on the personal knowledge base and then send the question and prompts together to the LLM for inference</a:t>
            </a:r>
            <a:r>
              <a:rPr lang="zh-CN" altLang="zh-CN" b="0" dirty="0"/>
              <a:t> </a:t>
            </a:r>
            <a:endParaRPr lang="zh-CN" altLang="zh-CN" sz="3200" b="0" dirty="0">
              <a:latin typeface="Times New Roman" panose="02020603050405020304" pitchFamily="18" charset="0"/>
              <a:ea typeface="MS Mincho" panose="02020609040205080304" pitchFamily="49" charset="-128"/>
            </a:endParaRPr>
          </a:p>
        </p:txBody>
      </p:sp>
      <p:sp>
        <p:nvSpPr>
          <p:cNvPr id="11" name="矩形 10">
            <a:extLst>
              <a:ext uri="{FF2B5EF4-FFF2-40B4-BE49-F238E27FC236}">
                <a16:creationId xmlns:a16="http://schemas.microsoft.com/office/drawing/2014/main" id="{EE859A4D-36B4-4A56-82F5-DF0F116BD62C}"/>
              </a:ext>
            </a:extLst>
          </p:cNvPr>
          <p:cNvSpPr/>
          <p:nvPr/>
        </p:nvSpPr>
        <p:spPr>
          <a:xfrm>
            <a:off x="12730694" y="4241580"/>
            <a:ext cx="11589488" cy="8056052"/>
          </a:xfrm>
          <a:prstGeom prst="rect">
            <a:avLst/>
          </a:prstGeom>
        </p:spPr>
        <p:txBody>
          <a:bodyPr wrap="square">
            <a:spAutoFit/>
          </a:bodyPr>
          <a:lstStyle/>
          <a:p>
            <a:pPr marL="457200" indent="-457200" algn="l">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The 3GPP system shall be able to provide the computation resources, which can be used for model training and model inference The 3GPP system shall be able to manage the computation resources, including </a:t>
            </a:r>
            <a:endParaRPr lang="zh-CN" altLang="zh-CN" sz="3200" b="0" dirty="0">
              <a:latin typeface="Times New Roman" panose="02020603050405020304" pitchFamily="18" charset="0"/>
              <a:ea typeface="MS Mincho" panose="02020609040205080304" pitchFamily="49" charset="-128"/>
            </a:endParaRPr>
          </a:p>
          <a:p>
            <a:pPr marL="254000" algn="l">
              <a:spcAft>
                <a:spcPts val="900"/>
              </a:spcAft>
            </a:pPr>
            <a:r>
              <a:rPr lang="en-GB" altLang="zh-CN" sz="3200" b="0" dirty="0">
                <a:solidFill>
                  <a:srgbClr val="2E3033"/>
                </a:solidFill>
                <a:latin typeface="Times New Roman" panose="02020603050405020304" pitchFamily="18" charset="0"/>
                <a:ea typeface="宋体" panose="02010600030101010101" pitchFamily="2" charset="-122"/>
              </a:rPr>
              <a:t>	-  allow the end-user or 3</a:t>
            </a:r>
            <a:r>
              <a:rPr lang="en-GB" altLang="zh-CN" sz="3200" b="0" baseline="30000" dirty="0">
                <a:solidFill>
                  <a:srgbClr val="2E3033"/>
                </a:solidFill>
                <a:latin typeface="Times New Roman" panose="02020603050405020304" pitchFamily="18" charset="0"/>
                <a:ea typeface="宋体" panose="02010600030101010101" pitchFamily="2" charset="-122"/>
              </a:rPr>
              <a:t>rd</a:t>
            </a:r>
            <a:r>
              <a:rPr lang="en-GB" altLang="zh-CN" sz="3200" b="0" dirty="0">
                <a:solidFill>
                  <a:srgbClr val="2E3033"/>
                </a:solidFill>
                <a:latin typeface="Times New Roman" panose="02020603050405020304" pitchFamily="18" charset="0"/>
                <a:ea typeface="宋体" panose="02010600030101010101" pitchFamily="2" charset="-122"/>
              </a:rPr>
              <a:t> party to purchase the computation 	resources;</a:t>
            </a:r>
            <a:endParaRPr lang="zh-CN" altLang="zh-CN" sz="3200" b="0" dirty="0">
              <a:latin typeface="Times New Roman" panose="02020603050405020304" pitchFamily="18" charset="0"/>
              <a:ea typeface="MS Mincho" panose="02020609040205080304" pitchFamily="49" charset="-128"/>
            </a:endParaRPr>
          </a:p>
          <a:p>
            <a:pPr marL="254000" algn="l">
              <a:spcAft>
                <a:spcPts val="900"/>
              </a:spcAft>
            </a:pPr>
            <a:r>
              <a:rPr lang="en-GB" altLang="zh-CN" sz="3200" b="0" dirty="0">
                <a:solidFill>
                  <a:srgbClr val="2E3033"/>
                </a:solidFill>
                <a:latin typeface="Times New Roman" panose="02020603050405020304" pitchFamily="18" charset="0"/>
                <a:ea typeface="宋体" panose="02010600030101010101" pitchFamily="2" charset="-122"/>
              </a:rPr>
              <a:t>	-  charging for consuming computation resources</a:t>
            </a:r>
            <a:r>
              <a:rPr lang="en-GB" altLang="zh-CN" sz="2400" b="0" dirty="0">
                <a:latin typeface="Times New Roman" panose="02020603050405020304" pitchFamily="18" charset="0"/>
                <a:ea typeface="MS Mincho" panose="02020609040205080304" pitchFamily="49" charset="-128"/>
              </a:rPr>
              <a:t> </a:t>
            </a:r>
            <a:r>
              <a:rPr lang="en-GB" altLang="zh-CN" sz="3200" b="0" dirty="0">
                <a:solidFill>
                  <a:srgbClr val="2E3033"/>
                </a:solidFill>
                <a:latin typeface="Times New Roman" panose="02020603050405020304" pitchFamily="18" charset="0"/>
                <a:ea typeface="宋体" panose="02010600030101010101" pitchFamily="2" charset="-122"/>
              </a:rPr>
              <a:t>.</a:t>
            </a:r>
            <a:endParaRPr lang="zh-CN" altLang="zh-CN" sz="3200" b="0" dirty="0">
              <a:latin typeface="Times New Roman" panose="02020603050405020304" pitchFamily="18" charset="0"/>
              <a:ea typeface="MS Mincho" panose="02020609040205080304" pitchFamily="49" charset="-128"/>
            </a:endParaRPr>
          </a:p>
          <a:p>
            <a:pPr marL="457200" indent="-457200" algn="l">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The 3GPP system shall be able to get aware a traffic sent by UE which is for AI model training or inference and route the traffic to a corresponding network function.</a:t>
            </a:r>
            <a:endParaRPr lang="zh-CN" altLang="zh-CN" sz="3200" b="0" dirty="0">
              <a:latin typeface="Times New Roman" panose="02020603050405020304" pitchFamily="18" charset="0"/>
              <a:ea typeface="MS Mincho" panose="02020609040205080304" pitchFamily="49" charset="-128"/>
            </a:endParaRPr>
          </a:p>
          <a:p>
            <a:pPr marL="457200" indent="-457200" algn="l">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The 3GPP system shall be able to estimate the time consumed for running an AI model while balance the communication time and computation time in order to achieve the e2e latency.</a:t>
            </a:r>
          </a:p>
          <a:p>
            <a:pPr marL="457200" indent="-457200" algn="l">
              <a:spcAft>
                <a:spcPts val="900"/>
              </a:spcAft>
              <a:buFont typeface="Arial" panose="020B0604020202020204" pitchFamily="34" charset="0"/>
              <a:buChar char="•"/>
            </a:pPr>
            <a:r>
              <a:rPr lang="en-GB" altLang="zh-CN" sz="3200" b="0" dirty="0">
                <a:solidFill>
                  <a:srgbClr val="2E3033"/>
                </a:solidFill>
                <a:latin typeface="Times New Roman" panose="02020603050405020304" pitchFamily="18" charset="0"/>
                <a:ea typeface="宋体" panose="02010600030101010101" pitchFamily="2" charset="-122"/>
              </a:rPr>
              <a:t>The 3GPP system shall be able to prioritize processing the inference request from the high-priority users.</a:t>
            </a:r>
            <a:r>
              <a:rPr lang="zh-CN" altLang="zh-CN" b="0" dirty="0"/>
              <a:t> </a:t>
            </a:r>
            <a:r>
              <a:rPr lang="en-GB" altLang="zh-CN" sz="2400" b="0" dirty="0">
                <a:latin typeface="Times New Roman" panose="02020603050405020304" pitchFamily="18" charset="0"/>
                <a:ea typeface="MS Mincho" panose="02020609040205080304" pitchFamily="49" charset="-128"/>
              </a:rPr>
              <a:t> </a:t>
            </a:r>
            <a:endParaRPr lang="zh-CN" altLang="zh-CN" sz="3200" b="0" dirty="0">
              <a:latin typeface="Times New Roman" panose="02020603050405020304" pitchFamily="18" charset="0"/>
              <a:ea typeface="MS Mincho" panose="02020609040205080304" pitchFamily="49" charset="-128"/>
            </a:endParaRPr>
          </a:p>
        </p:txBody>
      </p:sp>
      <p:sp>
        <p:nvSpPr>
          <p:cNvPr id="13" name="文本框 12">
            <a:extLst>
              <a:ext uri="{FF2B5EF4-FFF2-40B4-BE49-F238E27FC236}">
                <a16:creationId xmlns:a16="http://schemas.microsoft.com/office/drawing/2014/main" id="{EC3A54CA-9FF2-4643-93AB-96C098457CE0}"/>
              </a:ext>
            </a:extLst>
          </p:cNvPr>
          <p:cNvSpPr txBox="1"/>
          <p:nvPr/>
        </p:nvSpPr>
        <p:spPr>
          <a:xfrm>
            <a:off x="1658679" y="6167655"/>
            <a:ext cx="9909544"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i="0" u="none" strike="noStrike" cap="none" spc="0" normalizeH="0" baseline="0" dirty="0">
                <a:ln>
                  <a:noFill/>
                </a:ln>
                <a:solidFill>
                  <a:srgbClr val="1170AB"/>
                </a:solidFill>
                <a:effectLst/>
                <a:uFillTx/>
                <a:latin typeface="Helvetica Neue"/>
                <a:ea typeface="Helvetica Neue"/>
                <a:cs typeface="Helvetica Neue"/>
                <a:sym typeface="Helvetica Neue"/>
              </a:rPr>
              <a:t>Computation offloading for LLM inference</a:t>
            </a:r>
            <a:endParaRPr kumimoji="0" lang="zh-CN" altLang="en-US" sz="3000" i="0" u="none" strike="noStrike" cap="none" spc="0" normalizeH="0" baseline="0" dirty="0">
              <a:ln>
                <a:noFill/>
              </a:ln>
              <a:solidFill>
                <a:srgbClr val="1170AB"/>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33370563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24A0A19-C768-42EE-AC20-76506BB6F46C}"/>
              </a:ext>
            </a:extLst>
          </p:cNvPr>
          <p:cNvSpPr>
            <a:spLocks noGrp="1"/>
          </p:cNvSpPr>
          <p:nvPr>
            <p:ph type="title"/>
          </p:nvPr>
        </p:nvSpPr>
        <p:spPr>
          <a:xfrm>
            <a:off x="732455" y="289537"/>
            <a:ext cx="22841775" cy="1695050"/>
          </a:xfrm>
        </p:spPr>
        <p:txBody>
          <a:bodyPr>
            <a:normAutofit/>
          </a:bodyPr>
          <a:lstStyle/>
          <a:p>
            <a:r>
              <a:rPr lang="en-US" altLang="zh-CN" sz="5000" b="1" dirty="0"/>
              <a:t>Use case-2: </a:t>
            </a:r>
            <a:r>
              <a:rPr lang="en-GB" altLang="zh-CN" sz="5000" b="1" dirty="0"/>
              <a:t>joint inference with multi-modality data for HD map</a:t>
            </a:r>
            <a:endParaRPr lang="zh-CN" altLang="en-US" sz="5000" b="1" dirty="0"/>
          </a:p>
        </p:txBody>
      </p:sp>
      <p:sp>
        <p:nvSpPr>
          <p:cNvPr id="5" name="矩形 4">
            <a:extLst>
              <a:ext uri="{FF2B5EF4-FFF2-40B4-BE49-F238E27FC236}">
                <a16:creationId xmlns:a16="http://schemas.microsoft.com/office/drawing/2014/main" id="{E18ECD76-9752-4E0C-8EFA-502363ED16BF}"/>
              </a:ext>
            </a:extLst>
          </p:cNvPr>
          <p:cNvSpPr/>
          <p:nvPr/>
        </p:nvSpPr>
        <p:spPr>
          <a:xfrm>
            <a:off x="900244" y="2951832"/>
            <a:ext cx="11185423" cy="4124883"/>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7" name="文本框 6">
            <a:extLst>
              <a:ext uri="{FF2B5EF4-FFF2-40B4-BE49-F238E27FC236}">
                <a16:creationId xmlns:a16="http://schemas.microsoft.com/office/drawing/2014/main" id="{53D3125E-8B27-4ACB-8A07-2285A6F9C69B}"/>
              </a:ext>
            </a:extLst>
          </p:cNvPr>
          <p:cNvSpPr txBox="1"/>
          <p:nvPr/>
        </p:nvSpPr>
        <p:spPr>
          <a:xfrm>
            <a:off x="878980" y="2332325"/>
            <a:ext cx="2218557"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Description</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0" name="矩形 9">
            <a:extLst>
              <a:ext uri="{FF2B5EF4-FFF2-40B4-BE49-F238E27FC236}">
                <a16:creationId xmlns:a16="http://schemas.microsoft.com/office/drawing/2014/main" id="{B0C30515-0842-40EC-BE41-54E339498F45}"/>
              </a:ext>
            </a:extLst>
          </p:cNvPr>
          <p:cNvSpPr/>
          <p:nvPr/>
        </p:nvSpPr>
        <p:spPr>
          <a:xfrm>
            <a:off x="1045281" y="3000984"/>
            <a:ext cx="10994012" cy="4075731"/>
          </a:xfrm>
          <a:prstGeom prst="rect">
            <a:avLst/>
          </a:prstGeom>
        </p:spPr>
        <p:txBody>
          <a:bodyPr wrap="square">
            <a:spAutoFit/>
          </a:bodyPr>
          <a:lstStyle/>
          <a:p>
            <a:pPr marL="457200" indent="-457200" algn="l">
              <a:lnSpc>
                <a:spcPct val="110000"/>
              </a:lnSpc>
              <a:spcBef>
                <a:spcPts val="900"/>
              </a:spcBef>
              <a:spcAft>
                <a:spcPts val="900"/>
              </a:spcAft>
              <a:buFont typeface="Arial" panose="020B0604020202020204" pitchFamily="34" charset="0"/>
              <a:buChar char="•"/>
            </a:pPr>
            <a:r>
              <a:rPr lang="en-US" altLang="zh-CN" sz="3200" b="0" dirty="0">
                <a:solidFill>
                  <a:srgbClr val="2E3033"/>
                </a:solidFill>
                <a:latin typeface="Times New Roman" panose="02020603050405020304" pitchFamily="18" charset="0"/>
                <a:ea typeface="宋体" panose="02010600030101010101" pitchFamily="2" charset="-122"/>
              </a:rPr>
              <a:t>The HD map contains 3D information of the objects on the road. When some accident happens, it may leverage multi-modality data collected from different resources (e.g. vehicle, RAN, edge server) to perform a joint inference for a precise 3D information of the target object (car accident)</a:t>
            </a:r>
          </a:p>
          <a:p>
            <a:pPr marL="457200" indent="-457200" algn="l">
              <a:lnSpc>
                <a:spcPct val="110000"/>
              </a:lnSpc>
              <a:spcBef>
                <a:spcPts val="900"/>
              </a:spcBef>
              <a:spcAft>
                <a:spcPts val="900"/>
              </a:spcAft>
              <a:buFont typeface="Arial" panose="020B0604020202020204" pitchFamily="34" charset="0"/>
              <a:buChar char="•"/>
            </a:pPr>
            <a:r>
              <a:rPr lang="en-US" altLang="zh-CN" sz="3200" b="0" dirty="0">
                <a:solidFill>
                  <a:srgbClr val="2E3033"/>
                </a:solidFill>
                <a:latin typeface="Times New Roman" panose="02020603050405020304" pitchFamily="18" charset="0"/>
                <a:ea typeface="宋体" panose="02010600030101010101" pitchFamily="2" charset="-122"/>
              </a:rPr>
              <a:t>The inference result can be a updated to HD maps for all vehicles in time</a:t>
            </a:r>
            <a:endParaRPr lang="zh-CN" altLang="zh-CN" sz="3200" b="0" dirty="0">
              <a:latin typeface="Times New Roman" panose="02020603050405020304" pitchFamily="18" charset="0"/>
              <a:ea typeface="MS Mincho" panose="02020609040205080304" pitchFamily="49" charset="-128"/>
            </a:endParaRPr>
          </a:p>
        </p:txBody>
      </p:sp>
      <p:graphicFrame>
        <p:nvGraphicFramePr>
          <p:cNvPr id="9" name="对象 8">
            <a:extLst>
              <a:ext uri="{FF2B5EF4-FFF2-40B4-BE49-F238E27FC236}">
                <a16:creationId xmlns:a16="http://schemas.microsoft.com/office/drawing/2014/main" id="{BC1226C4-9CFB-45D5-BE0D-FD1454B7DB7F}"/>
              </a:ext>
            </a:extLst>
          </p:cNvPr>
          <p:cNvGraphicFramePr>
            <a:graphicFrameLocks noChangeAspect="1"/>
          </p:cNvGraphicFramePr>
          <p:nvPr>
            <p:extLst>
              <p:ext uri="{D42A27DB-BD31-4B8C-83A1-F6EECF244321}">
                <p14:modId xmlns:p14="http://schemas.microsoft.com/office/powerpoint/2010/main" val="3979015046"/>
              </p:ext>
            </p:extLst>
          </p:nvPr>
        </p:nvGraphicFramePr>
        <p:xfrm>
          <a:off x="12557359" y="7198240"/>
          <a:ext cx="11652640" cy="5620828"/>
        </p:xfrm>
        <a:graphic>
          <a:graphicData uri="http://schemas.openxmlformats.org/presentationml/2006/ole">
            <mc:AlternateContent xmlns:mc="http://schemas.openxmlformats.org/markup-compatibility/2006">
              <mc:Choice xmlns:v="urn:schemas-microsoft-com:vml" Requires="v">
                <p:oleObj spid="_x0000_s2066" name="Visio" r:id="rId3" imgW="10680823" imgH="5156507" progId="Visio.Drawing.15">
                  <p:embed/>
                </p:oleObj>
              </mc:Choice>
              <mc:Fallback>
                <p:oleObj name="Visio" r:id="rId3" imgW="10680823" imgH="5156507" progId="Visio.Drawing.15">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2557359" y="7198240"/>
                        <a:ext cx="11652640" cy="5620828"/>
                      </a:xfrm>
                      <a:prstGeom prst="rect">
                        <a:avLst/>
                      </a:prstGeom>
                      <a:noFill/>
                    </p:spPr>
                  </p:pic>
                </p:oleObj>
              </mc:Fallback>
            </mc:AlternateContent>
          </a:graphicData>
        </a:graphic>
      </p:graphicFrame>
      <p:pic>
        <p:nvPicPr>
          <p:cNvPr id="12" name="图片 11">
            <a:extLst>
              <a:ext uri="{FF2B5EF4-FFF2-40B4-BE49-F238E27FC236}">
                <a16:creationId xmlns:a16="http://schemas.microsoft.com/office/drawing/2014/main" id="{1A0B3028-6B16-4DA0-A2F7-B8A521004C12}"/>
              </a:ext>
            </a:extLst>
          </p:cNvPr>
          <p:cNvPicPr/>
          <p:nvPr/>
        </p:nvPicPr>
        <p:blipFill>
          <a:blip r:embed="rId5"/>
          <a:stretch>
            <a:fillRect/>
          </a:stretch>
        </p:blipFill>
        <p:spPr>
          <a:xfrm>
            <a:off x="12944146" y="3000984"/>
            <a:ext cx="10879065" cy="3645310"/>
          </a:xfrm>
          <a:prstGeom prst="rect">
            <a:avLst/>
          </a:prstGeom>
        </p:spPr>
      </p:pic>
      <p:sp>
        <p:nvSpPr>
          <p:cNvPr id="13" name="矩形 12">
            <a:extLst>
              <a:ext uri="{FF2B5EF4-FFF2-40B4-BE49-F238E27FC236}">
                <a16:creationId xmlns:a16="http://schemas.microsoft.com/office/drawing/2014/main" id="{13618871-250E-45E4-94CE-E45F1560A6D8}"/>
              </a:ext>
            </a:extLst>
          </p:cNvPr>
          <p:cNvSpPr/>
          <p:nvPr/>
        </p:nvSpPr>
        <p:spPr>
          <a:xfrm>
            <a:off x="810945" y="7780409"/>
            <a:ext cx="11757328" cy="5375396"/>
          </a:xfrm>
          <a:prstGeom prst="rect">
            <a:avLst/>
          </a:prstGeom>
          <a:ln/>
        </p:spPr>
        <p:style>
          <a:lnRef idx="2">
            <a:schemeClr val="dk1"/>
          </a:lnRef>
          <a:fillRef idx="1">
            <a:schemeClr val="lt1"/>
          </a:fillRef>
          <a:effectRef idx="0">
            <a:schemeClr val="dk1"/>
          </a:effectRef>
          <a:fontRef idx="minor">
            <a:schemeClr val="dk1"/>
          </a:fontRef>
        </p:style>
        <p:txBody>
          <a:bodyPr rot="0" spcFirstLastPara="1" vertOverflow="overflow" horzOverflow="overflow" vert="horz" wrap="square" lIns="0" tIns="0" rIns="0" bIns="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endParaRPr kumimoji="0" lang="zh-CN" altLang="en-US" sz="3200" b="0" i="0" u="none" strike="noStrike" cap="none" spc="0" normalizeH="0" baseline="0">
              <a:ln>
                <a:noFill/>
              </a:ln>
              <a:solidFill>
                <a:srgbClr val="FFFFFF"/>
              </a:solidFill>
              <a:effectLst/>
              <a:uFillTx/>
              <a:latin typeface="+mn-lt"/>
              <a:ea typeface="+mn-ea"/>
              <a:cs typeface="+mn-cs"/>
              <a:sym typeface="Helvetica Neue Medium"/>
            </a:endParaRPr>
          </a:p>
        </p:txBody>
      </p:sp>
      <p:sp>
        <p:nvSpPr>
          <p:cNvPr id="14" name="文本框 13">
            <a:extLst>
              <a:ext uri="{FF2B5EF4-FFF2-40B4-BE49-F238E27FC236}">
                <a16:creationId xmlns:a16="http://schemas.microsoft.com/office/drawing/2014/main" id="{6243895F-7195-412B-B9F7-A96DF2CAB161}"/>
              </a:ext>
            </a:extLst>
          </p:cNvPr>
          <p:cNvSpPr txBox="1"/>
          <p:nvPr/>
        </p:nvSpPr>
        <p:spPr>
          <a:xfrm>
            <a:off x="808010" y="7216152"/>
            <a:ext cx="2665794"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b="1" i="0" u="none" strike="noStrike" cap="none" spc="0" normalizeH="0" baseline="0" dirty="0">
                <a:ln>
                  <a:noFill/>
                </a:ln>
                <a:solidFill>
                  <a:srgbClr val="000000"/>
                </a:solidFill>
                <a:effectLst/>
                <a:uFillTx/>
                <a:latin typeface="Helvetica Neue"/>
                <a:ea typeface="Helvetica Neue"/>
                <a:cs typeface="Helvetica Neue"/>
                <a:sym typeface="Helvetica Neue"/>
              </a:rPr>
              <a:t>Requirements</a:t>
            </a:r>
            <a:endParaRPr kumimoji="0" lang="zh-CN" altLang="en-US" sz="3000" b="1" i="0" u="none" strike="noStrike" cap="none" spc="0" normalizeH="0" baseline="0" dirty="0">
              <a:ln>
                <a:noFill/>
              </a:ln>
              <a:solidFill>
                <a:srgbClr val="000000"/>
              </a:solidFill>
              <a:effectLst/>
              <a:uFillTx/>
              <a:latin typeface="Helvetica Neue"/>
              <a:ea typeface="Helvetica Neue"/>
              <a:cs typeface="Helvetica Neue"/>
              <a:sym typeface="Helvetica Neue"/>
            </a:endParaRPr>
          </a:p>
        </p:txBody>
      </p:sp>
      <p:sp>
        <p:nvSpPr>
          <p:cNvPr id="15" name="矩形 14">
            <a:extLst>
              <a:ext uri="{FF2B5EF4-FFF2-40B4-BE49-F238E27FC236}">
                <a16:creationId xmlns:a16="http://schemas.microsoft.com/office/drawing/2014/main" id="{B06C03AA-2CCE-4A4B-8A2A-D7F4AC0422F4}"/>
              </a:ext>
            </a:extLst>
          </p:cNvPr>
          <p:cNvSpPr/>
          <p:nvPr/>
        </p:nvSpPr>
        <p:spPr>
          <a:xfrm>
            <a:off x="900245" y="7818284"/>
            <a:ext cx="11757328" cy="5290294"/>
          </a:xfrm>
          <a:prstGeom prst="rect">
            <a:avLst/>
          </a:prstGeom>
        </p:spPr>
        <p:txBody>
          <a:bodyPr wrap="square">
            <a:spAutoFit/>
          </a:bodyPr>
          <a:lstStyle/>
          <a:p>
            <a:pPr marL="457200" indent="-457200" algn="l">
              <a:lnSpc>
                <a:spcPct val="110000"/>
              </a:lnSpc>
              <a:spcBef>
                <a:spcPts val="900"/>
              </a:spcBef>
              <a:spcAft>
                <a:spcPts val="900"/>
              </a:spcAft>
              <a:buFont typeface="Arial" panose="020B0604020202020204" pitchFamily="34" charset="0"/>
              <a:buChar char="•"/>
            </a:pPr>
            <a:r>
              <a:rPr lang="en-US" altLang="zh-CN" sz="3200" b="0" dirty="0">
                <a:solidFill>
                  <a:srgbClr val="2E3033"/>
                </a:solidFill>
                <a:latin typeface="Times New Roman" panose="02020603050405020304" pitchFamily="18" charset="0"/>
                <a:ea typeface="宋体" panose="02010600030101010101" pitchFamily="2" charset="-122"/>
              </a:rPr>
              <a:t>3GPP system shall support to select the sensing-capable UEs which are within a certain distance from a target object and located in different directions to the target object for sensing service</a:t>
            </a:r>
            <a:r>
              <a:rPr lang="en-GB" altLang="zh-CN" sz="3200" b="0" dirty="0">
                <a:solidFill>
                  <a:srgbClr val="2E3033"/>
                </a:solidFill>
                <a:latin typeface="Times New Roman" panose="02020603050405020304" pitchFamily="18" charset="0"/>
                <a:ea typeface="宋体" panose="02010600030101010101" pitchFamily="2" charset="-122"/>
              </a:rPr>
              <a:t>. </a:t>
            </a:r>
          </a:p>
          <a:p>
            <a:pPr marL="457200" indent="-457200" algn="l">
              <a:lnSpc>
                <a:spcPct val="110000"/>
              </a:lnSpc>
              <a:spcBef>
                <a:spcPts val="900"/>
              </a:spcBef>
              <a:spcAft>
                <a:spcPts val="900"/>
              </a:spcAft>
              <a:buFont typeface="Arial" panose="020B0604020202020204" pitchFamily="34" charset="0"/>
              <a:buChar char="•"/>
            </a:pPr>
            <a:r>
              <a:rPr lang="en-US" altLang="zh-CN" sz="3200" b="0" dirty="0">
                <a:solidFill>
                  <a:srgbClr val="2E3033"/>
                </a:solidFill>
                <a:latin typeface="Times New Roman" panose="02020603050405020304" pitchFamily="18" charset="0"/>
                <a:ea typeface="宋体" panose="02010600030101010101" pitchFamily="2" charset="-122"/>
              </a:rPr>
              <a:t>3GPP system shall be able to select entities which support on-path processing, i.e. processing data received from the precious hop and send the processed data to the next hop</a:t>
            </a:r>
          </a:p>
          <a:p>
            <a:pPr marL="457200" indent="-457200" algn="l">
              <a:lnSpc>
                <a:spcPct val="110000"/>
              </a:lnSpc>
              <a:spcBef>
                <a:spcPts val="900"/>
              </a:spcBef>
              <a:spcAft>
                <a:spcPts val="900"/>
              </a:spcAft>
              <a:buFont typeface="Arial" panose="020B0604020202020204" pitchFamily="34" charset="0"/>
              <a:buChar char="•"/>
            </a:pPr>
            <a:r>
              <a:rPr lang="en-GB" altLang="zh-CN" b="0" dirty="0"/>
              <a:t>3GPP system shall be able to guarantee an e2e latency which includes processing time in each node and the transmission time in each hop</a:t>
            </a:r>
            <a:endParaRPr lang="zh-CN" altLang="zh-CN" sz="3200" b="0" dirty="0">
              <a:latin typeface="Times New Roman" panose="02020603050405020304" pitchFamily="18" charset="0"/>
              <a:ea typeface="MS Mincho" panose="02020609040205080304" pitchFamily="49" charset="-128"/>
            </a:endParaRPr>
          </a:p>
        </p:txBody>
      </p:sp>
      <p:sp>
        <p:nvSpPr>
          <p:cNvPr id="16" name="文本框 15">
            <a:extLst>
              <a:ext uri="{FF2B5EF4-FFF2-40B4-BE49-F238E27FC236}">
                <a16:creationId xmlns:a16="http://schemas.microsoft.com/office/drawing/2014/main" id="{21AE0324-1F7F-44AC-806D-548E1F3E4809}"/>
              </a:ext>
            </a:extLst>
          </p:cNvPr>
          <p:cNvSpPr txBox="1"/>
          <p:nvPr/>
        </p:nvSpPr>
        <p:spPr>
          <a:xfrm>
            <a:off x="18351795" y="12308422"/>
            <a:ext cx="5471416"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i="0" u="none" strike="noStrike" cap="none" spc="0" normalizeH="0" baseline="0" dirty="0">
                <a:ln>
                  <a:noFill/>
                </a:ln>
                <a:solidFill>
                  <a:srgbClr val="1170AB"/>
                </a:solidFill>
                <a:effectLst/>
                <a:uFillTx/>
                <a:latin typeface="Helvetica Neue"/>
                <a:ea typeface="Helvetica Neue"/>
                <a:cs typeface="Helvetica Neue"/>
                <a:sym typeface="Helvetica Neue"/>
              </a:rPr>
              <a:t>On-path processing</a:t>
            </a:r>
            <a:endParaRPr kumimoji="0" lang="zh-CN" altLang="en-US" sz="3000" i="0" u="none" strike="noStrike" cap="none" spc="0" normalizeH="0" baseline="0" dirty="0">
              <a:ln>
                <a:noFill/>
              </a:ln>
              <a:solidFill>
                <a:srgbClr val="1170AB"/>
              </a:solidFill>
              <a:effectLst/>
              <a:uFillTx/>
              <a:latin typeface="Helvetica Neue"/>
              <a:ea typeface="Helvetica Neue"/>
              <a:cs typeface="Helvetica Neue"/>
              <a:sym typeface="Helvetica Neue"/>
            </a:endParaRPr>
          </a:p>
        </p:txBody>
      </p:sp>
      <p:sp>
        <p:nvSpPr>
          <p:cNvPr id="17" name="文本框 16">
            <a:extLst>
              <a:ext uri="{FF2B5EF4-FFF2-40B4-BE49-F238E27FC236}">
                <a16:creationId xmlns:a16="http://schemas.microsoft.com/office/drawing/2014/main" id="{C2230D4E-59D5-4CCA-AFA9-560C3C739CF0}"/>
              </a:ext>
            </a:extLst>
          </p:cNvPr>
          <p:cNvSpPr txBox="1"/>
          <p:nvPr/>
        </p:nvSpPr>
        <p:spPr>
          <a:xfrm>
            <a:off x="15616087" y="6675977"/>
            <a:ext cx="5471416" cy="564257"/>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825500" rtl="0" fontAlgn="auto" latinLnBrk="0" hangingPunct="0">
              <a:lnSpc>
                <a:spcPct val="100000"/>
              </a:lnSpc>
              <a:spcBef>
                <a:spcPts val="0"/>
              </a:spcBef>
              <a:spcAft>
                <a:spcPts val="0"/>
              </a:spcAft>
              <a:buClrTx/>
              <a:buSzTx/>
              <a:buFontTx/>
              <a:buNone/>
            </a:pPr>
            <a:r>
              <a:rPr kumimoji="0" lang="en-US" altLang="zh-CN" sz="3000" i="0" u="none" strike="noStrike" cap="none" spc="0" normalizeH="0" baseline="0" dirty="0">
                <a:ln>
                  <a:noFill/>
                </a:ln>
                <a:solidFill>
                  <a:srgbClr val="1170AB"/>
                </a:solidFill>
                <a:effectLst/>
                <a:uFillTx/>
                <a:latin typeface="Helvetica Neue"/>
                <a:ea typeface="Helvetica Neue"/>
                <a:cs typeface="Helvetica Neue"/>
                <a:sym typeface="Helvetica Neue"/>
              </a:rPr>
              <a:t>HD map with 3D information</a:t>
            </a:r>
            <a:endParaRPr kumimoji="0" lang="zh-CN" altLang="en-US" sz="3000" i="0" u="none" strike="noStrike" cap="none" spc="0" normalizeH="0" baseline="0" dirty="0">
              <a:ln>
                <a:noFill/>
              </a:ln>
              <a:solidFill>
                <a:srgbClr val="1170AB"/>
              </a:solidFill>
              <a:effectLst/>
              <a:uFillTx/>
              <a:latin typeface="Helvetica Neue"/>
              <a:ea typeface="Helvetica Neue"/>
              <a:cs typeface="Helvetica Neue"/>
              <a:sym typeface="Helvetica Neue"/>
            </a:endParaRPr>
          </a:p>
        </p:txBody>
      </p:sp>
    </p:spTree>
    <p:extLst>
      <p:ext uri="{BB962C8B-B14F-4D97-AF65-F5344CB8AC3E}">
        <p14:creationId xmlns:p14="http://schemas.microsoft.com/office/powerpoint/2010/main" val="880925286"/>
      </p:ext>
    </p:extLst>
  </p:cSld>
  <p:clrMapOvr>
    <a:masterClrMapping/>
  </p:clrMapOvr>
</p:sld>
</file>

<file path=ppt/theme/theme1.xml><?xml version="1.0" encoding="utf-8"?>
<a:theme xmlns:a="http://schemas.openxmlformats.org/drawingml/2006/main" name="White 白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Black 黑底">
  <a:themeElements>
    <a:clrScheme name="OPPO色彩系统">
      <a:dk1>
        <a:srgbClr val="000000"/>
      </a:dk1>
      <a:lt1>
        <a:srgbClr val="FFFFFF"/>
      </a:lt1>
      <a:dk2>
        <a:srgbClr val="5E5E5E"/>
      </a:dk2>
      <a:lt2>
        <a:srgbClr val="D5D5D5"/>
      </a:lt2>
      <a:accent1>
        <a:srgbClr val="046937"/>
      </a:accent1>
      <a:accent2>
        <a:srgbClr val="C9C9C8"/>
      </a:accent2>
      <a:accent3>
        <a:srgbClr val="2DC84D"/>
      </a:accent3>
      <a:accent4>
        <a:srgbClr val="FAFAFA"/>
      </a:accent4>
      <a:accent5>
        <a:srgbClr val="046937"/>
      </a:accent5>
      <a:accent6>
        <a:srgbClr val="C9C9C8"/>
      </a:accent6>
      <a:hlink>
        <a:srgbClr val="2DC84D"/>
      </a:hlink>
      <a:folHlink>
        <a:srgbClr val="2DC84D"/>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White">
  <a:themeElements>
    <a:clrScheme name="White">
      <a:dk1>
        <a:srgbClr val="000000"/>
      </a:dk1>
      <a:lt1>
        <a:srgbClr val="FFFFFF"/>
      </a:lt1>
      <a:dk2>
        <a:srgbClr val="5E5E5E"/>
      </a:dk2>
      <a:lt2>
        <a:srgbClr val="D5D5D5"/>
      </a:lt2>
      <a:accent1>
        <a:srgbClr val="00A2FF"/>
      </a:accent1>
      <a:accent2>
        <a:srgbClr val="16E7CF"/>
      </a:accent2>
      <a:accent3>
        <a:srgbClr val="61D836"/>
      </a:accent3>
      <a:accent4>
        <a:srgbClr val="FAE232"/>
      </a:accent4>
      <a:accent5>
        <a:srgbClr val="FF644E"/>
      </a:accent5>
      <a:accent6>
        <a:srgbClr val="EF5FA7"/>
      </a:accent6>
      <a:hlink>
        <a:srgbClr val="0000FF"/>
      </a:hlink>
      <a:folHlink>
        <a:srgbClr val="FF00FF"/>
      </a:folHlink>
    </a:clrScheme>
    <a:fontScheme name="White">
      <a:majorFont>
        <a:latin typeface="Helvetica Neue Medium"/>
        <a:ea typeface="Helvetica Neue Medium"/>
        <a:cs typeface="Helvetica Neue Medium"/>
      </a:majorFont>
      <a:minorFont>
        <a:latin typeface="Helvetica Neue Medium"/>
        <a:ea typeface="Helvetica Neue Medium"/>
        <a:cs typeface="Helvetica Neue Medium"/>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w="12700" cap="flat">
          <a:noFill/>
          <a:miter lim="400000"/>
        </a:ln>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200" b="0" i="0" u="none" strike="noStrike" cap="none" spc="0" normalizeH="0" baseline="0">
            <a:ln>
              <a:noFill/>
            </a:ln>
            <a:solidFill>
              <a:srgbClr val="FFFFFF"/>
            </a:solidFill>
            <a:effectLst/>
            <a:uFillTx/>
            <a:latin typeface="+mn-lt"/>
            <a:ea typeface="+mn-ea"/>
            <a:cs typeface="+mn-cs"/>
            <a:sym typeface="Helvetica Neue Medium"/>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defRPr kumimoji="0" sz="3000" b="1" i="0" u="none" strike="noStrike" cap="none" spc="0" normalizeH="0" baseline="0">
            <a:ln>
              <a:noFill/>
            </a:ln>
            <a:solidFill>
              <a:srgbClr val="000000"/>
            </a:solidFill>
            <a:effectLst/>
            <a:uFillTx/>
            <a:latin typeface="Helvetica Neue"/>
            <a:ea typeface="Helvetica Neue"/>
            <a:cs typeface="Helvetica Neue"/>
            <a:sym typeface="Helvetica Neue"/>
          </a:defRPr>
        </a:defPPr>
        <a:lvl1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22279</TotalTime>
  <Words>987</Words>
  <Application>Microsoft Office PowerPoint</Application>
  <PresentationFormat>自定义</PresentationFormat>
  <Paragraphs>82</Paragraphs>
  <Slides>7</Slides>
  <Notes>2</Notes>
  <HiddenSlides>0</HiddenSlides>
  <MMClips>0</MMClips>
  <ScaleCrop>false</ScaleCrop>
  <HeadingPairs>
    <vt:vector size="8" baseType="variant">
      <vt:variant>
        <vt:lpstr>已用的字体</vt:lpstr>
      </vt:variant>
      <vt:variant>
        <vt:i4>13</vt:i4>
      </vt:variant>
      <vt:variant>
        <vt:lpstr>主题</vt:lpstr>
      </vt:variant>
      <vt:variant>
        <vt:i4>2</vt:i4>
      </vt:variant>
      <vt:variant>
        <vt:lpstr>嵌入 OLE 服务器</vt:lpstr>
      </vt:variant>
      <vt:variant>
        <vt:i4>1</vt:i4>
      </vt:variant>
      <vt:variant>
        <vt:lpstr>幻灯片标题</vt:lpstr>
      </vt:variant>
      <vt:variant>
        <vt:i4>7</vt:i4>
      </vt:variant>
    </vt:vector>
  </HeadingPairs>
  <TitlesOfParts>
    <vt:vector size="23" baseType="lpstr">
      <vt:lpstr>??</vt:lpstr>
      <vt:lpstr>Helvetica Neue</vt:lpstr>
      <vt:lpstr>Helvetica Neue Light</vt:lpstr>
      <vt:lpstr>Helvetica Neue Medium</vt:lpstr>
      <vt:lpstr>MS Mincho</vt:lpstr>
      <vt:lpstr>OPPOSans B</vt:lpstr>
      <vt:lpstr>OPPOSans M</vt:lpstr>
      <vt:lpstr>OPPOSans R</vt:lpstr>
      <vt:lpstr>宋体</vt:lpstr>
      <vt:lpstr>Arial</vt:lpstr>
      <vt:lpstr>Helvetica</vt:lpstr>
      <vt:lpstr>Times New Roman</vt:lpstr>
      <vt:lpstr>Wingdings</vt:lpstr>
      <vt:lpstr>White 白底</vt:lpstr>
      <vt:lpstr>Black 黑底</vt:lpstr>
      <vt:lpstr>Visio</vt:lpstr>
      <vt:lpstr>PowerPoint 演示文稿</vt:lpstr>
      <vt:lpstr>Area of interest for 6G study</vt:lpstr>
      <vt:lpstr>Computation + AI</vt:lpstr>
      <vt:lpstr>OPPO proposal for 6G TR skeleton</vt:lpstr>
      <vt:lpstr>PowerPoint 演示文稿</vt:lpstr>
      <vt:lpstr>Use case-1：Computation offloading for LLM inference</vt:lpstr>
      <vt:lpstr>Use case-2: joint inference with multi-modality data for HD map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Zhongda Du</dc:creator>
  <cp:lastModifiedBy>OPPO</cp:lastModifiedBy>
  <cp:revision>2511</cp:revision>
  <cp:lastPrinted>2022-11-29T23:20:52Z</cp:lastPrinted>
  <dcterms:created xsi:type="dcterms:W3CDTF">2022-11-29T23:20:52Z</dcterms:created>
  <dcterms:modified xsi:type="dcterms:W3CDTF">2024-08-09T08:04:21Z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1033-11.1.0.11664</vt:lpwstr>
  </property>
  <property fmtid="{D5CDD505-2E9C-101B-9397-08002B2CF9AE}" pid="3" name="ICV">
    <vt:lpwstr/>
  </property>
</Properties>
</file>