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70" r:id="rId6"/>
    <p:sldId id="367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60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9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3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3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1898650"/>
            <a:ext cx="660146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China Mobile’s view on 6G </a:t>
            </a:r>
            <a:r>
              <a:rPr lang="en-GB" sz="3200" b="1" kern="0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study</a:t>
            </a:r>
            <a:r>
              <a:rPr lang="en-US" altLang="en-GB" sz="3200" b="1" kern="0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 structure</a:t>
            </a:r>
            <a:endParaRPr lang="en-US" altLang="en-GB" sz="32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1339850" y="3856355"/>
            <a:ext cx="7644130" cy="84645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en-GB" sz="1400" dirty="0">
                <a:latin typeface="Arial" panose="020B0604020202020204" pitchFamily="34" charset="0"/>
              </a:rPr>
              <a:t>China Mobile</a:t>
            </a:r>
            <a:endParaRPr lang="en-US" altLang="en-GB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GB" sz="1400" dirty="0">
                <a:latin typeface="Arial" panose="020B0604020202020204" pitchFamily="34" charset="0"/>
              </a:rPr>
              <a:t>Agenta item:	8.2</a:t>
            </a:r>
            <a:r>
              <a:rPr lang="en-GB" altLang="en-US" sz="1400" dirty="0">
                <a:latin typeface="Arial" panose="020B0604020202020204" pitchFamily="34" charset="0"/>
              </a:rPr>
              <a:t>	</a:t>
            </a:r>
            <a:endParaRPr lang="en-GB" altLang="en-US" sz="1400" dirty="0">
              <a:latin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/>
          <p:nvPr/>
        </p:nvSpPr>
        <p:spPr>
          <a:xfrm>
            <a:off x="410446" y="65050"/>
            <a:ext cx="8342435" cy="4700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699" rIns="91425" bIns="45699" rtlCol="0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buSzTx/>
              <a:buFontTx/>
            </a:pPr>
            <a:r>
              <a:rPr lang="en-US" sz="3200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Views on use cases structure</a:t>
            </a:r>
            <a:endParaRPr lang="en-US" altLang="zh-CN" sz="21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25" y="163830"/>
            <a:ext cx="9143365" cy="4389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 eaLnBrk="1" fontAlgn="auto" latinLnBrk="0" hangingPunct="1">
              <a:lnSpc>
                <a:spcPct val="100000"/>
              </a:lnSpc>
              <a:buClr>
                <a:srgbClr val="000000"/>
              </a:buClr>
              <a:buSzTx/>
              <a:buFont typeface="+mj-lt"/>
              <a:buNone/>
            </a:pPr>
            <a:r>
              <a:rPr lang="en-US" altLang="zh-CN" sz="16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endParaRPr lang="en-US" altLang="zh-CN" sz="1600" b="1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immersive communication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XR, Metaverse, Holographic, IMS/</a:t>
            </a: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real time communication</a:t>
            </a: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enhancement</a:t>
            </a:r>
            <a:endParaRPr lang="en-US" altLang="zh-CN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ubiquitous connectivity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satellite access (support IMS, mobile direct connect, LEO/MEO/GEO), High Altitude Platform Station, Low altitude economic, Multi-access convergence</a:t>
            </a:r>
            <a:endParaRPr lang="en-US" altLang="zh-CN" sz="1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and computing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Native AI (for network and for service), Coordination of communication and computing, Data collection and data service, Support large language model</a:t>
            </a: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Support Big Foundation Model for network, Evolution aspects with 5G AI architecture</a:t>
            </a:r>
            <a:endParaRPr lang="en-US" altLang="zh-CN" sz="1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vertical related capabilities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Robotics autonomous communication, </a:t>
            </a: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Ambient IoT, </a:t>
            </a: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Massive IoT, </a:t>
            </a:r>
            <a:r>
              <a:rPr lang="en-US" altLang="zh-CN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smart city, </a:t>
            </a: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Digital twin for industry, NPN enhancement (inter-working, local control including access, session and subscription management), End-to-end deterministic networking</a:t>
            </a:r>
            <a:endParaRPr lang="en-US" altLang="zh-CN" sz="1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integrated sensing and communication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Multi-dimensional sensing, Sensing assisted communication, AI assisted sensing, Enhancement on positioning</a:t>
            </a:r>
            <a:endParaRPr lang="en-US" altLang="zh-CN" sz="1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 on autonomous networking, system operation and sustainability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5930" lvl="1" indent="-341630" algn="l" eaLnBrk="1" fontAlgn="auto" latinLnBrk="0" hangingPunct="1">
              <a:lnSpc>
                <a:spcPts val="1580"/>
              </a:lnSpc>
              <a:buSzTx/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End-to-end energy efficiency, Digital twin network, Flexible, dynamic and agile network deployment, Network simplification, resilience and security (build-in security and trust), Distributed and autonomous networking (on-demand plug-in subnetwork), zero-outage network</a:t>
            </a:r>
            <a:endParaRPr lang="en-US" altLang="zh-CN" sz="1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eaLnBrk="1" fontAlgn="auto" latinLnBrk="0" hangingPunct="1">
              <a:lnSpc>
                <a:spcPts val="1580"/>
              </a:lnSpc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cases cannot be categorized into above sections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388485"/>
            <a:ext cx="91433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algn="l">
              <a:buClr>
                <a:srgbClr val="000000"/>
              </a:buClr>
              <a:buSzTx/>
              <a:buFont typeface="+mj-lt"/>
              <a:buNone/>
            </a:pPr>
            <a:r>
              <a:rPr lang="en-US" altLang="zh-CN" sz="16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 2: </a:t>
            </a:r>
            <a:endParaRPr lang="en-US" altLang="zh-CN" sz="1600" b="1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en-US" altLang="zh-CN"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Follow ITU-R </a:t>
            </a: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typical scenarios + 1 network operation section + </a:t>
            </a:r>
            <a:r>
              <a:rPr lang="en-US" altLang="zh-CN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use cases cannot be categorized into above sections</a:t>
            </a: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endParaRPr lang="en-US" altLang="zh-CN" sz="16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/>
          <p:nvPr/>
        </p:nvSpPr>
        <p:spPr>
          <a:xfrm>
            <a:off x="400685" y="59055"/>
            <a:ext cx="8342630" cy="6915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699" rIns="91425" bIns="45699" rtlCol="0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buSzTx/>
              <a:buFontTx/>
            </a:pPr>
            <a:r>
              <a:rPr lang="en-US" sz="3200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Considerations on TR structure </a:t>
            </a:r>
            <a:endParaRPr lang="en-US" altLang="zh-CN" sz="21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177165" y="549275"/>
            <a:ext cx="4720590" cy="14789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2" indent="0" algn="l" eaLnBrk="1" fontAlgn="auto" latinLnBrk="0" hangingPunct="1">
              <a:lnSpc>
                <a:spcPct val="100000"/>
              </a:lnSpc>
              <a:buSzTx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one 6G use case may converge multiple technical aspects:</a:t>
            </a: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47955" lvl="2" indent="-147955" algn="l" eaLnBrk="1" fontAlgn="auto" latinLnBrk="0" hangingPunct="1">
              <a:lnSpc>
                <a:spcPct val="100000"/>
              </a:lnSpc>
              <a:buSzTx/>
              <a:buFont typeface="微软雅黑" panose="020B0503020204020204" charset="-122"/>
              <a:buChar char="–"/>
            </a:pPr>
            <a:r>
              <a:rPr lang="en-US" altLang="zh-CN" sz="12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option1: 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Categories use cases according to </a:t>
            </a:r>
            <a:r>
              <a:rPr lang="en-US" altLang="zh-CN" sz="12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main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scenarios</a:t>
            </a:r>
            <a:endParaRPr lang="en-US" altLang="zh-CN" sz="12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47955" lvl="2" indent="-147955" algn="l" eaLnBrk="1" fontAlgn="auto" latinLnBrk="0" hangingPunct="1">
              <a:lnSpc>
                <a:spcPct val="100000"/>
              </a:lnSpc>
              <a:buSzTx/>
              <a:buFont typeface="微软雅黑" panose="020B0503020204020204" charset="-122"/>
              <a:buChar char="–"/>
            </a:pPr>
            <a:r>
              <a:rPr lang="en-US" altLang="zh-CN" sz="12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option2: 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put these use cases into </a:t>
            </a:r>
            <a:r>
              <a:rPr lang="en-US" altLang="zh-CN" sz="12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an individual section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1200" b="1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47955" lvl="2" indent="-147955" algn="l" eaLnBrk="1" fontAlgn="auto" latinLnBrk="0" hangingPunct="1">
              <a:lnSpc>
                <a:spcPct val="100000"/>
              </a:lnSpc>
              <a:buSzTx/>
              <a:buFont typeface="微软雅黑" panose="020B0503020204020204" charset="-122"/>
              <a:buChar char="–"/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Section division of consolidation part may not be strictly mapping to the structure of use cases, as the potential requirements of a use case may related to different aspects. </a:t>
            </a:r>
            <a:endParaRPr lang="en-US" altLang="zh-CN" sz="12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47955" lvl="2" indent="-147955" algn="l" eaLnBrk="1" fontAlgn="auto" latinLnBrk="0" hangingPunct="1">
              <a:lnSpc>
                <a:spcPct val="100000"/>
              </a:lnSpc>
              <a:buSzTx/>
              <a:buFont typeface="微软雅黑" panose="020B0503020204020204" charset="-122"/>
              <a:buChar char="–"/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Maintain a reflection between use cases and consolidations</a:t>
            </a:r>
            <a:endParaRPr lang="en-US" altLang="zh-CN" sz="1200" kern="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9065" y="642620"/>
            <a:ext cx="3925570" cy="44018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1. Scope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2. Reference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3. Definitions of terms, symbols and abbreviations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4. Overview 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high-level value and principle of 6G network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basic requirements for legacy services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5. Use cases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5.1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Immersive communication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5.2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AI and computing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Vertical Specific capabilities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5.3 Ubiquitous Connectivity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indent="0" algn="l" eaLnBrk="1" fontAlgn="auto" latinLnBrk="0" hangingPunct="1">
              <a:lnSpc>
                <a:spcPct val="110000"/>
              </a:lnSpc>
              <a:buSzTx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5.4 Integrated sensing and communication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5.5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Vertical related capabilities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5.6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Enhancement on autonomous networking, system operation and sustainability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69545" lv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5.7 Other use cases (add this section when needed)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6. Consolidated potential requirements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6.1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Immersive communication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6.2 AI req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6.3 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Ubiquitous Connectivity</a:t>
            </a: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related req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169545" lvl="0" indent="0" algn="l" eaLnBrk="1" fontAlgn="auto" latinLnBrk="0" hangingPunct="1">
              <a:lnSpc>
                <a:spcPct val="110000"/>
              </a:lnSpc>
              <a:buSzTx/>
              <a:buNone/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...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1000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7. Conclusion and recommendations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85725" y="1952625"/>
          <a:ext cx="4904105" cy="2720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2150"/>
                <a:gridCol w="4211955"/>
              </a:tblGrid>
              <a:tr h="33020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2024.8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skeleton</a:t>
                      </a:r>
                      <a:endParaRPr lang="en-US" altLang="zh-CN" sz="1200" kern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initial categories of use cases</a:t>
                      </a:r>
                      <a:endParaRPr lang="en-US" altLang="zh-CN" sz="1200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56896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2024.11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overview, target and designing principles</a:t>
                      </a:r>
                      <a:endParaRPr lang="en-US" altLang="zh-CN" sz="1200" dirty="0">
                        <a:solidFill>
                          <a:srgbClr val="00B05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legacy requirements</a:t>
                      </a:r>
                      <a:endParaRPr lang="en-US" altLang="zh-CN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</a:t>
                      </a:r>
                      <a:endParaRPr lang="en-US" altLang="zh-CN" sz="1200" kern="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potential update on categories</a:t>
                      </a:r>
                      <a:endParaRPr lang="en-US" altLang="zh-CN" sz="1200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56896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2025.3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designing principles discussion</a:t>
                      </a:r>
                      <a:r>
                        <a:rPr lang="en-US" altLang="zh-CN" sz="12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zh-CN" sz="1200" dirty="0"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legacy requirements</a:t>
                      </a:r>
                      <a:endParaRPr lang="en-US" altLang="zh-CN" sz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660" lvl="4" indent="-170815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potential update on categories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21082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2025.5</a:t>
                      </a:r>
                      <a:endParaRPr lang="zh-CN" altLang="en-US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5560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2025.8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 eaLnBrk="1" fontAlgn="auto" latinLnBrk="0" hangingPunct="1">
                        <a:lnSpc>
                          <a:spcPts val="1140"/>
                        </a:lnSpc>
                        <a:buNone/>
                      </a:pPr>
                      <a:endParaRPr lang="zh-CN" altLang="en-US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(but will not be consolidated in this phase SID)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consolidation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5560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2025.11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 eaLnBrk="1" fontAlgn="auto" latinLnBrk="0" hangingPunct="1">
                        <a:lnSpc>
                          <a:spcPts val="1140"/>
                        </a:lnSpc>
                        <a:buNone/>
                      </a:pPr>
                      <a:endParaRPr lang="zh-CN" altLang="en-US" sz="12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(but will not be consolidated in this phase SID)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consolidation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30200">
                <a:tc>
                  <a:txBody>
                    <a:bodyPr/>
                    <a:p>
                      <a:pPr algn="l" eaLnBrk="1" fontAlgn="auto" latinLnBrk="0" hangingPunct="1">
                        <a:lnSpc>
                          <a:spcPts val="940"/>
                        </a:lnSpc>
                        <a:buNone/>
                      </a:pPr>
                      <a:r>
                        <a:rPr lang="en-US" altLang="zh-CN" sz="1200" b="1"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2026.3</a:t>
                      </a:r>
                      <a:endParaRPr lang="en-US" altLang="zh-CN" sz="1200" b="1">
                        <a:latin typeface="Calibri" panose="020F050202020403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conclusion</a:t>
                      </a:r>
                      <a:endParaRPr lang="en-US" altLang="zh-CN" sz="1200" dirty="0"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  <a:p>
                      <a:pPr marL="200025" lvl="4" indent="-171450" algn="l" eaLnBrk="1" fontAlgn="auto" latinLnBrk="0" hangingPunct="1">
                        <a:lnSpc>
                          <a:spcPts val="940"/>
                        </a:lnSpc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use cases input (but will not be consolidated in this phase SID)</a:t>
                      </a:r>
                      <a:endParaRPr lang="en-US" altLang="zh-CN" sz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0" y="4672965"/>
            <a:ext cx="5219700" cy="393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ts val="1180"/>
              </a:lnSpc>
            </a:pPr>
            <a:r>
              <a:rPr lang="en-US" altLang="zh-CN" sz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In order to garantee the discussion and TR quality, it’s recommended to have limitaiton in numbers of use cases regarding 6G study for each meeting. </a:t>
            </a:r>
            <a:endParaRPr lang="en-US" altLang="zh-CN" sz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386*144"/>
  <p:tag name="TABLE_ENDDRAG_RECT" val="0*153*386*144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3316</Words>
  <Application>WPS 演示</Application>
  <PresentationFormat>On-screen Show (16:9)</PresentationFormat>
  <Paragraphs>102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 0530</cp:lastModifiedBy>
  <cp:revision>385</cp:revision>
  <dcterms:created xsi:type="dcterms:W3CDTF">2024-02-22T01:53:00Z</dcterms:created>
  <dcterms:modified xsi:type="dcterms:W3CDTF">2024-08-09T10:20:52Z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4C46B5F28CD24BE9B81F8AC9DC3CF081</vt:lpwstr>
  </property>
  <property fmtid="{D5CDD505-2E9C-101B-9397-08002B2CF9AE}" pid="6" name="KSOProductBuildVer">
    <vt:lpwstr>2052-11.8.2.12085</vt:lpwstr>
  </property>
</Properties>
</file>