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81" r:id="rId6"/>
  </p:sldMasterIdLst>
  <p:notesMasterIdLst>
    <p:notesMasterId r:id="rId14"/>
  </p:notesMasterIdLst>
  <p:sldIdLst>
    <p:sldId id="303" r:id="rId7"/>
    <p:sldId id="2147478745" r:id="rId8"/>
    <p:sldId id="2134805324" r:id="rId9"/>
    <p:sldId id="2147478766" r:id="rId10"/>
    <p:sldId id="2147478767" r:id="rId11"/>
    <p:sldId id="2147478743" r:id="rId12"/>
    <p:sldId id="33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AFF"/>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C6DB63-AD18-4355-8393-5105FF335BB8}" v="13" dt="2024-08-05T13:38:05.6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46" autoAdjust="0"/>
    <p:restoredTop sz="90327" autoAdjust="0"/>
  </p:normalViewPr>
  <p:slideViewPr>
    <p:cSldViewPr snapToGrid="0">
      <p:cViewPr varScale="1">
        <p:scale>
          <a:sx n="77" d="100"/>
          <a:sy n="77" d="100"/>
        </p:scale>
        <p:origin x="802"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D1B6A4-20B5-44F8-AA87-9106FC962D11}" type="datetimeFigureOut">
              <a:rPr lang="en-US" smtClean="0"/>
              <a:t>8/5/2024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3E4391-B736-453C-81CB-9D9D740B24EA}" type="slidenum">
              <a:rPr lang="en-US" smtClean="0"/>
              <a:t>‹#›</a:t>
            </a:fld>
            <a:endParaRPr lang="en-US"/>
          </a:p>
        </p:txBody>
      </p:sp>
    </p:spTree>
    <p:extLst>
      <p:ext uri="{BB962C8B-B14F-4D97-AF65-F5344CB8AC3E}">
        <p14:creationId xmlns:p14="http://schemas.microsoft.com/office/powerpoint/2010/main" val="1445661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fld id="{B721D71C-0C60-4E6C-B8BA-EFE883F25C77}" type="slidenum">
              <a:rPr kumimoji="0" lang="en-GB" altLang="en-US" sz="12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rPr>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t>1</a:t>
            </a:fld>
            <a:endParaRPr kumimoji="0" lang="en-GB" altLang="en-US" sz="12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endParaRPr>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609585" lvl="0" indent="-541853" algn="l" rtl="0">
              <a:spcBef>
                <a:spcPts val="747"/>
              </a:spcBef>
              <a:spcAft>
                <a:spcPts val="0"/>
              </a:spcAft>
              <a:buClr>
                <a:schemeClr val="dk1"/>
              </a:buClr>
              <a:buSzPts val="2800"/>
              <a:buFont typeface="Calibri"/>
              <a:buChar char="•"/>
              <a:defRPr/>
            </a:lvl1pPr>
            <a:lvl2pPr marL="1219170" lvl="1" indent="-457189" algn="l" rtl="0">
              <a:spcBef>
                <a:spcPts val="480"/>
              </a:spcBef>
              <a:spcAft>
                <a:spcPts val="0"/>
              </a:spcAft>
              <a:buSzPts val="1800"/>
              <a:buChar char="•"/>
              <a:defRPr/>
            </a:lvl2pPr>
            <a:lvl3pPr marL="1828754" lvl="2" indent="-457189" algn="l" rtl="0">
              <a:spcBef>
                <a:spcPts val="480"/>
              </a:spcBef>
              <a:spcAft>
                <a:spcPts val="0"/>
              </a:spcAft>
              <a:buClr>
                <a:schemeClr val="dk1"/>
              </a:buClr>
              <a:buSzPts val="1800"/>
              <a:buChar char="•"/>
              <a:defRPr/>
            </a:lvl3pPr>
            <a:lvl4pPr marL="2438339" lvl="3" indent="-457189" algn="l" rtl="0">
              <a:spcBef>
                <a:spcPts val="480"/>
              </a:spcBef>
              <a:spcAft>
                <a:spcPts val="0"/>
              </a:spcAft>
              <a:buClr>
                <a:schemeClr val="dk1"/>
              </a:buClr>
              <a:buSzPts val="1800"/>
              <a:buChar char="–"/>
              <a:defRPr/>
            </a:lvl4pPr>
            <a:lvl5pPr marL="3047924" lvl="4" indent="-457189" algn="l" rtl="0">
              <a:spcBef>
                <a:spcPts val="480"/>
              </a:spcBef>
              <a:spcAft>
                <a:spcPts val="0"/>
              </a:spcAft>
              <a:buClr>
                <a:schemeClr val="dk1"/>
              </a:buClr>
              <a:buSzPts val="1800"/>
              <a:buChar char="»"/>
              <a:defRPr/>
            </a:lvl5pPr>
            <a:lvl6pPr marL="3657509" lvl="5" indent="-457189" algn="l" rtl="0">
              <a:spcBef>
                <a:spcPts val="480"/>
              </a:spcBef>
              <a:spcAft>
                <a:spcPts val="0"/>
              </a:spcAft>
              <a:buClr>
                <a:schemeClr val="dk1"/>
              </a:buClr>
              <a:buSzPts val="1800"/>
              <a:buChar char="»"/>
              <a:defRPr/>
            </a:lvl6pPr>
            <a:lvl7pPr marL="4267093" lvl="6" indent="-457189" algn="l" rtl="0">
              <a:spcBef>
                <a:spcPts val="480"/>
              </a:spcBef>
              <a:spcAft>
                <a:spcPts val="0"/>
              </a:spcAft>
              <a:buClr>
                <a:schemeClr val="dk1"/>
              </a:buClr>
              <a:buSzPts val="1800"/>
              <a:buChar char="»"/>
              <a:defRPr/>
            </a:lvl7pPr>
            <a:lvl8pPr marL="4876678" lvl="7" indent="-457189" algn="l" rtl="0">
              <a:spcBef>
                <a:spcPts val="480"/>
              </a:spcBef>
              <a:spcAft>
                <a:spcPts val="0"/>
              </a:spcAft>
              <a:buClr>
                <a:schemeClr val="dk1"/>
              </a:buClr>
              <a:buSzPts val="1800"/>
              <a:buChar char="»"/>
              <a:defRPr/>
            </a:lvl8pPr>
            <a:lvl9pPr marL="5486263" lvl="8" indent="-457189" algn="l" rtl="0">
              <a:spcBef>
                <a:spcPts val="480"/>
              </a:spcBef>
              <a:spcAft>
                <a:spcPts val="0"/>
              </a:spcAft>
              <a:buClr>
                <a:schemeClr val="dk1"/>
              </a:buClr>
              <a:buSzPts val="1800"/>
              <a:buChar char="»"/>
              <a:defRPr/>
            </a:lvl9pPr>
          </a:lstStyle>
          <a:p>
            <a:endParaRPr/>
          </a:p>
        </p:txBody>
      </p:sp>
      <p:sp>
        <p:nvSpPr>
          <p:cNvPr id="4" name="TextBox 3">
            <a:extLst>
              <a:ext uri="{FF2B5EF4-FFF2-40B4-BE49-F238E27FC236}">
                <a16:creationId xmlns:a16="http://schemas.microsoft.com/office/drawing/2014/main" id="{87231FE3-1914-88EB-CEE8-AD4973C377C2}"/>
              </a:ext>
            </a:extLst>
          </p:cNvPr>
          <p:cNvSpPr txBox="1"/>
          <p:nvPr userDrawn="1"/>
        </p:nvSpPr>
        <p:spPr>
          <a:xfrm>
            <a:off x="64363" y="6444734"/>
            <a:ext cx="6094520" cy="369332"/>
          </a:xfrm>
          <a:prstGeom prst="rect">
            <a:avLst/>
          </a:prstGeom>
          <a:noFill/>
        </p:spPr>
        <p:txBody>
          <a:bodyPr wrap="square">
            <a:spAutoFit/>
          </a:bodyPr>
          <a:lstStyle/>
          <a:p>
            <a:r>
              <a:rPr lang="en-US" dirty="0"/>
              <a:t>S1-242032</a:t>
            </a:r>
          </a:p>
        </p:txBody>
      </p:sp>
    </p:spTree>
    <p:extLst>
      <p:ext uri="{BB962C8B-B14F-4D97-AF65-F5344CB8AC3E}">
        <p14:creationId xmlns:p14="http://schemas.microsoft.com/office/powerpoint/2010/main" val="3320569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29566572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1485"/>
            <a:ext cx="10363200" cy="1468967"/>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360FD2-2AFE-4F82-810F-E8317CD40423}"/>
              </a:ext>
            </a:extLst>
          </p:cNvPr>
          <p:cNvSpPr>
            <a:spLocks noGrp="1"/>
          </p:cNvSpPr>
          <p:nvPr>
            <p:ph type="dt" sz="half" idx="10"/>
          </p:nvPr>
        </p:nvSpPr>
        <p:spPr>
          <a:xfrm>
            <a:off x="0" y="0"/>
            <a:ext cx="0" cy="0"/>
          </a:xfrm>
        </p:spPr>
        <p:txBody>
          <a:bodyPr/>
          <a:lstStyle>
            <a:lvl1pPr>
              <a:defRPr/>
            </a:lvl1pPr>
          </a:lstStyle>
          <a:p>
            <a:pPr>
              <a:defRPr/>
            </a:pPr>
            <a:fld id="{0B646E51-3B49-4A8B-AD1E-06E46E34F6E0}" type="datetimeFigureOut">
              <a:rPr lang="en-GB"/>
              <a:pPr>
                <a:defRPr/>
              </a:pPr>
              <a:t>05/08/2024</a:t>
            </a:fld>
            <a:endParaRPr lang="en-GB"/>
          </a:p>
        </p:txBody>
      </p:sp>
      <p:sp>
        <p:nvSpPr>
          <p:cNvPr id="5" name="Footer Placeholder 4">
            <a:extLst>
              <a:ext uri="{FF2B5EF4-FFF2-40B4-BE49-F238E27FC236}">
                <a16:creationId xmlns:a16="http://schemas.microsoft.com/office/drawing/2014/main" id="{CB9D3BEB-9417-4C22-AE02-B4EF424DA87D}"/>
              </a:ext>
            </a:extLst>
          </p:cNvPr>
          <p:cNvSpPr>
            <a:spLocks noGrp="1"/>
          </p:cNvSpPr>
          <p:nvPr>
            <p:ph type="ftr" sz="quarter" idx="11"/>
          </p:nvPr>
        </p:nvSpPr>
        <p:spPr>
          <a:xfrm>
            <a:off x="0" y="0"/>
            <a:ext cx="0" cy="0"/>
          </a:xfrm>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BF61854-9EE5-466E-96CE-72A9C67B756D}"/>
              </a:ext>
            </a:extLst>
          </p:cNvPr>
          <p:cNvSpPr>
            <a:spLocks noGrp="1"/>
          </p:cNvSpPr>
          <p:nvPr>
            <p:ph type="sldNum" sz="quarter" idx="12"/>
          </p:nvPr>
        </p:nvSpPr>
        <p:spPr>
          <a:xfrm>
            <a:off x="0" y="0"/>
            <a:ext cx="0" cy="0"/>
          </a:xfrm>
        </p:spPr>
        <p:txBody>
          <a:bodyPr/>
          <a:lstStyle>
            <a:lvl1pPr>
              <a:defRPr/>
            </a:lvl1pPr>
          </a:lstStyle>
          <a:p>
            <a:pPr>
              <a:defRPr/>
            </a:pPr>
            <a:fld id="{D04A6022-F1F6-46BC-8206-E355C2D16FFB}" type="slidenum">
              <a:rPr lang="en-GB" altLang="en-US"/>
              <a:pPr>
                <a:defRPr/>
              </a:pPr>
              <a:t>‹#›</a:t>
            </a:fld>
            <a:endParaRPr lang="en-GB" altLang="en-US"/>
          </a:p>
        </p:txBody>
      </p:sp>
    </p:spTree>
    <p:extLst>
      <p:ext uri="{BB962C8B-B14F-4D97-AF65-F5344CB8AC3E}">
        <p14:creationId xmlns:p14="http://schemas.microsoft.com/office/powerpoint/2010/main" val="3086339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768855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499" indent="0" algn="ctr">
              <a:buNone/>
              <a:defRPr/>
            </a:lvl2pPr>
            <a:lvl3pPr marL="1219000" indent="0" algn="ctr">
              <a:buNone/>
              <a:defRPr/>
            </a:lvl3pPr>
            <a:lvl4pPr marL="1828501" indent="0" algn="ctr">
              <a:buNone/>
              <a:defRPr/>
            </a:lvl4pPr>
            <a:lvl5pPr marL="2438002" indent="0" algn="ctr">
              <a:buNone/>
              <a:defRPr/>
            </a:lvl5pPr>
            <a:lvl6pPr marL="3047501" indent="0" algn="ctr">
              <a:buNone/>
              <a:defRPr/>
            </a:lvl6pPr>
            <a:lvl7pPr marL="3657002" indent="0" algn="ctr">
              <a:buNone/>
              <a:defRPr/>
            </a:lvl7pPr>
            <a:lvl8pPr marL="4266501" indent="0" algn="ctr">
              <a:buNone/>
              <a:defRPr/>
            </a:lvl8pPr>
            <a:lvl9pPr marL="4876001"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4111380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3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Light" panose="020B0304020202020204" pitchFamily="34" charset="0"/>
              </a:defRPr>
            </a:lvl1pPr>
          </a:lstStyle>
          <a:p>
            <a:pPr lvl="0"/>
            <a:r>
              <a:rPr lang="en-US" noProof="0" dirty="0"/>
              <a:t>Click to edit </a:t>
            </a:r>
            <a:r>
              <a:rPr lang="en-US" noProof="0" dirty="0" err="1"/>
              <a:t>subheadline</a:t>
            </a:r>
            <a:endParaRPr lang="en-US" noProof="0" dirty="0"/>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11078400" cy="4158640"/>
          </a:xfrm>
          <a:prstGeom prst="rect">
            <a:avLst/>
          </a:prstGeom>
        </p:spPr>
        <p:txBody>
          <a:bodyPr lIns="0" tIns="0" rIns="0" bIns="0"/>
          <a:lstStyle>
            <a:lvl1pPr marL="0" indent="0">
              <a:lnSpc>
                <a:spcPct val="100000"/>
              </a:lnSpc>
              <a:spcBef>
                <a:spcPts val="0"/>
              </a:spcBef>
              <a:spcAft>
                <a:spcPts val="800"/>
              </a:spcAft>
              <a:buSzPct val="70000"/>
              <a:buNone/>
              <a:defRPr sz="1600">
                <a:solidFill>
                  <a:schemeClr val="tx1"/>
                </a:solidFill>
              </a:defRPr>
            </a:lvl1pPr>
            <a:lvl2pPr marL="239994" indent="0">
              <a:lnSpc>
                <a:spcPct val="100000"/>
              </a:lnSpc>
              <a:spcBef>
                <a:spcPts val="0"/>
              </a:spcBef>
              <a:spcAft>
                <a:spcPts val="800"/>
              </a:spcAft>
              <a:buSzPct val="70000"/>
              <a:buNone/>
              <a:defRPr sz="1600">
                <a:solidFill>
                  <a:schemeClr val="tx1"/>
                </a:solidFill>
              </a:defRPr>
            </a:lvl2pPr>
            <a:lvl3pPr marL="479988" indent="0">
              <a:lnSpc>
                <a:spcPct val="100000"/>
              </a:lnSpc>
              <a:spcBef>
                <a:spcPts val="0"/>
              </a:spcBef>
              <a:spcAft>
                <a:spcPts val="800"/>
              </a:spcAft>
              <a:buSzPct val="70000"/>
              <a:buNone/>
              <a:defRPr sz="1600">
                <a:solidFill>
                  <a:schemeClr val="tx1"/>
                </a:solidFill>
              </a:defRPr>
            </a:lvl3pPr>
            <a:lvl4pPr marL="719982" indent="0">
              <a:lnSpc>
                <a:spcPct val="100000"/>
              </a:lnSpc>
              <a:spcBef>
                <a:spcPts val="0"/>
              </a:spcBef>
              <a:spcAft>
                <a:spcPts val="800"/>
              </a:spcAft>
              <a:buSzPct val="70000"/>
              <a:buNone/>
              <a:defRPr sz="1600">
                <a:solidFill>
                  <a:schemeClr val="tx1"/>
                </a:solidFill>
              </a:defRPr>
            </a:lvl4pPr>
            <a:lvl5pPr marL="959976" indent="0">
              <a:lnSpc>
                <a:spcPct val="100000"/>
              </a:lnSpc>
              <a:spcBef>
                <a:spcPts val="0"/>
              </a:spcBef>
              <a:spcAft>
                <a:spcPts val="800"/>
              </a:spcAft>
              <a:buSzPct val="70000"/>
              <a:buNone/>
              <a:defRPr sz="16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0" name="TextBox 9">
            <a:extLst>
              <a:ext uri="{FF2B5EF4-FFF2-40B4-BE49-F238E27FC236}">
                <a16:creationId xmlns:a16="http://schemas.microsoft.com/office/drawing/2014/main" id="{D706B219-6557-5951-F467-43B768A9C96C}"/>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dirty="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1" name="Slide Number Placeholder 5">
            <a:extLst>
              <a:ext uri="{FF2B5EF4-FFF2-40B4-BE49-F238E27FC236}">
                <a16:creationId xmlns:a16="http://schemas.microsoft.com/office/drawing/2014/main" id="{4FF66938-CF4B-D097-1BC6-18EB230030F4}"/>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dirty="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12" name="Straight Connector 11">
            <a:extLst>
              <a:ext uri="{FF2B5EF4-FFF2-40B4-BE49-F238E27FC236}">
                <a16:creationId xmlns:a16="http://schemas.microsoft.com/office/drawing/2014/main" id="{CB929F03-682A-4566-CF9F-D3B71DB45756}"/>
              </a:ext>
            </a:extLst>
          </p:cNvPr>
          <p:cNvCxnSpPr>
            <a:cxnSpLocks/>
          </p:cNvCxnSpPr>
          <p:nvPr userDrawn="1"/>
        </p:nvCxnSpPr>
        <p:spPr>
          <a:xfrm>
            <a:off x="1871480" y="6457200"/>
            <a:ext cx="0" cy="192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3" name="Footer Placeholder 2">
            <a:extLst>
              <a:ext uri="{FF2B5EF4-FFF2-40B4-BE49-F238E27FC236}">
                <a16:creationId xmlns:a16="http://schemas.microsoft.com/office/drawing/2014/main" id="{FEE177B5-71D7-398C-03E7-932A701525D8}"/>
              </a:ext>
            </a:extLst>
          </p:cNvPr>
          <p:cNvSpPr>
            <a:spLocks noGrp="1"/>
          </p:cNvSpPr>
          <p:nvPr>
            <p:ph type="ftr" sz="quarter" idx="3"/>
          </p:nvPr>
        </p:nvSpPr>
        <p:spPr>
          <a:xfrm>
            <a:off x="2006400" y="6480000"/>
            <a:ext cx="2112000" cy="163200"/>
          </a:xfrm>
          <a:prstGeom prst="rect">
            <a:avLst/>
          </a:prstGeom>
        </p:spPr>
        <p:txBody>
          <a:bodyPr vert="horz" lIns="0" tIns="0" rIns="0" bIns="0" rtlCol="0" anchor="b"/>
          <a:lstStyle>
            <a:lvl1pPr algn="l">
              <a:defRPr sz="1067">
                <a:solidFill>
                  <a:schemeClr val="tx1"/>
                </a:solidFill>
              </a:defRPr>
            </a:lvl1pPr>
          </a:lstStyle>
          <a:p>
            <a:r>
              <a:rPr lang="en-US"/>
              <a:t>Apply a document ID (if applicable).</a:t>
            </a:r>
            <a:endParaRPr lang="en-US" dirty="0"/>
          </a:p>
        </p:txBody>
      </p:sp>
    </p:spTree>
    <p:extLst>
      <p:ext uri="{BB962C8B-B14F-4D97-AF65-F5344CB8AC3E}">
        <p14:creationId xmlns:p14="http://schemas.microsoft.com/office/powerpoint/2010/main" val="1720747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4 Bulletpoint text 1 col">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Light" panose="020B0304020202020204" pitchFamily="34" charset="0"/>
              </a:defRPr>
            </a:lvl1pPr>
          </a:lstStyle>
          <a:p>
            <a:pPr lvl="0"/>
            <a:r>
              <a:rPr lang="en-US" noProof="0" dirty="0"/>
              <a:t>Click to edit </a:t>
            </a:r>
            <a:r>
              <a:rPr lang="en-US" noProof="0" dirty="0" err="1"/>
              <a:t>subheadline</a:t>
            </a:r>
            <a:endParaRPr lang="en-US" noProof="0" dirty="0"/>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110784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1"/>
                </a:solidFill>
              </a:defRPr>
            </a:lvl1pPr>
            <a:lvl2pPr marL="479988" indent="-239994">
              <a:lnSpc>
                <a:spcPct val="100000"/>
              </a:lnSpc>
              <a:spcBef>
                <a:spcPts val="0"/>
              </a:spcBef>
              <a:spcAft>
                <a:spcPts val="800"/>
              </a:spcAft>
              <a:buSzPct val="70000"/>
              <a:defRPr sz="1600">
                <a:solidFill>
                  <a:schemeClr val="tx1"/>
                </a:solidFill>
              </a:defRPr>
            </a:lvl2pPr>
            <a:lvl3pPr marL="719982" indent="-239994">
              <a:lnSpc>
                <a:spcPct val="100000"/>
              </a:lnSpc>
              <a:spcBef>
                <a:spcPts val="0"/>
              </a:spcBef>
              <a:spcAft>
                <a:spcPts val="800"/>
              </a:spcAft>
              <a:buSzPct val="70000"/>
              <a:defRPr sz="1600">
                <a:solidFill>
                  <a:schemeClr val="tx1"/>
                </a:solidFill>
              </a:defRPr>
            </a:lvl3pPr>
            <a:lvl4pPr marL="959976" indent="-239994">
              <a:lnSpc>
                <a:spcPct val="100000"/>
              </a:lnSpc>
              <a:spcBef>
                <a:spcPts val="0"/>
              </a:spcBef>
              <a:spcAft>
                <a:spcPts val="800"/>
              </a:spcAft>
              <a:buSzPct val="70000"/>
              <a:defRPr lang="en-US" sz="1600" kern="1200" dirty="0">
                <a:solidFill>
                  <a:schemeClr val="tx1"/>
                </a:solidFill>
                <a:latin typeface="+mn-lt"/>
                <a:ea typeface="+mn-ea"/>
                <a:cs typeface="+mn-cs"/>
              </a:defRPr>
            </a:lvl4pPr>
            <a:lvl5pPr marL="1199970" indent="-239994">
              <a:lnSpc>
                <a:spcPct val="100000"/>
              </a:lnSpc>
              <a:spcBef>
                <a:spcPts val="0"/>
              </a:spcBef>
              <a:spcAft>
                <a:spcPts val="800"/>
              </a:spcAft>
              <a:buSzPct val="70000"/>
              <a:defRPr sz="1600">
                <a:solidFill>
                  <a:schemeClr val="tx1"/>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2" name="TextBox 1">
            <a:extLst>
              <a:ext uri="{FF2B5EF4-FFF2-40B4-BE49-F238E27FC236}">
                <a16:creationId xmlns:a16="http://schemas.microsoft.com/office/drawing/2014/main" id="{FD95910B-6C91-D297-584C-3D1533AECBE8}"/>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dirty="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7" name="Slide Number Placeholder 5">
            <a:extLst>
              <a:ext uri="{FF2B5EF4-FFF2-40B4-BE49-F238E27FC236}">
                <a16:creationId xmlns:a16="http://schemas.microsoft.com/office/drawing/2014/main" id="{C76EFBCA-F2A9-DB62-4D3E-60E897B89B56}"/>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dirty="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8" name="Straight Connector 7">
            <a:extLst>
              <a:ext uri="{FF2B5EF4-FFF2-40B4-BE49-F238E27FC236}">
                <a16:creationId xmlns:a16="http://schemas.microsoft.com/office/drawing/2014/main" id="{35E7D3F5-04E5-7DAF-AB76-2DAC95AB4760}"/>
              </a:ext>
            </a:extLst>
          </p:cNvPr>
          <p:cNvCxnSpPr>
            <a:cxnSpLocks/>
          </p:cNvCxnSpPr>
          <p:nvPr userDrawn="1"/>
        </p:nvCxnSpPr>
        <p:spPr>
          <a:xfrm>
            <a:off x="1871480" y="6457200"/>
            <a:ext cx="0" cy="192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9" name="Footer Placeholder 2">
            <a:extLst>
              <a:ext uri="{FF2B5EF4-FFF2-40B4-BE49-F238E27FC236}">
                <a16:creationId xmlns:a16="http://schemas.microsoft.com/office/drawing/2014/main" id="{7D61FF18-0BA2-46E4-85DF-332117D12378}"/>
              </a:ext>
            </a:extLst>
          </p:cNvPr>
          <p:cNvSpPr>
            <a:spLocks noGrp="1"/>
          </p:cNvSpPr>
          <p:nvPr>
            <p:ph type="ftr" sz="quarter" idx="3"/>
          </p:nvPr>
        </p:nvSpPr>
        <p:spPr>
          <a:xfrm>
            <a:off x="2006400" y="6480000"/>
            <a:ext cx="2112000" cy="163200"/>
          </a:xfrm>
          <a:prstGeom prst="rect">
            <a:avLst/>
          </a:prstGeom>
        </p:spPr>
        <p:txBody>
          <a:bodyPr vert="horz" lIns="0" tIns="0" rIns="0" bIns="0" rtlCol="0" anchor="b"/>
          <a:lstStyle>
            <a:lvl1pPr algn="l">
              <a:defRPr sz="1067">
                <a:solidFill>
                  <a:schemeClr val="tx1"/>
                </a:solidFill>
              </a:defRPr>
            </a:lvl1pPr>
          </a:lstStyle>
          <a:p>
            <a:r>
              <a:rPr lang="en-US"/>
              <a:t>Apply a document ID (if applicable).</a:t>
            </a:r>
            <a:endParaRPr lang="en-US" dirty="0"/>
          </a:p>
        </p:txBody>
      </p:sp>
    </p:spTree>
    <p:extLst>
      <p:ext uri="{BB962C8B-B14F-4D97-AF65-F5344CB8AC3E}">
        <p14:creationId xmlns:p14="http://schemas.microsoft.com/office/powerpoint/2010/main" val="4068636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5448300" y="3304117"/>
            <a:ext cx="1299600" cy="328177"/>
          </a:xfrm>
          <a:prstGeom prst="rect">
            <a:avLst/>
          </a:prstGeom>
          <a:noFill/>
          <a:ln>
            <a:noFill/>
          </a:ln>
        </p:spPr>
        <p:txBody>
          <a:bodyPr spcFirstLastPara="1" wrap="square" lIns="121900" tIns="60933" rIns="121900" bIns="60933"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333" b="0" i="0" u="none">
                <a:solidFill>
                  <a:schemeClr val="lt1"/>
                </a:solidFill>
                <a:latin typeface="Arial"/>
                <a:ea typeface="Arial"/>
                <a:cs typeface="Arial"/>
                <a:sym typeface="Arial"/>
              </a:rPr>
              <a:t>© 3GPP 2012</a:t>
            </a:r>
            <a:endParaRPr sz="2400"/>
          </a:p>
        </p:txBody>
      </p:sp>
      <p:pic>
        <p:nvPicPr>
          <p:cNvPr id="22" name="Google Shape;22;p3"/>
          <p:cNvPicPr preferRelativeResize="0"/>
          <p:nvPr/>
        </p:nvPicPr>
        <p:blipFill rotWithShape="1">
          <a:blip r:embed="rId9">
            <a:alphaModFix/>
          </a:blip>
          <a:srcRect/>
          <a:stretch/>
        </p:blipFill>
        <p:spPr>
          <a:xfrm>
            <a:off x="10883901" y="154517"/>
            <a:ext cx="977900" cy="569383"/>
          </a:xfrm>
          <a:prstGeom prst="rect">
            <a:avLst/>
          </a:prstGeom>
          <a:noFill/>
          <a:ln>
            <a:noFill/>
          </a:ln>
        </p:spPr>
      </p:pic>
      <p:sp>
        <p:nvSpPr>
          <p:cNvPr id="23" name="Google Shape;23;p3"/>
          <p:cNvSpPr/>
          <p:nvPr/>
        </p:nvSpPr>
        <p:spPr>
          <a:xfrm>
            <a:off x="11078633" y="6364816"/>
            <a:ext cx="812800" cy="419200"/>
          </a:xfrm>
          <a:prstGeom prst="ellipse">
            <a:avLst/>
          </a:prstGeom>
          <a:solidFill>
            <a:schemeClr val="lt1">
              <a:alpha val="49800"/>
            </a:schemeClr>
          </a:solidFill>
          <a:ln>
            <a:noFill/>
          </a:ln>
        </p:spPr>
        <p:txBody>
          <a:bodyPr spcFirstLastPara="1" wrap="square" lIns="121900" tIns="60933" rIns="121900" bIns="60933"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333" b="1" i="0" u="none">
                <a:solidFill>
                  <a:schemeClr val="dk1"/>
                </a:solidFill>
                <a:latin typeface="Arial"/>
                <a:ea typeface="Arial"/>
                <a:cs typeface="Arial"/>
                <a:sym typeface="Arial"/>
              </a:rPr>
              <a:pPr marL="0" marR="0" lvl="0" indent="0" algn="ctr" rtl="0">
                <a:lnSpc>
                  <a:spcPct val="100000"/>
                </a:lnSpc>
                <a:spcBef>
                  <a:spcPts val="0"/>
                </a:spcBef>
                <a:spcAft>
                  <a:spcPts val="0"/>
                </a:spcAft>
                <a:buClr>
                  <a:schemeClr val="dk1"/>
                </a:buClr>
                <a:buSzPts val="1000"/>
                <a:buFont typeface="Arial"/>
                <a:buNone/>
              </a:pPr>
              <a:t>‹#›</a:t>
            </a:fld>
            <a:endParaRPr sz="1333"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333" b="1" i="0" u="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49732161"/>
      </p:ext>
    </p:extLst>
  </p:cSld>
  <p:clrMap bg1="lt1" tx1="dk1" bg2="dk2" tx2="lt2" accent1="accent1" accent2="accent2" accent3="accent3" accent4="accent4" accent5="accent5" accent6="accent6" hlink="hlink" folHlink="folHlink"/>
  <p:sldLayoutIdLst>
    <p:sldLayoutId id="2147483982" r:id="rId1"/>
    <p:sldLayoutId id="2147483983" r:id="rId2"/>
    <p:sldLayoutId id="2147483984" r:id="rId3"/>
    <p:sldLayoutId id="2147483970" r:id="rId4"/>
    <p:sldLayoutId id="2147483974" r:id="rId5"/>
    <p:sldLayoutId id="2147483985" r:id="rId6"/>
    <p:sldLayoutId id="2147483986"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2265358" y="2531140"/>
            <a:ext cx="7708900" cy="1727200"/>
          </a:xfrm>
          <a:prstGeom prst="rect">
            <a:avLst/>
          </a:prstGeom>
          <a:noFill/>
          <a:ln>
            <a:noFill/>
          </a:ln>
        </p:spPr>
        <p:txBody>
          <a:bodyPr lIns="121907" tIns="60953" rIns="121907" bIns="60953" anchor="ctr">
            <a:normAutofit/>
          </a:bodyPr>
          <a:lstStyle>
            <a:defPPr>
              <a:defRPr lang="en-US"/>
            </a:defPPr>
            <a:lvl1pPr algn="ctr">
              <a:defRPr sz="4267" b="1">
                <a:solidFill>
                  <a:srgbClr val="FF0000"/>
                </a:solidFill>
                <a:latin typeface="+mj-lt"/>
                <a:ea typeface="ＭＳ Ｐゴシック" charset="0"/>
              </a:defRPr>
            </a:lvl1pPr>
          </a:lstStyle>
          <a:p>
            <a:r>
              <a:rPr lang="en-US" dirty="0"/>
              <a:t>KV Manifesto </a:t>
            </a:r>
            <a:br>
              <a:rPr lang="en-US" dirty="0"/>
            </a:br>
            <a:r>
              <a:rPr lang="en-US" dirty="0"/>
              <a:t>for SA1 6G Rel-20</a:t>
            </a: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1786467" y="5090584"/>
            <a:ext cx="10191751" cy="1405467"/>
          </a:xfrm>
        </p:spPr>
        <p:txBody>
          <a:bodyPr/>
          <a:lstStyle/>
          <a:p>
            <a:pPr marL="0" indent="0">
              <a:lnSpc>
                <a:spcPct val="80000"/>
              </a:lnSpc>
              <a:buNone/>
            </a:pPr>
            <a:br>
              <a:rPr lang="en-GB" altLang="en-US" sz="1867" dirty="0">
                <a:latin typeface="Arial" panose="020B0604020202020204" pitchFamily="34" charset="0"/>
              </a:rPr>
            </a:br>
            <a:r>
              <a:rPr lang="en-GB" altLang="en-US" sz="1867" dirty="0">
                <a:latin typeface="Arial" panose="020B0604020202020204" pitchFamily="34" charset="0"/>
              </a:rPr>
              <a:t>Source: 		Nokia</a:t>
            </a:r>
          </a:p>
          <a:p>
            <a:pPr marL="0" indent="0">
              <a:lnSpc>
                <a:spcPct val="80000"/>
              </a:lnSpc>
              <a:buNone/>
            </a:pPr>
            <a:r>
              <a:rPr lang="en-GB" altLang="en-US" sz="1867" dirty="0">
                <a:latin typeface="Arial" panose="020B0604020202020204" pitchFamily="34" charset="0"/>
              </a:rPr>
              <a:t>Agenda item: 	10.1</a:t>
            </a:r>
          </a:p>
          <a:p>
            <a:pPr marL="0" indent="0">
              <a:lnSpc>
                <a:spcPct val="80000"/>
              </a:lnSpc>
              <a:buNone/>
            </a:pPr>
            <a:r>
              <a:rPr lang="en-GB" altLang="en-US" sz="1867" dirty="0">
                <a:latin typeface="Arial" panose="020B0604020202020204" pitchFamily="34" charset="0"/>
              </a:rPr>
              <a:t>Document  for:	Endorsement</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10585" y="6373285"/>
            <a:ext cx="10248900" cy="323849"/>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endParaRPr lang="en-US" altLang="en-US" sz="1333" kern="0">
              <a:solidFill>
                <a:srgbClr val="000000"/>
              </a:solidFill>
              <a:latin typeface="Arial" panose="020B0604020202020204" pitchFamily="34" charset="0"/>
              <a:cs typeface="Arial"/>
              <a:sym typeface="Arial"/>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10020300" y="6570134"/>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067" kern="0">
                <a:solidFill>
                  <a:srgbClr val="000000"/>
                </a:solidFill>
                <a:latin typeface="Arial" panose="020B0604020202020204" pitchFamily="34" charset="0"/>
                <a:cs typeface="Arial"/>
                <a:sym typeface="Arial"/>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2118" y="6364818"/>
            <a:ext cx="9977967"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333" kern="0" dirty="0">
                <a:solidFill>
                  <a:srgbClr val="FFFFFF"/>
                </a:solidFill>
                <a:latin typeface="Arial" panose="020B0604020202020204" pitchFamily="34" charset="0"/>
                <a:cs typeface="Arial"/>
                <a:sym typeface="Arial"/>
              </a:rPr>
              <a:t>S1-242032 </a:t>
            </a:r>
            <a:r>
              <a:rPr lang="en-GB" altLang="en-US" sz="1067" kern="0" dirty="0">
                <a:solidFill>
                  <a:srgbClr val="FFFFFF"/>
                </a:solidFill>
                <a:latin typeface="Arial" panose="020B0604020202020204" pitchFamily="34" charset="0"/>
                <a:cs typeface="Arial"/>
                <a:sym typeface="Arial"/>
              </a:rPr>
              <a:t>-  </a:t>
            </a:r>
            <a:r>
              <a:rPr lang="en-GB" altLang="en-US" sz="1333" kern="0" dirty="0">
                <a:solidFill>
                  <a:srgbClr val="FFFFFF"/>
                </a:solidFill>
                <a:latin typeface="Arial" panose="020B0604020202020204" pitchFamily="34" charset="0"/>
                <a:cs typeface="Arial"/>
                <a:sym typeface="Arial"/>
              </a:rPr>
              <a:t>3GPP SA1#107</a:t>
            </a:r>
            <a:r>
              <a:rPr lang="en-GB" sz="1333" kern="0" dirty="0">
                <a:solidFill>
                  <a:srgbClr val="FFFFFF"/>
                </a:solidFill>
                <a:latin typeface="Arial" panose="020B0604020202020204" pitchFamily="34" charset="0"/>
                <a:cs typeface="Arial"/>
                <a:sym typeface="Arial"/>
              </a:rPr>
              <a:t>, 19 – 23 Aug 2024, Maastricht, The Netherlands</a:t>
            </a:r>
            <a:endParaRPr lang="en-GB" altLang="en-US" sz="1333" kern="0" dirty="0">
              <a:solidFill>
                <a:srgbClr val="FFFFFF"/>
              </a:solidFill>
              <a:latin typeface="Arial" panose="020B0604020202020204" pitchFamily="34" charset="0"/>
              <a:cs typeface="Arial"/>
              <a:sym typeface="Arial"/>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800CC1-4D86-8DA0-16D6-38CB5BCAB865}"/>
              </a:ext>
            </a:extLst>
          </p:cNvPr>
          <p:cNvSpPr>
            <a:spLocks noGrp="1"/>
          </p:cNvSpPr>
          <p:nvPr>
            <p:ph type="title"/>
          </p:nvPr>
        </p:nvSpPr>
        <p:spPr/>
        <p:txBody>
          <a:bodyPr/>
          <a:lstStyle/>
          <a:p>
            <a:r>
              <a:rPr lang="en-US" dirty="0"/>
              <a:t>Summary of contribution</a:t>
            </a:r>
          </a:p>
        </p:txBody>
      </p:sp>
      <p:sp>
        <p:nvSpPr>
          <p:cNvPr id="4" name="Text Placeholder 3">
            <a:extLst>
              <a:ext uri="{FF2B5EF4-FFF2-40B4-BE49-F238E27FC236}">
                <a16:creationId xmlns:a16="http://schemas.microsoft.com/office/drawing/2014/main" id="{1ED1AEAC-FF2E-8EC4-F973-883C9A1F4AB9}"/>
              </a:ext>
            </a:extLst>
          </p:cNvPr>
          <p:cNvSpPr>
            <a:spLocks noGrp="1"/>
          </p:cNvSpPr>
          <p:nvPr>
            <p:ph type="body" idx="1"/>
          </p:nvPr>
        </p:nvSpPr>
        <p:spPr/>
        <p:txBody>
          <a:bodyPr/>
          <a:lstStyle/>
          <a:p>
            <a:r>
              <a:rPr lang="en-US" dirty="0"/>
              <a:t>Background on KV(I) process in SA1</a:t>
            </a:r>
          </a:p>
          <a:p>
            <a:r>
              <a:rPr lang="en-US" dirty="0"/>
              <a:t>“KV manifesto” proposal for endorsement</a:t>
            </a:r>
          </a:p>
        </p:txBody>
      </p:sp>
    </p:spTree>
    <p:extLst>
      <p:ext uri="{BB962C8B-B14F-4D97-AF65-F5344CB8AC3E}">
        <p14:creationId xmlns:p14="http://schemas.microsoft.com/office/powerpoint/2010/main" val="1275052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BD53162-0BFA-5BC9-E6B2-39136F2408C9}"/>
              </a:ext>
            </a:extLst>
          </p:cNvPr>
          <p:cNvSpPr>
            <a:spLocks noGrp="1"/>
          </p:cNvSpPr>
          <p:nvPr>
            <p:ph type="title"/>
          </p:nvPr>
        </p:nvSpPr>
        <p:spPr>
          <a:xfrm>
            <a:off x="651933" y="228600"/>
            <a:ext cx="9103600" cy="1143200"/>
          </a:xfrm>
        </p:spPr>
        <p:txBody>
          <a:bodyPr/>
          <a:lstStyle/>
          <a:p>
            <a:r>
              <a:rPr lang="en-US" dirty="0"/>
              <a:t>Background on KV(I)s in 3GPP SA1</a:t>
            </a:r>
          </a:p>
        </p:txBody>
      </p:sp>
      <p:sp>
        <p:nvSpPr>
          <p:cNvPr id="4" name="Text Placeholder 3">
            <a:extLst>
              <a:ext uri="{FF2B5EF4-FFF2-40B4-BE49-F238E27FC236}">
                <a16:creationId xmlns:a16="http://schemas.microsoft.com/office/drawing/2014/main" id="{B594460A-21EA-7DEC-C5F1-FDFB1E302D76}"/>
              </a:ext>
            </a:extLst>
          </p:cNvPr>
          <p:cNvSpPr>
            <a:spLocks noGrp="1"/>
          </p:cNvSpPr>
          <p:nvPr>
            <p:ph type="body" idx="1"/>
          </p:nvPr>
        </p:nvSpPr>
        <p:spPr>
          <a:xfrm>
            <a:off x="647700" y="1454149"/>
            <a:ext cx="11184400" cy="4830400"/>
          </a:xfrm>
        </p:spPr>
        <p:txBody>
          <a:bodyPr/>
          <a:lstStyle/>
          <a:p>
            <a:r>
              <a:rPr lang="en-US" dirty="0"/>
              <a:t>KV/KVI topic was introduced at SA1#104 (Nov’23), 2 ad-hoc conf calls and dedicated sessions at SA1#105 &amp; SA1#106 have been organized, with around 10 members presenting their view each time. </a:t>
            </a:r>
          </a:p>
          <a:p>
            <a:pPr lvl="1"/>
            <a:r>
              <a:rPr lang="en-US" dirty="0"/>
              <a:t>No other 3GPP group has discussed KV(I)s so far.</a:t>
            </a:r>
          </a:p>
          <a:p>
            <a:r>
              <a:rPr lang="en-US" dirty="0"/>
              <a:t>Main commonalities identified at SA1#105 were:</a:t>
            </a:r>
          </a:p>
          <a:p>
            <a:endParaRPr lang="en-US" dirty="0"/>
          </a:p>
          <a:p>
            <a:endParaRPr lang="en-US" dirty="0"/>
          </a:p>
          <a:p>
            <a:endParaRPr lang="en-US" dirty="0"/>
          </a:p>
          <a:p>
            <a:endParaRPr lang="en-US" dirty="0"/>
          </a:p>
          <a:p>
            <a:endParaRPr lang="en-US" dirty="0"/>
          </a:p>
          <a:p>
            <a:endParaRPr lang="en-US" dirty="0"/>
          </a:p>
          <a:p>
            <a:endParaRPr lang="en-US" dirty="0"/>
          </a:p>
          <a:p>
            <a:r>
              <a:rPr lang="en-US" dirty="0">
                <a:sym typeface="Wingdings" panose="05000000000000000000" pitchFamily="2" charset="2"/>
              </a:rPr>
              <a:t>Main concerns so far are on the delay introduced by this process (with respect to the value it can bring), the existing tools, the (uncertain) impact on the overall 3GPP process/consensus building.</a:t>
            </a:r>
            <a:endParaRPr lang="en-US" dirty="0"/>
          </a:p>
          <a:p>
            <a:pPr lvl="1"/>
            <a:endParaRPr lang="en-US" dirty="0"/>
          </a:p>
        </p:txBody>
      </p:sp>
      <p:pic>
        <p:nvPicPr>
          <p:cNvPr id="9" name="Picture 8">
            <a:extLst>
              <a:ext uri="{FF2B5EF4-FFF2-40B4-BE49-F238E27FC236}">
                <a16:creationId xmlns:a16="http://schemas.microsoft.com/office/drawing/2014/main" id="{AC4FA782-8166-8861-1D5B-B18C5BB403B1}"/>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406357" y="4005714"/>
            <a:ext cx="6469805" cy="2279199"/>
          </a:xfrm>
          <a:prstGeom prst="rect">
            <a:avLst/>
          </a:prstGeom>
        </p:spPr>
      </p:pic>
    </p:spTree>
    <p:extLst>
      <p:ext uri="{BB962C8B-B14F-4D97-AF65-F5344CB8AC3E}">
        <p14:creationId xmlns:p14="http://schemas.microsoft.com/office/powerpoint/2010/main" val="3386130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CE85CC4-6BB1-07E1-078F-D230B31FF0A1}"/>
              </a:ext>
            </a:extLst>
          </p:cNvPr>
          <p:cNvSpPr>
            <a:spLocks noGrp="1"/>
          </p:cNvSpPr>
          <p:nvPr>
            <p:ph type="title"/>
          </p:nvPr>
        </p:nvSpPr>
        <p:spPr>
          <a:xfrm>
            <a:off x="651933" y="228600"/>
            <a:ext cx="9103600" cy="1143200"/>
          </a:xfrm>
        </p:spPr>
        <p:txBody>
          <a:bodyPr/>
          <a:lstStyle/>
          <a:p>
            <a:r>
              <a:rPr lang="en-US" dirty="0"/>
              <a:t>SA1#106 KVI session</a:t>
            </a:r>
          </a:p>
        </p:txBody>
      </p:sp>
      <p:sp>
        <p:nvSpPr>
          <p:cNvPr id="15" name="Text Placeholder 14">
            <a:extLst>
              <a:ext uri="{FF2B5EF4-FFF2-40B4-BE49-F238E27FC236}">
                <a16:creationId xmlns:a16="http://schemas.microsoft.com/office/drawing/2014/main" id="{30A28755-7886-FE44-06AD-F6F933A55AD0}"/>
              </a:ext>
            </a:extLst>
          </p:cNvPr>
          <p:cNvSpPr>
            <a:spLocks noGrp="1"/>
          </p:cNvSpPr>
          <p:nvPr>
            <p:ph type="body" idx="1"/>
          </p:nvPr>
        </p:nvSpPr>
        <p:spPr>
          <a:xfrm>
            <a:off x="647700" y="1454149"/>
            <a:ext cx="11184400" cy="4830400"/>
          </a:xfrm>
        </p:spPr>
        <p:txBody>
          <a:bodyPr/>
          <a:lstStyle/>
          <a:p>
            <a:r>
              <a:rPr lang="en-US" dirty="0"/>
              <a:t>No consensus on way forward / endorsement</a:t>
            </a:r>
          </a:p>
        </p:txBody>
      </p:sp>
      <p:pic>
        <p:nvPicPr>
          <p:cNvPr id="2" name="Picture 1">
            <a:extLst>
              <a:ext uri="{FF2B5EF4-FFF2-40B4-BE49-F238E27FC236}">
                <a16:creationId xmlns:a16="http://schemas.microsoft.com/office/drawing/2014/main" id="{9D9BA293-8BA4-D5E0-2FD9-256ED29F2C61}"/>
              </a:ext>
            </a:extLst>
          </p:cNvPr>
          <p:cNvPicPr>
            <a:picLocks noChangeAspect="1"/>
          </p:cNvPicPr>
          <p:nvPr/>
        </p:nvPicPr>
        <p:blipFill>
          <a:blip r:embed="rId3"/>
          <a:stretch>
            <a:fillRect/>
          </a:stretch>
        </p:blipFill>
        <p:spPr>
          <a:xfrm>
            <a:off x="506016" y="2227534"/>
            <a:ext cx="5229556" cy="2941625"/>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8F31A54E-53E2-34D9-38BE-893AF71081BA}"/>
              </a:ext>
            </a:extLst>
          </p:cNvPr>
          <p:cNvPicPr>
            <a:picLocks noChangeAspect="1"/>
          </p:cNvPicPr>
          <p:nvPr/>
        </p:nvPicPr>
        <p:blipFill>
          <a:blip r:embed="rId4"/>
          <a:stretch>
            <a:fillRect/>
          </a:stretch>
        </p:blipFill>
        <p:spPr>
          <a:xfrm>
            <a:off x="6314744" y="2227534"/>
            <a:ext cx="5229556" cy="2941625"/>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8AFC764F-A98E-55E4-EE85-C22228D35F67}"/>
              </a:ext>
            </a:extLst>
          </p:cNvPr>
          <p:cNvSpPr txBox="1"/>
          <p:nvPr/>
        </p:nvSpPr>
        <p:spPr>
          <a:xfrm>
            <a:off x="1495990" y="5226715"/>
            <a:ext cx="3377848" cy="369332"/>
          </a:xfrm>
          <a:prstGeom prst="rect">
            <a:avLst/>
          </a:prstGeom>
          <a:noFill/>
        </p:spPr>
        <p:txBody>
          <a:bodyPr wrap="none" rtlCol="0">
            <a:spAutoFit/>
          </a:bodyPr>
          <a:lstStyle/>
          <a:p>
            <a:r>
              <a:rPr lang="en-US" dirty="0"/>
              <a:t>[Huawei] proposal (S1-241382)</a:t>
            </a:r>
          </a:p>
        </p:txBody>
      </p:sp>
      <p:sp>
        <p:nvSpPr>
          <p:cNvPr id="7" name="TextBox 6">
            <a:extLst>
              <a:ext uri="{FF2B5EF4-FFF2-40B4-BE49-F238E27FC236}">
                <a16:creationId xmlns:a16="http://schemas.microsoft.com/office/drawing/2014/main" id="{4438238A-559D-725D-5BD7-92F429616232}"/>
              </a:ext>
            </a:extLst>
          </p:cNvPr>
          <p:cNvSpPr txBox="1"/>
          <p:nvPr/>
        </p:nvSpPr>
        <p:spPr>
          <a:xfrm>
            <a:off x="6875113" y="5226715"/>
            <a:ext cx="4237057" cy="369332"/>
          </a:xfrm>
          <a:prstGeom prst="rect">
            <a:avLst/>
          </a:prstGeom>
          <a:noFill/>
        </p:spPr>
        <p:txBody>
          <a:bodyPr wrap="none" rtlCol="0">
            <a:spAutoFit/>
          </a:bodyPr>
          <a:lstStyle/>
          <a:p>
            <a:r>
              <a:rPr lang="en-US" dirty="0"/>
              <a:t>[Nokia/Samsung] proposal (S1-241385)</a:t>
            </a:r>
          </a:p>
        </p:txBody>
      </p:sp>
      <p:sp>
        <p:nvSpPr>
          <p:cNvPr id="8" name="Rectangle 7">
            <a:extLst>
              <a:ext uri="{FF2B5EF4-FFF2-40B4-BE49-F238E27FC236}">
                <a16:creationId xmlns:a16="http://schemas.microsoft.com/office/drawing/2014/main" id="{0F163236-5DA5-CB66-2889-F4D5CCA73FCF}"/>
              </a:ext>
            </a:extLst>
          </p:cNvPr>
          <p:cNvSpPr/>
          <p:nvPr/>
        </p:nvSpPr>
        <p:spPr>
          <a:xfrm>
            <a:off x="678180" y="2811780"/>
            <a:ext cx="10287000" cy="952500"/>
          </a:xfrm>
          <a:prstGeom prst="rect">
            <a:avLst/>
          </a:prstGeom>
          <a:solidFill>
            <a:schemeClr val="accent3">
              <a:lumMod val="40000"/>
              <a:lumOff val="60000"/>
              <a:alpha val="50000"/>
            </a:schemeClr>
          </a:solidFill>
          <a:ln>
            <a:solidFill>
              <a:schemeClr val="accent3"/>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US"/>
          </a:p>
        </p:txBody>
      </p:sp>
      <p:pic>
        <p:nvPicPr>
          <p:cNvPr id="4" name="Graphic 3" descr="Checkmark with solid fill">
            <a:extLst>
              <a:ext uri="{FF2B5EF4-FFF2-40B4-BE49-F238E27FC236}">
                <a16:creationId xmlns:a16="http://schemas.microsoft.com/office/drawing/2014/main" id="{DF14CE09-7B4E-A29D-5898-242C2E98D7F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97540" y="2783946"/>
            <a:ext cx="914400" cy="914400"/>
          </a:xfrm>
          <a:prstGeom prst="rect">
            <a:avLst/>
          </a:prstGeom>
        </p:spPr>
      </p:pic>
    </p:spTree>
    <p:extLst>
      <p:ext uri="{BB962C8B-B14F-4D97-AF65-F5344CB8AC3E}">
        <p14:creationId xmlns:p14="http://schemas.microsoft.com/office/powerpoint/2010/main" val="1983025112"/>
      </p:ext>
    </p:extLst>
  </p:cSld>
  <p:clrMapOvr>
    <a:overrideClrMapping bg1="lt1" tx1="dk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30A28755-7886-FE44-06AD-F6F933A55AD0}"/>
              </a:ext>
            </a:extLst>
          </p:cNvPr>
          <p:cNvSpPr>
            <a:spLocks noGrp="1"/>
          </p:cNvSpPr>
          <p:nvPr>
            <p:ph type="body" sz="quarter" idx="15"/>
          </p:nvPr>
        </p:nvSpPr>
        <p:spPr/>
        <p:txBody>
          <a:bodyPr/>
          <a:lstStyle/>
          <a:p>
            <a:r>
              <a:rPr lang="en-US" sz="2000" dirty="0">
                <a:solidFill>
                  <a:srgbClr val="FF0000"/>
                </a:solidFill>
              </a:rPr>
              <a:t>Despite no clear consensus at SA1#106, various “commonalities” were identified</a:t>
            </a:r>
          </a:p>
          <a:p>
            <a:pPr lvl="1"/>
            <a:r>
              <a:rPr lang="en-US" sz="2000" dirty="0"/>
              <a:t>At SA1#105: Dos &amp; Don’ts, with some later rewording proposal for improvement</a:t>
            </a:r>
          </a:p>
          <a:p>
            <a:pPr lvl="1"/>
            <a:r>
              <a:rPr lang="en-US" sz="2000" dirty="0"/>
              <a:t>At SA1#106: way forward “alternative” proposals had some common aspects</a:t>
            </a:r>
          </a:p>
          <a:p>
            <a:pPr lvl="1"/>
            <a:endParaRPr lang="en-US" sz="2000" dirty="0"/>
          </a:p>
          <a:p>
            <a:pPr>
              <a:buFont typeface="Wingdings" panose="05000000000000000000" pitchFamily="2" charset="2"/>
              <a:buChar char="à"/>
            </a:pPr>
            <a:r>
              <a:rPr lang="en-US" sz="2000" dirty="0">
                <a:sym typeface="Wingdings" panose="05000000000000000000" pitchFamily="2" charset="2"/>
              </a:rPr>
              <a:t>A “KV manifesto” is proposed to capture those initial agreements.</a:t>
            </a:r>
          </a:p>
          <a:p>
            <a:pPr>
              <a:buFont typeface="Wingdings" panose="05000000000000000000" pitchFamily="2" charset="2"/>
              <a:buChar char="à"/>
            </a:pPr>
            <a:r>
              <a:rPr lang="en-US" sz="2000" dirty="0">
                <a:sym typeface="Wingdings" panose="05000000000000000000" pitchFamily="2" charset="2"/>
              </a:rPr>
              <a:t>It is further proposed to capture future agreements as part of this manifesto.</a:t>
            </a:r>
          </a:p>
          <a:p>
            <a:pPr>
              <a:buFont typeface="Wingdings" panose="05000000000000000000" pitchFamily="2" charset="2"/>
              <a:buChar char="à"/>
            </a:pPr>
            <a:r>
              <a:rPr lang="en-US" sz="2000" dirty="0">
                <a:sym typeface="Wingdings" panose="05000000000000000000" pitchFamily="2" charset="2"/>
              </a:rPr>
              <a:t>Such manifesto may be appended to the 6G TR at the end of the study</a:t>
            </a:r>
          </a:p>
          <a:p>
            <a:pPr lvl="2">
              <a:buFont typeface="Wingdings" panose="05000000000000000000" pitchFamily="2" charset="2"/>
              <a:buChar char="à"/>
            </a:pPr>
            <a:endParaRPr lang="en-US" sz="2000" dirty="0"/>
          </a:p>
        </p:txBody>
      </p:sp>
      <p:sp>
        <p:nvSpPr>
          <p:cNvPr id="17" name="Text Placeholder 16">
            <a:extLst>
              <a:ext uri="{FF2B5EF4-FFF2-40B4-BE49-F238E27FC236}">
                <a16:creationId xmlns:a16="http://schemas.microsoft.com/office/drawing/2014/main" id="{C6675EDB-0650-5017-2811-BF0DD8394CE1}"/>
              </a:ext>
            </a:extLst>
          </p:cNvPr>
          <p:cNvSpPr>
            <a:spLocks noGrp="1"/>
          </p:cNvSpPr>
          <p:nvPr>
            <p:ph type="body" sz="quarter" idx="12"/>
          </p:nvPr>
        </p:nvSpPr>
        <p:spPr>
          <a:noFill/>
          <a:ln>
            <a:noFill/>
          </a:ln>
        </p:spPr>
        <p:txBody>
          <a:bodyPr spcFirstLastPara="1" wrap="square" lIns="91425" tIns="45700" rIns="91425" bIns="45700" anchor="ctr" anchorCtr="0">
            <a:noAutofit/>
          </a:bodyPr>
          <a:lstStyle/>
          <a:p>
            <a:pPr algn="ctr">
              <a:buClr>
                <a:srgbClr val="000000"/>
              </a:buClr>
              <a:buSzPts val="1400"/>
              <a:buFont typeface="Arial"/>
            </a:pPr>
            <a:r>
              <a:rPr lang="en-US" dirty="0">
                <a:solidFill>
                  <a:srgbClr val="FF0000"/>
                </a:solidFill>
                <a:latin typeface="Calibri"/>
              </a:rPr>
              <a:t>Proposed way forward</a:t>
            </a:r>
          </a:p>
        </p:txBody>
      </p:sp>
    </p:spTree>
    <p:extLst>
      <p:ext uri="{BB962C8B-B14F-4D97-AF65-F5344CB8AC3E}">
        <p14:creationId xmlns:p14="http://schemas.microsoft.com/office/powerpoint/2010/main" val="36055323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741A29-0D75-2CD8-64CE-8CB17FCDF029}"/>
              </a:ext>
            </a:extLst>
          </p:cNvPr>
          <p:cNvSpPr>
            <a:spLocks noGrp="1"/>
          </p:cNvSpPr>
          <p:nvPr>
            <p:ph type="title"/>
          </p:nvPr>
        </p:nvSpPr>
        <p:spPr>
          <a:xfrm>
            <a:off x="651933" y="228600"/>
            <a:ext cx="9103600" cy="1143200"/>
          </a:xfrm>
        </p:spPr>
        <p:txBody>
          <a:bodyPr/>
          <a:lstStyle/>
          <a:p>
            <a:r>
              <a:rPr lang="en-US" dirty="0"/>
              <a:t>The KV manifesto</a:t>
            </a:r>
          </a:p>
        </p:txBody>
      </p:sp>
      <p:sp>
        <p:nvSpPr>
          <p:cNvPr id="7" name="Text Placeholder 6">
            <a:extLst>
              <a:ext uri="{FF2B5EF4-FFF2-40B4-BE49-F238E27FC236}">
                <a16:creationId xmlns:a16="http://schemas.microsoft.com/office/drawing/2014/main" id="{6F0DAB74-CA0A-FAC0-9519-A6783E10D147}"/>
              </a:ext>
            </a:extLst>
          </p:cNvPr>
          <p:cNvSpPr>
            <a:spLocks noGrp="1"/>
          </p:cNvSpPr>
          <p:nvPr>
            <p:ph type="body" idx="1"/>
          </p:nvPr>
        </p:nvSpPr>
        <p:spPr>
          <a:xfrm>
            <a:off x="647700" y="2228849"/>
            <a:ext cx="11184400" cy="4055699"/>
          </a:xfrm>
        </p:spPr>
        <p:txBody>
          <a:bodyPr numCol="2"/>
          <a:lstStyle/>
          <a:p>
            <a:pPr>
              <a:buFont typeface="+mj-lt"/>
              <a:buAutoNum type="arabicPeriod"/>
            </a:pPr>
            <a:r>
              <a:rPr lang="en-US" sz="1800" dirty="0"/>
              <a:t>Consider the concept of “Key Values” (KVs) in SA1 Rel-20 6G study</a:t>
            </a:r>
          </a:p>
          <a:p>
            <a:pPr>
              <a:buFont typeface="+mj-lt"/>
              <a:buAutoNum type="arabicPeriod"/>
            </a:pPr>
            <a:r>
              <a:rPr lang="en-US" sz="1800" dirty="0"/>
              <a:t>Endorse the use of the “key value” term </a:t>
            </a:r>
          </a:p>
          <a:p>
            <a:pPr>
              <a:buFont typeface="+mj-lt"/>
              <a:buAutoNum type="arabicPeriod"/>
            </a:pPr>
            <a:r>
              <a:rPr lang="en-US" sz="1800" dirty="0"/>
              <a:t>Agree on a list of relevant KVs – and define them from SA1 perspective </a:t>
            </a:r>
            <a:r>
              <a:rPr lang="en-US" sz="1800" dirty="0">
                <a:solidFill>
                  <a:srgbClr val="FF0000"/>
                </a:solidFill>
              </a:rPr>
              <a:t>(list/definitions TBD)</a:t>
            </a:r>
          </a:p>
          <a:p>
            <a:pPr>
              <a:buFont typeface="+mj-lt"/>
              <a:buAutoNum type="arabicPeriod"/>
            </a:pPr>
            <a:r>
              <a:rPr lang="en-US" sz="1800" dirty="0"/>
              <a:t>Document the impact of 6G use cases with respect to those KVs </a:t>
            </a:r>
            <a:r>
              <a:rPr lang="en-US" sz="1800" dirty="0">
                <a:solidFill>
                  <a:srgbClr val="FF0000"/>
                </a:solidFill>
              </a:rPr>
              <a:t>(analysis process TBD)</a:t>
            </a:r>
            <a:endParaRPr lang="en-US" sz="1800" dirty="0"/>
          </a:p>
          <a:p>
            <a:pPr>
              <a:buFont typeface="+mj-lt"/>
              <a:buAutoNum type="arabicPeriod"/>
            </a:pPr>
            <a:r>
              <a:rPr lang="en-US" sz="1800" dirty="0">
                <a:solidFill>
                  <a:schemeClr val="tx1"/>
                </a:solidFill>
              </a:rPr>
              <a:t>Evaluate a retrospective of the “KV” work before Rel-21 normative work</a:t>
            </a:r>
          </a:p>
          <a:p>
            <a:pPr>
              <a:buFont typeface="+mj-lt"/>
              <a:buAutoNum type="arabicPeriod"/>
            </a:pPr>
            <a:r>
              <a:rPr lang="en-US" sz="1800" dirty="0"/>
              <a:t>KV (and KVI) criterion is not used to gate/favor work proposals over consensus-based decisions</a:t>
            </a:r>
          </a:p>
        </p:txBody>
      </p:sp>
      <p:sp>
        <p:nvSpPr>
          <p:cNvPr id="9" name="TextBox 8">
            <a:extLst>
              <a:ext uri="{FF2B5EF4-FFF2-40B4-BE49-F238E27FC236}">
                <a16:creationId xmlns:a16="http://schemas.microsoft.com/office/drawing/2014/main" id="{A9EA05AF-8F54-7FE3-9F87-F3C22988852A}"/>
              </a:ext>
            </a:extLst>
          </p:cNvPr>
          <p:cNvSpPr txBox="1"/>
          <p:nvPr/>
        </p:nvSpPr>
        <p:spPr>
          <a:xfrm>
            <a:off x="714375" y="1105464"/>
            <a:ext cx="10591800" cy="1107996"/>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r>
              <a:rPr lang="en-US" sz="1600" dirty="0">
                <a:sym typeface="Wingdings" panose="05000000000000000000" pitchFamily="2" charset="2"/>
              </a:rPr>
              <a:t>Basic assumptions of this manifesto are</a:t>
            </a:r>
          </a:p>
          <a:p>
            <a:pPr lvl="1">
              <a:buFont typeface="Wingdings" panose="05000000000000000000" pitchFamily="2" charset="2"/>
              <a:buChar char="à"/>
            </a:pPr>
            <a:r>
              <a:rPr lang="en-US" sz="1600" dirty="0">
                <a:sym typeface="Wingdings" panose="05000000000000000000" pitchFamily="2" charset="2"/>
              </a:rPr>
              <a:t>It is only valid for SA1 6G Rel-20 study</a:t>
            </a:r>
          </a:p>
          <a:p>
            <a:pPr lvl="1">
              <a:buFont typeface="Wingdings" panose="05000000000000000000" pitchFamily="2" charset="2"/>
              <a:buChar char="à"/>
            </a:pPr>
            <a:r>
              <a:rPr lang="en-US" sz="1600" dirty="0">
                <a:sym typeface="Wingdings" panose="05000000000000000000" pitchFamily="2" charset="2"/>
              </a:rPr>
              <a:t>What is agreed in the manifesto is not challenged anymore (over the remaining validity period)</a:t>
            </a:r>
          </a:p>
          <a:p>
            <a:pPr lvl="1">
              <a:buFont typeface="Wingdings" panose="05000000000000000000" pitchFamily="2" charset="2"/>
              <a:buChar char="à"/>
            </a:pPr>
            <a:r>
              <a:rPr lang="en-US" sz="1600" dirty="0">
                <a:sym typeface="Wingdings" panose="05000000000000000000" pitchFamily="2" charset="2"/>
              </a:rPr>
              <a:t>Additional agreements can be added (over the remaining validity period)</a:t>
            </a:r>
          </a:p>
        </p:txBody>
      </p:sp>
    </p:spTree>
    <p:extLst>
      <p:ext uri="{BB962C8B-B14F-4D97-AF65-F5344CB8AC3E}">
        <p14:creationId xmlns:p14="http://schemas.microsoft.com/office/powerpoint/2010/main" val="2476725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3C4C7-EAD5-D4FC-96F4-798C26AB33D8}"/>
              </a:ext>
            </a:extLst>
          </p:cNvPr>
          <p:cNvSpPr>
            <a:spLocks noGrp="1"/>
          </p:cNvSpPr>
          <p:nvPr>
            <p:ph type="ctrTitle"/>
          </p:nvPr>
        </p:nvSpPr>
        <p:spPr/>
        <p:txBody>
          <a:bodyPr/>
          <a:lstStyle/>
          <a:p>
            <a:r>
              <a:rPr lang="en-US"/>
              <a:t>Thank you</a:t>
            </a:r>
          </a:p>
        </p:txBody>
      </p:sp>
      <p:sp>
        <p:nvSpPr>
          <p:cNvPr id="3" name="Subtitle 2">
            <a:extLst>
              <a:ext uri="{FF2B5EF4-FFF2-40B4-BE49-F238E27FC236}">
                <a16:creationId xmlns:a16="http://schemas.microsoft.com/office/drawing/2014/main" id="{C7CA8F6E-9B8E-CB34-39F9-6F62000A0B2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60195137"/>
      </p:ext>
    </p:extLst>
  </p:cSld>
  <p:clrMapOvr>
    <a:overrideClrMapping bg1="lt1" tx1="dk1" bg2="dk2" tx2="lt2" accent1="accent1" accent2="accent2" accent3="accent3" accent4="accent4" accent5="accent5" accent6="accent6" hlink="hlink" folHlink="folHlink"/>
  </p:clrMapOvr>
</p:sld>
</file>

<file path=ppt/theme/theme1.xml><?xml version="1.0" encoding="utf-8"?>
<a:theme xmlns:a="http://schemas.openxmlformats.org/drawingml/2006/main" name="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34c87397-5fc1-491e-85e7-d6110dbe9cbd" ContentTypeId="0x0101" PreviousValue="false" LastSyncTimeStamp="2018-03-09T14:36:50.893Z"/>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p:properties xmlns:p="http://schemas.microsoft.com/office/2006/metadata/properties" xmlns:xsi="http://www.w3.org/2001/XMLSchema-instance" xmlns:pc="http://schemas.microsoft.com/office/infopath/2007/PartnerControls">
  <documentManagement>
    <_dlc_DocId xmlns="71c5aaf6-e6ce-465b-b873-5148d2a4c105">RBI5PAMIO524-1616901215-25389</_dlc_DocId>
    <HideFromDelve xmlns="71c5aaf6-e6ce-465b-b873-5148d2a4c105">false</HideFromDelve>
    <_dlc_DocIdUrl xmlns="71c5aaf6-e6ce-465b-b873-5148d2a4c105">
      <Url>https://nokia.sharepoint.com/sites/gxp/_layouts/15/DocIdRedir.aspx?ID=RBI5PAMIO524-1616901215-25389</Url>
      <Description>RBI5PAMIO524-1616901215-25389</Description>
    </_dlc_DocIdUrl>
    <TaxCatchAll xmlns="7275bb01-7583-478d-bc14-e839a2dd5989" xsi:nil="true"/>
    <lcf76f155ced4ddcb4097134ff3c332f xmlns="3f2ce089-3858-4176-9a21-a30f9204848e">
      <Terms xmlns="http://schemas.microsoft.com/office/infopath/2007/PartnerControls"/>
    </lcf76f155ced4ddcb4097134ff3c332f>
    <Comments xmlns="3f2ce089-3858-4176-9a21-a30f9204848e">OK</Comments>
  </documentManagement>
</p:properties>
</file>

<file path=customXml/itemProps1.xml><?xml version="1.0" encoding="utf-8"?>
<ds:datastoreItem xmlns:ds="http://schemas.openxmlformats.org/officeDocument/2006/customXml" ds:itemID="{9C37E931-D0AA-427D-83C3-7B72F1DD0A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071BA3B-B9DD-408F-9C7B-066D39826947}">
  <ds:schemaRefs>
    <ds:schemaRef ds:uri="http://schemas.microsoft.com/sharepoint/v3/contenttype/forms"/>
  </ds:schemaRefs>
</ds:datastoreItem>
</file>

<file path=customXml/itemProps3.xml><?xml version="1.0" encoding="utf-8"?>
<ds:datastoreItem xmlns:ds="http://schemas.openxmlformats.org/officeDocument/2006/customXml" ds:itemID="{2D3B028B-89E0-49E0-9D77-439C62CA891D}">
  <ds:schemaRefs>
    <ds:schemaRef ds:uri="Microsoft.SharePoint.Taxonomy.ContentTypeSync"/>
  </ds:schemaRefs>
</ds:datastoreItem>
</file>

<file path=customXml/itemProps4.xml><?xml version="1.0" encoding="utf-8"?>
<ds:datastoreItem xmlns:ds="http://schemas.openxmlformats.org/officeDocument/2006/customXml" ds:itemID="{173B6770-7949-4878-B121-224886B9464B}">
  <ds:schemaRefs>
    <ds:schemaRef ds:uri="http://schemas.microsoft.com/sharepoint/events"/>
  </ds:schemaRefs>
</ds:datastoreItem>
</file>

<file path=customXml/itemProps5.xml><?xml version="1.0" encoding="utf-8"?>
<ds:datastoreItem xmlns:ds="http://schemas.openxmlformats.org/officeDocument/2006/customXml" ds:itemID="{BB91150F-6C29-4D01-9C2A-26DFE2253169}">
  <ds:schemaRefs>
    <ds:schemaRef ds:uri="http://purl.org/dc/elements/1.1/"/>
    <ds:schemaRef ds:uri="http://purl.org/dc/terms/"/>
    <ds:schemaRef ds:uri="71c5aaf6-e6ce-465b-b873-5148d2a4c105"/>
    <ds:schemaRef ds:uri="http://schemas.microsoft.com/office/2006/documentManagement/types"/>
    <ds:schemaRef ds:uri="http://schemas.microsoft.com/office/infopath/2007/PartnerControls"/>
    <ds:schemaRef ds:uri="http://schemas.openxmlformats.org/package/2006/metadata/core-properties"/>
    <ds:schemaRef ds:uri="http://purl.org/dc/dcmitype/"/>
    <ds:schemaRef ds:uri="7275bb01-7583-478d-bc14-e839a2dd5989"/>
    <ds:schemaRef ds:uri="3f2ce089-3858-4176-9a21-a30f9204848e"/>
    <ds:schemaRef ds:uri="http://schemas.microsoft.com/office/2006/metadata/properties"/>
    <ds:schemaRef ds:uri="http://www.w3.org/XML/1998/namespace"/>
  </ds:schemaRefs>
</ds:datastoreItem>
</file>

<file path=docMetadata/LabelInfo.xml><?xml version="1.0" encoding="utf-8"?>
<clbl:labelList xmlns:clbl="http://schemas.microsoft.com/office/2020/mipLabelMetadata">
  <clbl:label id="{4610b643-e0dc-49a3-bdd7-06f3c6cb789f}"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emplate/>
  <TotalTime>0</TotalTime>
  <Words>422</Words>
  <Application>Microsoft Office PowerPoint</Application>
  <PresentationFormat>Widescreen</PresentationFormat>
  <Paragraphs>46</Paragraphs>
  <Slides>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Calibri</vt:lpstr>
      <vt:lpstr>Nokia Pure Headline Light</vt:lpstr>
      <vt:lpstr>Nokia Pure Text Light</vt:lpstr>
      <vt:lpstr>Times New Roman</vt:lpstr>
      <vt:lpstr>Wingdings</vt:lpstr>
      <vt:lpstr>2_Office Theme</vt:lpstr>
      <vt:lpstr>PowerPoint Presentation</vt:lpstr>
      <vt:lpstr>Summary of contribution</vt:lpstr>
      <vt:lpstr>Background on KV(I)s in 3GPP SA1</vt:lpstr>
      <vt:lpstr>SA1#106 KVI session</vt:lpstr>
      <vt:lpstr>PowerPoint Presentation</vt:lpstr>
      <vt:lpstr>The KV manifesto</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6</cp:revision>
  <dcterms:created xsi:type="dcterms:W3CDTF">2024-02-07T17:13:37Z</dcterms:created>
  <dcterms:modified xsi:type="dcterms:W3CDTF">2024-08-05T13:39:25Z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0x01010055A05E76B664164F9F76E63E6D6BE6ED</vt:lpwstr>
  </property>
  <property fmtid="{D5CDD505-2E9C-101B-9397-08002B2CF9AE}" pid="4" name="MSIP_Label_4610b643-e0dc-49a3-bdd7-06f3c6cb789f_Enabled">
    <vt:lpwstr>true</vt:lpwstr>
  </property>
  <property fmtid="{D5CDD505-2E9C-101B-9397-08002B2CF9AE}" pid="5" name="MSIP_Label_4610b643-e0dc-49a3-bdd7-06f3c6cb789f_ContentBits">
    <vt:lpwstr>2</vt:lpwstr>
  </property>
  <property fmtid="{D5CDD505-2E9C-101B-9397-08002B2CF9AE}" pid="6" name="MSIP_Label_4610b643-e0dc-49a3-bdd7-06f3c6cb789f_ActionId">
    <vt:lpwstr>9ce0e216-a3f9-49c7-933f-9c4118e2c0d1</vt:lpwstr>
  </property>
  <property fmtid="{D5CDD505-2E9C-101B-9397-08002B2CF9AE}" pid="7" name="MSIP_Label_4610b643-e0dc-49a3-bdd7-06f3c6cb789f_SetDate">
    <vt:lpwstr>2023-04-24T15:41:52Z</vt:lpwstr>
  </property>
  <property fmtid="{D5CDD505-2E9C-101B-9397-08002B2CF9AE}" pid="8" name="MSIP_Label_4610b643-e0dc-49a3-bdd7-06f3c6cb789f_SiteId">
    <vt:lpwstr>5d471751-9675-428d-917b-70f44f9630b0</vt:lpwstr>
  </property>
  <property fmtid="{D5CDD505-2E9C-101B-9397-08002B2CF9AE}" pid="9" name="MSIP_Label_4610b643-e0dc-49a3-bdd7-06f3c6cb789f_Method">
    <vt:lpwstr>Privileged</vt:lpwstr>
  </property>
  <property fmtid="{D5CDD505-2E9C-101B-9397-08002B2CF9AE}" pid="10" name="MSIP_Label_4610b643-e0dc-49a3-bdd7-06f3c6cb789f_Name">
    <vt:lpwstr>Nokia_ID_only</vt:lpwstr>
  </property>
  <property fmtid="{D5CDD505-2E9C-101B-9397-08002B2CF9AE}" pid="11" name="_dlc_DocIdItemGuid">
    <vt:lpwstr>8ecdc694-140d-456c-abf1-70ea8d94dde3</vt:lpwstr>
  </property>
</Properties>
</file>