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81" r:id="rId6"/>
  </p:sldMasterIdLst>
  <p:notesMasterIdLst>
    <p:notesMasterId r:id="rId13"/>
  </p:notesMasterIdLst>
  <p:sldIdLst>
    <p:sldId id="303" r:id="rId7"/>
    <p:sldId id="2147478733" r:id="rId8"/>
    <p:sldId id="2147478734" r:id="rId9"/>
    <p:sldId id="2147478743" r:id="rId10"/>
    <p:sldId id="330" r:id="rId11"/>
    <p:sldId id="214747873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AFF"/>
    <a:srgbClr val="CC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69296F7-D457-4289-91AC-122C97A1E9D6}" v="46" dt="2024-08-05T13:31:36.64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100" autoAdjust="0"/>
    <p:restoredTop sz="95059" autoAdjust="0"/>
  </p:normalViewPr>
  <p:slideViewPr>
    <p:cSldViewPr snapToGrid="0">
      <p:cViewPr varScale="1">
        <p:scale>
          <a:sx n="81" d="100"/>
          <a:sy n="81" d="100"/>
        </p:scale>
        <p:origin x="42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microsoft.com/office/2018/10/relationships/authors" Target="author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D1B6A4-20B5-44F8-AA87-9106FC962D11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3E4391-B736-453C-81CB-9D9D740B24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6612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72C23339-D40B-EF98-4B98-C8BE1F0627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3027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B721D71C-0C60-4E6C-B8BA-EFE883F25C77}" type="slidenum">
              <a:rPr kumimoji="0" lang="en-GB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Arial"/>
                <a:sym typeface="Arial"/>
              </a:rPr>
              <a:pPr marL="0" marR="0" lvl="0" indent="0" algn="l" defTabSz="93027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</a:t>
            </a:fld>
            <a:endParaRPr kumimoji="0" lang="en-GB" alt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Arial"/>
              <a:sym typeface="Arial"/>
            </a:endParaRPr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12F3FE6F-C440-F893-BCE7-C37F5965D5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B6738540-EFF8-8093-7E7C-B4E0176100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651933" y="228600"/>
            <a:ext cx="9103600" cy="11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647700" y="1454149"/>
            <a:ext cx="11184400" cy="483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lvl="0" indent="-541853" algn="l" rtl="0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/>
            </a:lvl1pPr>
            <a:lvl2pPr marL="1219170" lvl="1" indent="-457189" algn="l" rtl="0">
              <a:spcBef>
                <a:spcPts val="480"/>
              </a:spcBef>
              <a:spcAft>
                <a:spcPts val="0"/>
              </a:spcAft>
              <a:buSzPts val="1800"/>
              <a:buChar char="•"/>
              <a:defRPr/>
            </a:lvl2pPr>
            <a:lvl3pPr marL="1828754" lvl="2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438339" lvl="3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3047924" lvl="4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3657509" lvl="5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4267093" lvl="6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4876678" lvl="7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5486263" lvl="8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DFEE191-E7D1-22C0-DE53-5C1530193150}"/>
              </a:ext>
            </a:extLst>
          </p:cNvPr>
          <p:cNvSpPr txBox="1"/>
          <p:nvPr userDrawn="1"/>
        </p:nvSpPr>
        <p:spPr>
          <a:xfrm>
            <a:off x="64363" y="6444734"/>
            <a:ext cx="60945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S1-242031</a:t>
            </a:r>
          </a:p>
        </p:txBody>
      </p:sp>
    </p:spTree>
    <p:extLst>
      <p:ext uri="{BB962C8B-B14F-4D97-AF65-F5344CB8AC3E}">
        <p14:creationId xmlns:p14="http://schemas.microsoft.com/office/powerpoint/2010/main" val="3320569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C82B6F2-C726-06E1-C7BF-379B22274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5665726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1485"/>
            <a:ext cx="10363200" cy="14689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360FD2-2AFE-4F82-810F-E8317CD4042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46E51-3B49-4A8B-AD1E-06E46E34F6E0}" type="datetimeFigureOut">
              <a:rPr lang="en-GB"/>
              <a:pPr>
                <a:defRPr/>
              </a:pPr>
              <a:t>31/07/2024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9D3BEB-9417-4C22-AE02-B4EF424DA8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F61854-9EE5-466E-96CE-72A9C67B7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4A6022-F1F6-46BC-8206-E355C2D16FF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86339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8855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380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651933" y="228600"/>
            <a:ext cx="9103600" cy="11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647700" y="1454149"/>
            <a:ext cx="11184400" cy="483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/>
          <p:nvPr/>
        </p:nvSpPr>
        <p:spPr>
          <a:xfrm>
            <a:off x="5448300" y="3304117"/>
            <a:ext cx="1299600" cy="328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</a:pPr>
            <a:r>
              <a:rPr lang="en-US" sz="1333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© 3GPP 2012</a:t>
            </a:r>
            <a:endParaRPr sz="2400"/>
          </a:p>
        </p:txBody>
      </p:sp>
      <p:pic>
        <p:nvPicPr>
          <p:cNvPr id="22" name="Google Shape;22;p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0883901" y="154517"/>
            <a:ext cx="977900" cy="569383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/>
          <p:nvPr/>
        </p:nvSpPr>
        <p:spPr>
          <a:xfrm>
            <a:off x="11078633" y="6364816"/>
            <a:ext cx="812800" cy="419200"/>
          </a:xfrm>
          <a:prstGeom prst="ellipse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fld id="{00000000-1234-1234-1234-123412341234}" type="slidenum">
              <a:rPr lang="en-US" sz="1333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Arial"/>
                <a:buNone/>
              </a:pPr>
              <a:t>‹#›</a:t>
            </a:fld>
            <a:endParaRPr sz="1333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333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4973216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982" r:id="rId1"/>
    <p:sldLayoutId id="2147483983" r:id="rId2"/>
    <p:sldLayoutId id="2147483984" r:id="rId3"/>
    <p:sldLayoutId id="2147483970" r:id="rId4"/>
    <p:sldLayoutId id="2147483974" r:id="rId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tu.int/dms_pubrec/itu-r/rec/m/R-REC-M.2160-0-202311-I%21%21PDF-E.pdf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E0DD555D-A134-ACD1-34B2-8D3FF302ED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5358" y="2531140"/>
            <a:ext cx="7708900" cy="1727200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/>
          </a:bodyPr>
          <a:lstStyle>
            <a:defPPr>
              <a:defRPr lang="en-US"/>
            </a:defPPr>
            <a:lvl1pPr algn="ctr">
              <a:defRPr sz="4267" b="1">
                <a:solidFill>
                  <a:srgbClr val="FF0000"/>
                </a:solidFill>
                <a:latin typeface="+mj-lt"/>
                <a:ea typeface="ＭＳ Ｐゴシック" charset="0"/>
              </a:defRPr>
            </a:lvl1pPr>
          </a:lstStyle>
          <a:p>
            <a:r>
              <a:rPr lang="en-US" dirty="0"/>
              <a:t>Considerations on </a:t>
            </a:r>
            <a:r>
              <a:rPr lang="en-US" i="1" dirty="0"/>
              <a:t>defining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Key Values for SA1 6G study</a:t>
            </a: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F62C3059-19AF-93AE-8957-51701FC05093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786467" y="5090584"/>
            <a:ext cx="10191751" cy="1405467"/>
          </a:xfrm>
        </p:spPr>
        <p:txBody>
          <a:bodyPr/>
          <a:lstStyle/>
          <a:p>
            <a:pPr marL="0" indent="0">
              <a:lnSpc>
                <a:spcPct val="80000"/>
              </a:lnSpc>
              <a:buNone/>
            </a:pPr>
            <a:br>
              <a:rPr lang="en-GB" altLang="en-US" sz="1867" dirty="0">
                <a:latin typeface="Arial" panose="020B0604020202020204" pitchFamily="34" charset="0"/>
              </a:rPr>
            </a:br>
            <a:r>
              <a:rPr lang="en-GB" altLang="en-US" sz="1867" dirty="0">
                <a:latin typeface="Arial" panose="020B0604020202020204" pitchFamily="34" charset="0"/>
              </a:rPr>
              <a:t>Source: 		Nokia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GB" altLang="en-US" sz="1867" dirty="0">
                <a:latin typeface="Arial" panose="020B0604020202020204" pitchFamily="34" charset="0"/>
              </a:rPr>
              <a:t>Agenda item: 	10.1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GB" altLang="en-US" sz="1867" dirty="0">
                <a:latin typeface="Arial" panose="020B0604020202020204" pitchFamily="34" charset="0"/>
              </a:rPr>
              <a:t>Document  for:	Endorsement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7B5F3006-056E-E0BF-3ECF-C5883D604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5" y="6373285"/>
            <a:ext cx="10248900" cy="323849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1219170">
              <a:spcBef>
                <a:spcPct val="0"/>
              </a:spcBef>
              <a:buClr>
                <a:srgbClr val="000000"/>
              </a:buClr>
              <a:buNone/>
            </a:pPr>
            <a:endParaRPr lang="en-US" altLang="en-US" sz="1333" kern="0">
              <a:solidFill>
                <a:srgbClr val="000000"/>
              </a:solidFill>
              <a:latin typeface="Arial" panose="020B0604020202020204" pitchFamily="34" charset="0"/>
              <a:cs typeface="Arial"/>
              <a:sym typeface="Arial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01798AF6-885E-F559-4985-4C140843B4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20300" y="6570134"/>
            <a:ext cx="1089375" cy="287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1219170">
              <a:spcBef>
                <a:spcPct val="0"/>
              </a:spcBef>
              <a:buClr>
                <a:srgbClr val="000000"/>
              </a:buClr>
              <a:buNone/>
            </a:pPr>
            <a:r>
              <a:rPr lang="en-GB" altLang="en-US" sz="1067" kern="0">
                <a:solidFill>
                  <a:srgbClr val="000000"/>
                </a:solidFill>
                <a:latin typeface="Arial" panose="020B0604020202020204" pitchFamily="34" charset="0"/>
                <a:cs typeface="Arial"/>
                <a:sym typeface="Arial"/>
              </a:rPr>
              <a:t>© 3GPP 2024</a:t>
            </a:r>
          </a:p>
        </p:txBody>
      </p:sp>
      <p:sp>
        <p:nvSpPr>
          <p:cNvPr id="6152" name="TextBox 8">
            <a:extLst>
              <a:ext uri="{FF2B5EF4-FFF2-40B4-BE49-F238E27FC236}">
                <a16:creationId xmlns:a16="http://schemas.microsoft.com/office/drawing/2014/main" id="{F66BEB48-85C4-3638-60D3-08CA0EEA95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8" y="6364818"/>
            <a:ext cx="9977967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1219170">
              <a:spcBef>
                <a:spcPct val="0"/>
              </a:spcBef>
              <a:buClr>
                <a:srgbClr val="000000"/>
              </a:buClr>
              <a:buNone/>
            </a:pPr>
            <a:r>
              <a:rPr lang="en-GB" altLang="en-US" sz="1333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S1-242031 </a:t>
            </a:r>
            <a:r>
              <a:rPr lang="en-GB" altLang="en-US" sz="1067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-  </a:t>
            </a:r>
            <a:r>
              <a:rPr lang="en-GB" altLang="en-US" sz="1333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3GPP SA1#107</a:t>
            </a:r>
            <a:r>
              <a:rPr lang="en-GB" sz="1333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, 19 – 23 Aug 2024, Maastricht, The Netherlands</a:t>
            </a:r>
            <a:endParaRPr lang="en-GB" altLang="en-US" sz="1333" kern="0" dirty="0">
              <a:solidFill>
                <a:srgbClr val="FFFFFF"/>
              </a:solidFill>
              <a:latin typeface="Arial" panose="020B0604020202020204" pitchFamily="34" charset="0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BB57D74-EDB2-C449-6CC8-A53DD2DC8F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3" y="228600"/>
            <a:ext cx="9103600" cy="1143200"/>
          </a:xfrm>
        </p:spPr>
        <p:txBody>
          <a:bodyPr/>
          <a:lstStyle/>
          <a:p>
            <a:r>
              <a:rPr lang="en-US" dirty="0"/>
              <a:t>About possible Key Values for SA1</a:t>
            </a:r>
            <a:br>
              <a:rPr lang="en-US" dirty="0"/>
            </a:br>
            <a:r>
              <a:rPr lang="en-US" dirty="0"/>
              <a:t>Feedback from previous SA1 meetings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0449D12-9D63-CACF-E72A-60AE3C7AFD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9115185"/>
              </p:ext>
            </p:extLst>
          </p:nvPr>
        </p:nvGraphicFramePr>
        <p:xfrm>
          <a:off x="556801" y="1510793"/>
          <a:ext cx="8087579" cy="40945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64245">
                  <a:extLst>
                    <a:ext uri="{9D8B030D-6E8A-4147-A177-3AD203B41FA5}">
                      <a16:colId xmlns:a16="http://schemas.microsoft.com/office/drawing/2014/main" val="89840398"/>
                    </a:ext>
                  </a:extLst>
                </a:gridCol>
                <a:gridCol w="829164">
                  <a:extLst>
                    <a:ext uri="{9D8B030D-6E8A-4147-A177-3AD203B41FA5}">
                      <a16:colId xmlns:a16="http://schemas.microsoft.com/office/drawing/2014/main" val="3657580029"/>
                    </a:ext>
                  </a:extLst>
                </a:gridCol>
                <a:gridCol w="1121790">
                  <a:extLst>
                    <a:ext uri="{9D8B030D-6E8A-4147-A177-3AD203B41FA5}">
                      <a16:colId xmlns:a16="http://schemas.microsoft.com/office/drawing/2014/main" val="4247352237"/>
                    </a:ext>
                  </a:extLst>
                </a:gridCol>
                <a:gridCol w="1417546">
                  <a:extLst>
                    <a:ext uri="{9D8B030D-6E8A-4147-A177-3AD203B41FA5}">
                      <a16:colId xmlns:a16="http://schemas.microsoft.com/office/drawing/2014/main" val="2406991839"/>
                    </a:ext>
                  </a:extLst>
                </a:gridCol>
                <a:gridCol w="2654834">
                  <a:extLst>
                    <a:ext uri="{9D8B030D-6E8A-4147-A177-3AD203B41FA5}">
                      <a16:colId xmlns:a16="http://schemas.microsoft.com/office/drawing/2014/main" val="3319043646"/>
                    </a:ext>
                  </a:extLst>
                </a:gridCol>
              </a:tblGrid>
              <a:tr h="386309"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ITU-R IMT-2030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GSMA </a:t>
                      </a:r>
                      <a:br>
                        <a:rPr kumimoji="0" lang="en-US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en-US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(SWS-240002)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EU Hexa-X II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TOTAL of mentions in previous </a:t>
                      </a:r>
                      <a:br>
                        <a:rPr kumimoji="0" lang="en-US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en-US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SA1 member contributions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8710075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r>
                        <a:rPr lang="en-US" sz="1400" b="0" dirty="0">
                          <a:solidFill>
                            <a:schemeClr val="tx1"/>
                          </a:solidFill>
                        </a:rPr>
                        <a:t>Environmental sustainability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14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75058795"/>
                  </a:ext>
                </a:extLst>
              </a:tr>
              <a:tr h="399584">
                <a:tc>
                  <a:txBody>
                    <a:bodyPr/>
                    <a:lstStyle/>
                    <a:p>
                      <a:r>
                        <a:rPr lang="en-US" sz="1400" b="0" dirty="0">
                          <a:solidFill>
                            <a:schemeClr val="tx1"/>
                          </a:solidFill>
                        </a:rPr>
                        <a:t>Social sustainability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0" i="0" u="none" strike="noStrike" cap="none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84534252"/>
                  </a:ext>
                </a:extLst>
              </a:tr>
              <a:tr h="386309">
                <a:tc>
                  <a:txBody>
                    <a:bodyPr/>
                    <a:lstStyle/>
                    <a:p>
                      <a:r>
                        <a:rPr lang="en-US" sz="1400" b="0" dirty="0">
                          <a:solidFill>
                            <a:schemeClr val="tx1"/>
                          </a:solidFill>
                        </a:rPr>
                        <a:t>Economic sustainability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34651185"/>
                  </a:ext>
                </a:extLst>
              </a:tr>
              <a:tr h="448275">
                <a:tc>
                  <a:txBody>
                    <a:bodyPr/>
                    <a:lstStyle/>
                    <a:p>
                      <a:r>
                        <a:rPr lang="en-US" sz="1400" b="0" dirty="0">
                          <a:solidFill>
                            <a:schemeClr val="tx1"/>
                          </a:solidFill>
                        </a:rPr>
                        <a:t>Inclusivity / </a:t>
                      </a:r>
                      <a:br>
                        <a:rPr lang="en-US" sz="1400" b="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400" b="0" dirty="0">
                          <a:solidFill>
                            <a:schemeClr val="tx1"/>
                          </a:solidFill>
                        </a:rPr>
                        <a:t>Digital inclusion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x?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11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40305964"/>
                  </a:ext>
                </a:extLst>
              </a:tr>
              <a:tr h="386309">
                <a:tc>
                  <a:txBody>
                    <a:bodyPr/>
                    <a:lstStyle/>
                    <a:p>
                      <a:r>
                        <a:rPr lang="en-US" sz="1400" b="0" dirty="0">
                          <a:solidFill>
                            <a:schemeClr val="tx1"/>
                          </a:solidFill>
                        </a:rPr>
                        <a:t>Ubiquitous connectivity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i="1" dirty="0">
                          <a:solidFill>
                            <a:schemeClr val="tx1"/>
                          </a:solidFill>
                        </a:rPr>
                        <a:t>(in digital Inclusion)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0161488"/>
                  </a:ext>
                </a:extLst>
              </a:tr>
              <a:tr h="365467">
                <a:tc>
                  <a:txBody>
                    <a:bodyPr/>
                    <a:lstStyle/>
                    <a:p>
                      <a:r>
                        <a:rPr lang="en-US" sz="1400" b="0" dirty="0">
                          <a:solidFill>
                            <a:schemeClr val="tx1"/>
                          </a:solidFill>
                        </a:rPr>
                        <a:t>Security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i="1" dirty="0">
                          <a:solidFill>
                            <a:schemeClr val="tx1"/>
                          </a:solidFill>
                        </a:rPr>
                        <a:t>(in trustworthiness)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25987046"/>
                  </a:ext>
                </a:extLst>
              </a:tr>
              <a:tr h="365467">
                <a:tc>
                  <a:txBody>
                    <a:bodyPr/>
                    <a:lstStyle/>
                    <a:p>
                      <a:r>
                        <a:rPr lang="en-US" sz="1400" b="0" dirty="0">
                          <a:solidFill>
                            <a:schemeClr val="tx1"/>
                          </a:solidFill>
                        </a:rPr>
                        <a:t>Resilience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i="1" dirty="0">
                          <a:solidFill>
                            <a:schemeClr val="tx1"/>
                          </a:solidFill>
                        </a:rPr>
                        <a:t>(in trustworthiness)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22032488"/>
                  </a:ext>
                </a:extLst>
              </a:tr>
              <a:tr h="365467">
                <a:tc>
                  <a:txBody>
                    <a:bodyPr/>
                    <a:lstStyle/>
                    <a:p>
                      <a:r>
                        <a:rPr lang="en-US" sz="1400" b="0" dirty="0">
                          <a:solidFill>
                            <a:schemeClr val="tx1"/>
                          </a:solidFill>
                        </a:rPr>
                        <a:t>Privacy/confidentiality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i="1" dirty="0">
                          <a:solidFill>
                            <a:schemeClr val="tx1"/>
                          </a:solidFill>
                        </a:rPr>
                        <a:t>(in trustworthiness)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76205734"/>
                  </a:ext>
                </a:extLst>
              </a:tr>
              <a:tr h="362952">
                <a:tc>
                  <a:txBody>
                    <a:bodyPr/>
                    <a:lstStyle/>
                    <a:p>
                      <a:r>
                        <a:rPr lang="en-US" sz="1400" b="0" dirty="0">
                          <a:solidFill>
                            <a:schemeClr val="tx1"/>
                          </a:solidFill>
                        </a:rPr>
                        <a:t>Trustworthiness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26209549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B300669E-A954-B429-7EE3-3F156355C05E}"/>
              </a:ext>
            </a:extLst>
          </p:cNvPr>
          <p:cNvSpPr txBox="1"/>
          <p:nvPr/>
        </p:nvSpPr>
        <p:spPr>
          <a:xfrm>
            <a:off x="9294829" y="1510792"/>
            <a:ext cx="2622188" cy="409459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Considerations on KVs and their granularity</a:t>
            </a:r>
          </a:p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Too co</a:t>
            </a:r>
            <a:r>
              <a:rPr lang="en-US" sz="1600" b="1" dirty="0" err="1">
                <a:latin typeface="Nokia Pure Text Light"/>
              </a:rPr>
              <a:t>arse</a:t>
            </a:r>
            <a:r>
              <a:rPr lang="en-US" sz="1600" b="1" dirty="0">
                <a:latin typeface="Nokia Pure Text Light"/>
              </a:rPr>
              <a:t> KVs</a:t>
            </a:r>
          </a:p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lang="en-US" sz="1600" dirty="0">
                <a:latin typeface="Nokia Pure Text Light"/>
              </a:rPr>
              <a:t>+ wide coverage</a:t>
            </a:r>
          </a:p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- </a:t>
            </a:r>
            <a:r>
              <a:rPr lang="en-US" sz="1600" dirty="0">
                <a:latin typeface="Nokia Pure Text Light"/>
              </a:rPr>
              <a:t>heterogeneous analysis per KV</a:t>
            </a:r>
          </a:p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lang="en-US" sz="1600" b="1" dirty="0">
                <a:latin typeface="Nokia Pure Text Light"/>
              </a:rPr>
              <a:t>Too granular KVs</a:t>
            </a:r>
          </a:p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- less exhaustive</a:t>
            </a:r>
          </a:p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lang="en-US" sz="1600" dirty="0">
                <a:latin typeface="Nokia Pure Text Light"/>
              </a:rPr>
              <a:t>+ clearer focus/impact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2" name="Star: 16 Points 1">
            <a:extLst>
              <a:ext uri="{FF2B5EF4-FFF2-40B4-BE49-F238E27FC236}">
                <a16:creationId xmlns:a16="http://schemas.microsoft.com/office/drawing/2014/main" id="{2E0DAAE7-53C3-1F06-E515-2963FF8B56CF}"/>
              </a:ext>
            </a:extLst>
          </p:cNvPr>
          <p:cNvSpPr/>
          <p:nvPr/>
        </p:nvSpPr>
        <p:spPr>
          <a:xfrm>
            <a:off x="8094778" y="2002850"/>
            <a:ext cx="371969" cy="390837"/>
          </a:xfrm>
          <a:prstGeom prst="star16">
            <a:avLst/>
          </a:prstGeom>
          <a:solidFill>
            <a:srgbClr val="FFFF00"/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4" name="Star: 16 Points 3">
            <a:extLst>
              <a:ext uri="{FF2B5EF4-FFF2-40B4-BE49-F238E27FC236}">
                <a16:creationId xmlns:a16="http://schemas.microsoft.com/office/drawing/2014/main" id="{93952F1F-3BC1-28B1-405B-862828047E16}"/>
              </a:ext>
            </a:extLst>
          </p:cNvPr>
          <p:cNvSpPr/>
          <p:nvPr/>
        </p:nvSpPr>
        <p:spPr>
          <a:xfrm>
            <a:off x="8094777" y="3290760"/>
            <a:ext cx="371969" cy="390837"/>
          </a:xfrm>
          <a:prstGeom prst="star16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5" name="Star: 16 Points 4">
            <a:extLst>
              <a:ext uri="{FF2B5EF4-FFF2-40B4-BE49-F238E27FC236}">
                <a16:creationId xmlns:a16="http://schemas.microsoft.com/office/drawing/2014/main" id="{43E9E6E9-D95A-1723-CAB3-1FC47B0E137F}"/>
              </a:ext>
            </a:extLst>
          </p:cNvPr>
          <p:cNvSpPr/>
          <p:nvPr/>
        </p:nvSpPr>
        <p:spPr>
          <a:xfrm>
            <a:off x="8094775" y="2850932"/>
            <a:ext cx="371969" cy="390837"/>
          </a:xfrm>
          <a:prstGeom prst="star16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2" name="Star: 16 Points 11">
            <a:extLst>
              <a:ext uri="{FF2B5EF4-FFF2-40B4-BE49-F238E27FC236}">
                <a16:creationId xmlns:a16="http://schemas.microsoft.com/office/drawing/2014/main" id="{25898109-5232-EB48-4812-81757686D874}"/>
              </a:ext>
            </a:extLst>
          </p:cNvPr>
          <p:cNvSpPr/>
          <p:nvPr/>
        </p:nvSpPr>
        <p:spPr>
          <a:xfrm>
            <a:off x="8094776" y="4503254"/>
            <a:ext cx="371969" cy="390837"/>
          </a:xfrm>
          <a:prstGeom prst="star16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3" name="Star: 16 Points 12">
            <a:extLst>
              <a:ext uri="{FF2B5EF4-FFF2-40B4-BE49-F238E27FC236}">
                <a16:creationId xmlns:a16="http://schemas.microsoft.com/office/drawing/2014/main" id="{09CB1C37-249B-A0BF-8D08-9CC7905D58C5}"/>
              </a:ext>
            </a:extLst>
          </p:cNvPr>
          <p:cNvSpPr/>
          <p:nvPr/>
        </p:nvSpPr>
        <p:spPr>
          <a:xfrm>
            <a:off x="8094775" y="4131271"/>
            <a:ext cx="371969" cy="390837"/>
          </a:xfrm>
          <a:prstGeom prst="star16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4" name="Star: 16 Points 13">
            <a:extLst>
              <a:ext uri="{FF2B5EF4-FFF2-40B4-BE49-F238E27FC236}">
                <a16:creationId xmlns:a16="http://schemas.microsoft.com/office/drawing/2014/main" id="{C7E1708D-0DEA-050D-18AE-01912ECCE39F}"/>
              </a:ext>
            </a:extLst>
          </p:cNvPr>
          <p:cNvSpPr/>
          <p:nvPr/>
        </p:nvSpPr>
        <p:spPr>
          <a:xfrm>
            <a:off x="8094775" y="3758869"/>
            <a:ext cx="371969" cy="390837"/>
          </a:xfrm>
          <a:prstGeom prst="star16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5" name="Star: 16 Points 14">
            <a:extLst>
              <a:ext uri="{FF2B5EF4-FFF2-40B4-BE49-F238E27FC236}">
                <a16:creationId xmlns:a16="http://schemas.microsoft.com/office/drawing/2014/main" id="{4D281678-0027-C026-3BE1-2B04BEFCD12C}"/>
              </a:ext>
            </a:extLst>
          </p:cNvPr>
          <p:cNvSpPr/>
          <p:nvPr/>
        </p:nvSpPr>
        <p:spPr>
          <a:xfrm>
            <a:off x="8094774" y="2435599"/>
            <a:ext cx="371969" cy="390837"/>
          </a:xfrm>
          <a:prstGeom prst="star16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6" name="Arrow: Bent 15">
            <a:extLst>
              <a:ext uri="{FF2B5EF4-FFF2-40B4-BE49-F238E27FC236}">
                <a16:creationId xmlns:a16="http://schemas.microsoft.com/office/drawing/2014/main" id="{127BB59A-452A-D2E9-A0AB-B128D6A14CC9}"/>
              </a:ext>
            </a:extLst>
          </p:cNvPr>
          <p:cNvSpPr/>
          <p:nvPr/>
        </p:nvSpPr>
        <p:spPr>
          <a:xfrm flipV="1">
            <a:off x="923827" y="5681346"/>
            <a:ext cx="593888" cy="520113"/>
          </a:xfrm>
          <a:prstGeom prst="ben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D002152-2D66-039B-A86B-CBF47E2264EE}"/>
              </a:ext>
            </a:extLst>
          </p:cNvPr>
          <p:cNvSpPr txBox="1"/>
          <p:nvPr/>
        </p:nvSpPr>
        <p:spPr>
          <a:xfrm>
            <a:off x="1640264" y="5894267"/>
            <a:ext cx="41601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9 main topics identified (see next slide)</a:t>
            </a:r>
          </a:p>
        </p:txBody>
      </p:sp>
    </p:spTree>
    <p:extLst>
      <p:ext uri="{BB962C8B-B14F-4D97-AF65-F5344CB8AC3E}">
        <p14:creationId xmlns:p14="http://schemas.microsoft.com/office/powerpoint/2010/main" val="22912350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9180A8A3-77ED-2817-205A-2BA28C3489D1}"/>
              </a:ext>
            </a:extLst>
          </p:cNvPr>
          <p:cNvSpPr/>
          <p:nvPr/>
        </p:nvSpPr>
        <p:spPr>
          <a:xfrm>
            <a:off x="2545237" y="2520548"/>
            <a:ext cx="7438514" cy="3978047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BB57D74-EDB2-C449-6CC8-A53DD2DC8F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3" y="228600"/>
            <a:ext cx="9103600" cy="1143200"/>
          </a:xfrm>
        </p:spPr>
        <p:txBody>
          <a:bodyPr/>
          <a:lstStyle/>
          <a:p>
            <a:r>
              <a:rPr lang="en-US" dirty="0"/>
              <a:t>About possible Key Values for SA1</a:t>
            </a:r>
            <a:br>
              <a:rPr lang="en-US" dirty="0"/>
            </a:br>
            <a:r>
              <a:rPr lang="en-US" dirty="0"/>
              <a:t>Proposal – based on the 9 main topics identified 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36A79F52-0F6A-4567-88A6-069BD379A7B7}"/>
              </a:ext>
            </a:extLst>
          </p:cNvPr>
          <p:cNvSpPr/>
          <p:nvPr/>
        </p:nvSpPr>
        <p:spPr>
          <a:xfrm>
            <a:off x="4125050" y="1586601"/>
            <a:ext cx="3377045" cy="606000"/>
          </a:xfrm>
          <a:prstGeom prst="rect">
            <a:avLst/>
          </a:prstGeom>
          <a:solidFill>
            <a:srgbClr val="005A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Sustainability</a:t>
            </a: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0A781A73-082D-6AE8-4961-CC0851CD135A}"/>
              </a:ext>
            </a:extLst>
          </p:cNvPr>
          <p:cNvSpPr/>
          <p:nvPr/>
        </p:nvSpPr>
        <p:spPr>
          <a:xfrm>
            <a:off x="2868602" y="2930756"/>
            <a:ext cx="1517073" cy="606000"/>
          </a:xfrm>
          <a:prstGeom prst="rect">
            <a:avLst/>
          </a:prstGeom>
          <a:solidFill>
            <a:srgbClr val="23ABB6"/>
          </a:solidFill>
          <a:ln w="5715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Environmental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 Sustainability*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6BCB7DD4-F8E5-198A-307E-F4C0BC602F70}"/>
              </a:ext>
            </a:extLst>
          </p:cNvPr>
          <p:cNvSpPr txBox="1"/>
          <p:nvPr/>
        </p:nvSpPr>
        <p:spPr>
          <a:xfrm>
            <a:off x="915111" y="1788037"/>
            <a:ext cx="758536" cy="25977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defTabSz="180000">
              <a:spcAft>
                <a:spcPts val="300"/>
              </a:spcAft>
              <a:buFont typeface="+mj-lt"/>
              <a:buNone/>
              <a:tabLst>
                <a:tab pos="180000" algn="l"/>
              </a:tabLst>
            </a:pPr>
            <a:r>
              <a:rPr lang="en-US" sz="1400" b="1" dirty="0">
                <a:solidFill>
                  <a:srgbClr val="005AFF"/>
                </a:solidFill>
                <a:latin typeface="Nokia Pure Text Light"/>
              </a:rPr>
              <a:t>1 focus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7550D2D0-5CB7-31C2-6E78-66250ACCFB0A}"/>
              </a:ext>
            </a:extLst>
          </p:cNvPr>
          <p:cNvSpPr txBox="1"/>
          <p:nvPr/>
        </p:nvSpPr>
        <p:spPr>
          <a:xfrm>
            <a:off x="915111" y="3103870"/>
            <a:ext cx="758536" cy="25977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defTabSz="180000">
              <a:spcAft>
                <a:spcPts val="300"/>
              </a:spcAft>
              <a:buFont typeface="+mj-lt"/>
              <a:buNone/>
              <a:tabLst>
                <a:tab pos="180000" algn="l"/>
              </a:tabLst>
            </a:pPr>
            <a:r>
              <a:rPr lang="en-US" sz="1400" b="1" dirty="0">
                <a:solidFill>
                  <a:schemeClr val="accent5"/>
                </a:solidFill>
                <a:latin typeface="Nokia Pure Text Light"/>
              </a:rPr>
              <a:t>3 pillars / aspects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A11ACBBB-3703-497C-0325-33D826E2A59A}"/>
              </a:ext>
            </a:extLst>
          </p:cNvPr>
          <p:cNvSpPr txBox="1"/>
          <p:nvPr/>
        </p:nvSpPr>
        <p:spPr>
          <a:xfrm>
            <a:off x="906294" y="4337452"/>
            <a:ext cx="2236460" cy="74449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defTabSz="180000">
              <a:spcAft>
                <a:spcPts val="300"/>
              </a:spcAft>
              <a:buFont typeface="+mj-lt"/>
              <a:buNone/>
              <a:tabLst>
                <a:tab pos="180000" algn="l"/>
              </a:tabLst>
            </a:pPr>
            <a:r>
              <a:rPr lang="en-US" sz="2800" b="1" dirty="0">
                <a:solidFill>
                  <a:srgbClr val="FF0000"/>
                </a:solidFill>
                <a:latin typeface="Nokia Pure Text Light"/>
              </a:rPr>
              <a:t>4 Key Values</a:t>
            </a:r>
          </a:p>
          <a:p>
            <a:pPr defTabSz="180000">
              <a:spcAft>
                <a:spcPts val="300"/>
              </a:spcAft>
              <a:buFont typeface="+mj-lt"/>
              <a:buNone/>
              <a:tabLst>
                <a:tab pos="180000" algn="l"/>
              </a:tabLst>
            </a:pPr>
            <a:r>
              <a:rPr lang="en-US" sz="1400" b="1" dirty="0">
                <a:solidFill>
                  <a:srgbClr val="FF0000"/>
                </a:solidFill>
                <a:latin typeface="Nokia Pure Text Light"/>
              </a:rPr>
              <a:t>(or ”sustainability”  values)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6A880250-2DF8-35E8-31CA-7BD27263B16E}"/>
              </a:ext>
            </a:extLst>
          </p:cNvPr>
          <p:cNvSpPr/>
          <p:nvPr/>
        </p:nvSpPr>
        <p:spPr>
          <a:xfrm>
            <a:off x="5057620" y="2930756"/>
            <a:ext cx="1517073" cy="606000"/>
          </a:xfrm>
          <a:prstGeom prst="rect">
            <a:avLst/>
          </a:prstGeom>
          <a:solidFill>
            <a:srgbClr val="23ABB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Social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 Sustainability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06C6B924-0851-DFD7-726C-023FB234CFD7}"/>
              </a:ext>
            </a:extLst>
          </p:cNvPr>
          <p:cNvSpPr/>
          <p:nvPr/>
        </p:nvSpPr>
        <p:spPr>
          <a:xfrm>
            <a:off x="7478702" y="2930756"/>
            <a:ext cx="1517073" cy="606000"/>
          </a:xfrm>
          <a:prstGeom prst="rect">
            <a:avLst/>
          </a:prstGeom>
          <a:solidFill>
            <a:srgbClr val="23ABB6"/>
          </a:solidFill>
          <a:ln w="5715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Economic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 Sustainability</a:t>
            </a: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B3BEA53E-F22D-D3B5-40D4-8B7C24C123F0}"/>
              </a:ext>
            </a:extLst>
          </p:cNvPr>
          <p:cNvSpPr/>
          <p:nvPr/>
        </p:nvSpPr>
        <p:spPr>
          <a:xfrm>
            <a:off x="4555393" y="4337452"/>
            <a:ext cx="1177637" cy="606000"/>
          </a:xfrm>
          <a:prstGeom prst="rect">
            <a:avLst/>
          </a:prstGeom>
          <a:solidFill>
            <a:srgbClr val="CCCCCC"/>
          </a:solidFill>
          <a:ln w="5715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Inclusivity / Digital inclusion*</a:t>
            </a:r>
            <a:endParaRPr kumimoji="0" lang="en-US" sz="1200" b="0" i="1" u="none" strike="noStrike" kern="0" cap="none" spc="0" normalizeH="0" baseline="0" noProof="0" dirty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A43143CB-A945-74A6-C107-9B27711C6742}"/>
              </a:ext>
            </a:extLst>
          </p:cNvPr>
          <p:cNvSpPr/>
          <p:nvPr/>
        </p:nvSpPr>
        <p:spPr>
          <a:xfrm>
            <a:off x="4536280" y="5491808"/>
            <a:ext cx="1177637" cy="836817"/>
          </a:xfrm>
          <a:prstGeom prst="rect">
            <a:avLst/>
          </a:prstGeom>
          <a:solidFill>
            <a:srgbClr val="CCCCC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Ubiquitous connectivity*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430498AC-D3AD-5988-18B2-BDA921038491}"/>
              </a:ext>
            </a:extLst>
          </p:cNvPr>
          <p:cNvSpPr/>
          <p:nvPr/>
        </p:nvSpPr>
        <p:spPr>
          <a:xfrm>
            <a:off x="6294450" y="4322758"/>
            <a:ext cx="1402775" cy="606000"/>
          </a:xfrm>
          <a:prstGeom prst="rect">
            <a:avLst/>
          </a:prstGeom>
          <a:solidFill>
            <a:srgbClr val="CCCCCC"/>
          </a:solidFill>
          <a:ln w="5715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Trustworthiness</a:t>
            </a:r>
          </a:p>
        </p:txBody>
      </p:sp>
      <p:cxnSp>
        <p:nvCxnSpPr>
          <p:cNvPr id="91" name="Straight Arrow Connector 90">
            <a:extLst>
              <a:ext uri="{FF2B5EF4-FFF2-40B4-BE49-F238E27FC236}">
                <a16:creationId xmlns:a16="http://schemas.microsoft.com/office/drawing/2014/main" id="{BD576B59-EE86-6BC4-6273-31F17926CE27}"/>
              </a:ext>
            </a:extLst>
          </p:cNvPr>
          <p:cNvCxnSpPr>
            <a:cxnSpLocks/>
            <a:stCxn id="83" idx="2"/>
            <a:endCxn id="86" idx="0"/>
          </p:cNvCxnSpPr>
          <p:nvPr/>
        </p:nvCxnSpPr>
        <p:spPr>
          <a:xfrm flipH="1">
            <a:off x="5144212" y="3536756"/>
            <a:ext cx="671945" cy="800696"/>
          </a:xfrm>
          <a:prstGeom prst="straightConnector1">
            <a:avLst/>
          </a:prstGeom>
          <a:noFill/>
          <a:ln w="6350" cap="flat" cmpd="sng" algn="ctr">
            <a:solidFill>
              <a:srgbClr val="001135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92" name="Straight Arrow Connector 91">
            <a:extLst>
              <a:ext uri="{FF2B5EF4-FFF2-40B4-BE49-F238E27FC236}">
                <a16:creationId xmlns:a16="http://schemas.microsoft.com/office/drawing/2014/main" id="{A236FCB3-FB20-96FF-BA08-280734C84496}"/>
              </a:ext>
            </a:extLst>
          </p:cNvPr>
          <p:cNvCxnSpPr>
            <a:cxnSpLocks/>
            <a:stCxn id="78" idx="2"/>
            <a:endCxn id="79" idx="0"/>
          </p:cNvCxnSpPr>
          <p:nvPr/>
        </p:nvCxnSpPr>
        <p:spPr>
          <a:xfrm flipH="1">
            <a:off x="3627139" y="2192601"/>
            <a:ext cx="2186434" cy="738155"/>
          </a:xfrm>
          <a:prstGeom prst="straightConnector1">
            <a:avLst/>
          </a:prstGeom>
          <a:noFill/>
          <a:ln w="6350" cap="flat" cmpd="sng" algn="ctr">
            <a:solidFill>
              <a:srgbClr val="001135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93" name="Straight Arrow Connector 92">
            <a:extLst>
              <a:ext uri="{FF2B5EF4-FFF2-40B4-BE49-F238E27FC236}">
                <a16:creationId xmlns:a16="http://schemas.microsoft.com/office/drawing/2014/main" id="{8EFB4D1A-BB3E-18D5-28B6-AC191597B5BD}"/>
              </a:ext>
            </a:extLst>
          </p:cNvPr>
          <p:cNvCxnSpPr>
            <a:cxnSpLocks/>
            <a:stCxn id="78" idx="2"/>
            <a:endCxn id="83" idx="0"/>
          </p:cNvCxnSpPr>
          <p:nvPr/>
        </p:nvCxnSpPr>
        <p:spPr>
          <a:xfrm>
            <a:off x="5813573" y="2192601"/>
            <a:ext cx="2584" cy="738155"/>
          </a:xfrm>
          <a:prstGeom prst="straightConnector1">
            <a:avLst/>
          </a:prstGeom>
          <a:noFill/>
          <a:ln w="6350" cap="flat" cmpd="sng" algn="ctr">
            <a:solidFill>
              <a:srgbClr val="001135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94" name="Straight Arrow Connector 93">
            <a:extLst>
              <a:ext uri="{FF2B5EF4-FFF2-40B4-BE49-F238E27FC236}">
                <a16:creationId xmlns:a16="http://schemas.microsoft.com/office/drawing/2014/main" id="{6DB30D0A-DD8C-0E59-B66C-C07507AFC2B3}"/>
              </a:ext>
            </a:extLst>
          </p:cNvPr>
          <p:cNvCxnSpPr>
            <a:cxnSpLocks/>
            <a:stCxn id="78" idx="2"/>
            <a:endCxn id="84" idx="0"/>
          </p:cNvCxnSpPr>
          <p:nvPr/>
        </p:nvCxnSpPr>
        <p:spPr>
          <a:xfrm>
            <a:off x="5813573" y="2192601"/>
            <a:ext cx="2423666" cy="738155"/>
          </a:xfrm>
          <a:prstGeom prst="straightConnector1">
            <a:avLst/>
          </a:prstGeom>
          <a:noFill/>
          <a:ln w="6350" cap="flat" cmpd="sng" algn="ctr">
            <a:solidFill>
              <a:srgbClr val="001135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96" name="Straight Arrow Connector 95">
            <a:extLst>
              <a:ext uri="{FF2B5EF4-FFF2-40B4-BE49-F238E27FC236}">
                <a16:creationId xmlns:a16="http://schemas.microsoft.com/office/drawing/2014/main" id="{5F287B17-271B-85E3-37BA-83B8F2DF681F}"/>
              </a:ext>
            </a:extLst>
          </p:cNvPr>
          <p:cNvCxnSpPr>
            <a:cxnSpLocks/>
            <a:stCxn id="88" idx="2"/>
            <a:endCxn id="122" idx="0"/>
          </p:cNvCxnSpPr>
          <p:nvPr/>
        </p:nvCxnSpPr>
        <p:spPr>
          <a:xfrm flipH="1">
            <a:off x="6478577" y="4928758"/>
            <a:ext cx="517261" cy="563051"/>
          </a:xfrm>
          <a:prstGeom prst="straightConnector1">
            <a:avLst/>
          </a:prstGeom>
          <a:noFill/>
          <a:ln w="6350" cap="flat" cmpd="sng" algn="ctr">
            <a:solidFill>
              <a:srgbClr val="001135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97" name="Straight Arrow Connector 96">
            <a:extLst>
              <a:ext uri="{FF2B5EF4-FFF2-40B4-BE49-F238E27FC236}">
                <a16:creationId xmlns:a16="http://schemas.microsoft.com/office/drawing/2014/main" id="{9FA71BD9-A591-F4A0-C2A7-2893BF2420FD}"/>
              </a:ext>
            </a:extLst>
          </p:cNvPr>
          <p:cNvCxnSpPr>
            <a:cxnSpLocks/>
            <a:stCxn id="88" idx="2"/>
            <a:endCxn id="123" idx="0"/>
          </p:cNvCxnSpPr>
          <p:nvPr/>
        </p:nvCxnSpPr>
        <p:spPr>
          <a:xfrm>
            <a:off x="6995838" y="4928758"/>
            <a:ext cx="745547" cy="555185"/>
          </a:xfrm>
          <a:prstGeom prst="straightConnector1">
            <a:avLst/>
          </a:prstGeom>
          <a:noFill/>
          <a:ln w="6350" cap="flat" cmpd="sng" algn="ctr">
            <a:solidFill>
              <a:srgbClr val="001135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98" name="Straight Arrow Connector 97">
            <a:extLst>
              <a:ext uri="{FF2B5EF4-FFF2-40B4-BE49-F238E27FC236}">
                <a16:creationId xmlns:a16="http://schemas.microsoft.com/office/drawing/2014/main" id="{0DAA1812-E7B5-E2E5-DE9C-38FA483D10B9}"/>
              </a:ext>
            </a:extLst>
          </p:cNvPr>
          <p:cNvCxnSpPr>
            <a:cxnSpLocks/>
            <a:stCxn id="83" idx="2"/>
            <a:endCxn id="88" idx="0"/>
          </p:cNvCxnSpPr>
          <p:nvPr/>
        </p:nvCxnSpPr>
        <p:spPr>
          <a:xfrm>
            <a:off x="5816157" y="3536756"/>
            <a:ext cx="1179681" cy="786002"/>
          </a:xfrm>
          <a:prstGeom prst="straightConnector1">
            <a:avLst/>
          </a:prstGeom>
          <a:noFill/>
          <a:ln w="6350" cap="flat" cmpd="sng" algn="ctr">
            <a:solidFill>
              <a:srgbClr val="001135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99" name="Straight Arrow Connector 98">
            <a:extLst>
              <a:ext uri="{FF2B5EF4-FFF2-40B4-BE49-F238E27FC236}">
                <a16:creationId xmlns:a16="http://schemas.microsoft.com/office/drawing/2014/main" id="{83E93B70-7054-2A1B-3A93-561A4912FD76}"/>
              </a:ext>
            </a:extLst>
          </p:cNvPr>
          <p:cNvCxnSpPr>
            <a:cxnSpLocks/>
            <a:stCxn id="86" idx="2"/>
            <a:endCxn id="87" idx="0"/>
          </p:cNvCxnSpPr>
          <p:nvPr/>
        </p:nvCxnSpPr>
        <p:spPr>
          <a:xfrm flipH="1">
            <a:off x="5125099" y="4943452"/>
            <a:ext cx="19113" cy="548356"/>
          </a:xfrm>
          <a:prstGeom prst="straightConnector1">
            <a:avLst/>
          </a:prstGeom>
          <a:noFill/>
          <a:ln w="6350" cap="flat" cmpd="sng" algn="ctr">
            <a:solidFill>
              <a:srgbClr val="001135"/>
            </a:solidFill>
            <a:prstDash val="solid"/>
            <a:miter lim="800000"/>
            <a:tailEnd type="triangle"/>
          </a:ln>
          <a:effectLst/>
        </p:spPr>
      </p:cxnSp>
      <p:sp>
        <p:nvSpPr>
          <p:cNvPr id="122" name="Rectangle 121">
            <a:extLst>
              <a:ext uri="{FF2B5EF4-FFF2-40B4-BE49-F238E27FC236}">
                <a16:creationId xmlns:a16="http://schemas.microsoft.com/office/drawing/2014/main" id="{2C07670A-F1C8-5801-B39C-5E9C85C0961E}"/>
              </a:ext>
            </a:extLst>
          </p:cNvPr>
          <p:cNvSpPr/>
          <p:nvPr/>
        </p:nvSpPr>
        <p:spPr>
          <a:xfrm>
            <a:off x="5889758" y="5491809"/>
            <a:ext cx="1177637" cy="836817"/>
          </a:xfrm>
          <a:prstGeom prst="rect">
            <a:avLst/>
          </a:prstGeom>
          <a:solidFill>
            <a:srgbClr val="CCCCC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Security*</a:t>
            </a:r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515C5552-203D-C2B7-FF7F-EF3141F45C08}"/>
              </a:ext>
            </a:extLst>
          </p:cNvPr>
          <p:cNvSpPr/>
          <p:nvPr/>
        </p:nvSpPr>
        <p:spPr>
          <a:xfrm>
            <a:off x="7152566" y="5483943"/>
            <a:ext cx="1177637" cy="836817"/>
          </a:xfrm>
          <a:prstGeom prst="rect">
            <a:avLst/>
          </a:prstGeom>
          <a:solidFill>
            <a:srgbClr val="CCCCC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Privacy / confidentiality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90793862-F3F7-167D-2E61-399E1F475A66}"/>
              </a:ext>
            </a:extLst>
          </p:cNvPr>
          <p:cNvSpPr txBox="1"/>
          <p:nvPr/>
        </p:nvSpPr>
        <p:spPr>
          <a:xfrm>
            <a:off x="7533328" y="1643546"/>
            <a:ext cx="45746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i="1" dirty="0"/>
              <a:t>“ensuring that today’s actions do not limit the range of economic, social and environmental options to future generations” *</a:t>
            </a:r>
          </a:p>
        </p:txBody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id="{2312B6AE-36F9-81B2-710E-5F9A087C7B94}"/>
              </a:ext>
            </a:extLst>
          </p:cNvPr>
          <p:cNvSpPr/>
          <p:nvPr/>
        </p:nvSpPr>
        <p:spPr>
          <a:xfrm>
            <a:off x="8854751" y="3969146"/>
            <a:ext cx="3041780" cy="123164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The split of “Social Sustainability” narrows down its very broad scope far beyond 3GPP scope of work. It further allows better mapping with IMT-2030 goals and a clearer focus of SA1 work.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03C382F-1A56-AB1B-93FD-DC2B333C842F}"/>
              </a:ext>
            </a:extLst>
          </p:cNvPr>
          <p:cNvSpPr txBox="1"/>
          <p:nvPr/>
        </p:nvSpPr>
        <p:spPr>
          <a:xfrm>
            <a:off x="9210867" y="6498595"/>
            <a:ext cx="170110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* From </a:t>
            </a:r>
            <a:r>
              <a:rPr lang="en-US" sz="1100" dirty="0">
                <a:hlinkClick r:id="rId2"/>
              </a:rPr>
              <a:t>ITU-R M-2160-0 </a:t>
            </a:r>
            <a:endParaRPr lang="en-US" sz="1100" dirty="0"/>
          </a:p>
        </p:txBody>
      </p:sp>
      <p:sp>
        <p:nvSpPr>
          <p:cNvPr id="5" name="Star: 16 Points 4">
            <a:extLst>
              <a:ext uri="{FF2B5EF4-FFF2-40B4-BE49-F238E27FC236}">
                <a16:creationId xmlns:a16="http://schemas.microsoft.com/office/drawing/2014/main" id="{F541838B-331C-20E6-0B7F-6A8280A4CE29}"/>
              </a:ext>
            </a:extLst>
          </p:cNvPr>
          <p:cNvSpPr/>
          <p:nvPr/>
        </p:nvSpPr>
        <p:spPr>
          <a:xfrm>
            <a:off x="2718198" y="2735337"/>
            <a:ext cx="371969" cy="390837"/>
          </a:xfrm>
          <a:prstGeom prst="star16">
            <a:avLst/>
          </a:prstGeom>
          <a:solidFill>
            <a:srgbClr val="FFFF00"/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6" name="Star: 16 Points 5">
            <a:extLst>
              <a:ext uri="{FF2B5EF4-FFF2-40B4-BE49-F238E27FC236}">
                <a16:creationId xmlns:a16="http://schemas.microsoft.com/office/drawing/2014/main" id="{784B5F80-2FDF-88A8-8F95-7FEE750DE17A}"/>
              </a:ext>
            </a:extLst>
          </p:cNvPr>
          <p:cNvSpPr/>
          <p:nvPr/>
        </p:nvSpPr>
        <p:spPr>
          <a:xfrm>
            <a:off x="4384820" y="4127339"/>
            <a:ext cx="371969" cy="390837"/>
          </a:xfrm>
          <a:prstGeom prst="star16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7" name="Star: 16 Points 6">
            <a:extLst>
              <a:ext uri="{FF2B5EF4-FFF2-40B4-BE49-F238E27FC236}">
                <a16:creationId xmlns:a16="http://schemas.microsoft.com/office/drawing/2014/main" id="{F0556743-4187-4B59-41F1-829E00AEC43B}"/>
              </a:ext>
            </a:extLst>
          </p:cNvPr>
          <p:cNvSpPr/>
          <p:nvPr/>
        </p:nvSpPr>
        <p:spPr>
          <a:xfrm>
            <a:off x="5807304" y="5318872"/>
            <a:ext cx="371969" cy="390837"/>
          </a:xfrm>
          <a:prstGeom prst="star16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8" name="Star: 16 Points 7">
            <a:extLst>
              <a:ext uri="{FF2B5EF4-FFF2-40B4-BE49-F238E27FC236}">
                <a16:creationId xmlns:a16="http://schemas.microsoft.com/office/drawing/2014/main" id="{61EB150C-8A01-28CA-9075-2AF748191723}"/>
              </a:ext>
            </a:extLst>
          </p:cNvPr>
          <p:cNvSpPr/>
          <p:nvPr/>
        </p:nvSpPr>
        <p:spPr>
          <a:xfrm>
            <a:off x="7344391" y="2758976"/>
            <a:ext cx="371969" cy="390837"/>
          </a:xfrm>
          <a:prstGeom prst="star16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9" name="Star: 16 Points 8">
            <a:extLst>
              <a:ext uri="{FF2B5EF4-FFF2-40B4-BE49-F238E27FC236}">
                <a16:creationId xmlns:a16="http://schemas.microsoft.com/office/drawing/2014/main" id="{CB179F40-E064-6B87-5254-78349BB1B489}"/>
              </a:ext>
            </a:extLst>
          </p:cNvPr>
          <p:cNvSpPr/>
          <p:nvPr/>
        </p:nvSpPr>
        <p:spPr>
          <a:xfrm>
            <a:off x="4962095" y="2758975"/>
            <a:ext cx="371969" cy="390837"/>
          </a:xfrm>
          <a:prstGeom prst="star16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0" name="Star: 16 Points 9">
            <a:extLst>
              <a:ext uri="{FF2B5EF4-FFF2-40B4-BE49-F238E27FC236}">
                <a16:creationId xmlns:a16="http://schemas.microsoft.com/office/drawing/2014/main" id="{9E99D46D-F900-A007-4448-C5EC8EC006F6}"/>
              </a:ext>
            </a:extLst>
          </p:cNvPr>
          <p:cNvSpPr/>
          <p:nvPr/>
        </p:nvSpPr>
        <p:spPr>
          <a:xfrm>
            <a:off x="4385235" y="5318872"/>
            <a:ext cx="371969" cy="390837"/>
          </a:xfrm>
          <a:prstGeom prst="star16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17FAE71-A57B-E59C-EEFA-56F499DA8214}"/>
              </a:ext>
            </a:extLst>
          </p:cNvPr>
          <p:cNvSpPr/>
          <p:nvPr/>
        </p:nvSpPr>
        <p:spPr>
          <a:xfrm>
            <a:off x="122548" y="5720775"/>
            <a:ext cx="3230558" cy="6060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tar: 16 Points 10">
            <a:extLst>
              <a:ext uri="{FF2B5EF4-FFF2-40B4-BE49-F238E27FC236}">
                <a16:creationId xmlns:a16="http://schemas.microsoft.com/office/drawing/2014/main" id="{2E23C287-6C51-1484-7CF2-B1BAD0CC63F6}"/>
              </a:ext>
            </a:extLst>
          </p:cNvPr>
          <p:cNvSpPr/>
          <p:nvPr/>
        </p:nvSpPr>
        <p:spPr>
          <a:xfrm>
            <a:off x="279964" y="5839559"/>
            <a:ext cx="371969" cy="390837"/>
          </a:xfrm>
          <a:prstGeom prst="star16">
            <a:avLst/>
          </a:prstGeom>
          <a:solidFill>
            <a:srgbClr val="FFFF00"/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2" name="Star: 16 Points 11">
            <a:extLst>
              <a:ext uri="{FF2B5EF4-FFF2-40B4-BE49-F238E27FC236}">
                <a16:creationId xmlns:a16="http://schemas.microsoft.com/office/drawing/2014/main" id="{1208FC52-CC64-1AA9-5651-8313D91F2F74}"/>
              </a:ext>
            </a:extLst>
          </p:cNvPr>
          <p:cNvSpPr/>
          <p:nvPr/>
        </p:nvSpPr>
        <p:spPr>
          <a:xfrm>
            <a:off x="720309" y="5839558"/>
            <a:ext cx="371969" cy="390837"/>
          </a:xfrm>
          <a:prstGeom prst="star16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3" name="Star: 16 Points 12">
            <a:extLst>
              <a:ext uri="{FF2B5EF4-FFF2-40B4-BE49-F238E27FC236}">
                <a16:creationId xmlns:a16="http://schemas.microsoft.com/office/drawing/2014/main" id="{C0594626-8263-3521-7AAC-BF8397C70808}"/>
              </a:ext>
            </a:extLst>
          </p:cNvPr>
          <p:cNvSpPr/>
          <p:nvPr/>
        </p:nvSpPr>
        <p:spPr>
          <a:xfrm>
            <a:off x="1175434" y="5834814"/>
            <a:ext cx="371969" cy="390837"/>
          </a:xfrm>
          <a:prstGeom prst="star16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319EE8A-54EF-0F62-A356-A2D24866ACF8}"/>
              </a:ext>
            </a:extLst>
          </p:cNvPr>
          <p:cNvSpPr txBox="1"/>
          <p:nvPr/>
        </p:nvSpPr>
        <p:spPr>
          <a:xfrm>
            <a:off x="1610961" y="5829833"/>
            <a:ext cx="1742145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00" dirty="0"/>
              <a:t>are based on an analysis of SA1 6G presentations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2178893-81F3-97EC-7C41-81CED2215222}"/>
              </a:ext>
            </a:extLst>
          </p:cNvPr>
          <p:cNvSpPr/>
          <p:nvPr/>
        </p:nvSpPr>
        <p:spPr>
          <a:xfrm>
            <a:off x="8426410" y="5478437"/>
            <a:ext cx="1177637" cy="836817"/>
          </a:xfrm>
          <a:prstGeom prst="rect">
            <a:avLst/>
          </a:prstGeom>
          <a:solidFill>
            <a:srgbClr val="CCCCC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Resilience*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42CCAB00-9BE5-A2E4-D648-45B6B9B85C17}"/>
              </a:ext>
            </a:extLst>
          </p:cNvPr>
          <p:cNvCxnSpPr>
            <a:cxnSpLocks/>
            <a:stCxn id="88" idx="2"/>
            <a:endCxn id="16" idx="0"/>
          </p:cNvCxnSpPr>
          <p:nvPr/>
        </p:nvCxnSpPr>
        <p:spPr>
          <a:xfrm>
            <a:off x="6995838" y="4928758"/>
            <a:ext cx="2019391" cy="549679"/>
          </a:xfrm>
          <a:prstGeom prst="straightConnector1">
            <a:avLst/>
          </a:prstGeom>
          <a:noFill/>
          <a:ln w="6350" cap="flat" cmpd="sng" algn="ctr">
            <a:solidFill>
              <a:srgbClr val="001135"/>
            </a:solidFill>
            <a:prstDash val="solid"/>
            <a:miter lim="800000"/>
            <a:tailEnd type="triangle"/>
          </a:ln>
          <a:effectLst/>
        </p:spPr>
      </p:cxnSp>
      <p:sp>
        <p:nvSpPr>
          <p:cNvPr id="22" name="Star: 16 Points 21">
            <a:extLst>
              <a:ext uri="{FF2B5EF4-FFF2-40B4-BE49-F238E27FC236}">
                <a16:creationId xmlns:a16="http://schemas.microsoft.com/office/drawing/2014/main" id="{2C1DBFD6-3AC2-6D3C-E7E9-CE6A465D4A55}"/>
              </a:ext>
            </a:extLst>
          </p:cNvPr>
          <p:cNvSpPr/>
          <p:nvPr/>
        </p:nvSpPr>
        <p:spPr>
          <a:xfrm>
            <a:off x="8401760" y="5336320"/>
            <a:ext cx="371969" cy="390837"/>
          </a:xfrm>
          <a:prstGeom prst="star16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1825850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8741A29-0D75-2CD8-64CE-8CB17FCDF0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proposal for endorsement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3435C7-5031-3283-73D3-66EE22E933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It is proposed to endorse the following Key Values to </a:t>
            </a:r>
            <a:r>
              <a:rPr lang="en-US" u="sng" dirty="0"/>
              <a:t>be considered </a:t>
            </a:r>
            <a:r>
              <a:rPr lang="en-US" dirty="0"/>
              <a:t>in SA1 6G Rel20 study as common baseline for use case documentation:</a:t>
            </a:r>
          </a:p>
          <a:p>
            <a:pPr marL="1219181" lvl="1" indent="-457200">
              <a:buFont typeface="+mj-lt"/>
              <a:buAutoNum type="arabicPeriod"/>
            </a:pPr>
            <a:r>
              <a:rPr lang="en-US" dirty="0"/>
              <a:t>Environmental Sustainability</a:t>
            </a:r>
          </a:p>
          <a:p>
            <a:pPr marL="1219181" lvl="1" indent="-457200">
              <a:buFont typeface="+mj-lt"/>
              <a:buAutoNum type="arabicPeriod"/>
            </a:pPr>
            <a:r>
              <a:rPr lang="en-US" dirty="0"/>
              <a:t>Digital Inclusion</a:t>
            </a:r>
          </a:p>
          <a:p>
            <a:pPr marL="1219181" lvl="1" indent="-457200">
              <a:buFont typeface="+mj-lt"/>
              <a:buAutoNum type="arabicPeriod"/>
            </a:pPr>
            <a:r>
              <a:rPr lang="en-US" dirty="0"/>
              <a:t>Trustworthiness</a:t>
            </a:r>
          </a:p>
          <a:p>
            <a:pPr marL="1219181" lvl="1" indent="-457200">
              <a:buFont typeface="+mj-lt"/>
              <a:buAutoNum type="arabicPeriod"/>
            </a:pPr>
            <a:r>
              <a:rPr lang="en-US" dirty="0"/>
              <a:t>Economic Sustainability</a:t>
            </a:r>
          </a:p>
          <a:p>
            <a:pPr marL="609596" indent="-457200"/>
            <a:endParaRPr lang="en-US" dirty="0"/>
          </a:p>
          <a:p>
            <a:pPr marL="609596" indent="-457200"/>
            <a:r>
              <a:rPr lang="en-US" dirty="0"/>
              <a:t>It is further proposed to work on a common definition and scope of each of these 4 Key Values at SA1#108</a:t>
            </a:r>
          </a:p>
        </p:txBody>
      </p:sp>
      <p:sp>
        <p:nvSpPr>
          <p:cNvPr id="2" name="Right Brace 1">
            <a:extLst>
              <a:ext uri="{FF2B5EF4-FFF2-40B4-BE49-F238E27FC236}">
                <a16:creationId xmlns:a16="http://schemas.microsoft.com/office/drawing/2014/main" id="{CBC84735-1BEA-4FE5-CAF9-7A0BEF159FBD}"/>
              </a:ext>
            </a:extLst>
          </p:cNvPr>
          <p:cNvSpPr/>
          <p:nvPr/>
        </p:nvSpPr>
        <p:spPr>
          <a:xfrm>
            <a:off x="4034672" y="2995367"/>
            <a:ext cx="301658" cy="709367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E75E37E-00B2-FBDE-F042-0BA72DDCDB7C}"/>
              </a:ext>
            </a:extLst>
          </p:cNvPr>
          <p:cNvSpPr txBox="1"/>
          <p:nvPr/>
        </p:nvSpPr>
        <p:spPr>
          <a:xfrm>
            <a:off x="4336330" y="3165384"/>
            <a:ext cx="40895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>
                <a:solidFill>
                  <a:schemeClr val="accent1"/>
                </a:solidFill>
              </a:rPr>
              <a:t>= Refinement of “Social Sustainability”</a:t>
            </a:r>
          </a:p>
        </p:txBody>
      </p:sp>
    </p:spTree>
    <p:extLst>
      <p:ext uri="{BB962C8B-B14F-4D97-AF65-F5344CB8AC3E}">
        <p14:creationId xmlns:p14="http://schemas.microsoft.com/office/powerpoint/2010/main" val="24767254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E3C4C7-EAD5-D4FC-96F4-798C26AB33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Thank you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CA8F6E-9B8E-CB34-39F9-6F62000A0B2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195137"/>
      </p:ext>
    </p:extLst>
  </p:cSld>
  <p:clrMapOvr>
    <a:overrideClrMapping bg1="lt1" tx1="dk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1321A1B-F492-4B70-3B1E-B893FCA412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ANNEX: Possible meaning of KVs </a:t>
            </a:r>
            <a:br>
              <a:rPr lang="en-US" dirty="0"/>
            </a:br>
            <a:r>
              <a:rPr lang="en-US" dirty="0"/>
              <a:t>(</a:t>
            </a:r>
            <a:r>
              <a:rPr lang="en-US" dirty="0">
                <a:solidFill>
                  <a:srgbClr val="FF0000"/>
                </a:solidFill>
              </a:rPr>
              <a:t>For information only, to be further elaborated)</a:t>
            </a:r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699ABF0-492B-2951-98BB-55179E2BBA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7401969"/>
              </p:ext>
            </p:extLst>
          </p:nvPr>
        </p:nvGraphicFramePr>
        <p:xfrm>
          <a:off x="774481" y="1706252"/>
          <a:ext cx="10424046" cy="4426062"/>
        </p:xfrm>
        <a:graphic>
          <a:graphicData uri="http://schemas.openxmlformats.org/drawingml/2006/table">
            <a:tbl>
              <a:tblPr firstCol="1" bandRow="1">
                <a:tableStyleId>{5C22544A-7EE6-4342-B048-85BDC9FD1C3A}</a:tableStyleId>
              </a:tblPr>
              <a:tblGrid>
                <a:gridCol w="1827316">
                  <a:extLst>
                    <a:ext uri="{9D8B030D-6E8A-4147-A177-3AD203B41FA5}">
                      <a16:colId xmlns:a16="http://schemas.microsoft.com/office/drawing/2014/main" val="89840398"/>
                    </a:ext>
                  </a:extLst>
                </a:gridCol>
                <a:gridCol w="8596730">
                  <a:extLst>
                    <a:ext uri="{9D8B030D-6E8A-4147-A177-3AD203B41FA5}">
                      <a16:colId xmlns:a16="http://schemas.microsoft.com/office/drawing/2014/main" val="1618772559"/>
                    </a:ext>
                  </a:extLst>
                </a:gridCol>
              </a:tblGrid>
              <a:tr h="1266310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Environmental sustainability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742950" lvl="1" indent="-285750" algn="l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400" b="0" i="0" u="none" strike="noStrike" cap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Helping improving 6G energy efficiency, reducing total network energy consumption, carbon emissions, air, soil &amp; water impact, improving circularity of network elements and/or devices, adapting to constrained availability of energy, sustainable AI</a:t>
                      </a:r>
                    </a:p>
                    <a:p>
                      <a:pPr marL="742950" lvl="1" indent="-285750" algn="l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400" b="0" i="0" u="none" strike="noStrike" cap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Reducing device energy consumption, enabling CO2 emission reduction or increased product lifetime in other sectors, providing tools to enable sustainable choices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60336003"/>
                  </a:ext>
                </a:extLst>
              </a:tr>
              <a:tr h="873574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Digital inclusion /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</a:rPr>
                        <a:t>inclusitivity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742950" lvl="1" indent="-285750" algn="l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400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Increasing inclusivity/digital inclusion, providing ubiquitous connectivity, addressing ageing/declining society needs, improving quality of life, reducing EMF effects on health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4284534252"/>
                  </a:ext>
                </a:extLst>
              </a:tr>
              <a:tr h="778497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Trustworthiness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742950" lvl="1" indent="-285750" algn="l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400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Increasing security, privacy, trustworthiness and fairness of wireless networks, AI and applications.</a:t>
                      </a:r>
                    </a:p>
                    <a:p>
                      <a:pPr marL="742950" lvl="1" indent="-285750" algn="l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400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Increasing operation resilience and service availability in case of adversarial events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124758132"/>
                  </a:ext>
                </a:extLst>
              </a:tr>
              <a:tr h="1507681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Economic sustainability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742950" marR="0" lvl="1" indent="-2857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en-US" sz="1400" b="0" i="0" u="none" strike="noStrike" cap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Market and societal relevance, industrial digitalization, support for long-term economic development of the society, efficient business models, reliability for critical businesses </a:t>
                      </a:r>
                    </a:p>
                    <a:p>
                      <a:pPr marL="742950" marR="0" lvl="1" indent="-2857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en-US" sz="1400" b="0" i="0" u="none" strike="noStrike" cap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Controlling deployment and operational costs e.g. through flexibility, modularity and long-term support</a:t>
                      </a:r>
                    </a:p>
                    <a:p>
                      <a:pPr marL="742950" marR="0" lvl="1" indent="-2857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en-US" sz="1400" b="0" i="0" u="none" strike="noStrike" cap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Enabling monetization opportunities for specific 6G stakeholders and users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534651185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92A5798C-4583-EBB0-36C5-6B020400C563}"/>
              </a:ext>
            </a:extLst>
          </p:cNvPr>
          <p:cNvSpPr txBox="1"/>
          <p:nvPr/>
        </p:nvSpPr>
        <p:spPr>
          <a:xfrm>
            <a:off x="5530623" y="6185095"/>
            <a:ext cx="63434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Sources: EU SNS R&amp;I Work Plan, Hexa-X D1.2, IMT-2030, </a:t>
            </a:r>
            <a:r>
              <a:rPr lang="en-US" sz="1200" dirty="0" err="1"/>
              <a:t>NextGA</a:t>
            </a:r>
            <a:r>
              <a:rPr lang="en-US" sz="1200" dirty="0"/>
              <a:t>, eware6G, SA1, Nokia</a:t>
            </a:r>
          </a:p>
        </p:txBody>
      </p:sp>
    </p:spTree>
    <p:extLst>
      <p:ext uri="{BB962C8B-B14F-4D97-AF65-F5344CB8AC3E}">
        <p14:creationId xmlns:p14="http://schemas.microsoft.com/office/powerpoint/2010/main" val="1173104739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6" ma:contentTypeDescription="Create a new document." ma:contentTypeScope="" ma:versionID="5c8b5305460db3742c343ff219c2d919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eebcbbec2d8c434ca6df0e8e1aef661a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1c5aaf6-e6ce-465b-b873-5148d2a4c105">RBI5PAMIO524-1616901215-25231</_dlc_DocId>
    <HideFromDelve xmlns="71c5aaf6-e6ce-465b-b873-5148d2a4c105">false</HideFromDelve>
    <_dlc_DocIdUrl xmlns="71c5aaf6-e6ce-465b-b873-5148d2a4c105">
      <Url>https://nokia.sharepoint.com/sites/gxp/_layouts/15/DocIdRedir.aspx?ID=RBI5PAMIO524-1616901215-25231</Url>
      <Description>RBI5PAMIO524-1616901215-25231</Description>
    </_dlc_DocIdUrl>
    <TaxCatchAll xmlns="7275bb01-7583-478d-bc14-e839a2dd5989" xsi:nil="true"/>
    <lcf76f155ced4ddcb4097134ff3c332f xmlns="3f2ce089-3858-4176-9a21-a30f9204848e">
      <Terms xmlns="http://schemas.microsoft.com/office/infopath/2007/PartnerControls"/>
    </lcf76f155ced4ddcb4097134ff3c332f>
    <Comments xmlns="3f2ce089-3858-4176-9a21-a30f9204848e">OK</Comments>
  </documentManagement>
</p:properties>
</file>

<file path=customXml/item5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8071BA3B-B9DD-408F-9C7B-066D3982694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4FAC9CE-49EF-4920-A7A5-05F70B0D16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3f2ce089-3858-4176-9a21-a30f9204848e"/>
    <ds:schemaRef ds:uri="7275bb01-7583-478d-bc14-e839a2dd59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D3B028B-89E0-49E0-9D77-439C62CA891D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BB91150F-6C29-4D01-9C2A-26DFE2253169}">
  <ds:schemaRefs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purl.org/dc/dcmitype/"/>
    <ds:schemaRef ds:uri="http://schemas.microsoft.com/office/2006/metadata/properties"/>
    <ds:schemaRef ds:uri="71c5aaf6-e6ce-465b-b873-5148d2a4c105"/>
    <ds:schemaRef ds:uri="http://schemas.microsoft.com/office/infopath/2007/PartnerControls"/>
    <ds:schemaRef ds:uri="http://purl.org/dc/terms/"/>
    <ds:schemaRef ds:uri="7275bb01-7583-478d-bc14-e839a2dd5989"/>
    <ds:schemaRef ds:uri="3f2ce089-3858-4176-9a21-a30f9204848e"/>
    <ds:schemaRef ds:uri="http://www.w3.org/XML/1998/namespace"/>
  </ds:schemaRefs>
</ds:datastoreItem>
</file>

<file path=customXml/itemProps5.xml><?xml version="1.0" encoding="utf-8"?>
<ds:datastoreItem xmlns:ds="http://schemas.openxmlformats.org/officeDocument/2006/customXml" ds:itemID="{173B6770-7949-4878-B121-224886B9464B}">
  <ds:schemaRefs>
    <ds:schemaRef ds:uri="http://schemas.microsoft.com/sharepoint/events"/>
  </ds:schemaRefs>
</ds:datastoreItem>
</file>

<file path=docMetadata/LabelInfo.xml><?xml version="1.0" encoding="utf-8"?>
<clbl:labelList xmlns:clbl="http://schemas.microsoft.com/office/2020/mipLabelMetadata">
  <clbl:label id="{4610b643-e0dc-49a3-bdd7-06f3c6cb789f}" enabled="1" method="Privileged" siteId="{5d471751-9675-428d-917b-70f44f9630b0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602</Words>
  <Application>Microsoft Office PowerPoint</Application>
  <PresentationFormat>Widescreen</PresentationFormat>
  <Paragraphs>121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Courier New</vt:lpstr>
      <vt:lpstr>Nokia Pure Text Light</vt:lpstr>
      <vt:lpstr>Times New Roman</vt:lpstr>
      <vt:lpstr>2_Office Theme</vt:lpstr>
      <vt:lpstr>PowerPoint Presentation</vt:lpstr>
      <vt:lpstr>About possible Key Values for SA1 Feedback from previous SA1 meetings</vt:lpstr>
      <vt:lpstr>About possible Key Values for SA1 Proposal – based on the 9 main topics identified </vt:lpstr>
      <vt:lpstr>Summary of proposal for endorsement</vt:lpstr>
      <vt:lpstr>Thank you</vt:lpstr>
      <vt:lpstr>ANNEX: Possible meaning of KVs  (For information only, to be further elaborated)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/>
  <cp:revision>6</cp:revision>
  <dcterms:created xsi:type="dcterms:W3CDTF">2024-02-07T17:13:37Z</dcterms:created>
  <dcterms:modified xsi:type="dcterms:W3CDTF">2024-08-05T13:41:01Z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0x01010055A05E76B664164F9F76E63E6D6BE6ED</vt:lpwstr>
  </property>
  <property fmtid="{D5CDD505-2E9C-101B-9397-08002B2CF9AE}" pid="4" name="MSIP_Label_4610b643-e0dc-49a3-bdd7-06f3c6cb789f_Enabled">
    <vt:lpwstr>true</vt:lpwstr>
  </property>
  <property fmtid="{D5CDD505-2E9C-101B-9397-08002B2CF9AE}" pid="5" name="MSIP_Label_4610b643-e0dc-49a3-bdd7-06f3c6cb789f_ContentBits">
    <vt:lpwstr>2</vt:lpwstr>
  </property>
  <property fmtid="{D5CDD505-2E9C-101B-9397-08002B2CF9AE}" pid="6" name="MSIP_Label_4610b643-e0dc-49a3-bdd7-06f3c6cb789f_ActionId">
    <vt:lpwstr>9ce0e216-a3f9-49c7-933f-9c4118e2c0d1</vt:lpwstr>
  </property>
  <property fmtid="{D5CDD505-2E9C-101B-9397-08002B2CF9AE}" pid="7" name="MSIP_Label_4610b643-e0dc-49a3-bdd7-06f3c6cb789f_SetDate">
    <vt:lpwstr>2023-04-24T15:41:52Z</vt:lpwstr>
  </property>
  <property fmtid="{D5CDD505-2E9C-101B-9397-08002B2CF9AE}" pid="8" name="MSIP_Label_4610b643-e0dc-49a3-bdd7-06f3c6cb789f_SiteId">
    <vt:lpwstr>5d471751-9675-428d-917b-70f44f9630b0</vt:lpwstr>
  </property>
  <property fmtid="{D5CDD505-2E9C-101B-9397-08002B2CF9AE}" pid="9" name="MSIP_Label_4610b643-e0dc-49a3-bdd7-06f3c6cb789f_Method">
    <vt:lpwstr>Privileged</vt:lpwstr>
  </property>
  <property fmtid="{D5CDD505-2E9C-101B-9397-08002B2CF9AE}" pid="10" name="MSIP_Label_4610b643-e0dc-49a3-bdd7-06f3c6cb789f_Name">
    <vt:lpwstr>Nokia_ID_only</vt:lpwstr>
  </property>
  <property fmtid="{D5CDD505-2E9C-101B-9397-08002B2CF9AE}" pid="11" name="_dlc_DocIdItemGuid">
    <vt:lpwstr>1ee6dbd4-8f80-4719-b3b0-9b12d5123fb3</vt:lpwstr>
  </property>
</Properties>
</file>