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heme/themeOverride1.xml" ContentType="application/vnd.openxmlformats-officedocument.themeOverr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81" r:id="rId6"/>
  </p:sldMasterIdLst>
  <p:notesMasterIdLst>
    <p:notesMasterId r:id="rId26"/>
  </p:notesMasterIdLst>
  <p:sldIdLst>
    <p:sldId id="303" r:id="rId7"/>
    <p:sldId id="2147478745" r:id="rId8"/>
    <p:sldId id="2147478746" r:id="rId9"/>
    <p:sldId id="2147478758" r:id="rId10"/>
    <p:sldId id="2147478759" r:id="rId11"/>
    <p:sldId id="2147478760" r:id="rId12"/>
    <p:sldId id="2147478747" r:id="rId13"/>
    <p:sldId id="2147478738" r:id="rId14"/>
    <p:sldId id="2147478749" r:id="rId15"/>
    <p:sldId id="2147478750" r:id="rId16"/>
    <p:sldId id="2147478761" r:id="rId17"/>
    <p:sldId id="2147478762" r:id="rId18"/>
    <p:sldId id="2147478757" r:id="rId19"/>
    <p:sldId id="2147478743" r:id="rId20"/>
    <p:sldId id="330" r:id="rId21"/>
    <p:sldId id="2147478754" r:id="rId22"/>
    <p:sldId id="2147478752" r:id="rId23"/>
    <p:sldId id="2147478753" r:id="rId24"/>
    <p:sldId id="2147478751"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AFF"/>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870EC3-83E5-47DA-8B9E-3F82F4EA4F64}" v="1570" dt="2024-08-05T13:10:10.8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15"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8/10/relationships/authors" Target="author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9AFD6F-940F-4B82-9708-3BBAB8D26C4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554A1C0C-E699-4940-8066-33FE682093A7}">
      <dgm:prSet phldrT="[Text]" custT="1"/>
      <dgm:spPr/>
      <dgm:t>
        <a:bodyPr/>
        <a:lstStyle/>
        <a:p>
          <a:r>
            <a:rPr lang="en-US" sz="1800"/>
            <a:t>Option A</a:t>
          </a:r>
        </a:p>
      </dgm:t>
    </dgm:pt>
    <dgm:pt modelId="{CA58AE7F-108C-4436-89CC-E16344238F0D}" type="parTrans" cxnId="{6AE4EC47-2E3F-4F0B-B3F3-59D11D659B24}">
      <dgm:prSet/>
      <dgm:spPr/>
      <dgm:t>
        <a:bodyPr/>
        <a:lstStyle/>
        <a:p>
          <a:endParaRPr lang="en-US" sz="2400"/>
        </a:p>
      </dgm:t>
    </dgm:pt>
    <dgm:pt modelId="{A236AE21-063A-4D48-8A51-3C3BCE7B43AC}" type="sibTrans" cxnId="{6AE4EC47-2E3F-4F0B-B3F3-59D11D659B24}">
      <dgm:prSet/>
      <dgm:spPr/>
      <dgm:t>
        <a:bodyPr/>
        <a:lstStyle/>
        <a:p>
          <a:endParaRPr lang="en-US" sz="2400"/>
        </a:p>
      </dgm:t>
    </dgm:pt>
    <dgm:pt modelId="{BF837095-7F38-4FF4-9E75-A662C0878416}">
      <dgm:prSet phldrT="[Text]" custT="1"/>
      <dgm:spPr/>
      <dgm:t>
        <a:bodyPr/>
        <a:lstStyle/>
        <a:p>
          <a:r>
            <a:rPr lang="en-US" sz="1800"/>
            <a:t>Free-form text</a:t>
          </a:r>
        </a:p>
      </dgm:t>
    </dgm:pt>
    <dgm:pt modelId="{93851BA4-FF26-4653-94BF-D2E080E884F4}" type="parTrans" cxnId="{97D64A8C-4AC3-46D2-BD3C-7975760AEA1F}">
      <dgm:prSet/>
      <dgm:spPr/>
      <dgm:t>
        <a:bodyPr/>
        <a:lstStyle/>
        <a:p>
          <a:endParaRPr lang="en-US" sz="2400"/>
        </a:p>
      </dgm:t>
    </dgm:pt>
    <dgm:pt modelId="{7BCE5AFB-3474-4CBC-892A-B355A462A8EC}" type="sibTrans" cxnId="{97D64A8C-4AC3-46D2-BD3C-7975760AEA1F}">
      <dgm:prSet/>
      <dgm:spPr/>
      <dgm:t>
        <a:bodyPr/>
        <a:lstStyle/>
        <a:p>
          <a:endParaRPr lang="en-US" sz="2400"/>
        </a:p>
      </dgm:t>
    </dgm:pt>
    <dgm:pt modelId="{3EDEF5D0-0390-4BC0-9706-88C5D045F8DD}">
      <dgm:prSet phldrT="[Text]" custT="1"/>
      <dgm:spPr/>
      <dgm:t>
        <a:bodyPr/>
        <a:lstStyle/>
        <a:p>
          <a:r>
            <a:rPr lang="en-US" sz="1800"/>
            <a:t>Use case “justification”</a:t>
          </a:r>
        </a:p>
      </dgm:t>
    </dgm:pt>
    <dgm:pt modelId="{FCA5D3B9-DBE4-49C0-93D5-E7834758A355}" type="parTrans" cxnId="{2C4FF3CC-54D9-4116-98CC-C78D9A46D94A}">
      <dgm:prSet/>
      <dgm:spPr/>
      <dgm:t>
        <a:bodyPr/>
        <a:lstStyle/>
        <a:p>
          <a:endParaRPr lang="en-US" sz="2400"/>
        </a:p>
      </dgm:t>
    </dgm:pt>
    <dgm:pt modelId="{B3969C13-BF1B-4E0F-8AC3-1D295EF0D58F}" type="sibTrans" cxnId="{2C4FF3CC-54D9-4116-98CC-C78D9A46D94A}">
      <dgm:prSet/>
      <dgm:spPr/>
      <dgm:t>
        <a:bodyPr/>
        <a:lstStyle/>
        <a:p>
          <a:endParaRPr lang="en-US" sz="2400"/>
        </a:p>
      </dgm:t>
    </dgm:pt>
    <dgm:pt modelId="{B50847A3-4D68-47BF-A58F-5AC7654C4358}">
      <dgm:prSet phldrT="[Text]" custT="1"/>
      <dgm:spPr/>
      <dgm:t>
        <a:bodyPr/>
        <a:lstStyle/>
        <a:p>
          <a:r>
            <a:rPr lang="en-US" sz="1800"/>
            <a:t>Option B</a:t>
          </a:r>
        </a:p>
      </dgm:t>
    </dgm:pt>
    <dgm:pt modelId="{639A68F4-5F1B-4DAF-88B5-46ADEEA657D8}" type="parTrans" cxnId="{FA8CFF96-DD2F-4D71-87E9-EE8BFAEC56B2}">
      <dgm:prSet/>
      <dgm:spPr/>
      <dgm:t>
        <a:bodyPr/>
        <a:lstStyle/>
        <a:p>
          <a:endParaRPr lang="en-US" sz="2400"/>
        </a:p>
      </dgm:t>
    </dgm:pt>
    <dgm:pt modelId="{FA6D8E95-2015-4F5E-8171-84CF11E6523C}" type="sibTrans" cxnId="{FA8CFF96-DD2F-4D71-87E9-EE8BFAEC56B2}">
      <dgm:prSet/>
      <dgm:spPr/>
      <dgm:t>
        <a:bodyPr/>
        <a:lstStyle/>
        <a:p>
          <a:endParaRPr lang="en-US" sz="2400"/>
        </a:p>
      </dgm:t>
    </dgm:pt>
    <dgm:pt modelId="{7B6F9517-CA4E-4217-9C67-4973CCCDDF74}">
      <dgm:prSet phldrT="[Text]" custT="1"/>
      <dgm:spPr/>
      <dgm:t>
        <a:bodyPr/>
        <a:lstStyle/>
        <a:p>
          <a:r>
            <a:rPr lang="en-US" sz="1800"/>
            <a:t>Table analysis</a:t>
          </a:r>
        </a:p>
      </dgm:t>
    </dgm:pt>
    <dgm:pt modelId="{F07A4ABB-F5C6-45C4-A222-6081366F8900}" type="parTrans" cxnId="{6D92D838-0ECF-4A93-B16B-8ED722D6D8DB}">
      <dgm:prSet/>
      <dgm:spPr/>
      <dgm:t>
        <a:bodyPr/>
        <a:lstStyle/>
        <a:p>
          <a:endParaRPr lang="en-US" sz="2400"/>
        </a:p>
      </dgm:t>
    </dgm:pt>
    <dgm:pt modelId="{E389BE0B-5D56-4F20-B459-AC02D999B3DE}" type="sibTrans" cxnId="{6D92D838-0ECF-4A93-B16B-8ED722D6D8DB}">
      <dgm:prSet/>
      <dgm:spPr/>
      <dgm:t>
        <a:bodyPr/>
        <a:lstStyle/>
        <a:p>
          <a:endParaRPr lang="en-US" sz="2400"/>
        </a:p>
      </dgm:t>
    </dgm:pt>
    <dgm:pt modelId="{FAD45C45-09F1-4ECB-A53F-97BBD91C2CD3}">
      <dgm:prSet phldrT="[Text]" custT="1"/>
      <dgm:spPr/>
      <dgm:t>
        <a:bodyPr/>
        <a:lstStyle/>
        <a:p>
          <a:r>
            <a:rPr lang="en-US" sz="1800"/>
            <a:t>New “KV impact” subclause</a:t>
          </a:r>
        </a:p>
      </dgm:t>
    </dgm:pt>
    <dgm:pt modelId="{05D454D3-FC4A-48AD-8108-43E194AFD449}" type="parTrans" cxnId="{C8806573-D341-4846-91EC-EBD1CFFCAD97}">
      <dgm:prSet/>
      <dgm:spPr/>
      <dgm:t>
        <a:bodyPr/>
        <a:lstStyle/>
        <a:p>
          <a:endParaRPr lang="en-US" sz="2400"/>
        </a:p>
      </dgm:t>
    </dgm:pt>
    <dgm:pt modelId="{E485BB97-9A3D-4C20-90DB-6CAE0DF12C26}" type="sibTrans" cxnId="{C8806573-D341-4846-91EC-EBD1CFFCAD97}">
      <dgm:prSet/>
      <dgm:spPr/>
      <dgm:t>
        <a:bodyPr/>
        <a:lstStyle/>
        <a:p>
          <a:endParaRPr lang="en-US" sz="2400"/>
        </a:p>
      </dgm:t>
    </dgm:pt>
    <dgm:pt modelId="{E8785828-B2D9-4D3D-A374-2B0FB191FBF9}">
      <dgm:prSet phldrT="[Text]" custT="1"/>
      <dgm:spPr/>
      <dgm:t>
        <a:bodyPr/>
        <a:lstStyle/>
        <a:p>
          <a:r>
            <a:rPr lang="en-US" sz="1800"/>
            <a:t>Option D</a:t>
          </a:r>
        </a:p>
      </dgm:t>
    </dgm:pt>
    <dgm:pt modelId="{03B2935D-D98D-4D5D-9001-4533BA4696F4}" type="parTrans" cxnId="{865F543C-991D-4E22-841E-3E96DC82EEA0}">
      <dgm:prSet/>
      <dgm:spPr/>
      <dgm:t>
        <a:bodyPr/>
        <a:lstStyle/>
        <a:p>
          <a:endParaRPr lang="en-US" sz="2400"/>
        </a:p>
      </dgm:t>
    </dgm:pt>
    <dgm:pt modelId="{6DBAB48A-6742-4834-BCA3-A105EA516396}" type="sibTrans" cxnId="{865F543C-991D-4E22-841E-3E96DC82EEA0}">
      <dgm:prSet/>
      <dgm:spPr/>
      <dgm:t>
        <a:bodyPr/>
        <a:lstStyle/>
        <a:p>
          <a:endParaRPr lang="en-US" sz="2400"/>
        </a:p>
      </dgm:t>
    </dgm:pt>
    <dgm:pt modelId="{3E42E971-23C0-413D-8116-30E4F1B2835D}">
      <dgm:prSet phldrT="[Text]" custT="1"/>
      <dgm:spPr/>
      <dgm:t>
        <a:bodyPr/>
        <a:lstStyle/>
        <a:p>
          <a:r>
            <a:rPr lang="en-US" sz="1800" dirty="0"/>
            <a:t>Checkbox/</a:t>
          </a:r>
          <a:br>
            <a:rPr lang="en-US" sz="1800" dirty="0"/>
          </a:br>
          <a:r>
            <a:rPr lang="en-US" sz="1800" dirty="0" err="1"/>
            <a:t>tickbox</a:t>
          </a:r>
          <a:r>
            <a:rPr lang="en-US" sz="1800" dirty="0"/>
            <a:t> analysis</a:t>
          </a:r>
        </a:p>
      </dgm:t>
    </dgm:pt>
    <dgm:pt modelId="{25008144-D70F-466E-92C1-8B9AFF58EF6E}" type="parTrans" cxnId="{95B9B9A1-0E40-439F-BF9A-F1402437869B}">
      <dgm:prSet/>
      <dgm:spPr/>
      <dgm:t>
        <a:bodyPr/>
        <a:lstStyle/>
        <a:p>
          <a:endParaRPr lang="en-US" sz="2400"/>
        </a:p>
      </dgm:t>
    </dgm:pt>
    <dgm:pt modelId="{BB95A77C-7BDE-460C-BD46-FA703DEEE213}" type="sibTrans" cxnId="{95B9B9A1-0E40-439F-BF9A-F1402437869B}">
      <dgm:prSet/>
      <dgm:spPr/>
      <dgm:t>
        <a:bodyPr/>
        <a:lstStyle/>
        <a:p>
          <a:endParaRPr lang="en-US" sz="2400"/>
        </a:p>
      </dgm:t>
    </dgm:pt>
    <dgm:pt modelId="{D9DD485B-94AC-438E-B7DD-E3A040615175}">
      <dgm:prSet phldrT="[Text]" custT="1"/>
      <dgm:spPr/>
      <dgm:t>
        <a:bodyPr/>
        <a:lstStyle/>
        <a:p>
          <a:r>
            <a:rPr lang="en-US" sz="1800"/>
            <a:t>New “KV impact” subclause</a:t>
          </a:r>
        </a:p>
      </dgm:t>
    </dgm:pt>
    <dgm:pt modelId="{58846BD2-49B7-4766-8899-4DEB0FC78A56}" type="parTrans" cxnId="{C319BC4D-45EA-450C-A3C0-BADAD26DF9F0}">
      <dgm:prSet/>
      <dgm:spPr/>
      <dgm:t>
        <a:bodyPr/>
        <a:lstStyle/>
        <a:p>
          <a:endParaRPr lang="en-US" sz="2400"/>
        </a:p>
      </dgm:t>
    </dgm:pt>
    <dgm:pt modelId="{CA236080-E30E-4106-BDE9-F290906CF8C7}" type="sibTrans" cxnId="{C319BC4D-45EA-450C-A3C0-BADAD26DF9F0}">
      <dgm:prSet/>
      <dgm:spPr/>
      <dgm:t>
        <a:bodyPr/>
        <a:lstStyle/>
        <a:p>
          <a:endParaRPr lang="en-US" sz="2400"/>
        </a:p>
      </dgm:t>
    </dgm:pt>
    <dgm:pt modelId="{E160B0BF-9030-4B96-8A2E-C0A1F39C51D1}">
      <dgm:prSet phldrT="[Text]" custT="1"/>
      <dgm:spPr/>
      <dgm:t>
        <a:bodyPr/>
        <a:lstStyle/>
        <a:p>
          <a:r>
            <a:rPr lang="en-US" sz="1800"/>
            <a:t>Option C</a:t>
          </a:r>
        </a:p>
      </dgm:t>
    </dgm:pt>
    <dgm:pt modelId="{EC2B3F9B-6B72-4285-A3AA-A1EE7998D401}" type="parTrans" cxnId="{04040EE6-E176-4E88-9551-7ECC3FB57AA6}">
      <dgm:prSet/>
      <dgm:spPr/>
      <dgm:t>
        <a:bodyPr/>
        <a:lstStyle/>
        <a:p>
          <a:endParaRPr lang="en-US" sz="2400"/>
        </a:p>
      </dgm:t>
    </dgm:pt>
    <dgm:pt modelId="{06BF3971-F26C-4C95-BE49-3646188AAE3C}" type="sibTrans" cxnId="{04040EE6-E176-4E88-9551-7ECC3FB57AA6}">
      <dgm:prSet/>
      <dgm:spPr/>
      <dgm:t>
        <a:bodyPr/>
        <a:lstStyle/>
        <a:p>
          <a:endParaRPr lang="en-US" sz="2400"/>
        </a:p>
      </dgm:t>
    </dgm:pt>
    <dgm:pt modelId="{6FF2773B-54B9-4211-8B3C-78688102D718}">
      <dgm:prSet phldrT="[Text]" custT="1"/>
      <dgm:spPr/>
      <dgm:t>
        <a:bodyPr/>
        <a:lstStyle/>
        <a:p>
          <a:r>
            <a:rPr lang="en-US" sz="1800"/>
            <a:t>Free-form text</a:t>
          </a:r>
        </a:p>
      </dgm:t>
    </dgm:pt>
    <dgm:pt modelId="{835FC3DC-88EC-4174-BC85-0C0A018D0071}" type="parTrans" cxnId="{92C03927-FF7F-48B1-94ED-46833E2268EC}">
      <dgm:prSet/>
      <dgm:spPr/>
      <dgm:t>
        <a:bodyPr/>
        <a:lstStyle/>
        <a:p>
          <a:endParaRPr lang="en-US" sz="2400"/>
        </a:p>
      </dgm:t>
    </dgm:pt>
    <dgm:pt modelId="{945B3615-8FF7-48C3-8DBA-518E2382AFC0}" type="sibTrans" cxnId="{92C03927-FF7F-48B1-94ED-46833E2268EC}">
      <dgm:prSet/>
      <dgm:spPr/>
      <dgm:t>
        <a:bodyPr/>
        <a:lstStyle/>
        <a:p>
          <a:endParaRPr lang="en-US" sz="2400"/>
        </a:p>
      </dgm:t>
    </dgm:pt>
    <dgm:pt modelId="{2F375083-A67A-4AFA-8252-CA0130F890EC}">
      <dgm:prSet phldrT="[Text]" custT="1"/>
      <dgm:spPr/>
      <dgm:t>
        <a:bodyPr/>
        <a:lstStyle/>
        <a:p>
          <a:r>
            <a:rPr lang="en-US" sz="1800"/>
            <a:t>Use case “description” subclause</a:t>
          </a:r>
        </a:p>
      </dgm:t>
    </dgm:pt>
    <dgm:pt modelId="{18FD2ECF-3CA4-440D-859A-C6EC7ED61172}" type="parTrans" cxnId="{B435DD15-1246-4346-9E78-374DBCCAC40D}">
      <dgm:prSet/>
      <dgm:spPr/>
      <dgm:t>
        <a:bodyPr/>
        <a:lstStyle/>
        <a:p>
          <a:endParaRPr lang="en-US" sz="2400"/>
        </a:p>
      </dgm:t>
    </dgm:pt>
    <dgm:pt modelId="{EA58D17C-A299-4D65-BBE8-9CB1FD1386FF}" type="sibTrans" cxnId="{B435DD15-1246-4346-9E78-374DBCCAC40D}">
      <dgm:prSet/>
      <dgm:spPr/>
      <dgm:t>
        <a:bodyPr/>
        <a:lstStyle/>
        <a:p>
          <a:endParaRPr lang="en-US" sz="2400"/>
        </a:p>
      </dgm:t>
    </dgm:pt>
    <dgm:pt modelId="{C68478BD-590F-4CE6-AD03-0447689F8DF4}">
      <dgm:prSet phldrT="[Text]" custT="1"/>
      <dgm:spPr/>
      <dgm:t>
        <a:bodyPr/>
        <a:lstStyle/>
        <a:p>
          <a:r>
            <a:rPr lang="en-US" sz="1800" i="1" dirty="0"/>
            <a:t>B2: free-form text in new “KV impact” subclause</a:t>
          </a:r>
        </a:p>
      </dgm:t>
    </dgm:pt>
    <dgm:pt modelId="{C8B6732D-A1CF-44C7-A76B-3F667C545369}" type="parTrans" cxnId="{E86187E2-A655-4615-B922-B6FB36614129}">
      <dgm:prSet/>
      <dgm:spPr/>
      <dgm:t>
        <a:bodyPr/>
        <a:lstStyle/>
        <a:p>
          <a:endParaRPr lang="en-US"/>
        </a:p>
      </dgm:t>
    </dgm:pt>
    <dgm:pt modelId="{715A2FBB-0041-47A4-BD79-EA4AE380A74E}" type="sibTrans" cxnId="{E86187E2-A655-4615-B922-B6FB36614129}">
      <dgm:prSet/>
      <dgm:spPr/>
      <dgm:t>
        <a:bodyPr/>
        <a:lstStyle/>
        <a:p>
          <a:endParaRPr lang="en-US"/>
        </a:p>
      </dgm:t>
    </dgm:pt>
    <dgm:pt modelId="{C28480DD-3DB7-4871-B7EC-B6D5498A1686}" type="pres">
      <dgm:prSet presAssocID="{239AFD6F-940F-4B82-9708-3BBAB8D26C41}" presName="Name0" presStyleCnt="0">
        <dgm:presLayoutVars>
          <dgm:dir/>
          <dgm:animLvl val="lvl"/>
          <dgm:resizeHandles val="exact"/>
        </dgm:presLayoutVars>
      </dgm:prSet>
      <dgm:spPr/>
    </dgm:pt>
    <dgm:pt modelId="{2BFF147C-D6CD-4246-9EF3-6A70158C7C36}" type="pres">
      <dgm:prSet presAssocID="{554A1C0C-E699-4940-8066-33FE682093A7}" presName="composite" presStyleCnt="0"/>
      <dgm:spPr/>
    </dgm:pt>
    <dgm:pt modelId="{CCA626EB-C7E6-4B47-9481-C7A5796032A5}" type="pres">
      <dgm:prSet presAssocID="{554A1C0C-E699-4940-8066-33FE682093A7}" presName="parTx" presStyleLbl="alignNode1" presStyleIdx="0" presStyleCnt="4">
        <dgm:presLayoutVars>
          <dgm:chMax val="0"/>
          <dgm:chPref val="0"/>
          <dgm:bulletEnabled val="1"/>
        </dgm:presLayoutVars>
      </dgm:prSet>
      <dgm:spPr/>
    </dgm:pt>
    <dgm:pt modelId="{35EDA703-EF61-43FF-9CFB-3A0E02C2508F}" type="pres">
      <dgm:prSet presAssocID="{554A1C0C-E699-4940-8066-33FE682093A7}" presName="desTx" presStyleLbl="alignAccFollowNode1" presStyleIdx="0" presStyleCnt="4">
        <dgm:presLayoutVars>
          <dgm:bulletEnabled val="1"/>
        </dgm:presLayoutVars>
      </dgm:prSet>
      <dgm:spPr/>
    </dgm:pt>
    <dgm:pt modelId="{D4994A72-3AA4-4691-B519-08A42A175FFE}" type="pres">
      <dgm:prSet presAssocID="{A236AE21-063A-4D48-8A51-3C3BCE7B43AC}" presName="space" presStyleCnt="0"/>
      <dgm:spPr/>
    </dgm:pt>
    <dgm:pt modelId="{B3E8BCBA-F90C-4440-AD38-5CE77E6608A6}" type="pres">
      <dgm:prSet presAssocID="{B50847A3-4D68-47BF-A58F-5AC7654C4358}" presName="composite" presStyleCnt="0"/>
      <dgm:spPr/>
    </dgm:pt>
    <dgm:pt modelId="{9CD718C1-F52D-446E-A4D1-9F031771E680}" type="pres">
      <dgm:prSet presAssocID="{B50847A3-4D68-47BF-A58F-5AC7654C4358}" presName="parTx" presStyleLbl="alignNode1" presStyleIdx="1" presStyleCnt="4">
        <dgm:presLayoutVars>
          <dgm:chMax val="0"/>
          <dgm:chPref val="0"/>
          <dgm:bulletEnabled val="1"/>
        </dgm:presLayoutVars>
      </dgm:prSet>
      <dgm:spPr/>
    </dgm:pt>
    <dgm:pt modelId="{AA648DEF-0C28-4B83-A335-B0DEC7B25863}" type="pres">
      <dgm:prSet presAssocID="{B50847A3-4D68-47BF-A58F-5AC7654C4358}" presName="desTx" presStyleLbl="alignAccFollowNode1" presStyleIdx="1" presStyleCnt="4">
        <dgm:presLayoutVars>
          <dgm:bulletEnabled val="1"/>
        </dgm:presLayoutVars>
      </dgm:prSet>
      <dgm:spPr/>
    </dgm:pt>
    <dgm:pt modelId="{AFAB8E33-60BB-4671-B294-8B9C1B843EEC}" type="pres">
      <dgm:prSet presAssocID="{FA6D8E95-2015-4F5E-8171-84CF11E6523C}" presName="space" presStyleCnt="0"/>
      <dgm:spPr/>
    </dgm:pt>
    <dgm:pt modelId="{C0CC3849-D6A9-4BB5-BE0A-461A82DDA4A2}" type="pres">
      <dgm:prSet presAssocID="{E160B0BF-9030-4B96-8A2E-C0A1F39C51D1}" presName="composite" presStyleCnt="0"/>
      <dgm:spPr/>
    </dgm:pt>
    <dgm:pt modelId="{D91DC80E-324E-405B-BC96-F32A7C7420B5}" type="pres">
      <dgm:prSet presAssocID="{E160B0BF-9030-4B96-8A2E-C0A1F39C51D1}" presName="parTx" presStyleLbl="alignNode1" presStyleIdx="2" presStyleCnt="4">
        <dgm:presLayoutVars>
          <dgm:chMax val="0"/>
          <dgm:chPref val="0"/>
          <dgm:bulletEnabled val="1"/>
        </dgm:presLayoutVars>
      </dgm:prSet>
      <dgm:spPr/>
    </dgm:pt>
    <dgm:pt modelId="{67C71767-FB08-4178-890A-A76A4D5772AA}" type="pres">
      <dgm:prSet presAssocID="{E160B0BF-9030-4B96-8A2E-C0A1F39C51D1}" presName="desTx" presStyleLbl="alignAccFollowNode1" presStyleIdx="2" presStyleCnt="4">
        <dgm:presLayoutVars>
          <dgm:bulletEnabled val="1"/>
        </dgm:presLayoutVars>
      </dgm:prSet>
      <dgm:spPr/>
    </dgm:pt>
    <dgm:pt modelId="{C9663EB3-0972-47B4-9FE2-92DE07B564DC}" type="pres">
      <dgm:prSet presAssocID="{06BF3971-F26C-4C95-BE49-3646188AAE3C}" presName="space" presStyleCnt="0"/>
      <dgm:spPr/>
    </dgm:pt>
    <dgm:pt modelId="{E0B1DF71-BE47-420E-A956-84B80924944C}" type="pres">
      <dgm:prSet presAssocID="{E8785828-B2D9-4D3D-A374-2B0FB191FBF9}" presName="composite" presStyleCnt="0"/>
      <dgm:spPr/>
    </dgm:pt>
    <dgm:pt modelId="{2AE1F3A0-0598-4103-BC68-15976877F2B7}" type="pres">
      <dgm:prSet presAssocID="{E8785828-B2D9-4D3D-A374-2B0FB191FBF9}" presName="parTx" presStyleLbl="alignNode1" presStyleIdx="3" presStyleCnt="4">
        <dgm:presLayoutVars>
          <dgm:chMax val="0"/>
          <dgm:chPref val="0"/>
          <dgm:bulletEnabled val="1"/>
        </dgm:presLayoutVars>
      </dgm:prSet>
      <dgm:spPr/>
    </dgm:pt>
    <dgm:pt modelId="{8F014577-E3F6-4642-A430-836D40156091}" type="pres">
      <dgm:prSet presAssocID="{E8785828-B2D9-4D3D-A374-2B0FB191FBF9}" presName="desTx" presStyleLbl="alignAccFollowNode1" presStyleIdx="3" presStyleCnt="4">
        <dgm:presLayoutVars>
          <dgm:bulletEnabled val="1"/>
        </dgm:presLayoutVars>
      </dgm:prSet>
      <dgm:spPr/>
    </dgm:pt>
  </dgm:ptLst>
  <dgm:cxnLst>
    <dgm:cxn modelId="{B435DD15-1246-4346-9E78-374DBCCAC40D}" srcId="{B50847A3-4D68-47BF-A58F-5AC7654C4358}" destId="{2F375083-A67A-4AFA-8252-CA0130F890EC}" srcOrd="1" destOrd="0" parTransId="{18FD2ECF-3CA4-440D-859A-C6EC7ED61172}" sibTransId="{EA58D17C-A299-4D65-BBE8-9CB1FD1386FF}"/>
    <dgm:cxn modelId="{92C03927-FF7F-48B1-94ED-46833E2268EC}" srcId="{B50847A3-4D68-47BF-A58F-5AC7654C4358}" destId="{6FF2773B-54B9-4211-8B3C-78688102D718}" srcOrd="0" destOrd="0" parTransId="{835FC3DC-88EC-4174-BC85-0C0A018D0071}" sibTransId="{945B3615-8FF7-48C3-8DBA-518E2382AFC0}"/>
    <dgm:cxn modelId="{6D92D838-0ECF-4A93-B16B-8ED722D6D8DB}" srcId="{E160B0BF-9030-4B96-8A2E-C0A1F39C51D1}" destId="{7B6F9517-CA4E-4217-9C67-4973CCCDDF74}" srcOrd="0" destOrd="0" parTransId="{F07A4ABB-F5C6-45C4-A222-6081366F8900}" sibTransId="{E389BE0B-5D56-4F20-B459-AC02D999B3DE}"/>
    <dgm:cxn modelId="{865F543C-991D-4E22-841E-3E96DC82EEA0}" srcId="{239AFD6F-940F-4B82-9708-3BBAB8D26C41}" destId="{E8785828-B2D9-4D3D-A374-2B0FB191FBF9}" srcOrd="3" destOrd="0" parTransId="{03B2935D-D98D-4D5D-9001-4533BA4696F4}" sibTransId="{6DBAB48A-6742-4834-BCA3-A105EA516396}"/>
    <dgm:cxn modelId="{DA759B5C-6B20-4E85-BB92-15FE52EA7EA8}" type="presOf" srcId="{3EDEF5D0-0390-4BC0-9706-88C5D045F8DD}" destId="{35EDA703-EF61-43FF-9CFB-3A0E02C2508F}" srcOrd="0" destOrd="1" presId="urn:microsoft.com/office/officeart/2005/8/layout/hList1"/>
    <dgm:cxn modelId="{3E8A5943-A14D-45CF-991A-E4677DA7B375}" type="presOf" srcId="{6FF2773B-54B9-4211-8B3C-78688102D718}" destId="{AA648DEF-0C28-4B83-A335-B0DEC7B25863}" srcOrd="0" destOrd="0" presId="urn:microsoft.com/office/officeart/2005/8/layout/hList1"/>
    <dgm:cxn modelId="{A209DC64-1AFD-4B3B-95A8-F400460B4F2B}" type="presOf" srcId="{239AFD6F-940F-4B82-9708-3BBAB8D26C41}" destId="{C28480DD-3DB7-4871-B7EC-B6D5498A1686}" srcOrd="0" destOrd="0" presId="urn:microsoft.com/office/officeart/2005/8/layout/hList1"/>
    <dgm:cxn modelId="{6AE4EC47-2E3F-4F0B-B3F3-59D11D659B24}" srcId="{239AFD6F-940F-4B82-9708-3BBAB8D26C41}" destId="{554A1C0C-E699-4940-8066-33FE682093A7}" srcOrd="0" destOrd="0" parTransId="{CA58AE7F-108C-4436-89CC-E16344238F0D}" sibTransId="{A236AE21-063A-4D48-8A51-3C3BCE7B43AC}"/>
    <dgm:cxn modelId="{6E1E354D-A6B1-4F21-A38F-A55C376F9C6F}" type="presOf" srcId="{C68478BD-590F-4CE6-AD03-0447689F8DF4}" destId="{AA648DEF-0C28-4B83-A335-B0DEC7B25863}" srcOrd="0" destOrd="2" presId="urn:microsoft.com/office/officeart/2005/8/layout/hList1"/>
    <dgm:cxn modelId="{C319BC4D-45EA-450C-A3C0-BADAD26DF9F0}" srcId="{E8785828-B2D9-4D3D-A374-2B0FB191FBF9}" destId="{D9DD485B-94AC-438E-B7DD-E3A040615175}" srcOrd="1" destOrd="0" parTransId="{58846BD2-49B7-4766-8899-4DEB0FC78A56}" sibTransId="{CA236080-E30E-4106-BDE9-F290906CF8C7}"/>
    <dgm:cxn modelId="{C8806573-D341-4846-91EC-EBD1CFFCAD97}" srcId="{E160B0BF-9030-4B96-8A2E-C0A1F39C51D1}" destId="{FAD45C45-09F1-4ECB-A53F-97BBD91C2CD3}" srcOrd="1" destOrd="0" parTransId="{05D454D3-FC4A-48AD-8108-43E194AFD449}" sibTransId="{E485BB97-9A3D-4C20-90DB-6CAE0DF12C26}"/>
    <dgm:cxn modelId="{22397375-33E5-4DE6-AADF-90F5D9D13891}" type="presOf" srcId="{E160B0BF-9030-4B96-8A2E-C0A1F39C51D1}" destId="{D91DC80E-324E-405B-BC96-F32A7C7420B5}" srcOrd="0" destOrd="0" presId="urn:microsoft.com/office/officeart/2005/8/layout/hList1"/>
    <dgm:cxn modelId="{835AFA57-2CB3-4ADD-BE33-9620837370AA}" type="presOf" srcId="{3E42E971-23C0-413D-8116-30E4F1B2835D}" destId="{8F014577-E3F6-4642-A430-836D40156091}" srcOrd="0" destOrd="0" presId="urn:microsoft.com/office/officeart/2005/8/layout/hList1"/>
    <dgm:cxn modelId="{50CE4858-B669-4B59-AA0C-F80C2EAED7A9}" type="presOf" srcId="{BF837095-7F38-4FF4-9E75-A662C0878416}" destId="{35EDA703-EF61-43FF-9CFB-3A0E02C2508F}" srcOrd="0" destOrd="0" presId="urn:microsoft.com/office/officeart/2005/8/layout/hList1"/>
    <dgm:cxn modelId="{F5DF0980-5466-4A3A-9942-B7650B72295B}" type="presOf" srcId="{FAD45C45-09F1-4ECB-A53F-97BBD91C2CD3}" destId="{67C71767-FB08-4178-890A-A76A4D5772AA}" srcOrd="0" destOrd="1" presId="urn:microsoft.com/office/officeart/2005/8/layout/hList1"/>
    <dgm:cxn modelId="{0F166B8B-F955-41EB-8FA4-E4FBA7D23E38}" type="presOf" srcId="{2F375083-A67A-4AFA-8252-CA0130F890EC}" destId="{AA648DEF-0C28-4B83-A335-B0DEC7B25863}" srcOrd="0" destOrd="1" presId="urn:microsoft.com/office/officeart/2005/8/layout/hList1"/>
    <dgm:cxn modelId="{97D64A8C-4AC3-46D2-BD3C-7975760AEA1F}" srcId="{554A1C0C-E699-4940-8066-33FE682093A7}" destId="{BF837095-7F38-4FF4-9E75-A662C0878416}" srcOrd="0" destOrd="0" parTransId="{93851BA4-FF26-4653-94BF-D2E080E884F4}" sibTransId="{7BCE5AFB-3474-4CBC-892A-B355A462A8EC}"/>
    <dgm:cxn modelId="{FA8CFF96-DD2F-4D71-87E9-EE8BFAEC56B2}" srcId="{239AFD6F-940F-4B82-9708-3BBAB8D26C41}" destId="{B50847A3-4D68-47BF-A58F-5AC7654C4358}" srcOrd="1" destOrd="0" parTransId="{639A68F4-5F1B-4DAF-88B5-46ADEEA657D8}" sibTransId="{FA6D8E95-2015-4F5E-8171-84CF11E6523C}"/>
    <dgm:cxn modelId="{95B9B9A1-0E40-439F-BF9A-F1402437869B}" srcId="{E8785828-B2D9-4D3D-A374-2B0FB191FBF9}" destId="{3E42E971-23C0-413D-8116-30E4F1B2835D}" srcOrd="0" destOrd="0" parTransId="{25008144-D70F-466E-92C1-8B9AFF58EF6E}" sibTransId="{BB95A77C-7BDE-460C-BD46-FA703DEEE213}"/>
    <dgm:cxn modelId="{63BD33A2-61D5-4585-82F3-6BF438B0EF7F}" type="presOf" srcId="{D9DD485B-94AC-438E-B7DD-E3A040615175}" destId="{8F014577-E3F6-4642-A430-836D40156091}" srcOrd="0" destOrd="1" presId="urn:microsoft.com/office/officeart/2005/8/layout/hList1"/>
    <dgm:cxn modelId="{4BF020B3-D011-41A0-AC70-1B290791FE63}" type="presOf" srcId="{E8785828-B2D9-4D3D-A374-2B0FB191FBF9}" destId="{2AE1F3A0-0598-4103-BC68-15976877F2B7}" srcOrd="0" destOrd="0" presId="urn:microsoft.com/office/officeart/2005/8/layout/hList1"/>
    <dgm:cxn modelId="{2C4FF3CC-54D9-4116-98CC-C78D9A46D94A}" srcId="{554A1C0C-E699-4940-8066-33FE682093A7}" destId="{3EDEF5D0-0390-4BC0-9706-88C5D045F8DD}" srcOrd="1" destOrd="0" parTransId="{FCA5D3B9-DBE4-49C0-93D5-E7834758A355}" sibTransId="{B3969C13-BF1B-4E0F-8AC3-1D295EF0D58F}"/>
    <dgm:cxn modelId="{5FA198E0-B022-4BB0-843E-260080035659}" type="presOf" srcId="{7B6F9517-CA4E-4217-9C67-4973CCCDDF74}" destId="{67C71767-FB08-4178-890A-A76A4D5772AA}" srcOrd="0" destOrd="0" presId="urn:microsoft.com/office/officeart/2005/8/layout/hList1"/>
    <dgm:cxn modelId="{E86187E2-A655-4615-B922-B6FB36614129}" srcId="{B50847A3-4D68-47BF-A58F-5AC7654C4358}" destId="{C68478BD-590F-4CE6-AD03-0447689F8DF4}" srcOrd="2" destOrd="0" parTransId="{C8B6732D-A1CF-44C7-A76B-3F667C545369}" sibTransId="{715A2FBB-0041-47A4-BD79-EA4AE380A74E}"/>
    <dgm:cxn modelId="{3EC2C1E2-FD01-4F36-ACB8-528AF94007D7}" type="presOf" srcId="{554A1C0C-E699-4940-8066-33FE682093A7}" destId="{CCA626EB-C7E6-4B47-9481-C7A5796032A5}" srcOrd="0" destOrd="0" presId="urn:microsoft.com/office/officeart/2005/8/layout/hList1"/>
    <dgm:cxn modelId="{04040EE6-E176-4E88-9551-7ECC3FB57AA6}" srcId="{239AFD6F-940F-4B82-9708-3BBAB8D26C41}" destId="{E160B0BF-9030-4B96-8A2E-C0A1F39C51D1}" srcOrd="2" destOrd="0" parTransId="{EC2B3F9B-6B72-4285-A3AA-A1EE7998D401}" sibTransId="{06BF3971-F26C-4C95-BE49-3646188AAE3C}"/>
    <dgm:cxn modelId="{9CA7DBF4-3786-4523-A6A3-958A92845597}" type="presOf" srcId="{B50847A3-4D68-47BF-A58F-5AC7654C4358}" destId="{9CD718C1-F52D-446E-A4D1-9F031771E680}" srcOrd="0" destOrd="0" presId="urn:microsoft.com/office/officeart/2005/8/layout/hList1"/>
    <dgm:cxn modelId="{9FDBB1A9-882E-4F8E-9E7C-AD1E8FA1661F}" type="presParOf" srcId="{C28480DD-3DB7-4871-B7EC-B6D5498A1686}" destId="{2BFF147C-D6CD-4246-9EF3-6A70158C7C36}" srcOrd="0" destOrd="0" presId="urn:microsoft.com/office/officeart/2005/8/layout/hList1"/>
    <dgm:cxn modelId="{871EF19F-41BD-48ED-9CBC-1F1986A3F32B}" type="presParOf" srcId="{2BFF147C-D6CD-4246-9EF3-6A70158C7C36}" destId="{CCA626EB-C7E6-4B47-9481-C7A5796032A5}" srcOrd="0" destOrd="0" presId="urn:microsoft.com/office/officeart/2005/8/layout/hList1"/>
    <dgm:cxn modelId="{25F849C8-CB54-4C06-BEA9-B05B3F94CFAC}" type="presParOf" srcId="{2BFF147C-D6CD-4246-9EF3-6A70158C7C36}" destId="{35EDA703-EF61-43FF-9CFB-3A0E02C2508F}" srcOrd="1" destOrd="0" presId="urn:microsoft.com/office/officeart/2005/8/layout/hList1"/>
    <dgm:cxn modelId="{BD1ED309-A821-4AB0-B5BB-66E1DF0ED94C}" type="presParOf" srcId="{C28480DD-3DB7-4871-B7EC-B6D5498A1686}" destId="{D4994A72-3AA4-4691-B519-08A42A175FFE}" srcOrd="1" destOrd="0" presId="urn:microsoft.com/office/officeart/2005/8/layout/hList1"/>
    <dgm:cxn modelId="{90CE23DE-3E02-42FE-8FFB-5E552F51F0BC}" type="presParOf" srcId="{C28480DD-3DB7-4871-B7EC-B6D5498A1686}" destId="{B3E8BCBA-F90C-4440-AD38-5CE77E6608A6}" srcOrd="2" destOrd="0" presId="urn:microsoft.com/office/officeart/2005/8/layout/hList1"/>
    <dgm:cxn modelId="{291E8E8D-3EA6-42AC-B290-5D23FC984546}" type="presParOf" srcId="{B3E8BCBA-F90C-4440-AD38-5CE77E6608A6}" destId="{9CD718C1-F52D-446E-A4D1-9F031771E680}" srcOrd="0" destOrd="0" presId="urn:microsoft.com/office/officeart/2005/8/layout/hList1"/>
    <dgm:cxn modelId="{861AE3AE-75E0-4ECC-8A1A-EE6C4B259037}" type="presParOf" srcId="{B3E8BCBA-F90C-4440-AD38-5CE77E6608A6}" destId="{AA648DEF-0C28-4B83-A335-B0DEC7B25863}" srcOrd="1" destOrd="0" presId="urn:microsoft.com/office/officeart/2005/8/layout/hList1"/>
    <dgm:cxn modelId="{81382BA4-D211-4729-B366-A450E9067CAC}" type="presParOf" srcId="{C28480DD-3DB7-4871-B7EC-B6D5498A1686}" destId="{AFAB8E33-60BB-4671-B294-8B9C1B843EEC}" srcOrd="3" destOrd="0" presId="urn:microsoft.com/office/officeart/2005/8/layout/hList1"/>
    <dgm:cxn modelId="{1794EFD1-B7D3-4C8A-900A-72BC1C5E6A5A}" type="presParOf" srcId="{C28480DD-3DB7-4871-B7EC-B6D5498A1686}" destId="{C0CC3849-D6A9-4BB5-BE0A-461A82DDA4A2}" srcOrd="4" destOrd="0" presId="urn:microsoft.com/office/officeart/2005/8/layout/hList1"/>
    <dgm:cxn modelId="{F8FFEAF8-4A3F-4269-836E-CA1FCACFA6A8}" type="presParOf" srcId="{C0CC3849-D6A9-4BB5-BE0A-461A82DDA4A2}" destId="{D91DC80E-324E-405B-BC96-F32A7C7420B5}" srcOrd="0" destOrd="0" presId="urn:microsoft.com/office/officeart/2005/8/layout/hList1"/>
    <dgm:cxn modelId="{CE0F4347-D05C-4D95-8B5D-F0F1B675804E}" type="presParOf" srcId="{C0CC3849-D6A9-4BB5-BE0A-461A82DDA4A2}" destId="{67C71767-FB08-4178-890A-A76A4D5772AA}" srcOrd="1" destOrd="0" presId="urn:microsoft.com/office/officeart/2005/8/layout/hList1"/>
    <dgm:cxn modelId="{0D139A81-D778-438A-8865-209CF8115CBE}" type="presParOf" srcId="{C28480DD-3DB7-4871-B7EC-B6D5498A1686}" destId="{C9663EB3-0972-47B4-9FE2-92DE07B564DC}" srcOrd="5" destOrd="0" presId="urn:microsoft.com/office/officeart/2005/8/layout/hList1"/>
    <dgm:cxn modelId="{45ED5A2C-83BD-4003-9A46-9FB55732128C}" type="presParOf" srcId="{C28480DD-3DB7-4871-B7EC-B6D5498A1686}" destId="{E0B1DF71-BE47-420E-A956-84B80924944C}" srcOrd="6" destOrd="0" presId="urn:microsoft.com/office/officeart/2005/8/layout/hList1"/>
    <dgm:cxn modelId="{E169879E-5A06-4CFD-837E-49C8A8B2CF0B}" type="presParOf" srcId="{E0B1DF71-BE47-420E-A956-84B80924944C}" destId="{2AE1F3A0-0598-4103-BC68-15976877F2B7}" srcOrd="0" destOrd="0" presId="urn:microsoft.com/office/officeart/2005/8/layout/hList1"/>
    <dgm:cxn modelId="{AFC85EF7-59FF-4D9D-A45D-FE143F48AA6C}" type="presParOf" srcId="{E0B1DF71-BE47-420E-A956-84B80924944C}" destId="{8F014577-E3F6-4642-A430-836D4015609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39AFD6F-940F-4B82-9708-3BBAB8D26C4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554A1C0C-E699-4940-8066-33FE682093A7}">
      <dgm:prSet phldrT="[Text]" custT="1"/>
      <dgm:spPr/>
      <dgm:t>
        <a:bodyPr/>
        <a:lstStyle/>
        <a:p>
          <a:r>
            <a:rPr lang="en-US" sz="1800"/>
            <a:t>Option A</a:t>
          </a:r>
        </a:p>
      </dgm:t>
    </dgm:pt>
    <dgm:pt modelId="{CA58AE7F-108C-4436-89CC-E16344238F0D}" type="parTrans" cxnId="{6AE4EC47-2E3F-4F0B-B3F3-59D11D659B24}">
      <dgm:prSet/>
      <dgm:spPr/>
      <dgm:t>
        <a:bodyPr/>
        <a:lstStyle/>
        <a:p>
          <a:endParaRPr lang="en-US" sz="2400"/>
        </a:p>
      </dgm:t>
    </dgm:pt>
    <dgm:pt modelId="{A236AE21-063A-4D48-8A51-3C3BCE7B43AC}" type="sibTrans" cxnId="{6AE4EC47-2E3F-4F0B-B3F3-59D11D659B24}">
      <dgm:prSet/>
      <dgm:spPr/>
      <dgm:t>
        <a:bodyPr/>
        <a:lstStyle/>
        <a:p>
          <a:endParaRPr lang="en-US" sz="2400"/>
        </a:p>
      </dgm:t>
    </dgm:pt>
    <dgm:pt modelId="{BF837095-7F38-4FF4-9E75-A662C0878416}">
      <dgm:prSet phldrT="[Text]" custT="1"/>
      <dgm:spPr/>
      <dgm:t>
        <a:bodyPr/>
        <a:lstStyle/>
        <a:p>
          <a:r>
            <a:rPr lang="en-US" sz="1400"/>
            <a:t>Free-form text</a:t>
          </a:r>
        </a:p>
      </dgm:t>
    </dgm:pt>
    <dgm:pt modelId="{93851BA4-FF26-4653-94BF-D2E080E884F4}" type="parTrans" cxnId="{97D64A8C-4AC3-46D2-BD3C-7975760AEA1F}">
      <dgm:prSet/>
      <dgm:spPr/>
      <dgm:t>
        <a:bodyPr/>
        <a:lstStyle/>
        <a:p>
          <a:endParaRPr lang="en-US" sz="2400"/>
        </a:p>
      </dgm:t>
    </dgm:pt>
    <dgm:pt modelId="{7BCE5AFB-3474-4CBC-892A-B355A462A8EC}" type="sibTrans" cxnId="{97D64A8C-4AC3-46D2-BD3C-7975760AEA1F}">
      <dgm:prSet/>
      <dgm:spPr/>
      <dgm:t>
        <a:bodyPr/>
        <a:lstStyle/>
        <a:p>
          <a:endParaRPr lang="en-US" sz="2400"/>
        </a:p>
      </dgm:t>
    </dgm:pt>
    <dgm:pt modelId="{3EDEF5D0-0390-4BC0-9706-88C5D045F8DD}">
      <dgm:prSet phldrT="[Text]" custT="1"/>
      <dgm:spPr/>
      <dgm:t>
        <a:bodyPr/>
        <a:lstStyle/>
        <a:p>
          <a:r>
            <a:rPr lang="en-US" sz="1400"/>
            <a:t>Use case “justification”</a:t>
          </a:r>
        </a:p>
      </dgm:t>
    </dgm:pt>
    <dgm:pt modelId="{FCA5D3B9-DBE4-49C0-93D5-E7834758A355}" type="parTrans" cxnId="{2C4FF3CC-54D9-4116-98CC-C78D9A46D94A}">
      <dgm:prSet/>
      <dgm:spPr/>
      <dgm:t>
        <a:bodyPr/>
        <a:lstStyle/>
        <a:p>
          <a:endParaRPr lang="en-US" sz="2400"/>
        </a:p>
      </dgm:t>
    </dgm:pt>
    <dgm:pt modelId="{B3969C13-BF1B-4E0F-8AC3-1D295EF0D58F}" type="sibTrans" cxnId="{2C4FF3CC-54D9-4116-98CC-C78D9A46D94A}">
      <dgm:prSet/>
      <dgm:spPr/>
      <dgm:t>
        <a:bodyPr/>
        <a:lstStyle/>
        <a:p>
          <a:endParaRPr lang="en-US" sz="2400"/>
        </a:p>
      </dgm:t>
    </dgm:pt>
    <dgm:pt modelId="{B50847A3-4D68-47BF-A58F-5AC7654C4358}">
      <dgm:prSet phldrT="[Text]" custT="1"/>
      <dgm:spPr/>
      <dgm:t>
        <a:bodyPr/>
        <a:lstStyle/>
        <a:p>
          <a:r>
            <a:rPr lang="en-US" sz="1800"/>
            <a:t>Option B</a:t>
          </a:r>
        </a:p>
      </dgm:t>
    </dgm:pt>
    <dgm:pt modelId="{639A68F4-5F1B-4DAF-88B5-46ADEEA657D8}" type="parTrans" cxnId="{FA8CFF96-DD2F-4D71-87E9-EE8BFAEC56B2}">
      <dgm:prSet/>
      <dgm:spPr/>
      <dgm:t>
        <a:bodyPr/>
        <a:lstStyle/>
        <a:p>
          <a:endParaRPr lang="en-US" sz="2400"/>
        </a:p>
      </dgm:t>
    </dgm:pt>
    <dgm:pt modelId="{FA6D8E95-2015-4F5E-8171-84CF11E6523C}" type="sibTrans" cxnId="{FA8CFF96-DD2F-4D71-87E9-EE8BFAEC56B2}">
      <dgm:prSet/>
      <dgm:spPr/>
      <dgm:t>
        <a:bodyPr/>
        <a:lstStyle/>
        <a:p>
          <a:endParaRPr lang="en-US" sz="2400"/>
        </a:p>
      </dgm:t>
    </dgm:pt>
    <dgm:pt modelId="{7B6F9517-CA4E-4217-9C67-4973CCCDDF74}">
      <dgm:prSet phldrT="[Text]" custT="1"/>
      <dgm:spPr/>
      <dgm:t>
        <a:bodyPr/>
        <a:lstStyle/>
        <a:p>
          <a:r>
            <a:rPr lang="en-US" sz="1400"/>
            <a:t>Table analysis</a:t>
          </a:r>
        </a:p>
      </dgm:t>
    </dgm:pt>
    <dgm:pt modelId="{F07A4ABB-F5C6-45C4-A222-6081366F8900}" type="parTrans" cxnId="{6D92D838-0ECF-4A93-B16B-8ED722D6D8DB}">
      <dgm:prSet/>
      <dgm:spPr/>
      <dgm:t>
        <a:bodyPr/>
        <a:lstStyle/>
        <a:p>
          <a:endParaRPr lang="en-US" sz="2400"/>
        </a:p>
      </dgm:t>
    </dgm:pt>
    <dgm:pt modelId="{E389BE0B-5D56-4F20-B459-AC02D999B3DE}" type="sibTrans" cxnId="{6D92D838-0ECF-4A93-B16B-8ED722D6D8DB}">
      <dgm:prSet/>
      <dgm:spPr/>
      <dgm:t>
        <a:bodyPr/>
        <a:lstStyle/>
        <a:p>
          <a:endParaRPr lang="en-US" sz="2400"/>
        </a:p>
      </dgm:t>
    </dgm:pt>
    <dgm:pt modelId="{FAD45C45-09F1-4ECB-A53F-97BBD91C2CD3}">
      <dgm:prSet phldrT="[Text]" custT="1"/>
      <dgm:spPr/>
      <dgm:t>
        <a:bodyPr/>
        <a:lstStyle/>
        <a:p>
          <a:r>
            <a:rPr lang="en-US" sz="1400"/>
            <a:t>New “KV impact” subclause</a:t>
          </a:r>
        </a:p>
      </dgm:t>
    </dgm:pt>
    <dgm:pt modelId="{05D454D3-FC4A-48AD-8108-43E194AFD449}" type="parTrans" cxnId="{C8806573-D341-4846-91EC-EBD1CFFCAD97}">
      <dgm:prSet/>
      <dgm:spPr/>
      <dgm:t>
        <a:bodyPr/>
        <a:lstStyle/>
        <a:p>
          <a:endParaRPr lang="en-US" sz="2400"/>
        </a:p>
      </dgm:t>
    </dgm:pt>
    <dgm:pt modelId="{E485BB97-9A3D-4C20-90DB-6CAE0DF12C26}" type="sibTrans" cxnId="{C8806573-D341-4846-91EC-EBD1CFFCAD97}">
      <dgm:prSet/>
      <dgm:spPr/>
      <dgm:t>
        <a:bodyPr/>
        <a:lstStyle/>
        <a:p>
          <a:endParaRPr lang="en-US" sz="2400"/>
        </a:p>
      </dgm:t>
    </dgm:pt>
    <dgm:pt modelId="{E8785828-B2D9-4D3D-A374-2B0FB191FBF9}">
      <dgm:prSet phldrT="[Text]" custT="1"/>
      <dgm:spPr/>
      <dgm:t>
        <a:bodyPr/>
        <a:lstStyle/>
        <a:p>
          <a:r>
            <a:rPr lang="en-US" sz="1800"/>
            <a:t>Option D</a:t>
          </a:r>
        </a:p>
      </dgm:t>
    </dgm:pt>
    <dgm:pt modelId="{03B2935D-D98D-4D5D-9001-4533BA4696F4}" type="parTrans" cxnId="{865F543C-991D-4E22-841E-3E96DC82EEA0}">
      <dgm:prSet/>
      <dgm:spPr/>
      <dgm:t>
        <a:bodyPr/>
        <a:lstStyle/>
        <a:p>
          <a:endParaRPr lang="en-US" sz="2400"/>
        </a:p>
      </dgm:t>
    </dgm:pt>
    <dgm:pt modelId="{6DBAB48A-6742-4834-BCA3-A105EA516396}" type="sibTrans" cxnId="{865F543C-991D-4E22-841E-3E96DC82EEA0}">
      <dgm:prSet/>
      <dgm:spPr/>
      <dgm:t>
        <a:bodyPr/>
        <a:lstStyle/>
        <a:p>
          <a:endParaRPr lang="en-US" sz="2400"/>
        </a:p>
      </dgm:t>
    </dgm:pt>
    <dgm:pt modelId="{3E42E971-23C0-413D-8116-30E4F1B2835D}">
      <dgm:prSet phldrT="[Text]" custT="1"/>
      <dgm:spPr/>
      <dgm:t>
        <a:bodyPr/>
        <a:lstStyle/>
        <a:p>
          <a:r>
            <a:rPr lang="en-US" sz="1400"/>
            <a:t>Checkbox analysis</a:t>
          </a:r>
        </a:p>
      </dgm:t>
    </dgm:pt>
    <dgm:pt modelId="{25008144-D70F-466E-92C1-8B9AFF58EF6E}" type="parTrans" cxnId="{95B9B9A1-0E40-439F-BF9A-F1402437869B}">
      <dgm:prSet/>
      <dgm:spPr/>
      <dgm:t>
        <a:bodyPr/>
        <a:lstStyle/>
        <a:p>
          <a:endParaRPr lang="en-US" sz="2400"/>
        </a:p>
      </dgm:t>
    </dgm:pt>
    <dgm:pt modelId="{BB95A77C-7BDE-460C-BD46-FA703DEEE213}" type="sibTrans" cxnId="{95B9B9A1-0E40-439F-BF9A-F1402437869B}">
      <dgm:prSet/>
      <dgm:spPr/>
      <dgm:t>
        <a:bodyPr/>
        <a:lstStyle/>
        <a:p>
          <a:endParaRPr lang="en-US" sz="2400"/>
        </a:p>
      </dgm:t>
    </dgm:pt>
    <dgm:pt modelId="{D9DD485B-94AC-438E-B7DD-E3A040615175}">
      <dgm:prSet phldrT="[Text]" custT="1"/>
      <dgm:spPr/>
      <dgm:t>
        <a:bodyPr/>
        <a:lstStyle/>
        <a:p>
          <a:r>
            <a:rPr lang="en-US" sz="1400"/>
            <a:t>New “KV impact” subclause</a:t>
          </a:r>
        </a:p>
      </dgm:t>
    </dgm:pt>
    <dgm:pt modelId="{58846BD2-49B7-4766-8899-4DEB0FC78A56}" type="parTrans" cxnId="{C319BC4D-45EA-450C-A3C0-BADAD26DF9F0}">
      <dgm:prSet/>
      <dgm:spPr/>
      <dgm:t>
        <a:bodyPr/>
        <a:lstStyle/>
        <a:p>
          <a:endParaRPr lang="en-US" sz="2400"/>
        </a:p>
      </dgm:t>
    </dgm:pt>
    <dgm:pt modelId="{CA236080-E30E-4106-BDE9-F290906CF8C7}" type="sibTrans" cxnId="{C319BC4D-45EA-450C-A3C0-BADAD26DF9F0}">
      <dgm:prSet/>
      <dgm:spPr/>
      <dgm:t>
        <a:bodyPr/>
        <a:lstStyle/>
        <a:p>
          <a:endParaRPr lang="en-US" sz="2400"/>
        </a:p>
      </dgm:t>
    </dgm:pt>
    <dgm:pt modelId="{E160B0BF-9030-4B96-8A2E-C0A1F39C51D1}">
      <dgm:prSet phldrT="[Text]" custT="1"/>
      <dgm:spPr/>
      <dgm:t>
        <a:bodyPr/>
        <a:lstStyle/>
        <a:p>
          <a:r>
            <a:rPr lang="en-US" sz="1800"/>
            <a:t>Option C</a:t>
          </a:r>
        </a:p>
      </dgm:t>
    </dgm:pt>
    <dgm:pt modelId="{EC2B3F9B-6B72-4285-A3AA-A1EE7998D401}" type="parTrans" cxnId="{04040EE6-E176-4E88-9551-7ECC3FB57AA6}">
      <dgm:prSet/>
      <dgm:spPr/>
      <dgm:t>
        <a:bodyPr/>
        <a:lstStyle/>
        <a:p>
          <a:endParaRPr lang="en-US" sz="2400"/>
        </a:p>
      </dgm:t>
    </dgm:pt>
    <dgm:pt modelId="{06BF3971-F26C-4C95-BE49-3646188AAE3C}" type="sibTrans" cxnId="{04040EE6-E176-4E88-9551-7ECC3FB57AA6}">
      <dgm:prSet/>
      <dgm:spPr/>
      <dgm:t>
        <a:bodyPr/>
        <a:lstStyle/>
        <a:p>
          <a:endParaRPr lang="en-US" sz="2400"/>
        </a:p>
      </dgm:t>
    </dgm:pt>
    <dgm:pt modelId="{6FF2773B-54B9-4211-8B3C-78688102D718}">
      <dgm:prSet phldrT="[Text]" custT="1"/>
      <dgm:spPr/>
      <dgm:t>
        <a:bodyPr/>
        <a:lstStyle/>
        <a:p>
          <a:r>
            <a:rPr lang="en-US" sz="1400"/>
            <a:t>Free-form text</a:t>
          </a:r>
        </a:p>
      </dgm:t>
    </dgm:pt>
    <dgm:pt modelId="{835FC3DC-88EC-4174-BC85-0C0A018D0071}" type="parTrans" cxnId="{92C03927-FF7F-48B1-94ED-46833E2268EC}">
      <dgm:prSet/>
      <dgm:spPr/>
      <dgm:t>
        <a:bodyPr/>
        <a:lstStyle/>
        <a:p>
          <a:endParaRPr lang="en-US" sz="2400"/>
        </a:p>
      </dgm:t>
    </dgm:pt>
    <dgm:pt modelId="{945B3615-8FF7-48C3-8DBA-518E2382AFC0}" type="sibTrans" cxnId="{92C03927-FF7F-48B1-94ED-46833E2268EC}">
      <dgm:prSet/>
      <dgm:spPr/>
      <dgm:t>
        <a:bodyPr/>
        <a:lstStyle/>
        <a:p>
          <a:endParaRPr lang="en-US" sz="2400"/>
        </a:p>
      </dgm:t>
    </dgm:pt>
    <dgm:pt modelId="{2F375083-A67A-4AFA-8252-CA0130F890EC}">
      <dgm:prSet phldrT="[Text]" custT="1"/>
      <dgm:spPr/>
      <dgm:t>
        <a:bodyPr/>
        <a:lstStyle/>
        <a:p>
          <a:r>
            <a:rPr lang="en-US" sz="1400"/>
            <a:t>Use case “description” subclause</a:t>
          </a:r>
        </a:p>
      </dgm:t>
    </dgm:pt>
    <dgm:pt modelId="{18FD2ECF-3CA4-440D-859A-C6EC7ED61172}" type="parTrans" cxnId="{B435DD15-1246-4346-9E78-374DBCCAC40D}">
      <dgm:prSet/>
      <dgm:spPr/>
      <dgm:t>
        <a:bodyPr/>
        <a:lstStyle/>
        <a:p>
          <a:endParaRPr lang="en-US" sz="2400"/>
        </a:p>
      </dgm:t>
    </dgm:pt>
    <dgm:pt modelId="{EA58D17C-A299-4D65-BBE8-9CB1FD1386FF}" type="sibTrans" cxnId="{B435DD15-1246-4346-9E78-374DBCCAC40D}">
      <dgm:prSet/>
      <dgm:spPr/>
      <dgm:t>
        <a:bodyPr/>
        <a:lstStyle/>
        <a:p>
          <a:endParaRPr lang="en-US" sz="2400"/>
        </a:p>
      </dgm:t>
    </dgm:pt>
    <dgm:pt modelId="{C68478BD-590F-4CE6-AD03-0447689F8DF4}">
      <dgm:prSet phldrT="[Text]" custT="1"/>
      <dgm:spPr/>
      <dgm:t>
        <a:bodyPr/>
        <a:lstStyle/>
        <a:p>
          <a:r>
            <a:rPr lang="en-US" sz="1400" i="1" dirty="0"/>
            <a:t>B2: free-form text in new “KV impact” subclause</a:t>
          </a:r>
        </a:p>
      </dgm:t>
    </dgm:pt>
    <dgm:pt modelId="{C8B6732D-A1CF-44C7-A76B-3F667C545369}" type="parTrans" cxnId="{E86187E2-A655-4615-B922-B6FB36614129}">
      <dgm:prSet/>
      <dgm:spPr/>
      <dgm:t>
        <a:bodyPr/>
        <a:lstStyle/>
        <a:p>
          <a:endParaRPr lang="en-US"/>
        </a:p>
      </dgm:t>
    </dgm:pt>
    <dgm:pt modelId="{715A2FBB-0041-47A4-BD79-EA4AE380A74E}" type="sibTrans" cxnId="{E86187E2-A655-4615-B922-B6FB36614129}">
      <dgm:prSet/>
      <dgm:spPr/>
      <dgm:t>
        <a:bodyPr/>
        <a:lstStyle/>
        <a:p>
          <a:endParaRPr lang="en-US"/>
        </a:p>
      </dgm:t>
    </dgm:pt>
    <dgm:pt modelId="{C28480DD-3DB7-4871-B7EC-B6D5498A1686}" type="pres">
      <dgm:prSet presAssocID="{239AFD6F-940F-4B82-9708-3BBAB8D26C41}" presName="Name0" presStyleCnt="0">
        <dgm:presLayoutVars>
          <dgm:dir/>
          <dgm:animLvl val="lvl"/>
          <dgm:resizeHandles val="exact"/>
        </dgm:presLayoutVars>
      </dgm:prSet>
      <dgm:spPr/>
    </dgm:pt>
    <dgm:pt modelId="{2BFF147C-D6CD-4246-9EF3-6A70158C7C36}" type="pres">
      <dgm:prSet presAssocID="{554A1C0C-E699-4940-8066-33FE682093A7}" presName="composite" presStyleCnt="0"/>
      <dgm:spPr/>
    </dgm:pt>
    <dgm:pt modelId="{CCA626EB-C7E6-4B47-9481-C7A5796032A5}" type="pres">
      <dgm:prSet presAssocID="{554A1C0C-E699-4940-8066-33FE682093A7}" presName="parTx" presStyleLbl="alignNode1" presStyleIdx="0" presStyleCnt="4">
        <dgm:presLayoutVars>
          <dgm:chMax val="0"/>
          <dgm:chPref val="0"/>
          <dgm:bulletEnabled val="1"/>
        </dgm:presLayoutVars>
      </dgm:prSet>
      <dgm:spPr/>
    </dgm:pt>
    <dgm:pt modelId="{35EDA703-EF61-43FF-9CFB-3A0E02C2508F}" type="pres">
      <dgm:prSet presAssocID="{554A1C0C-E699-4940-8066-33FE682093A7}" presName="desTx" presStyleLbl="alignAccFollowNode1" presStyleIdx="0" presStyleCnt="4">
        <dgm:presLayoutVars>
          <dgm:bulletEnabled val="1"/>
        </dgm:presLayoutVars>
      </dgm:prSet>
      <dgm:spPr/>
    </dgm:pt>
    <dgm:pt modelId="{D4994A72-3AA4-4691-B519-08A42A175FFE}" type="pres">
      <dgm:prSet presAssocID="{A236AE21-063A-4D48-8A51-3C3BCE7B43AC}" presName="space" presStyleCnt="0"/>
      <dgm:spPr/>
    </dgm:pt>
    <dgm:pt modelId="{B3E8BCBA-F90C-4440-AD38-5CE77E6608A6}" type="pres">
      <dgm:prSet presAssocID="{B50847A3-4D68-47BF-A58F-5AC7654C4358}" presName="composite" presStyleCnt="0"/>
      <dgm:spPr/>
    </dgm:pt>
    <dgm:pt modelId="{9CD718C1-F52D-446E-A4D1-9F031771E680}" type="pres">
      <dgm:prSet presAssocID="{B50847A3-4D68-47BF-A58F-5AC7654C4358}" presName="parTx" presStyleLbl="alignNode1" presStyleIdx="1" presStyleCnt="4">
        <dgm:presLayoutVars>
          <dgm:chMax val="0"/>
          <dgm:chPref val="0"/>
          <dgm:bulletEnabled val="1"/>
        </dgm:presLayoutVars>
      </dgm:prSet>
      <dgm:spPr/>
    </dgm:pt>
    <dgm:pt modelId="{AA648DEF-0C28-4B83-A335-B0DEC7B25863}" type="pres">
      <dgm:prSet presAssocID="{B50847A3-4D68-47BF-A58F-5AC7654C4358}" presName="desTx" presStyleLbl="alignAccFollowNode1" presStyleIdx="1" presStyleCnt="4">
        <dgm:presLayoutVars>
          <dgm:bulletEnabled val="1"/>
        </dgm:presLayoutVars>
      </dgm:prSet>
      <dgm:spPr/>
    </dgm:pt>
    <dgm:pt modelId="{AFAB8E33-60BB-4671-B294-8B9C1B843EEC}" type="pres">
      <dgm:prSet presAssocID="{FA6D8E95-2015-4F5E-8171-84CF11E6523C}" presName="space" presStyleCnt="0"/>
      <dgm:spPr/>
    </dgm:pt>
    <dgm:pt modelId="{C0CC3849-D6A9-4BB5-BE0A-461A82DDA4A2}" type="pres">
      <dgm:prSet presAssocID="{E160B0BF-9030-4B96-8A2E-C0A1F39C51D1}" presName="composite" presStyleCnt="0"/>
      <dgm:spPr/>
    </dgm:pt>
    <dgm:pt modelId="{D91DC80E-324E-405B-BC96-F32A7C7420B5}" type="pres">
      <dgm:prSet presAssocID="{E160B0BF-9030-4B96-8A2E-C0A1F39C51D1}" presName="parTx" presStyleLbl="alignNode1" presStyleIdx="2" presStyleCnt="4">
        <dgm:presLayoutVars>
          <dgm:chMax val="0"/>
          <dgm:chPref val="0"/>
          <dgm:bulletEnabled val="1"/>
        </dgm:presLayoutVars>
      </dgm:prSet>
      <dgm:spPr/>
    </dgm:pt>
    <dgm:pt modelId="{67C71767-FB08-4178-890A-A76A4D5772AA}" type="pres">
      <dgm:prSet presAssocID="{E160B0BF-9030-4B96-8A2E-C0A1F39C51D1}" presName="desTx" presStyleLbl="alignAccFollowNode1" presStyleIdx="2" presStyleCnt="4">
        <dgm:presLayoutVars>
          <dgm:bulletEnabled val="1"/>
        </dgm:presLayoutVars>
      </dgm:prSet>
      <dgm:spPr/>
    </dgm:pt>
    <dgm:pt modelId="{C9663EB3-0972-47B4-9FE2-92DE07B564DC}" type="pres">
      <dgm:prSet presAssocID="{06BF3971-F26C-4C95-BE49-3646188AAE3C}" presName="space" presStyleCnt="0"/>
      <dgm:spPr/>
    </dgm:pt>
    <dgm:pt modelId="{E0B1DF71-BE47-420E-A956-84B80924944C}" type="pres">
      <dgm:prSet presAssocID="{E8785828-B2D9-4D3D-A374-2B0FB191FBF9}" presName="composite" presStyleCnt="0"/>
      <dgm:spPr/>
    </dgm:pt>
    <dgm:pt modelId="{2AE1F3A0-0598-4103-BC68-15976877F2B7}" type="pres">
      <dgm:prSet presAssocID="{E8785828-B2D9-4D3D-A374-2B0FB191FBF9}" presName="parTx" presStyleLbl="alignNode1" presStyleIdx="3" presStyleCnt="4">
        <dgm:presLayoutVars>
          <dgm:chMax val="0"/>
          <dgm:chPref val="0"/>
          <dgm:bulletEnabled val="1"/>
        </dgm:presLayoutVars>
      </dgm:prSet>
      <dgm:spPr/>
    </dgm:pt>
    <dgm:pt modelId="{8F014577-E3F6-4642-A430-836D40156091}" type="pres">
      <dgm:prSet presAssocID="{E8785828-B2D9-4D3D-A374-2B0FB191FBF9}" presName="desTx" presStyleLbl="alignAccFollowNode1" presStyleIdx="3" presStyleCnt="4">
        <dgm:presLayoutVars>
          <dgm:bulletEnabled val="1"/>
        </dgm:presLayoutVars>
      </dgm:prSet>
      <dgm:spPr/>
    </dgm:pt>
  </dgm:ptLst>
  <dgm:cxnLst>
    <dgm:cxn modelId="{B435DD15-1246-4346-9E78-374DBCCAC40D}" srcId="{B50847A3-4D68-47BF-A58F-5AC7654C4358}" destId="{2F375083-A67A-4AFA-8252-CA0130F890EC}" srcOrd="1" destOrd="0" parTransId="{18FD2ECF-3CA4-440D-859A-C6EC7ED61172}" sibTransId="{EA58D17C-A299-4D65-BBE8-9CB1FD1386FF}"/>
    <dgm:cxn modelId="{92C03927-FF7F-48B1-94ED-46833E2268EC}" srcId="{B50847A3-4D68-47BF-A58F-5AC7654C4358}" destId="{6FF2773B-54B9-4211-8B3C-78688102D718}" srcOrd="0" destOrd="0" parTransId="{835FC3DC-88EC-4174-BC85-0C0A018D0071}" sibTransId="{945B3615-8FF7-48C3-8DBA-518E2382AFC0}"/>
    <dgm:cxn modelId="{6D92D838-0ECF-4A93-B16B-8ED722D6D8DB}" srcId="{E160B0BF-9030-4B96-8A2E-C0A1F39C51D1}" destId="{7B6F9517-CA4E-4217-9C67-4973CCCDDF74}" srcOrd="0" destOrd="0" parTransId="{F07A4ABB-F5C6-45C4-A222-6081366F8900}" sibTransId="{E389BE0B-5D56-4F20-B459-AC02D999B3DE}"/>
    <dgm:cxn modelId="{865F543C-991D-4E22-841E-3E96DC82EEA0}" srcId="{239AFD6F-940F-4B82-9708-3BBAB8D26C41}" destId="{E8785828-B2D9-4D3D-A374-2B0FB191FBF9}" srcOrd="3" destOrd="0" parTransId="{03B2935D-D98D-4D5D-9001-4533BA4696F4}" sibTransId="{6DBAB48A-6742-4834-BCA3-A105EA516396}"/>
    <dgm:cxn modelId="{DA759B5C-6B20-4E85-BB92-15FE52EA7EA8}" type="presOf" srcId="{3EDEF5D0-0390-4BC0-9706-88C5D045F8DD}" destId="{35EDA703-EF61-43FF-9CFB-3A0E02C2508F}" srcOrd="0" destOrd="1" presId="urn:microsoft.com/office/officeart/2005/8/layout/hList1"/>
    <dgm:cxn modelId="{3E8A5943-A14D-45CF-991A-E4677DA7B375}" type="presOf" srcId="{6FF2773B-54B9-4211-8B3C-78688102D718}" destId="{AA648DEF-0C28-4B83-A335-B0DEC7B25863}" srcOrd="0" destOrd="0" presId="urn:microsoft.com/office/officeart/2005/8/layout/hList1"/>
    <dgm:cxn modelId="{A209DC64-1AFD-4B3B-95A8-F400460B4F2B}" type="presOf" srcId="{239AFD6F-940F-4B82-9708-3BBAB8D26C41}" destId="{C28480DD-3DB7-4871-B7EC-B6D5498A1686}" srcOrd="0" destOrd="0" presId="urn:microsoft.com/office/officeart/2005/8/layout/hList1"/>
    <dgm:cxn modelId="{6AE4EC47-2E3F-4F0B-B3F3-59D11D659B24}" srcId="{239AFD6F-940F-4B82-9708-3BBAB8D26C41}" destId="{554A1C0C-E699-4940-8066-33FE682093A7}" srcOrd="0" destOrd="0" parTransId="{CA58AE7F-108C-4436-89CC-E16344238F0D}" sibTransId="{A236AE21-063A-4D48-8A51-3C3BCE7B43AC}"/>
    <dgm:cxn modelId="{6E1E354D-A6B1-4F21-A38F-A55C376F9C6F}" type="presOf" srcId="{C68478BD-590F-4CE6-AD03-0447689F8DF4}" destId="{AA648DEF-0C28-4B83-A335-B0DEC7B25863}" srcOrd="0" destOrd="2" presId="urn:microsoft.com/office/officeart/2005/8/layout/hList1"/>
    <dgm:cxn modelId="{C319BC4D-45EA-450C-A3C0-BADAD26DF9F0}" srcId="{E8785828-B2D9-4D3D-A374-2B0FB191FBF9}" destId="{D9DD485B-94AC-438E-B7DD-E3A040615175}" srcOrd="1" destOrd="0" parTransId="{58846BD2-49B7-4766-8899-4DEB0FC78A56}" sibTransId="{CA236080-E30E-4106-BDE9-F290906CF8C7}"/>
    <dgm:cxn modelId="{C8806573-D341-4846-91EC-EBD1CFFCAD97}" srcId="{E160B0BF-9030-4B96-8A2E-C0A1F39C51D1}" destId="{FAD45C45-09F1-4ECB-A53F-97BBD91C2CD3}" srcOrd="1" destOrd="0" parTransId="{05D454D3-FC4A-48AD-8108-43E194AFD449}" sibTransId="{E485BB97-9A3D-4C20-90DB-6CAE0DF12C26}"/>
    <dgm:cxn modelId="{22397375-33E5-4DE6-AADF-90F5D9D13891}" type="presOf" srcId="{E160B0BF-9030-4B96-8A2E-C0A1F39C51D1}" destId="{D91DC80E-324E-405B-BC96-F32A7C7420B5}" srcOrd="0" destOrd="0" presId="urn:microsoft.com/office/officeart/2005/8/layout/hList1"/>
    <dgm:cxn modelId="{835AFA57-2CB3-4ADD-BE33-9620837370AA}" type="presOf" srcId="{3E42E971-23C0-413D-8116-30E4F1B2835D}" destId="{8F014577-E3F6-4642-A430-836D40156091}" srcOrd="0" destOrd="0" presId="urn:microsoft.com/office/officeart/2005/8/layout/hList1"/>
    <dgm:cxn modelId="{50CE4858-B669-4B59-AA0C-F80C2EAED7A9}" type="presOf" srcId="{BF837095-7F38-4FF4-9E75-A662C0878416}" destId="{35EDA703-EF61-43FF-9CFB-3A0E02C2508F}" srcOrd="0" destOrd="0" presId="urn:microsoft.com/office/officeart/2005/8/layout/hList1"/>
    <dgm:cxn modelId="{F5DF0980-5466-4A3A-9942-B7650B72295B}" type="presOf" srcId="{FAD45C45-09F1-4ECB-A53F-97BBD91C2CD3}" destId="{67C71767-FB08-4178-890A-A76A4D5772AA}" srcOrd="0" destOrd="1" presId="urn:microsoft.com/office/officeart/2005/8/layout/hList1"/>
    <dgm:cxn modelId="{0F166B8B-F955-41EB-8FA4-E4FBA7D23E38}" type="presOf" srcId="{2F375083-A67A-4AFA-8252-CA0130F890EC}" destId="{AA648DEF-0C28-4B83-A335-B0DEC7B25863}" srcOrd="0" destOrd="1" presId="urn:microsoft.com/office/officeart/2005/8/layout/hList1"/>
    <dgm:cxn modelId="{97D64A8C-4AC3-46D2-BD3C-7975760AEA1F}" srcId="{554A1C0C-E699-4940-8066-33FE682093A7}" destId="{BF837095-7F38-4FF4-9E75-A662C0878416}" srcOrd="0" destOrd="0" parTransId="{93851BA4-FF26-4653-94BF-D2E080E884F4}" sibTransId="{7BCE5AFB-3474-4CBC-892A-B355A462A8EC}"/>
    <dgm:cxn modelId="{FA8CFF96-DD2F-4D71-87E9-EE8BFAEC56B2}" srcId="{239AFD6F-940F-4B82-9708-3BBAB8D26C41}" destId="{B50847A3-4D68-47BF-A58F-5AC7654C4358}" srcOrd="1" destOrd="0" parTransId="{639A68F4-5F1B-4DAF-88B5-46ADEEA657D8}" sibTransId="{FA6D8E95-2015-4F5E-8171-84CF11E6523C}"/>
    <dgm:cxn modelId="{95B9B9A1-0E40-439F-BF9A-F1402437869B}" srcId="{E8785828-B2D9-4D3D-A374-2B0FB191FBF9}" destId="{3E42E971-23C0-413D-8116-30E4F1B2835D}" srcOrd="0" destOrd="0" parTransId="{25008144-D70F-466E-92C1-8B9AFF58EF6E}" sibTransId="{BB95A77C-7BDE-460C-BD46-FA703DEEE213}"/>
    <dgm:cxn modelId="{63BD33A2-61D5-4585-82F3-6BF438B0EF7F}" type="presOf" srcId="{D9DD485B-94AC-438E-B7DD-E3A040615175}" destId="{8F014577-E3F6-4642-A430-836D40156091}" srcOrd="0" destOrd="1" presId="urn:microsoft.com/office/officeart/2005/8/layout/hList1"/>
    <dgm:cxn modelId="{4BF020B3-D011-41A0-AC70-1B290791FE63}" type="presOf" srcId="{E8785828-B2D9-4D3D-A374-2B0FB191FBF9}" destId="{2AE1F3A0-0598-4103-BC68-15976877F2B7}" srcOrd="0" destOrd="0" presId="urn:microsoft.com/office/officeart/2005/8/layout/hList1"/>
    <dgm:cxn modelId="{2C4FF3CC-54D9-4116-98CC-C78D9A46D94A}" srcId="{554A1C0C-E699-4940-8066-33FE682093A7}" destId="{3EDEF5D0-0390-4BC0-9706-88C5D045F8DD}" srcOrd="1" destOrd="0" parTransId="{FCA5D3B9-DBE4-49C0-93D5-E7834758A355}" sibTransId="{B3969C13-BF1B-4E0F-8AC3-1D295EF0D58F}"/>
    <dgm:cxn modelId="{5FA198E0-B022-4BB0-843E-260080035659}" type="presOf" srcId="{7B6F9517-CA4E-4217-9C67-4973CCCDDF74}" destId="{67C71767-FB08-4178-890A-A76A4D5772AA}" srcOrd="0" destOrd="0" presId="urn:microsoft.com/office/officeart/2005/8/layout/hList1"/>
    <dgm:cxn modelId="{E86187E2-A655-4615-B922-B6FB36614129}" srcId="{B50847A3-4D68-47BF-A58F-5AC7654C4358}" destId="{C68478BD-590F-4CE6-AD03-0447689F8DF4}" srcOrd="2" destOrd="0" parTransId="{C8B6732D-A1CF-44C7-A76B-3F667C545369}" sibTransId="{715A2FBB-0041-47A4-BD79-EA4AE380A74E}"/>
    <dgm:cxn modelId="{3EC2C1E2-FD01-4F36-ACB8-528AF94007D7}" type="presOf" srcId="{554A1C0C-E699-4940-8066-33FE682093A7}" destId="{CCA626EB-C7E6-4B47-9481-C7A5796032A5}" srcOrd="0" destOrd="0" presId="urn:microsoft.com/office/officeart/2005/8/layout/hList1"/>
    <dgm:cxn modelId="{04040EE6-E176-4E88-9551-7ECC3FB57AA6}" srcId="{239AFD6F-940F-4B82-9708-3BBAB8D26C41}" destId="{E160B0BF-9030-4B96-8A2E-C0A1F39C51D1}" srcOrd="2" destOrd="0" parTransId="{EC2B3F9B-6B72-4285-A3AA-A1EE7998D401}" sibTransId="{06BF3971-F26C-4C95-BE49-3646188AAE3C}"/>
    <dgm:cxn modelId="{9CA7DBF4-3786-4523-A6A3-958A92845597}" type="presOf" srcId="{B50847A3-4D68-47BF-A58F-5AC7654C4358}" destId="{9CD718C1-F52D-446E-A4D1-9F031771E680}" srcOrd="0" destOrd="0" presId="urn:microsoft.com/office/officeart/2005/8/layout/hList1"/>
    <dgm:cxn modelId="{9FDBB1A9-882E-4F8E-9E7C-AD1E8FA1661F}" type="presParOf" srcId="{C28480DD-3DB7-4871-B7EC-B6D5498A1686}" destId="{2BFF147C-D6CD-4246-9EF3-6A70158C7C36}" srcOrd="0" destOrd="0" presId="urn:microsoft.com/office/officeart/2005/8/layout/hList1"/>
    <dgm:cxn modelId="{871EF19F-41BD-48ED-9CBC-1F1986A3F32B}" type="presParOf" srcId="{2BFF147C-D6CD-4246-9EF3-6A70158C7C36}" destId="{CCA626EB-C7E6-4B47-9481-C7A5796032A5}" srcOrd="0" destOrd="0" presId="urn:microsoft.com/office/officeart/2005/8/layout/hList1"/>
    <dgm:cxn modelId="{25F849C8-CB54-4C06-BEA9-B05B3F94CFAC}" type="presParOf" srcId="{2BFF147C-D6CD-4246-9EF3-6A70158C7C36}" destId="{35EDA703-EF61-43FF-9CFB-3A0E02C2508F}" srcOrd="1" destOrd="0" presId="urn:microsoft.com/office/officeart/2005/8/layout/hList1"/>
    <dgm:cxn modelId="{BD1ED309-A821-4AB0-B5BB-66E1DF0ED94C}" type="presParOf" srcId="{C28480DD-3DB7-4871-B7EC-B6D5498A1686}" destId="{D4994A72-3AA4-4691-B519-08A42A175FFE}" srcOrd="1" destOrd="0" presId="urn:microsoft.com/office/officeart/2005/8/layout/hList1"/>
    <dgm:cxn modelId="{90CE23DE-3E02-42FE-8FFB-5E552F51F0BC}" type="presParOf" srcId="{C28480DD-3DB7-4871-B7EC-B6D5498A1686}" destId="{B3E8BCBA-F90C-4440-AD38-5CE77E6608A6}" srcOrd="2" destOrd="0" presId="urn:microsoft.com/office/officeart/2005/8/layout/hList1"/>
    <dgm:cxn modelId="{291E8E8D-3EA6-42AC-B290-5D23FC984546}" type="presParOf" srcId="{B3E8BCBA-F90C-4440-AD38-5CE77E6608A6}" destId="{9CD718C1-F52D-446E-A4D1-9F031771E680}" srcOrd="0" destOrd="0" presId="urn:microsoft.com/office/officeart/2005/8/layout/hList1"/>
    <dgm:cxn modelId="{861AE3AE-75E0-4ECC-8A1A-EE6C4B259037}" type="presParOf" srcId="{B3E8BCBA-F90C-4440-AD38-5CE77E6608A6}" destId="{AA648DEF-0C28-4B83-A335-B0DEC7B25863}" srcOrd="1" destOrd="0" presId="urn:microsoft.com/office/officeart/2005/8/layout/hList1"/>
    <dgm:cxn modelId="{81382BA4-D211-4729-B366-A450E9067CAC}" type="presParOf" srcId="{C28480DD-3DB7-4871-B7EC-B6D5498A1686}" destId="{AFAB8E33-60BB-4671-B294-8B9C1B843EEC}" srcOrd="3" destOrd="0" presId="urn:microsoft.com/office/officeart/2005/8/layout/hList1"/>
    <dgm:cxn modelId="{1794EFD1-B7D3-4C8A-900A-72BC1C5E6A5A}" type="presParOf" srcId="{C28480DD-3DB7-4871-B7EC-B6D5498A1686}" destId="{C0CC3849-D6A9-4BB5-BE0A-461A82DDA4A2}" srcOrd="4" destOrd="0" presId="urn:microsoft.com/office/officeart/2005/8/layout/hList1"/>
    <dgm:cxn modelId="{F8FFEAF8-4A3F-4269-836E-CA1FCACFA6A8}" type="presParOf" srcId="{C0CC3849-D6A9-4BB5-BE0A-461A82DDA4A2}" destId="{D91DC80E-324E-405B-BC96-F32A7C7420B5}" srcOrd="0" destOrd="0" presId="urn:microsoft.com/office/officeart/2005/8/layout/hList1"/>
    <dgm:cxn modelId="{CE0F4347-D05C-4D95-8B5D-F0F1B675804E}" type="presParOf" srcId="{C0CC3849-D6A9-4BB5-BE0A-461A82DDA4A2}" destId="{67C71767-FB08-4178-890A-A76A4D5772AA}" srcOrd="1" destOrd="0" presId="urn:microsoft.com/office/officeart/2005/8/layout/hList1"/>
    <dgm:cxn modelId="{0D139A81-D778-438A-8865-209CF8115CBE}" type="presParOf" srcId="{C28480DD-3DB7-4871-B7EC-B6D5498A1686}" destId="{C9663EB3-0972-47B4-9FE2-92DE07B564DC}" srcOrd="5" destOrd="0" presId="urn:microsoft.com/office/officeart/2005/8/layout/hList1"/>
    <dgm:cxn modelId="{45ED5A2C-83BD-4003-9A46-9FB55732128C}" type="presParOf" srcId="{C28480DD-3DB7-4871-B7EC-B6D5498A1686}" destId="{E0B1DF71-BE47-420E-A956-84B80924944C}" srcOrd="6" destOrd="0" presId="urn:microsoft.com/office/officeart/2005/8/layout/hList1"/>
    <dgm:cxn modelId="{E169879E-5A06-4CFD-837E-49C8A8B2CF0B}" type="presParOf" srcId="{E0B1DF71-BE47-420E-A956-84B80924944C}" destId="{2AE1F3A0-0598-4103-BC68-15976877F2B7}" srcOrd="0" destOrd="0" presId="urn:microsoft.com/office/officeart/2005/8/layout/hList1"/>
    <dgm:cxn modelId="{AFC85EF7-59FF-4D9D-A45D-FE143F48AA6C}" type="presParOf" srcId="{E0B1DF71-BE47-420E-A956-84B80924944C}" destId="{8F014577-E3F6-4642-A430-836D4015609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39AFD6F-940F-4B82-9708-3BBAB8D26C4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554A1C0C-E699-4940-8066-33FE682093A7}">
      <dgm:prSet phldrT="[Text]" custT="1"/>
      <dgm:spPr/>
      <dgm:t>
        <a:bodyPr/>
        <a:lstStyle/>
        <a:p>
          <a:r>
            <a:rPr lang="en-US" sz="1800"/>
            <a:t>Option A</a:t>
          </a:r>
        </a:p>
      </dgm:t>
    </dgm:pt>
    <dgm:pt modelId="{CA58AE7F-108C-4436-89CC-E16344238F0D}" type="parTrans" cxnId="{6AE4EC47-2E3F-4F0B-B3F3-59D11D659B24}">
      <dgm:prSet/>
      <dgm:spPr/>
      <dgm:t>
        <a:bodyPr/>
        <a:lstStyle/>
        <a:p>
          <a:endParaRPr lang="en-US" sz="2400"/>
        </a:p>
      </dgm:t>
    </dgm:pt>
    <dgm:pt modelId="{A236AE21-063A-4D48-8A51-3C3BCE7B43AC}" type="sibTrans" cxnId="{6AE4EC47-2E3F-4F0B-B3F3-59D11D659B24}">
      <dgm:prSet/>
      <dgm:spPr/>
      <dgm:t>
        <a:bodyPr/>
        <a:lstStyle/>
        <a:p>
          <a:endParaRPr lang="en-US" sz="2400"/>
        </a:p>
      </dgm:t>
    </dgm:pt>
    <dgm:pt modelId="{BF837095-7F38-4FF4-9E75-A662C0878416}">
      <dgm:prSet phldrT="[Text]" custT="1"/>
      <dgm:spPr/>
      <dgm:t>
        <a:bodyPr/>
        <a:lstStyle/>
        <a:p>
          <a:r>
            <a:rPr lang="en-US" sz="1400"/>
            <a:t>Free-form text</a:t>
          </a:r>
        </a:p>
      </dgm:t>
    </dgm:pt>
    <dgm:pt modelId="{93851BA4-FF26-4653-94BF-D2E080E884F4}" type="parTrans" cxnId="{97D64A8C-4AC3-46D2-BD3C-7975760AEA1F}">
      <dgm:prSet/>
      <dgm:spPr/>
      <dgm:t>
        <a:bodyPr/>
        <a:lstStyle/>
        <a:p>
          <a:endParaRPr lang="en-US" sz="2400"/>
        </a:p>
      </dgm:t>
    </dgm:pt>
    <dgm:pt modelId="{7BCE5AFB-3474-4CBC-892A-B355A462A8EC}" type="sibTrans" cxnId="{97D64A8C-4AC3-46D2-BD3C-7975760AEA1F}">
      <dgm:prSet/>
      <dgm:spPr/>
      <dgm:t>
        <a:bodyPr/>
        <a:lstStyle/>
        <a:p>
          <a:endParaRPr lang="en-US" sz="2400"/>
        </a:p>
      </dgm:t>
    </dgm:pt>
    <dgm:pt modelId="{3EDEF5D0-0390-4BC0-9706-88C5D045F8DD}">
      <dgm:prSet phldrT="[Text]" custT="1"/>
      <dgm:spPr/>
      <dgm:t>
        <a:bodyPr/>
        <a:lstStyle/>
        <a:p>
          <a:r>
            <a:rPr lang="en-US" sz="1400"/>
            <a:t>Use case “justification”</a:t>
          </a:r>
        </a:p>
      </dgm:t>
    </dgm:pt>
    <dgm:pt modelId="{FCA5D3B9-DBE4-49C0-93D5-E7834758A355}" type="parTrans" cxnId="{2C4FF3CC-54D9-4116-98CC-C78D9A46D94A}">
      <dgm:prSet/>
      <dgm:spPr/>
      <dgm:t>
        <a:bodyPr/>
        <a:lstStyle/>
        <a:p>
          <a:endParaRPr lang="en-US" sz="2400"/>
        </a:p>
      </dgm:t>
    </dgm:pt>
    <dgm:pt modelId="{B3969C13-BF1B-4E0F-8AC3-1D295EF0D58F}" type="sibTrans" cxnId="{2C4FF3CC-54D9-4116-98CC-C78D9A46D94A}">
      <dgm:prSet/>
      <dgm:spPr/>
      <dgm:t>
        <a:bodyPr/>
        <a:lstStyle/>
        <a:p>
          <a:endParaRPr lang="en-US" sz="2400"/>
        </a:p>
      </dgm:t>
    </dgm:pt>
    <dgm:pt modelId="{B50847A3-4D68-47BF-A58F-5AC7654C4358}">
      <dgm:prSet phldrT="[Text]" custT="1"/>
      <dgm:spPr/>
      <dgm:t>
        <a:bodyPr/>
        <a:lstStyle/>
        <a:p>
          <a:r>
            <a:rPr lang="en-US" sz="1800"/>
            <a:t>Option B</a:t>
          </a:r>
        </a:p>
      </dgm:t>
    </dgm:pt>
    <dgm:pt modelId="{639A68F4-5F1B-4DAF-88B5-46ADEEA657D8}" type="parTrans" cxnId="{FA8CFF96-DD2F-4D71-87E9-EE8BFAEC56B2}">
      <dgm:prSet/>
      <dgm:spPr/>
      <dgm:t>
        <a:bodyPr/>
        <a:lstStyle/>
        <a:p>
          <a:endParaRPr lang="en-US" sz="2400"/>
        </a:p>
      </dgm:t>
    </dgm:pt>
    <dgm:pt modelId="{FA6D8E95-2015-4F5E-8171-84CF11E6523C}" type="sibTrans" cxnId="{FA8CFF96-DD2F-4D71-87E9-EE8BFAEC56B2}">
      <dgm:prSet/>
      <dgm:spPr/>
      <dgm:t>
        <a:bodyPr/>
        <a:lstStyle/>
        <a:p>
          <a:endParaRPr lang="en-US" sz="2400"/>
        </a:p>
      </dgm:t>
    </dgm:pt>
    <dgm:pt modelId="{7B6F9517-CA4E-4217-9C67-4973CCCDDF74}">
      <dgm:prSet phldrT="[Text]" custT="1"/>
      <dgm:spPr/>
      <dgm:t>
        <a:bodyPr/>
        <a:lstStyle/>
        <a:p>
          <a:r>
            <a:rPr lang="en-US" sz="1400"/>
            <a:t>Table analysis</a:t>
          </a:r>
        </a:p>
      </dgm:t>
    </dgm:pt>
    <dgm:pt modelId="{F07A4ABB-F5C6-45C4-A222-6081366F8900}" type="parTrans" cxnId="{6D92D838-0ECF-4A93-B16B-8ED722D6D8DB}">
      <dgm:prSet/>
      <dgm:spPr/>
      <dgm:t>
        <a:bodyPr/>
        <a:lstStyle/>
        <a:p>
          <a:endParaRPr lang="en-US" sz="2400"/>
        </a:p>
      </dgm:t>
    </dgm:pt>
    <dgm:pt modelId="{E389BE0B-5D56-4F20-B459-AC02D999B3DE}" type="sibTrans" cxnId="{6D92D838-0ECF-4A93-B16B-8ED722D6D8DB}">
      <dgm:prSet/>
      <dgm:spPr/>
      <dgm:t>
        <a:bodyPr/>
        <a:lstStyle/>
        <a:p>
          <a:endParaRPr lang="en-US" sz="2400"/>
        </a:p>
      </dgm:t>
    </dgm:pt>
    <dgm:pt modelId="{FAD45C45-09F1-4ECB-A53F-97BBD91C2CD3}">
      <dgm:prSet phldrT="[Text]" custT="1"/>
      <dgm:spPr/>
      <dgm:t>
        <a:bodyPr/>
        <a:lstStyle/>
        <a:p>
          <a:r>
            <a:rPr lang="en-US" sz="1400"/>
            <a:t>New “KV impact” subclause</a:t>
          </a:r>
        </a:p>
      </dgm:t>
    </dgm:pt>
    <dgm:pt modelId="{05D454D3-FC4A-48AD-8108-43E194AFD449}" type="parTrans" cxnId="{C8806573-D341-4846-91EC-EBD1CFFCAD97}">
      <dgm:prSet/>
      <dgm:spPr/>
      <dgm:t>
        <a:bodyPr/>
        <a:lstStyle/>
        <a:p>
          <a:endParaRPr lang="en-US" sz="2400"/>
        </a:p>
      </dgm:t>
    </dgm:pt>
    <dgm:pt modelId="{E485BB97-9A3D-4C20-90DB-6CAE0DF12C26}" type="sibTrans" cxnId="{C8806573-D341-4846-91EC-EBD1CFFCAD97}">
      <dgm:prSet/>
      <dgm:spPr/>
      <dgm:t>
        <a:bodyPr/>
        <a:lstStyle/>
        <a:p>
          <a:endParaRPr lang="en-US" sz="2400"/>
        </a:p>
      </dgm:t>
    </dgm:pt>
    <dgm:pt modelId="{E8785828-B2D9-4D3D-A374-2B0FB191FBF9}">
      <dgm:prSet phldrT="[Text]" custT="1"/>
      <dgm:spPr/>
      <dgm:t>
        <a:bodyPr/>
        <a:lstStyle/>
        <a:p>
          <a:r>
            <a:rPr lang="en-US" sz="1800"/>
            <a:t>Option D</a:t>
          </a:r>
        </a:p>
      </dgm:t>
    </dgm:pt>
    <dgm:pt modelId="{03B2935D-D98D-4D5D-9001-4533BA4696F4}" type="parTrans" cxnId="{865F543C-991D-4E22-841E-3E96DC82EEA0}">
      <dgm:prSet/>
      <dgm:spPr/>
      <dgm:t>
        <a:bodyPr/>
        <a:lstStyle/>
        <a:p>
          <a:endParaRPr lang="en-US" sz="2400"/>
        </a:p>
      </dgm:t>
    </dgm:pt>
    <dgm:pt modelId="{6DBAB48A-6742-4834-BCA3-A105EA516396}" type="sibTrans" cxnId="{865F543C-991D-4E22-841E-3E96DC82EEA0}">
      <dgm:prSet/>
      <dgm:spPr/>
      <dgm:t>
        <a:bodyPr/>
        <a:lstStyle/>
        <a:p>
          <a:endParaRPr lang="en-US" sz="2400"/>
        </a:p>
      </dgm:t>
    </dgm:pt>
    <dgm:pt modelId="{3E42E971-23C0-413D-8116-30E4F1B2835D}">
      <dgm:prSet phldrT="[Text]" custT="1"/>
      <dgm:spPr/>
      <dgm:t>
        <a:bodyPr/>
        <a:lstStyle/>
        <a:p>
          <a:r>
            <a:rPr lang="en-US" sz="1400"/>
            <a:t>Checkbox analysis</a:t>
          </a:r>
        </a:p>
      </dgm:t>
    </dgm:pt>
    <dgm:pt modelId="{25008144-D70F-466E-92C1-8B9AFF58EF6E}" type="parTrans" cxnId="{95B9B9A1-0E40-439F-BF9A-F1402437869B}">
      <dgm:prSet/>
      <dgm:spPr/>
      <dgm:t>
        <a:bodyPr/>
        <a:lstStyle/>
        <a:p>
          <a:endParaRPr lang="en-US" sz="2400"/>
        </a:p>
      </dgm:t>
    </dgm:pt>
    <dgm:pt modelId="{BB95A77C-7BDE-460C-BD46-FA703DEEE213}" type="sibTrans" cxnId="{95B9B9A1-0E40-439F-BF9A-F1402437869B}">
      <dgm:prSet/>
      <dgm:spPr/>
      <dgm:t>
        <a:bodyPr/>
        <a:lstStyle/>
        <a:p>
          <a:endParaRPr lang="en-US" sz="2400"/>
        </a:p>
      </dgm:t>
    </dgm:pt>
    <dgm:pt modelId="{D9DD485B-94AC-438E-B7DD-E3A040615175}">
      <dgm:prSet phldrT="[Text]" custT="1"/>
      <dgm:spPr/>
      <dgm:t>
        <a:bodyPr/>
        <a:lstStyle/>
        <a:p>
          <a:r>
            <a:rPr lang="en-US" sz="1400"/>
            <a:t>New “KV impact” subclause</a:t>
          </a:r>
        </a:p>
      </dgm:t>
    </dgm:pt>
    <dgm:pt modelId="{58846BD2-49B7-4766-8899-4DEB0FC78A56}" type="parTrans" cxnId="{C319BC4D-45EA-450C-A3C0-BADAD26DF9F0}">
      <dgm:prSet/>
      <dgm:spPr/>
      <dgm:t>
        <a:bodyPr/>
        <a:lstStyle/>
        <a:p>
          <a:endParaRPr lang="en-US" sz="2400"/>
        </a:p>
      </dgm:t>
    </dgm:pt>
    <dgm:pt modelId="{CA236080-E30E-4106-BDE9-F290906CF8C7}" type="sibTrans" cxnId="{C319BC4D-45EA-450C-A3C0-BADAD26DF9F0}">
      <dgm:prSet/>
      <dgm:spPr/>
      <dgm:t>
        <a:bodyPr/>
        <a:lstStyle/>
        <a:p>
          <a:endParaRPr lang="en-US" sz="2400"/>
        </a:p>
      </dgm:t>
    </dgm:pt>
    <dgm:pt modelId="{E160B0BF-9030-4B96-8A2E-C0A1F39C51D1}">
      <dgm:prSet phldrT="[Text]" custT="1"/>
      <dgm:spPr/>
      <dgm:t>
        <a:bodyPr/>
        <a:lstStyle/>
        <a:p>
          <a:r>
            <a:rPr lang="en-US" sz="1800"/>
            <a:t>Option C</a:t>
          </a:r>
        </a:p>
      </dgm:t>
    </dgm:pt>
    <dgm:pt modelId="{EC2B3F9B-6B72-4285-A3AA-A1EE7998D401}" type="parTrans" cxnId="{04040EE6-E176-4E88-9551-7ECC3FB57AA6}">
      <dgm:prSet/>
      <dgm:spPr/>
      <dgm:t>
        <a:bodyPr/>
        <a:lstStyle/>
        <a:p>
          <a:endParaRPr lang="en-US" sz="2400"/>
        </a:p>
      </dgm:t>
    </dgm:pt>
    <dgm:pt modelId="{06BF3971-F26C-4C95-BE49-3646188AAE3C}" type="sibTrans" cxnId="{04040EE6-E176-4E88-9551-7ECC3FB57AA6}">
      <dgm:prSet/>
      <dgm:spPr/>
      <dgm:t>
        <a:bodyPr/>
        <a:lstStyle/>
        <a:p>
          <a:endParaRPr lang="en-US" sz="2400"/>
        </a:p>
      </dgm:t>
    </dgm:pt>
    <dgm:pt modelId="{6FF2773B-54B9-4211-8B3C-78688102D718}">
      <dgm:prSet phldrT="[Text]" custT="1"/>
      <dgm:spPr/>
      <dgm:t>
        <a:bodyPr/>
        <a:lstStyle/>
        <a:p>
          <a:r>
            <a:rPr lang="en-US" sz="1400"/>
            <a:t>Free-form text</a:t>
          </a:r>
        </a:p>
      </dgm:t>
    </dgm:pt>
    <dgm:pt modelId="{835FC3DC-88EC-4174-BC85-0C0A018D0071}" type="parTrans" cxnId="{92C03927-FF7F-48B1-94ED-46833E2268EC}">
      <dgm:prSet/>
      <dgm:spPr/>
      <dgm:t>
        <a:bodyPr/>
        <a:lstStyle/>
        <a:p>
          <a:endParaRPr lang="en-US" sz="2400"/>
        </a:p>
      </dgm:t>
    </dgm:pt>
    <dgm:pt modelId="{945B3615-8FF7-48C3-8DBA-518E2382AFC0}" type="sibTrans" cxnId="{92C03927-FF7F-48B1-94ED-46833E2268EC}">
      <dgm:prSet/>
      <dgm:spPr/>
      <dgm:t>
        <a:bodyPr/>
        <a:lstStyle/>
        <a:p>
          <a:endParaRPr lang="en-US" sz="2400"/>
        </a:p>
      </dgm:t>
    </dgm:pt>
    <dgm:pt modelId="{2F375083-A67A-4AFA-8252-CA0130F890EC}">
      <dgm:prSet phldrT="[Text]" custT="1"/>
      <dgm:spPr/>
      <dgm:t>
        <a:bodyPr/>
        <a:lstStyle/>
        <a:p>
          <a:r>
            <a:rPr lang="en-US" sz="1400"/>
            <a:t>Use case “description” subclause</a:t>
          </a:r>
        </a:p>
      </dgm:t>
    </dgm:pt>
    <dgm:pt modelId="{18FD2ECF-3CA4-440D-859A-C6EC7ED61172}" type="parTrans" cxnId="{B435DD15-1246-4346-9E78-374DBCCAC40D}">
      <dgm:prSet/>
      <dgm:spPr/>
      <dgm:t>
        <a:bodyPr/>
        <a:lstStyle/>
        <a:p>
          <a:endParaRPr lang="en-US" sz="2400"/>
        </a:p>
      </dgm:t>
    </dgm:pt>
    <dgm:pt modelId="{EA58D17C-A299-4D65-BBE8-9CB1FD1386FF}" type="sibTrans" cxnId="{B435DD15-1246-4346-9E78-374DBCCAC40D}">
      <dgm:prSet/>
      <dgm:spPr/>
      <dgm:t>
        <a:bodyPr/>
        <a:lstStyle/>
        <a:p>
          <a:endParaRPr lang="en-US" sz="2400"/>
        </a:p>
      </dgm:t>
    </dgm:pt>
    <dgm:pt modelId="{C68478BD-590F-4CE6-AD03-0447689F8DF4}">
      <dgm:prSet phldrT="[Text]" custT="1"/>
      <dgm:spPr/>
      <dgm:t>
        <a:bodyPr/>
        <a:lstStyle/>
        <a:p>
          <a:r>
            <a:rPr lang="en-US" sz="1400" i="1" dirty="0"/>
            <a:t>B2: free-form text in new “KV impact” subclause</a:t>
          </a:r>
        </a:p>
      </dgm:t>
    </dgm:pt>
    <dgm:pt modelId="{C8B6732D-A1CF-44C7-A76B-3F667C545369}" type="parTrans" cxnId="{E86187E2-A655-4615-B922-B6FB36614129}">
      <dgm:prSet/>
      <dgm:spPr/>
      <dgm:t>
        <a:bodyPr/>
        <a:lstStyle/>
        <a:p>
          <a:endParaRPr lang="en-US"/>
        </a:p>
      </dgm:t>
    </dgm:pt>
    <dgm:pt modelId="{715A2FBB-0041-47A4-BD79-EA4AE380A74E}" type="sibTrans" cxnId="{E86187E2-A655-4615-B922-B6FB36614129}">
      <dgm:prSet/>
      <dgm:spPr/>
      <dgm:t>
        <a:bodyPr/>
        <a:lstStyle/>
        <a:p>
          <a:endParaRPr lang="en-US"/>
        </a:p>
      </dgm:t>
    </dgm:pt>
    <dgm:pt modelId="{C28480DD-3DB7-4871-B7EC-B6D5498A1686}" type="pres">
      <dgm:prSet presAssocID="{239AFD6F-940F-4B82-9708-3BBAB8D26C41}" presName="Name0" presStyleCnt="0">
        <dgm:presLayoutVars>
          <dgm:dir/>
          <dgm:animLvl val="lvl"/>
          <dgm:resizeHandles val="exact"/>
        </dgm:presLayoutVars>
      </dgm:prSet>
      <dgm:spPr/>
    </dgm:pt>
    <dgm:pt modelId="{2BFF147C-D6CD-4246-9EF3-6A70158C7C36}" type="pres">
      <dgm:prSet presAssocID="{554A1C0C-E699-4940-8066-33FE682093A7}" presName="composite" presStyleCnt="0"/>
      <dgm:spPr/>
    </dgm:pt>
    <dgm:pt modelId="{CCA626EB-C7E6-4B47-9481-C7A5796032A5}" type="pres">
      <dgm:prSet presAssocID="{554A1C0C-E699-4940-8066-33FE682093A7}" presName="parTx" presStyleLbl="alignNode1" presStyleIdx="0" presStyleCnt="4">
        <dgm:presLayoutVars>
          <dgm:chMax val="0"/>
          <dgm:chPref val="0"/>
          <dgm:bulletEnabled val="1"/>
        </dgm:presLayoutVars>
      </dgm:prSet>
      <dgm:spPr/>
    </dgm:pt>
    <dgm:pt modelId="{35EDA703-EF61-43FF-9CFB-3A0E02C2508F}" type="pres">
      <dgm:prSet presAssocID="{554A1C0C-E699-4940-8066-33FE682093A7}" presName="desTx" presStyleLbl="alignAccFollowNode1" presStyleIdx="0" presStyleCnt="4">
        <dgm:presLayoutVars>
          <dgm:bulletEnabled val="1"/>
        </dgm:presLayoutVars>
      </dgm:prSet>
      <dgm:spPr/>
    </dgm:pt>
    <dgm:pt modelId="{D4994A72-3AA4-4691-B519-08A42A175FFE}" type="pres">
      <dgm:prSet presAssocID="{A236AE21-063A-4D48-8A51-3C3BCE7B43AC}" presName="space" presStyleCnt="0"/>
      <dgm:spPr/>
    </dgm:pt>
    <dgm:pt modelId="{B3E8BCBA-F90C-4440-AD38-5CE77E6608A6}" type="pres">
      <dgm:prSet presAssocID="{B50847A3-4D68-47BF-A58F-5AC7654C4358}" presName="composite" presStyleCnt="0"/>
      <dgm:spPr/>
    </dgm:pt>
    <dgm:pt modelId="{9CD718C1-F52D-446E-A4D1-9F031771E680}" type="pres">
      <dgm:prSet presAssocID="{B50847A3-4D68-47BF-A58F-5AC7654C4358}" presName="parTx" presStyleLbl="alignNode1" presStyleIdx="1" presStyleCnt="4">
        <dgm:presLayoutVars>
          <dgm:chMax val="0"/>
          <dgm:chPref val="0"/>
          <dgm:bulletEnabled val="1"/>
        </dgm:presLayoutVars>
      </dgm:prSet>
      <dgm:spPr/>
    </dgm:pt>
    <dgm:pt modelId="{AA648DEF-0C28-4B83-A335-B0DEC7B25863}" type="pres">
      <dgm:prSet presAssocID="{B50847A3-4D68-47BF-A58F-5AC7654C4358}" presName="desTx" presStyleLbl="alignAccFollowNode1" presStyleIdx="1" presStyleCnt="4">
        <dgm:presLayoutVars>
          <dgm:bulletEnabled val="1"/>
        </dgm:presLayoutVars>
      </dgm:prSet>
      <dgm:spPr/>
    </dgm:pt>
    <dgm:pt modelId="{AFAB8E33-60BB-4671-B294-8B9C1B843EEC}" type="pres">
      <dgm:prSet presAssocID="{FA6D8E95-2015-4F5E-8171-84CF11E6523C}" presName="space" presStyleCnt="0"/>
      <dgm:spPr/>
    </dgm:pt>
    <dgm:pt modelId="{C0CC3849-D6A9-4BB5-BE0A-461A82DDA4A2}" type="pres">
      <dgm:prSet presAssocID="{E160B0BF-9030-4B96-8A2E-C0A1F39C51D1}" presName="composite" presStyleCnt="0"/>
      <dgm:spPr/>
    </dgm:pt>
    <dgm:pt modelId="{D91DC80E-324E-405B-BC96-F32A7C7420B5}" type="pres">
      <dgm:prSet presAssocID="{E160B0BF-9030-4B96-8A2E-C0A1F39C51D1}" presName="parTx" presStyleLbl="alignNode1" presStyleIdx="2" presStyleCnt="4">
        <dgm:presLayoutVars>
          <dgm:chMax val="0"/>
          <dgm:chPref val="0"/>
          <dgm:bulletEnabled val="1"/>
        </dgm:presLayoutVars>
      </dgm:prSet>
      <dgm:spPr/>
    </dgm:pt>
    <dgm:pt modelId="{67C71767-FB08-4178-890A-A76A4D5772AA}" type="pres">
      <dgm:prSet presAssocID="{E160B0BF-9030-4B96-8A2E-C0A1F39C51D1}" presName="desTx" presStyleLbl="alignAccFollowNode1" presStyleIdx="2" presStyleCnt="4">
        <dgm:presLayoutVars>
          <dgm:bulletEnabled val="1"/>
        </dgm:presLayoutVars>
      </dgm:prSet>
      <dgm:spPr/>
    </dgm:pt>
    <dgm:pt modelId="{C9663EB3-0972-47B4-9FE2-92DE07B564DC}" type="pres">
      <dgm:prSet presAssocID="{06BF3971-F26C-4C95-BE49-3646188AAE3C}" presName="space" presStyleCnt="0"/>
      <dgm:spPr/>
    </dgm:pt>
    <dgm:pt modelId="{E0B1DF71-BE47-420E-A956-84B80924944C}" type="pres">
      <dgm:prSet presAssocID="{E8785828-B2D9-4D3D-A374-2B0FB191FBF9}" presName="composite" presStyleCnt="0"/>
      <dgm:spPr/>
    </dgm:pt>
    <dgm:pt modelId="{2AE1F3A0-0598-4103-BC68-15976877F2B7}" type="pres">
      <dgm:prSet presAssocID="{E8785828-B2D9-4D3D-A374-2B0FB191FBF9}" presName="parTx" presStyleLbl="alignNode1" presStyleIdx="3" presStyleCnt="4">
        <dgm:presLayoutVars>
          <dgm:chMax val="0"/>
          <dgm:chPref val="0"/>
          <dgm:bulletEnabled val="1"/>
        </dgm:presLayoutVars>
      </dgm:prSet>
      <dgm:spPr/>
    </dgm:pt>
    <dgm:pt modelId="{8F014577-E3F6-4642-A430-836D40156091}" type="pres">
      <dgm:prSet presAssocID="{E8785828-B2D9-4D3D-A374-2B0FB191FBF9}" presName="desTx" presStyleLbl="alignAccFollowNode1" presStyleIdx="3" presStyleCnt="4">
        <dgm:presLayoutVars>
          <dgm:bulletEnabled val="1"/>
        </dgm:presLayoutVars>
      </dgm:prSet>
      <dgm:spPr/>
    </dgm:pt>
  </dgm:ptLst>
  <dgm:cxnLst>
    <dgm:cxn modelId="{B435DD15-1246-4346-9E78-374DBCCAC40D}" srcId="{B50847A3-4D68-47BF-A58F-5AC7654C4358}" destId="{2F375083-A67A-4AFA-8252-CA0130F890EC}" srcOrd="1" destOrd="0" parTransId="{18FD2ECF-3CA4-440D-859A-C6EC7ED61172}" sibTransId="{EA58D17C-A299-4D65-BBE8-9CB1FD1386FF}"/>
    <dgm:cxn modelId="{92C03927-FF7F-48B1-94ED-46833E2268EC}" srcId="{B50847A3-4D68-47BF-A58F-5AC7654C4358}" destId="{6FF2773B-54B9-4211-8B3C-78688102D718}" srcOrd="0" destOrd="0" parTransId="{835FC3DC-88EC-4174-BC85-0C0A018D0071}" sibTransId="{945B3615-8FF7-48C3-8DBA-518E2382AFC0}"/>
    <dgm:cxn modelId="{6D92D838-0ECF-4A93-B16B-8ED722D6D8DB}" srcId="{E160B0BF-9030-4B96-8A2E-C0A1F39C51D1}" destId="{7B6F9517-CA4E-4217-9C67-4973CCCDDF74}" srcOrd="0" destOrd="0" parTransId="{F07A4ABB-F5C6-45C4-A222-6081366F8900}" sibTransId="{E389BE0B-5D56-4F20-B459-AC02D999B3DE}"/>
    <dgm:cxn modelId="{865F543C-991D-4E22-841E-3E96DC82EEA0}" srcId="{239AFD6F-940F-4B82-9708-3BBAB8D26C41}" destId="{E8785828-B2D9-4D3D-A374-2B0FB191FBF9}" srcOrd="3" destOrd="0" parTransId="{03B2935D-D98D-4D5D-9001-4533BA4696F4}" sibTransId="{6DBAB48A-6742-4834-BCA3-A105EA516396}"/>
    <dgm:cxn modelId="{DA759B5C-6B20-4E85-BB92-15FE52EA7EA8}" type="presOf" srcId="{3EDEF5D0-0390-4BC0-9706-88C5D045F8DD}" destId="{35EDA703-EF61-43FF-9CFB-3A0E02C2508F}" srcOrd="0" destOrd="1" presId="urn:microsoft.com/office/officeart/2005/8/layout/hList1"/>
    <dgm:cxn modelId="{3E8A5943-A14D-45CF-991A-E4677DA7B375}" type="presOf" srcId="{6FF2773B-54B9-4211-8B3C-78688102D718}" destId="{AA648DEF-0C28-4B83-A335-B0DEC7B25863}" srcOrd="0" destOrd="0" presId="urn:microsoft.com/office/officeart/2005/8/layout/hList1"/>
    <dgm:cxn modelId="{A209DC64-1AFD-4B3B-95A8-F400460B4F2B}" type="presOf" srcId="{239AFD6F-940F-4B82-9708-3BBAB8D26C41}" destId="{C28480DD-3DB7-4871-B7EC-B6D5498A1686}" srcOrd="0" destOrd="0" presId="urn:microsoft.com/office/officeart/2005/8/layout/hList1"/>
    <dgm:cxn modelId="{6AE4EC47-2E3F-4F0B-B3F3-59D11D659B24}" srcId="{239AFD6F-940F-4B82-9708-3BBAB8D26C41}" destId="{554A1C0C-E699-4940-8066-33FE682093A7}" srcOrd="0" destOrd="0" parTransId="{CA58AE7F-108C-4436-89CC-E16344238F0D}" sibTransId="{A236AE21-063A-4D48-8A51-3C3BCE7B43AC}"/>
    <dgm:cxn modelId="{6E1E354D-A6B1-4F21-A38F-A55C376F9C6F}" type="presOf" srcId="{C68478BD-590F-4CE6-AD03-0447689F8DF4}" destId="{AA648DEF-0C28-4B83-A335-B0DEC7B25863}" srcOrd="0" destOrd="2" presId="urn:microsoft.com/office/officeart/2005/8/layout/hList1"/>
    <dgm:cxn modelId="{C319BC4D-45EA-450C-A3C0-BADAD26DF9F0}" srcId="{E8785828-B2D9-4D3D-A374-2B0FB191FBF9}" destId="{D9DD485B-94AC-438E-B7DD-E3A040615175}" srcOrd="1" destOrd="0" parTransId="{58846BD2-49B7-4766-8899-4DEB0FC78A56}" sibTransId="{CA236080-E30E-4106-BDE9-F290906CF8C7}"/>
    <dgm:cxn modelId="{C8806573-D341-4846-91EC-EBD1CFFCAD97}" srcId="{E160B0BF-9030-4B96-8A2E-C0A1F39C51D1}" destId="{FAD45C45-09F1-4ECB-A53F-97BBD91C2CD3}" srcOrd="1" destOrd="0" parTransId="{05D454D3-FC4A-48AD-8108-43E194AFD449}" sibTransId="{E485BB97-9A3D-4C20-90DB-6CAE0DF12C26}"/>
    <dgm:cxn modelId="{22397375-33E5-4DE6-AADF-90F5D9D13891}" type="presOf" srcId="{E160B0BF-9030-4B96-8A2E-C0A1F39C51D1}" destId="{D91DC80E-324E-405B-BC96-F32A7C7420B5}" srcOrd="0" destOrd="0" presId="urn:microsoft.com/office/officeart/2005/8/layout/hList1"/>
    <dgm:cxn modelId="{835AFA57-2CB3-4ADD-BE33-9620837370AA}" type="presOf" srcId="{3E42E971-23C0-413D-8116-30E4F1B2835D}" destId="{8F014577-E3F6-4642-A430-836D40156091}" srcOrd="0" destOrd="0" presId="urn:microsoft.com/office/officeart/2005/8/layout/hList1"/>
    <dgm:cxn modelId="{50CE4858-B669-4B59-AA0C-F80C2EAED7A9}" type="presOf" srcId="{BF837095-7F38-4FF4-9E75-A662C0878416}" destId="{35EDA703-EF61-43FF-9CFB-3A0E02C2508F}" srcOrd="0" destOrd="0" presId="urn:microsoft.com/office/officeart/2005/8/layout/hList1"/>
    <dgm:cxn modelId="{F5DF0980-5466-4A3A-9942-B7650B72295B}" type="presOf" srcId="{FAD45C45-09F1-4ECB-A53F-97BBD91C2CD3}" destId="{67C71767-FB08-4178-890A-A76A4D5772AA}" srcOrd="0" destOrd="1" presId="urn:microsoft.com/office/officeart/2005/8/layout/hList1"/>
    <dgm:cxn modelId="{0F166B8B-F955-41EB-8FA4-E4FBA7D23E38}" type="presOf" srcId="{2F375083-A67A-4AFA-8252-CA0130F890EC}" destId="{AA648DEF-0C28-4B83-A335-B0DEC7B25863}" srcOrd="0" destOrd="1" presId="urn:microsoft.com/office/officeart/2005/8/layout/hList1"/>
    <dgm:cxn modelId="{97D64A8C-4AC3-46D2-BD3C-7975760AEA1F}" srcId="{554A1C0C-E699-4940-8066-33FE682093A7}" destId="{BF837095-7F38-4FF4-9E75-A662C0878416}" srcOrd="0" destOrd="0" parTransId="{93851BA4-FF26-4653-94BF-D2E080E884F4}" sibTransId="{7BCE5AFB-3474-4CBC-892A-B355A462A8EC}"/>
    <dgm:cxn modelId="{FA8CFF96-DD2F-4D71-87E9-EE8BFAEC56B2}" srcId="{239AFD6F-940F-4B82-9708-3BBAB8D26C41}" destId="{B50847A3-4D68-47BF-A58F-5AC7654C4358}" srcOrd="1" destOrd="0" parTransId="{639A68F4-5F1B-4DAF-88B5-46ADEEA657D8}" sibTransId="{FA6D8E95-2015-4F5E-8171-84CF11E6523C}"/>
    <dgm:cxn modelId="{95B9B9A1-0E40-439F-BF9A-F1402437869B}" srcId="{E8785828-B2D9-4D3D-A374-2B0FB191FBF9}" destId="{3E42E971-23C0-413D-8116-30E4F1B2835D}" srcOrd="0" destOrd="0" parTransId="{25008144-D70F-466E-92C1-8B9AFF58EF6E}" sibTransId="{BB95A77C-7BDE-460C-BD46-FA703DEEE213}"/>
    <dgm:cxn modelId="{63BD33A2-61D5-4585-82F3-6BF438B0EF7F}" type="presOf" srcId="{D9DD485B-94AC-438E-B7DD-E3A040615175}" destId="{8F014577-E3F6-4642-A430-836D40156091}" srcOrd="0" destOrd="1" presId="urn:microsoft.com/office/officeart/2005/8/layout/hList1"/>
    <dgm:cxn modelId="{4BF020B3-D011-41A0-AC70-1B290791FE63}" type="presOf" srcId="{E8785828-B2D9-4D3D-A374-2B0FB191FBF9}" destId="{2AE1F3A0-0598-4103-BC68-15976877F2B7}" srcOrd="0" destOrd="0" presId="urn:microsoft.com/office/officeart/2005/8/layout/hList1"/>
    <dgm:cxn modelId="{2C4FF3CC-54D9-4116-98CC-C78D9A46D94A}" srcId="{554A1C0C-E699-4940-8066-33FE682093A7}" destId="{3EDEF5D0-0390-4BC0-9706-88C5D045F8DD}" srcOrd="1" destOrd="0" parTransId="{FCA5D3B9-DBE4-49C0-93D5-E7834758A355}" sibTransId="{B3969C13-BF1B-4E0F-8AC3-1D295EF0D58F}"/>
    <dgm:cxn modelId="{5FA198E0-B022-4BB0-843E-260080035659}" type="presOf" srcId="{7B6F9517-CA4E-4217-9C67-4973CCCDDF74}" destId="{67C71767-FB08-4178-890A-A76A4D5772AA}" srcOrd="0" destOrd="0" presId="urn:microsoft.com/office/officeart/2005/8/layout/hList1"/>
    <dgm:cxn modelId="{E86187E2-A655-4615-B922-B6FB36614129}" srcId="{B50847A3-4D68-47BF-A58F-5AC7654C4358}" destId="{C68478BD-590F-4CE6-AD03-0447689F8DF4}" srcOrd="2" destOrd="0" parTransId="{C8B6732D-A1CF-44C7-A76B-3F667C545369}" sibTransId="{715A2FBB-0041-47A4-BD79-EA4AE380A74E}"/>
    <dgm:cxn modelId="{3EC2C1E2-FD01-4F36-ACB8-528AF94007D7}" type="presOf" srcId="{554A1C0C-E699-4940-8066-33FE682093A7}" destId="{CCA626EB-C7E6-4B47-9481-C7A5796032A5}" srcOrd="0" destOrd="0" presId="urn:microsoft.com/office/officeart/2005/8/layout/hList1"/>
    <dgm:cxn modelId="{04040EE6-E176-4E88-9551-7ECC3FB57AA6}" srcId="{239AFD6F-940F-4B82-9708-3BBAB8D26C41}" destId="{E160B0BF-9030-4B96-8A2E-C0A1F39C51D1}" srcOrd="2" destOrd="0" parTransId="{EC2B3F9B-6B72-4285-A3AA-A1EE7998D401}" sibTransId="{06BF3971-F26C-4C95-BE49-3646188AAE3C}"/>
    <dgm:cxn modelId="{9CA7DBF4-3786-4523-A6A3-958A92845597}" type="presOf" srcId="{B50847A3-4D68-47BF-A58F-5AC7654C4358}" destId="{9CD718C1-F52D-446E-A4D1-9F031771E680}" srcOrd="0" destOrd="0" presId="urn:microsoft.com/office/officeart/2005/8/layout/hList1"/>
    <dgm:cxn modelId="{9FDBB1A9-882E-4F8E-9E7C-AD1E8FA1661F}" type="presParOf" srcId="{C28480DD-3DB7-4871-B7EC-B6D5498A1686}" destId="{2BFF147C-D6CD-4246-9EF3-6A70158C7C36}" srcOrd="0" destOrd="0" presId="urn:microsoft.com/office/officeart/2005/8/layout/hList1"/>
    <dgm:cxn modelId="{871EF19F-41BD-48ED-9CBC-1F1986A3F32B}" type="presParOf" srcId="{2BFF147C-D6CD-4246-9EF3-6A70158C7C36}" destId="{CCA626EB-C7E6-4B47-9481-C7A5796032A5}" srcOrd="0" destOrd="0" presId="urn:microsoft.com/office/officeart/2005/8/layout/hList1"/>
    <dgm:cxn modelId="{25F849C8-CB54-4C06-BEA9-B05B3F94CFAC}" type="presParOf" srcId="{2BFF147C-D6CD-4246-9EF3-6A70158C7C36}" destId="{35EDA703-EF61-43FF-9CFB-3A0E02C2508F}" srcOrd="1" destOrd="0" presId="urn:microsoft.com/office/officeart/2005/8/layout/hList1"/>
    <dgm:cxn modelId="{BD1ED309-A821-4AB0-B5BB-66E1DF0ED94C}" type="presParOf" srcId="{C28480DD-3DB7-4871-B7EC-B6D5498A1686}" destId="{D4994A72-3AA4-4691-B519-08A42A175FFE}" srcOrd="1" destOrd="0" presId="urn:microsoft.com/office/officeart/2005/8/layout/hList1"/>
    <dgm:cxn modelId="{90CE23DE-3E02-42FE-8FFB-5E552F51F0BC}" type="presParOf" srcId="{C28480DD-3DB7-4871-B7EC-B6D5498A1686}" destId="{B3E8BCBA-F90C-4440-AD38-5CE77E6608A6}" srcOrd="2" destOrd="0" presId="urn:microsoft.com/office/officeart/2005/8/layout/hList1"/>
    <dgm:cxn modelId="{291E8E8D-3EA6-42AC-B290-5D23FC984546}" type="presParOf" srcId="{B3E8BCBA-F90C-4440-AD38-5CE77E6608A6}" destId="{9CD718C1-F52D-446E-A4D1-9F031771E680}" srcOrd="0" destOrd="0" presId="urn:microsoft.com/office/officeart/2005/8/layout/hList1"/>
    <dgm:cxn modelId="{861AE3AE-75E0-4ECC-8A1A-EE6C4B259037}" type="presParOf" srcId="{B3E8BCBA-F90C-4440-AD38-5CE77E6608A6}" destId="{AA648DEF-0C28-4B83-A335-B0DEC7B25863}" srcOrd="1" destOrd="0" presId="urn:microsoft.com/office/officeart/2005/8/layout/hList1"/>
    <dgm:cxn modelId="{81382BA4-D211-4729-B366-A450E9067CAC}" type="presParOf" srcId="{C28480DD-3DB7-4871-B7EC-B6D5498A1686}" destId="{AFAB8E33-60BB-4671-B294-8B9C1B843EEC}" srcOrd="3" destOrd="0" presId="urn:microsoft.com/office/officeart/2005/8/layout/hList1"/>
    <dgm:cxn modelId="{1794EFD1-B7D3-4C8A-900A-72BC1C5E6A5A}" type="presParOf" srcId="{C28480DD-3DB7-4871-B7EC-B6D5498A1686}" destId="{C0CC3849-D6A9-4BB5-BE0A-461A82DDA4A2}" srcOrd="4" destOrd="0" presId="urn:microsoft.com/office/officeart/2005/8/layout/hList1"/>
    <dgm:cxn modelId="{F8FFEAF8-4A3F-4269-836E-CA1FCACFA6A8}" type="presParOf" srcId="{C0CC3849-D6A9-4BB5-BE0A-461A82DDA4A2}" destId="{D91DC80E-324E-405B-BC96-F32A7C7420B5}" srcOrd="0" destOrd="0" presId="urn:microsoft.com/office/officeart/2005/8/layout/hList1"/>
    <dgm:cxn modelId="{CE0F4347-D05C-4D95-8B5D-F0F1B675804E}" type="presParOf" srcId="{C0CC3849-D6A9-4BB5-BE0A-461A82DDA4A2}" destId="{67C71767-FB08-4178-890A-A76A4D5772AA}" srcOrd="1" destOrd="0" presId="urn:microsoft.com/office/officeart/2005/8/layout/hList1"/>
    <dgm:cxn modelId="{0D139A81-D778-438A-8865-209CF8115CBE}" type="presParOf" srcId="{C28480DD-3DB7-4871-B7EC-B6D5498A1686}" destId="{C9663EB3-0972-47B4-9FE2-92DE07B564DC}" srcOrd="5" destOrd="0" presId="urn:microsoft.com/office/officeart/2005/8/layout/hList1"/>
    <dgm:cxn modelId="{45ED5A2C-83BD-4003-9A46-9FB55732128C}" type="presParOf" srcId="{C28480DD-3DB7-4871-B7EC-B6D5498A1686}" destId="{E0B1DF71-BE47-420E-A956-84B80924944C}" srcOrd="6" destOrd="0" presId="urn:microsoft.com/office/officeart/2005/8/layout/hList1"/>
    <dgm:cxn modelId="{E169879E-5A06-4CFD-837E-49C8A8B2CF0B}" type="presParOf" srcId="{E0B1DF71-BE47-420E-A956-84B80924944C}" destId="{2AE1F3A0-0598-4103-BC68-15976877F2B7}" srcOrd="0" destOrd="0" presId="urn:microsoft.com/office/officeart/2005/8/layout/hList1"/>
    <dgm:cxn modelId="{AFC85EF7-59FF-4D9D-A45D-FE143F48AA6C}" type="presParOf" srcId="{E0B1DF71-BE47-420E-A956-84B80924944C}" destId="{8F014577-E3F6-4642-A430-836D4015609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A626EB-C7E6-4B47-9481-C7A5796032A5}">
      <dsp:nvSpPr>
        <dsp:cNvPr id="0" name=""/>
        <dsp:cNvSpPr/>
      </dsp:nvSpPr>
      <dsp:spPr>
        <a:xfrm>
          <a:off x="3055" y="888658"/>
          <a:ext cx="1837531" cy="73501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a:t>Option A</a:t>
          </a:r>
        </a:p>
      </dsp:txBody>
      <dsp:txXfrm>
        <a:off x="3055" y="888658"/>
        <a:ext cx="1837531" cy="735012"/>
      </dsp:txXfrm>
    </dsp:sp>
    <dsp:sp modelId="{35EDA703-EF61-43FF-9CFB-3A0E02C2508F}">
      <dsp:nvSpPr>
        <dsp:cNvPr id="0" name=""/>
        <dsp:cNvSpPr/>
      </dsp:nvSpPr>
      <dsp:spPr>
        <a:xfrm>
          <a:off x="3055" y="1623670"/>
          <a:ext cx="1837531"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a:t>Free-form text</a:t>
          </a:r>
        </a:p>
        <a:p>
          <a:pPr marL="171450" lvl="1" indent="-171450" algn="l" defTabSz="800100">
            <a:lnSpc>
              <a:spcPct val="90000"/>
            </a:lnSpc>
            <a:spcBef>
              <a:spcPct val="0"/>
            </a:spcBef>
            <a:spcAft>
              <a:spcPct val="15000"/>
            </a:spcAft>
            <a:buChar char="•"/>
          </a:pPr>
          <a:r>
            <a:rPr lang="en-US" sz="1800" kern="1200"/>
            <a:t>Use case “justification”</a:t>
          </a:r>
        </a:p>
      </dsp:txBody>
      <dsp:txXfrm>
        <a:off x="3055" y="1623670"/>
        <a:ext cx="1837531" cy="2854800"/>
      </dsp:txXfrm>
    </dsp:sp>
    <dsp:sp modelId="{9CD718C1-F52D-446E-A4D1-9F031771E680}">
      <dsp:nvSpPr>
        <dsp:cNvPr id="0" name=""/>
        <dsp:cNvSpPr/>
      </dsp:nvSpPr>
      <dsp:spPr>
        <a:xfrm>
          <a:off x="2097841" y="888658"/>
          <a:ext cx="1837531" cy="73501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a:t>Option B</a:t>
          </a:r>
        </a:p>
      </dsp:txBody>
      <dsp:txXfrm>
        <a:off x="2097841" y="888658"/>
        <a:ext cx="1837531" cy="735012"/>
      </dsp:txXfrm>
    </dsp:sp>
    <dsp:sp modelId="{AA648DEF-0C28-4B83-A335-B0DEC7B25863}">
      <dsp:nvSpPr>
        <dsp:cNvPr id="0" name=""/>
        <dsp:cNvSpPr/>
      </dsp:nvSpPr>
      <dsp:spPr>
        <a:xfrm>
          <a:off x="2097841" y="1623670"/>
          <a:ext cx="1837531"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a:t>Free-form text</a:t>
          </a:r>
        </a:p>
        <a:p>
          <a:pPr marL="171450" lvl="1" indent="-171450" algn="l" defTabSz="800100">
            <a:lnSpc>
              <a:spcPct val="90000"/>
            </a:lnSpc>
            <a:spcBef>
              <a:spcPct val="0"/>
            </a:spcBef>
            <a:spcAft>
              <a:spcPct val="15000"/>
            </a:spcAft>
            <a:buChar char="•"/>
          </a:pPr>
          <a:r>
            <a:rPr lang="en-US" sz="1800" kern="1200"/>
            <a:t>Use case “description” subclause</a:t>
          </a:r>
        </a:p>
        <a:p>
          <a:pPr marL="171450" lvl="1" indent="-171450" algn="l" defTabSz="800100">
            <a:lnSpc>
              <a:spcPct val="90000"/>
            </a:lnSpc>
            <a:spcBef>
              <a:spcPct val="0"/>
            </a:spcBef>
            <a:spcAft>
              <a:spcPct val="15000"/>
            </a:spcAft>
            <a:buChar char="•"/>
          </a:pPr>
          <a:r>
            <a:rPr lang="en-US" sz="1800" i="1" kern="1200" dirty="0"/>
            <a:t>B2: free-form text in new “KV impact” subclause</a:t>
          </a:r>
        </a:p>
      </dsp:txBody>
      <dsp:txXfrm>
        <a:off x="2097841" y="1623670"/>
        <a:ext cx="1837531" cy="2854800"/>
      </dsp:txXfrm>
    </dsp:sp>
    <dsp:sp modelId="{D91DC80E-324E-405B-BC96-F32A7C7420B5}">
      <dsp:nvSpPr>
        <dsp:cNvPr id="0" name=""/>
        <dsp:cNvSpPr/>
      </dsp:nvSpPr>
      <dsp:spPr>
        <a:xfrm>
          <a:off x="4192627" y="888658"/>
          <a:ext cx="1837531" cy="73501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a:t>Option C</a:t>
          </a:r>
        </a:p>
      </dsp:txBody>
      <dsp:txXfrm>
        <a:off x="4192627" y="888658"/>
        <a:ext cx="1837531" cy="735012"/>
      </dsp:txXfrm>
    </dsp:sp>
    <dsp:sp modelId="{67C71767-FB08-4178-890A-A76A4D5772AA}">
      <dsp:nvSpPr>
        <dsp:cNvPr id="0" name=""/>
        <dsp:cNvSpPr/>
      </dsp:nvSpPr>
      <dsp:spPr>
        <a:xfrm>
          <a:off x="4192627" y="1623670"/>
          <a:ext cx="1837531"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a:t>Table analysis</a:t>
          </a:r>
        </a:p>
        <a:p>
          <a:pPr marL="171450" lvl="1" indent="-171450" algn="l" defTabSz="800100">
            <a:lnSpc>
              <a:spcPct val="90000"/>
            </a:lnSpc>
            <a:spcBef>
              <a:spcPct val="0"/>
            </a:spcBef>
            <a:spcAft>
              <a:spcPct val="15000"/>
            </a:spcAft>
            <a:buChar char="•"/>
          </a:pPr>
          <a:r>
            <a:rPr lang="en-US" sz="1800" kern="1200"/>
            <a:t>New “KV impact” subclause</a:t>
          </a:r>
        </a:p>
      </dsp:txBody>
      <dsp:txXfrm>
        <a:off x="4192627" y="1623670"/>
        <a:ext cx="1837531" cy="2854800"/>
      </dsp:txXfrm>
    </dsp:sp>
    <dsp:sp modelId="{2AE1F3A0-0598-4103-BC68-15976877F2B7}">
      <dsp:nvSpPr>
        <dsp:cNvPr id="0" name=""/>
        <dsp:cNvSpPr/>
      </dsp:nvSpPr>
      <dsp:spPr>
        <a:xfrm>
          <a:off x="6287412" y="888658"/>
          <a:ext cx="1837531" cy="73501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a:t>Option D</a:t>
          </a:r>
        </a:p>
      </dsp:txBody>
      <dsp:txXfrm>
        <a:off x="6287412" y="888658"/>
        <a:ext cx="1837531" cy="735012"/>
      </dsp:txXfrm>
    </dsp:sp>
    <dsp:sp modelId="{8F014577-E3F6-4642-A430-836D40156091}">
      <dsp:nvSpPr>
        <dsp:cNvPr id="0" name=""/>
        <dsp:cNvSpPr/>
      </dsp:nvSpPr>
      <dsp:spPr>
        <a:xfrm>
          <a:off x="6287412" y="1623670"/>
          <a:ext cx="1837531"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a:t>Checkbox/</a:t>
          </a:r>
          <a:br>
            <a:rPr lang="en-US" sz="1800" kern="1200" dirty="0"/>
          </a:br>
          <a:r>
            <a:rPr lang="en-US" sz="1800" kern="1200" dirty="0" err="1"/>
            <a:t>tickbox</a:t>
          </a:r>
          <a:r>
            <a:rPr lang="en-US" sz="1800" kern="1200" dirty="0"/>
            <a:t> analysis</a:t>
          </a:r>
        </a:p>
        <a:p>
          <a:pPr marL="171450" lvl="1" indent="-171450" algn="l" defTabSz="800100">
            <a:lnSpc>
              <a:spcPct val="90000"/>
            </a:lnSpc>
            <a:spcBef>
              <a:spcPct val="0"/>
            </a:spcBef>
            <a:spcAft>
              <a:spcPct val="15000"/>
            </a:spcAft>
            <a:buChar char="•"/>
          </a:pPr>
          <a:r>
            <a:rPr lang="en-US" sz="1800" kern="1200"/>
            <a:t>New “KV impact” subclause</a:t>
          </a:r>
        </a:p>
      </dsp:txBody>
      <dsp:txXfrm>
        <a:off x="6287412" y="1623670"/>
        <a:ext cx="1837531" cy="2854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A626EB-C7E6-4B47-9481-C7A5796032A5}">
      <dsp:nvSpPr>
        <dsp:cNvPr id="0" name=""/>
        <dsp:cNvSpPr/>
      </dsp:nvSpPr>
      <dsp:spPr>
        <a:xfrm>
          <a:off x="3055" y="888658"/>
          <a:ext cx="1837531" cy="73501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a:t>Option A</a:t>
          </a:r>
        </a:p>
      </dsp:txBody>
      <dsp:txXfrm>
        <a:off x="3055" y="888658"/>
        <a:ext cx="1837531" cy="735012"/>
      </dsp:txXfrm>
    </dsp:sp>
    <dsp:sp modelId="{35EDA703-EF61-43FF-9CFB-3A0E02C2508F}">
      <dsp:nvSpPr>
        <dsp:cNvPr id="0" name=""/>
        <dsp:cNvSpPr/>
      </dsp:nvSpPr>
      <dsp:spPr>
        <a:xfrm>
          <a:off x="3055" y="1623670"/>
          <a:ext cx="1837531"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a:t>Free-form text</a:t>
          </a:r>
        </a:p>
        <a:p>
          <a:pPr marL="114300" lvl="1" indent="-114300" algn="l" defTabSz="622300">
            <a:lnSpc>
              <a:spcPct val="90000"/>
            </a:lnSpc>
            <a:spcBef>
              <a:spcPct val="0"/>
            </a:spcBef>
            <a:spcAft>
              <a:spcPct val="15000"/>
            </a:spcAft>
            <a:buChar char="•"/>
          </a:pPr>
          <a:r>
            <a:rPr lang="en-US" sz="1400" kern="1200"/>
            <a:t>Use case “justification”</a:t>
          </a:r>
        </a:p>
      </dsp:txBody>
      <dsp:txXfrm>
        <a:off x="3055" y="1623670"/>
        <a:ext cx="1837531" cy="2854800"/>
      </dsp:txXfrm>
    </dsp:sp>
    <dsp:sp modelId="{9CD718C1-F52D-446E-A4D1-9F031771E680}">
      <dsp:nvSpPr>
        <dsp:cNvPr id="0" name=""/>
        <dsp:cNvSpPr/>
      </dsp:nvSpPr>
      <dsp:spPr>
        <a:xfrm>
          <a:off x="2097841" y="888658"/>
          <a:ext cx="1837531" cy="73501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a:t>Option B</a:t>
          </a:r>
        </a:p>
      </dsp:txBody>
      <dsp:txXfrm>
        <a:off x="2097841" y="888658"/>
        <a:ext cx="1837531" cy="735012"/>
      </dsp:txXfrm>
    </dsp:sp>
    <dsp:sp modelId="{AA648DEF-0C28-4B83-A335-B0DEC7B25863}">
      <dsp:nvSpPr>
        <dsp:cNvPr id="0" name=""/>
        <dsp:cNvSpPr/>
      </dsp:nvSpPr>
      <dsp:spPr>
        <a:xfrm>
          <a:off x="2097841" y="1623670"/>
          <a:ext cx="1837531"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a:t>Free-form text</a:t>
          </a:r>
        </a:p>
        <a:p>
          <a:pPr marL="114300" lvl="1" indent="-114300" algn="l" defTabSz="622300">
            <a:lnSpc>
              <a:spcPct val="90000"/>
            </a:lnSpc>
            <a:spcBef>
              <a:spcPct val="0"/>
            </a:spcBef>
            <a:spcAft>
              <a:spcPct val="15000"/>
            </a:spcAft>
            <a:buChar char="•"/>
          </a:pPr>
          <a:r>
            <a:rPr lang="en-US" sz="1400" kern="1200"/>
            <a:t>Use case “description” subclause</a:t>
          </a:r>
        </a:p>
        <a:p>
          <a:pPr marL="114300" lvl="1" indent="-114300" algn="l" defTabSz="622300">
            <a:lnSpc>
              <a:spcPct val="90000"/>
            </a:lnSpc>
            <a:spcBef>
              <a:spcPct val="0"/>
            </a:spcBef>
            <a:spcAft>
              <a:spcPct val="15000"/>
            </a:spcAft>
            <a:buChar char="•"/>
          </a:pPr>
          <a:r>
            <a:rPr lang="en-US" sz="1400" i="1" kern="1200" dirty="0"/>
            <a:t>B2: free-form text in new “KV impact” subclause</a:t>
          </a:r>
        </a:p>
      </dsp:txBody>
      <dsp:txXfrm>
        <a:off x="2097841" y="1623670"/>
        <a:ext cx="1837531" cy="2854800"/>
      </dsp:txXfrm>
    </dsp:sp>
    <dsp:sp modelId="{D91DC80E-324E-405B-BC96-F32A7C7420B5}">
      <dsp:nvSpPr>
        <dsp:cNvPr id="0" name=""/>
        <dsp:cNvSpPr/>
      </dsp:nvSpPr>
      <dsp:spPr>
        <a:xfrm>
          <a:off x="4192627" y="888658"/>
          <a:ext cx="1837531" cy="73501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a:t>Option C</a:t>
          </a:r>
        </a:p>
      </dsp:txBody>
      <dsp:txXfrm>
        <a:off x="4192627" y="888658"/>
        <a:ext cx="1837531" cy="735012"/>
      </dsp:txXfrm>
    </dsp:sp>
    <dsp:sp modelId="{67C71767-FB08-4178-890A-A76A4D5772AA}">
      <dsp:nvSpPr>
        <dsp:cNvPr id="0" name=""/>
        <dsp:cNvSpPr/>
      </dsp:nvSpPr>
      <dsp:spPr>
        <a:xfrm>
          <a:off x="4192627" y="1623670"/>
          <a:ext cx="1837531"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a:t>Table analysis</a:t>
          </a:r>
        </a:p>
        <a:p>
          <a:pPr marL="114300" lvl="1" indent="-114300" algn="l" defTabSz="622300">
            <a:lnSpc>
              <a:spcPct val="90000"/>
            </a:lnSpc>
            <a:spcBef>
              <a:spcPct val="0"/>
            </a:spcBef>
            <a:spcAft>
              <a:spcPct val="15000"/>
            </a:spcAft>
            <a:buChar char="•"/>
          </a:pPr>
          <a:r>
            <a:rPr lang="en-US" sz="1400" kern="1200"/>
            <a:t>New “KV impact” subclause</a:t>
          </a:r>
        </a:p>
      </dsp:txBody>
      <dsp:txXfrm>
        <a:off x="4192627" y="1623670"/>
        <a:ext cx="1837531" cy="2854800"/>
      </dsp:txXfrm>
    </dsp:sp>
    <dsp:sp modelId="{2AE1F3A0-0598-4103-BC68-15976877F2B7}">
      <dsp:nvSpPr>
        <dsp:cNvPr id="0" name=""/>
        <dsp:cNvSpPr/>
      </dsp:nvSpPr>
      <dsp:spPr>
        <a:xfrm>
          <a:off x="6287412" y="888658"/>
          <a:ext cx="1837531" cy="73501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a:t>Option D</a:t>
          </a:r>
        </a:p>
      </dsp:txBody>
      <dsp:txXfrm>
        <a:off x="6287412" y="888658"/>
        <a:ext cx="1837531" cy="735012"/>
      </dsp:txXfrm>
    </dsp:sp>
    <dsp:sp modelId="{8F014577-E3F6-4642-A430-836D40156091}">
      <dsp:nvSpPr>
        <dsp:cNvPr id="0" name=""/>
        <dsp:cNvSpPr/>
      </dsp:nvSpPr>
      <dsp:spPr>
        <a:xfrm>
          <a:off x="6287412" y="1623670"/>
          <a:ext cx="1837531"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a:t>Checkbox analysis</a:t>
          </a:r>
        </a:p>
        <a:p>
          <a:pPr marL="114300" lvl="1" indent="-114300" algn="l" defTabSz="622300">
            <a:lnSpc>
              <a:spcPct val="90000"/>
            </a:lnSpc>
            <a:spcBef>
              <a:spcPct val="0"/>
            </a:spcBef>
            <a:spcAft>
              <a:spcPct val="15000"/>
            </a:spcAft>
            <a:buChar char="•"/>
          </a:pPr>
          <a:r>
            <a:rPr lang="en-US" sz="1400" kern="1200"/>
            <a:t>New “KV impact” subclause</a:t>
          </a:r>
        </a:p>
      </dsp:txBody>
      <dsp:txXfrm>
        <a:off x="6287412" y="1623670"/>
        <a:ext cx="1837531" cy="28548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A626EB-C7E6-4B47-9481-C7A5796032A5}">
      <dsp:nvSpPr>
        <dsp:cNvPr id="0" name=""/>
        <dsp:cNvSpPr/>
      </dsp:nvSpPr>
      <dsp:spPr>
        <a:xfrm>
          <a:off x="3055" y="888658"/>
          <a:ext cx="1837531" cy="73501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a:t>Option A</a:t>
          </a:r>
        </a:p>
      </dsp:txBody>
      <dsp:txXfrm>
        <a:off x="3055" y="888658"/>
        <a:ext cx="1837531" cy="735012"/>
      </dsp:txXfrm>
    </dsp:sp>
    <dsp:sp modelId="{35EDA703-EF61-43FF-9CFB-3A0E02C2508F}">
      <dsp:nvSpPr>
        <dsp:cNvPr id="0" name=""/>
        <dsp:cNvSpPr/>
      </dsp:nvSpPr>
      <dsp:spPr>
        <a:xfrm>
          <a:off x="3055" y="1623670"/>
          <a:ext cx="1837531"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a:t>Free-form text</a:t>
          </a:r>
        </a:p>
        <a:p>
          <a:pPr marL="114300" lvl="1" indent="-114300" algn="l" defTabSz="622300">
            <a:lnSpc>
              <a:spcPct val="90000"/>
            </a:lnSpc>
            <a:spcBef>
              <a:spcPct val="0"/>
            </a:spcBef>
            <a:spcAft>
              <a:spcPct val="15000"/>
            </a:spcAft>
            <a:buChar char="•"/>
          </a:pPr>
          <a:r>
            <a:rPr lang="en-US" sz="1400" kern="1200"/>
            <a:t>Use case “justification”</a:t>
          </a:r>
        </a:p>
      </dsp:txBody>
      <dsp:txXfrm>
        <a:off x="3055" y="1623670"/>
        <a:ext cx="1837531" cy="2854800"/>
      </dsp:txXfrm>
    </dsp:sp>
    <dsp:sp modelId="{9CD718C1-F52D-446E-A4D1-9F031771E680}">
      <dsp:nvSpPr>
        <dsp:cNvPr id="0" name=""/>
        <dsp:cNvSpPr/>
      </dsp:nvSpPr>
      <dsp:spPr>
        <a:xfrm>
          <a:off x="2097841" y="888658"/>
          <a:ext cx="1837531" cy="73501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a:t>Option B</a:t>
          </a:r>
        </a:p>
      </dsp:txBody>
      <dsp:txXfrm>
        <a:off x="2097841" y="888658"/>
        <a:ext cx="1837531" cy="735012"/>
      </dsp:txXfrm>
    </dsp:sp>
    <dsp:sp modelId="{AA648DEF-0C28-4B83-A335-B0DEC7B25863}">
      <dsp:nvSpPr>
        <dsp:cNvPr id="0" name=""/>
        <dsp:cNvSpPr/>
      </dsp:nvSpPr>
      <dsp:spPr>
        <a:xfrm>
          <a:off x="2097841" y="1623670"/>
          <a:ext cx="1837531"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a:t>Free-form text</a:t>
          </a:r>
        </a:p>
        <a:p>
          <a:pPr marL="114300" lvl="1" indent="-114300" algn="l" defTabSz="622300">
            <a:lnSpc>
              <a:spcPct val="90000"/>
            </a:lnSpc>
            <a:spcBef>
              <a:spcPct val="0"/>
            </a:spcBef>
            <a:spcAft>
              <a:spcPct val="15000"/>
            </a:spcAft>
            <a:buChar char="•"/>
          </a:pPr>
          <a:r>
            <a:rPr lang="en-US" sz="1400" kern="1200"/>
            <a:t>Use case “description” subclause</a:t>
          </a:r>
        </a:p>
        <a:p>
          <a:pPr marL="114300" lvl="1" indent="-114300" algn="l" defTabSz="622300">
            <a:lnSpc>
              <a:spcPct val="90000"/>
            </a:lnSpc>
            <a:spcBef>
              <a:spcPct val="0"/>
            </a:spcBef>
            <a:spcAft>
              <a:spcPct val="15000"/>
            </a:spcAft>
            <a:buChar char="•"/>
          </a:pPr>
          <a:r>
            <a:rPr lang="en-US" sz="1400" i="1" kern="1200" dirty="0"/>
            <a:t>B2: free-form text in new “KV impact” subclause</a:t>
          </a:r>
        </a:p>
      </dsp:txBody>
      <dsp:txXfrm>
        <a:off x="2097841" y="1623670"/>
        <a:ext cx="1837531" cy="2854800"/>
      </dsp:txXfrm>
    </dsp:sp>
    <dsp:sp modelId="{D91DC80E-324E-405B-BC96-F32A7C7420B5}">
      <dsp:nvSpPr>
        <dsp:cNvPr id="0" name=""/>
        <dsp:cNvSpPr/>
      </dsp:nvSpPr>
      <dsp:spPr>
        <a:xfrm>
          <a:off x="4192627" y="888658"/>
          <a:ext cx="1837531" cy="73501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a:t>Option C</a:t>
          </a:r>
        </a:p>
      </dsp:txBody>
      <dsp:txXfrm>
        <a:off x="4192627" y="888658"/>
        <a:ext cx="1837531" cy="735012"/>
      </dsp:txXfrm>
    </dsp:sp>
    <dsp:sp modelId="{67C71767-FB08-4178-890A-A76A4D5772AA}">
      <dsp:nvSpPr>
        <dsp:cNvPr id="0" name=""/>
        <dsp:cNvSpPr/>
      </dsp:nvSpPr>
      <dsp:spPr>
        <a:xfrm>
          <a:off x="4192627" y="1623670"/>
          <a:ext cx="1837531"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a:t>Table analysis</a:t>
          </a:r>
        </a:p>
        <a:p>
          <a:pPr marL="114300" lvl="1" indent="-114300" algn="l" defTabSz="622300">
            <a:lnSpc>
              <a:spcPct val="90000"/>
            </a:lnSpc>
            <a:spcBef>
              <a:spcPct val="0"/>
            </a:spcBef>
            <a:spcAft>
              <a:spcPct val="15000"/>
            </a:spcAft>
            <a:buChar char="•"/>
          </a:pPr>
          <a:r>
            <a:rPr lang="en-US" sz="1400" kern="1200"/>
            <a:t>New “KV impact” subclause</a:t>
          </a:r>
        </a:p>
      </dsp:txBody>
      <dsp:txXfrm>
        <a:off x="4192627" y="1623670"/>
        <a:ext cx="1837531" cy="2854800"/>
      </dsp:txXfrm>
    </dsp:sp>
    <dsp:sp modelId="{2AE1F3A0-0598-4103-BC68-15976877F2B7}">
      <dsp:nvSpPr>
        <dsp:cNvPr id="0" name=""/>
        <dsp:cNvSpPr/>
      </dsp:nvSpPr>
      <dsp:spPr>
        <a:xfrm>
          <a:off x="6287412" y="888658"/>
          <a:ext cx="1837531" cy="73501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a:t>Option D</a:t>
          </a:r>
        </a:p>
      </dsp:txBody>
      <dsp:txXfrm>
        <a:off x="6287412" y="888658"/>
        <a:ext cx="1837531" cy="735012"/>
      </dsp:txXfrm>
    </dsp:sp>
    <dsp:sp modelId="{8F014577-E3F6-4642-A430-836D40156091}">
      <dsp:nvSpPr>
        <dsp:cNvPr id="0" name=""/>
        <dsp:cNvSpPr/>
      </dsp:nvSpPr>
      <dsp:spPr>
        <a:xfrm>
          <a:off x="6287412" y="1623670"/>
          <a:ext cx="1837531"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en-US" sz="1400" kern="1200"/>
            <a:t>Checkbox analysis</a:t>
          </a:r>
        </a:p>
        <a:p>
          <a:pPr marL="114300" lvl="1" indent="-114300" algn="l" defTabSz="622300">
            <a:lnSpc>
              <a:spcPct val="90000"/>
            </a:lnSpc>
            <a:spcBef>
              <a:spcPct val="0"/>
            </a:spcBef>
            <a:spcAft>
              <a:spcPct val="15000"/>
            </a:spcAft>
            <a:buChar char="•"/>
          </a:pPr>
          <a:r>
            <a:rPr lang="en-US" sz="1400" kern="1200"/>
            <a:t>New “KV impact” subclause</a:t>
          </a:r>
        </a:p>
      </dsp:txBody>
      <dsp:txXfrm>
        <a:off x="6287412" y="1623670"/>
        <a:ext cx="1837531" cy="285480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1B6A4-20B5-44F8-AA87-9106FC962D11}" type="datetimeFigureOut">
              <a:rPr lang="en-US" smtClean="0"/>
              <a:t>7/31/2024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E4391-B736-453C-81CB-9D9D740B24EA}" type="slidenum">
              <a:rPr lang="en-US" smtClean="0"/>
              <a:t>‹#›</a:t>
            </a:fld>
            <a:endParaRPr lang="en-US"/>
          </a:p>
        </p:txBody>
      </p:sp>
    </p:spTree>
    <p:extLst>
      <p:ext uri="{BB962C8B-B14F-4D97-AF65-F5344CB8AC3E}">
        <p14:creationId xmlns:p14="http://schemas.microsoft.com/office/powerpoint/2010/main" val="1445661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fld id="{B721D71C-0C60-4E6C-B8BA-EFE883F25C77}" type="slidenum">
              <a:rPr kumimoji="0" lang="en-GB" altLang="en-US" sz="12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rPr>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t>1</a:t>
            </a:fld>
            <a:endParaRPr kumimoji="0" lang="en-GB" altLang="en-US" sz="12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endParaRPr>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03E4391-B736-453C-81CB-9D9D740B24EA}" type="slidenum">
              <a:rPr lang="en-US" smtClean="0"/>
              <a:t>3</a:t>
            </a:fld>
            <a:endParaRPr lang="en-US"/>
          </a:p>
        </p:txBody>
      </p:sp>
    </p:spTree>
    <p:extLst>
      <p:ext uri="{BB962C8B-B14F-4D97-AF65-F5344CB8AC3E}">
        <p14:creationId xmlns:p14="http://schemas.microsoft.com/office/powerpoint/2010/main" val="3527212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609585" lvl="0" indent="-541853" algn="l" rtl="0">
              <a:spcBef>
                <a:spcPts val="747"/>
              </a:spcBef>
              <a:spcAft>
                <a:spcPts val="0"/>
              </a:spcAft>
              <a:buClr>
                <a:schemeClr val="dk1"/>
              </a:buClr>
              <a:buSzPts val="2800"/>
              <a:buFont typeface="Calibri"/>
              <a:buChar char="•"/>
              <a:defRPr/>
            </a:lvl1pPr>
            <a:lvl2pPr marL="1219170" lvl="1" indent="-457189" algn="l" rtl="0">
              <a:spcBef>
                <a:spcPts val="480"/>
              </a:spcBef>
              <a:spcAft>
                <a:spcPts val="0"/>
              </a:spcAft>
              <a:buSzPts val="1800"/>
              <a:buChar char="•"/>
              <a:defRPr/>
            </a:lvl2pPr>
            <a:lvl3pPr marL="1828754" lvl="2" indent="-457189" algn="l" rtl="0">
              <a:spcBef>
                <a:spcPts val="480"/>
              </a:spcBef>
              <a:spcAft>
                <a:spcPts val="0"/>
              </a:spcAft>
              <a:buClr>
                <a:schemeClr val="dk1"/>
              </a:buClr>
              <a:buSzPts val="1800"/>
              <a:buChar char="•"/>
              <a:defRPr/>
            </a:lvl3pPr>
            <a:lvl4pPr marL="2438339" lvl="3" indent="-457189" algn="l" rtl="0">
              <a:spcBef>
                <a:spcPts val="480"/>
              </a:spcBef>
              <a:spcAft>
                <a:spcPts val="0"/>
              </a:spcAft>
              <a:buClr>
                <a:schemeClr val="dk1"/>
              </a:buClr>
              <a:buSzPts val="1800"/>
              <a:buChar char="–"/>
              <a:defRPr/>
            </a:lvl4pPr>
            <a:lvl5pPr marL="3047924" lvl="4" indent="-457189" algn="l" rtl="0">
              <a:spcBef>
                <a:spcPts val="480"/>
              </a:spcBef>
              <a:spcAft>
                <a:spcPts val="0"/>
              </a:spcAft>
              <a:buClr>
                <a:schemeClr val="dk1"/>
              </a:buClr>
              <a:buSzPts val="1800"/>
              <a:buChar char="»"/>
              <a:defRPr/>
            </a:lvl5pPr>
            <a:lvl6pPr marL="3657509" lvl="5" indent="-457189" algn="l" rtl="0">
              <a:spcBef>
                <a:spcPts val="480"/>
              </a:spcBef>
              <a:spcAft>
                <a:spcPts val="0"/>
              </a:spcAft>
              <a:buClr>
                <a:schemeClr val="dk1"/>
              </a:buClr>
              <a:buSzPts val="1800"/>
              <a:buChar char="»"/>
              <a:defRPr/>
            </a:lvl6pPr>
            <a:lvl7pPr marL="4267093" lvl="6" indent="-457189" algn="l" rtl="0">
              <a:spcBef>
                <a:spcPts val="480"/>
              </a:spcBef>
              <a:spcAft>
                <a:spcPts val="0"/>
              </a:spcAft>
              <a:buClr>
                <a:schemeClr val="dk1"/>
              </a:buClr>
              <a:buSzPts val="1800"/>
              <a:buChar char="»"/>
              <a:defRPr/>
            </a:lvl7pPr>
            <a:lvl8pPr marL="4876678" lvl="7" indent="-457189" algn="l" rtl="0">
              <a:spcBef>
                <a:spcPts val="480"/>
              </a:spcBef>
              <a:spcAft>
                <a:spcPts val="0"/>
              </a:spcAft>
              <a:buClr>
                <a:schemeClr val="dk1"/>
              </a:buClr>
              <a:buSzPts val="1800"/>
              <a:buChar char="»"/>
              <a:defRPr/>
            </a:lvl8pPr>
            <a:lvl9pPr marL="5486263" lvl="8" indent="-457189" algn="l" rtl="0">
              <a:spcBef>
                <a:spcPts val="480"/>
              </a:spcBef>
              <a:spcAft>
                <a:spcPts val="0"/>
              </a:spcAft>
              <a:buClr>
                <a:schemeClr val="dk1"/>
              </a:buClr>
              <a:buSzPts val="1800"/>
              <a:buChar char="»"/>
              <a:defRPr/>
            </a:lvl9pPr>
          </a:lstStyle>
          <a:p>
            <a:endParaRPr/>
          </a:p>
        </p:txBody>
      </p:sp>
      <p:sp>
        <p:nvSpPr>
          <p:cNvPr id="3" name="TextBox 2">
            <a:extLst>
              <a:ext uri="{FF2B5EF4-FFF2-40B4-BE49-F238E27FC236}">
                <a16:creationId xmlns:a16="http://schemas.microsoft.com/office/drawing/2014/main" id="{0DACCF05-2396-AB8D-E999-5F3F9CA25CF5}"/>
              </a:ext>
            </a:extLst>
          </p:cNvPr>
          <p:cNvSpPr txBox="1"/>
          <p:nvPr userDrawn="1"/>
        </p:nvSpPr>
        <p:spPr>
          <a:xfrm>
            <a:off x="64363" y="6444734"/>
            <a:ext cx="6094520" cy="369332"/>
          </a:xfrm>
          <a:prstGeom prst="rect">
            <a:avLst/>
          </a:prstGeom>
          <a:noFill/>
        </p:spPr>
        <p:txBody>
          <a:bodyPr wrap="square">
            <a:spAutoFit/>
          </a:bodyPr>
          <a:lstStyle/>
          <a:p>
            <a:r>
              <a:rPr lang="en-US" dirty="0"/>
              <a:t>S1-242030</a:t>
            </a:r>
          </a:p>
        </p:txBody>
      </p:sp>
    </p:spTree>
    <p:extLst>
      <p:ext uri="{BB962C8B-B14F-4D97-AF65-F5344CB8AC3E}">
        <p14:creationId xmlns:p14="http://schemas.microsoft.com/office/powerpoint/2010/main" val="3320569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29566572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1485"/>
            <a:ext cx="10363200" cy="1468967"/>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360FD2-2AFE-4F82-810F-E8317CD40423}"/>
              </a:ext>
            </a:extLst>
          </p:cNvPr>
          <p:cNvSpPr>
            <a:spLocks noGrp="1"/>
          </p:cNvSpPr>
          <p:nvPr>
            <p:ph type="dt" sz="half" idx="10"/>
          </p:nvPr>
        </p:nvSpPr>
        <p:spPr>
          <a:xfrm>
            <a:off x="0" y="0"/>
            <a:ext cx="0" cy="0"/>
          </a:xfrm>
        </p:spPr>
        <p:txBody>
          <a:bodyPr/>
          <a:lstStyle>
            <a:lvl1pPr>
              <a:defRPr/>
            </a:lvl1pPr>
          </a:lstStyle>
          <a:p>
            <a:pPr>
              <a:defRPr/>
            </a:pPr>
            <a:fld id="{0B646E51-3B49-4A8B-AD1E-06E46E34F6E0}" type="datetimeFigureOut">
              <a:rPr lang="en-GB"/>
              <a:pPr>
                <a:defRPr/>
              </a:pPr>
              <a:t>31/07/2024</a:t>
            </a:fld>
            <a:endParaRPr lang="en-GB"/>
          </a:p>
        </p:txBody>
      </p:sp>
      <p:sp>
        <p:nvSpPr>
          <p:cNvPr id="5" name="Footer Placeholder 4">
            <a:extLst>
              <a:ext uri="{FF2B5EF4-FFF2-40B4-BE49-F238E27FC236}">
                <a16:creationId xmlns:a16="http://schemas.microsoft.com/office/drawing/2014/main" id="{CB9D3BEB-9417-4C22-AE02-B4EF424DA87D}"/>
              </a:ext>
            </a:extLst>
          </p:cNvPr>
          <p:cNvSpPr>
            <a:spLocks noGrp="1"/>
          </p:cNvSpPr>
          <p:nvPr>
            <p:ph type="ftr" sz="quarter" idx="11"/>
          </p:nvPr>
        </p:nvSpPr>
        <p:spPr>
          <a:xfrm>
            <a:off x="0" y="0"/>
            <a:ext cx="0" cy="0"/>
          </a:xfrm>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BF61854-9EE5-466E-96CE-72A9C67B756D}"/>
              </a:ext>
            </a:extLst>
          </p:cNvPr>
          <p:cNvSpPr>
            <a:spLocks noGrp="1"/>
          </p:cNvSpPr>
          <p:nvPr>
            <p:ph type="sldNum" sz="quarter" idx="12"/>
          </p:nvPr>
        </p:nvSpPr>
        <p:spPr>
          <a:xfrm>
            <a:off x="0" y="0"/>
            <a:ext cx="0" cy="0"/>
          </a:xfrm>
        </p:spPr>
        <p:txBody>
          <a:bodyPr/>
          <a:lstStyle>
            <a:lvl1pPr>
              <a:defRPr/>
            </a:lvl1pPr>
          </a:lstStyle>
          <a:p>
            <a:pPr>
              <a:defRPr/>
            </a:pPr>
            <a:fld id="{D04A6022-F1F6-46BC-8206-E355C2D16FFB}" type="slidenum">
              <a:rPr lang="en-GB" altLang="en-US"/>
              <a:pPr>
                <a:defRPr/>
              </a:pPr>
              <a:t>‹#›</a:t>
            </a:fld>
            <a:endParaRPr lang="en-GB" altLang="en-US"/>
          </a:p>
        </p:txBody>
      </p:sp>
    </p:spTree>
    <p:extLst>
      <p:ext uri="{BB962C8B-B14F-4D97-AF65-F5344CB8AC3E}">
        <p14:creationId xmlns:p14="http://schemas.microsoft.com/office/powerpoint/2010/main" val="3086339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768855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41113808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51933" y="228600"/>
            <a:ext cx="9103600" cy="1143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647700" y="1454149"/>
            <a:ext cx="11184400" cy="48304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5448300" y="3304117"/>
            <a:ext cx="1299600" cy="328177"/>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333" b="0" i="0" u="none">
                <a:solidFill>
                  <a:schemeClr val="lt1"/>
                </a:solidFill>
                <a:latin typeface="Arial"/>
                <a:ea typeface="Arial"/>
                <a:cs typeface="Arial"/>
                <a:sym typeface="Arial"/>
              </a:rPr>
              <a:t>© 3GPP 2012</a:t>
            </a:r>
            <a:endParaRPr sz="2400"/>
          </a:p>
        </p:txBody>
      </p:sp>
      <p:pic>
        <p:nvPicPr>
          <p:cNvPr id="22" name="Google Shape;22;p3"/>
          <p:cNvPicPr preferRelativeResize="0"/>
          <p:nvPr/>
        </p:nvPicPr>
        <p:blipFill rotWithShape="1">
          <a:blip r:embed="rId7">
            <a:alphaModFix/>
          </a:blip>
          <a:srcRect/>
          <a:stretch/>
        </p:blipFill>
        <p:spPr>
          <a:xfrm>
            <a:off x="10883901" y="154517"/>
            <a:ext cx="977900" cy="569383"/>
          </a:xfrm>
          <a:prstGeom prst="rect">
            <a:avLst/>
          </a:prstGeom>
          <a:noFill/>
          <a:ln>
            <a:noFill/>
          </a:ln>
        </p:spPr>
      </p:pic>
      <p:sp>
        <p:nvSpPr>
          <p:cNvPr id="23" name="Google Shape;23;p3"/>
          <p:cNvSpPr/>
          <p:nvPr/>
        </p:nvSpPr>
        <p:spPr>
          <a:xfrm>
            <a:off x="11078633" y="6364816"/>
            <a:ext cx="812800" cy="419200"/>
          </a:xfrm>
          <a:prstGeom prst="ellipse">
            <a:avLst/>
          </a:prstGeom>
          <a:solidFill>
            <a:schemeClr val="lt1">
              <a:alpha val="49800"/>
            </a:schemeClr>
          </a:solidFill>
          <a:ln>
            <a:noFill/>
          </a:ln>
        </p:spPr>
        <p:txBody>
          <a:bodyPr spcFirstLastPara="1" wrap="square" lIns="121900" tIns="60933" rIns="121900" bIns="60933"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333" b="1" i="0" u="none">
                <a:solidFill>
                  <a:schemeClr val="dk1"/>
                </a:solidFill>
                <a:latin typeface="Arial"/>
                <a:ea typeface="Arial"/>
                <a:cs typeface="Arial"/>
                <a:sym typeface="Arial"/>
              </a:rPr>
              <a:pPr marL="0" marR="0" lvl="0" indent="0" algn="ctr" rtl="0">
                <a:lnSpc>
                  <a:spcPct val="100000"/>
                </a:lnSpc>
                <a:spcBef>
                  <a:spcPts val="0"/>
                </a:spcBef>
                <a:spcAft>
                  <a:spcPts val="0"/>
                </a:spcAft>
                <a:buClr>
                  <a:schemeClr val="dk1"/>
                </a:buClr>
                <a:buSzPts val="1000"/>
                <a:buFont typeface="Arial"/>
                <a:buNone/>
              </a:pPr>
              <a:t>‹#›</a:t>
            </a:fld>
            <a:endParaRPr sz="1333"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333" b="1" i="0" u="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49732161"/>
      </p:ext>
    </p:extLst>
  </p:cSld>
  <p:clrMap bg1="lt1" tx1="dk1" bg2="dk2" tx2="lt2" accent1="accent1" accent2="accent2" accent3="accent3" accent4="accent4" accent5="accent5" accent6="accent6" hlink="hlink" folHlink="folHlink"/>
  <p:sldLayoutIdLst>
    <p:sldLayoutId id="2147483982" r:id="rId1"/>
    <p:sldLayoutId id="2147483983" r:id="rId2"/>
    <p:sldLayoutId id="2147483984" r:id="rId3"/>
    <p:sldLayoutId id="2147483970" r:id="rId4"/>
    <p:sldLayoutId id="2147483974"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6.xml.rels><?xml version="1.0" encoding="UTF-8" standalone="yes"?>
<Relationships xmlns="http://schemas.openxmlformats.org/package/2006/relationships"><Relationship Id="rId2" Type="http://schemas.openxmlformats.org/officeDocument/2006/relationships/hyperlink" Target="https://hexa-x-ii.eu/wp-content/uploads/2024/01/Hexa-X-II-D1.2_slideSet.pdf"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sciencedirect.com/science/article/pii/S0308596124000752"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2265358" y="2531140"/>
            <a:ext cx="7708900" cy="1727200"/>
          </a:xfrm>
          <a:prstGeom prst="rect">
            <a:avLst/>
          </a:prstGeom>
          <a:noFill/>
          <a:ln>
            <a:noFill/>
          </a:ln>
        </p:spPr>
        <p:txBody>
          <a:bodyPr lIns="121907" tIns="60953" rIns="121907" bIns="60953" anchor="ctr">
            <a:normAutofit fontScale="92500" lnSpcReduction="10000"/>
          </a:bodyPr>
          <a:lstStyle>
            <a:defPPr>
              <a:defRPr lang="en-US"/>
            </a:defPPr>
            <a:lvl1pPr algn="ctr">
              <a:defRPr sz="4267" b="1">
                <a:solidFill>
                  <a:srgbClr val="FF0000"/>
                </a:solidFill>
                <a:latin typeface="+mj-lt"/>
                <a:ea typeface="ＭＳ Ｐゴシック" charset="0"/>
              </a:defRPr>
            </a:lvl1pPr>
          </a:lstStyle>
          <a:p>
            <a:r>
              <a:rPr lang="en-US" dirty="0"/>
              <a:t>Considerations on </a:t>
            </a:r>
            <a:r>
              <a:rPr lang="en-US" i="1" dirty="0"/>
              <a:t>implementing</a:t>
            </a:r>
            <a:br>
              <a:rPr lang="en-US" i="1" dirty="0"/>
            </a:br>
            <a:r>
              <a:rPr lang="en-US" dirty="0"/>
              <a:t>Key Values for SA1 6G study</a:t>
            </a: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786467" y="5090584"/>
            <a:ext cx="10191751" cy="1405467"/>
          </a:xfrm>
        </p:spPr>
        <p:txBody>
          <a:bodyPr/>
          <a:lstStyle/>
          <a:p>
            <a:pPr marL="0" indent="0">
              <a:lnSpc>
                <a:spcPct val="80000"/>
              </a:lnSpc>
              <a:buNone/>
            </a:pPr>
            <a:br>
              <a:rPr lang="en-GB" altLang="en-US" sz="1867" dirty="0">
                <a:latin typeface="Arial" panose="020B0604020202020204" pitchFamily="34" charset="0"/>
              </a:rPr>
            </a:br>
            <a:r>
              <a:rPr lang="en-GB" altLang="en-US" sz="1867" dirty="0">
                <a:latin typeface="Arial" panose="020B0604020202020204" pitchFamily="34" charset="0"/>
              </a:rPr>
              <a:t>Source: 		Nokia</a:t>
            </a:r>
          </a:p>
          <a:p>
            <a:pPr marL="0" indent="0">
              <a:lnSpc>
                <a:spcPct val="80000"/>
              </a:lnSpc>
              <a:buNone/>
            </a:pPr>
            <a:r>
              <a:rPr lang="en-GB" altLang="en-US" sz="1867" dirty="0">
                <a:latin typeface="Arial" panose="020B0604020202020204" pitchFamily="34" charset="0"/>
              </a:rPr>
              <a:t>Agenda item: 	10.1</a:t>
            </a:r>
          </a:p>
          <a:p>
            <a:pPr marL="0" indent="0">
              <a:lnSpc>
                <a:spcPct val="80000"/>
              </a:lnSpc>
              <a:buNone/>
            </a:pPr>
            <a:r>
              <a:rPr lang="en-GB" altLang="en-US" sz="1867" dirty="0">
                <a:latin typeface="Arial" panose="020B0604020202020204" pitchFamily="34" charset="0"/>
              </a:rPr>
              <a:t>Document  for:	Discussion</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10585" y="6373285"/>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endParaRPr lang="en-US" altLang="en-US" sz="1333" kern="0">
              <a:solidFill>
                <a:srgbClr val="000000"/>
              </a:solidFill>
              <a:latin typeface="Arial" panose="020B0604020202020204" pitchFamily="34" charset="0"/>
              <a:cs typeface="Arial"/>
              <a:sym typeface="Arial"/>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10020300" y="6570134"/>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067" kern="0">
                <a:solidFill>
                  <a:srgbClr val="000000"/>
                </a:solidFill>
                <a:latin typeface="Arial" panose="020B0604020202020204" pitchFamily="34" charset="0"/>
                <a:cs typeface="Arial"/>
                <a:sym typeface="Arial"/>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2118" y="6364818"/>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333" kern="0" dirty="0">
                <a:solidFill>
                  <a:srgbClr val="FFFFFF"/>
                </a:solidFill>
                <a:latin typeface="Arial" panose="020B0604020202020204" pitchFamily="34" charset="0"/>
                <a:cs typeface="Arial"/>
                <a:sym typeface="Arial"/>
              </a:rPr>
              <a:t>S1-242030 </a:t>
            </a:r>
            <a:r>
              <a:rPr lang="en-GB" altLang="en-US" sz="1067" kern="0" dirty="0">
                <a:solidFill>
                  <a:srgbClr val="FFFFFF"/>
                </a:solidFill>
                <a:latin typeface="Arial" panose="020B0604020202020204" pitchFamily="34" charset="0"/>
                <a:cs typeface="Arial"/>
                <a:sym typeface="Arial"/>
              </a:rPr>
              <a:t>-  </a:t>
            </a:r>
            <a:r>
              <a:rPr lang="en-GB" altLang="en-US" sz="1333" kern="0" dirty="0">
                <a:solidFill>
                  <a:srgbClr val="FFFFFF"/>
                </a:solidFill>
                <a:latin typeface="Arial" panose="020B0604020202020204" pitchFamily="34" charset="0"/>
                <a:cs typeface="Arial"/>
                <a:sym typeface="Arial"/>
              </a:rPr>
              <a:t>3GPP SA1#107</a:t>
            </a:r>
            <a:r>
              <a:rPr lang="en-GB" sz="1333" kern="0" dirty="0">
                <a:solidFill>
                  <a:srgbClr val="FFFFFF"/>
                </a:solidFill>
                <a:latin typeface="Arial" panose="020B0604020202020204" pitchFamily="34" charset="0"/>
                <a:cs typeface="Arial"/>
                <a:sym typeface="Arial"/>
              </a:rPr>
              <a:t>, 19 – 23 Aug 2024, Maastricht, The Netherlands</a:t>
            </a:r>
            <a:endParaRPr lang="en-GB" altLang="en-US" sz="1333" kern="0" dirty="0">
              <a:solidFill>
                <a:srgbClr val="FFFFFF"/>
              </a:solidFill>
              <a:latin typeface="Arial" panose="020B0604020202020204" pitchFamily="34" charset="0"/>
              <a:cs typeface="Arial"/>
              <a:sym typeface="Arial"/>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B74FFC-2C37-848C-95C9-92D9F2C727B0}"/>
              </a:ext>
            </a:extLst>
          </p:cNvPr>
          <p:cNvSpPr>
            <a:spLocks noGrp="1"/>
          </p:cNvSpPr>
          <p:nvPr>
            <p:ph type="title"/>
          </p:nvPr>
        </p:nvSpPr>
        <p:spPr>
          <a:xfrm>
            <a:off x="651933" y="228600"/>
            <a:ext cx="9103600" cy="1143200"/>
          </a:xfrm>
        </p:spPr>
        <p:txBody>
          <a:bodyPr/>
          <a:lstStyle/>
          <a:p>
            <a:r>
              <a:rPr lang="en-US" dirty="0"/>
              <a:t>How to implement “key values” in SA1 6G TR</a:t>
            </a:r>
          </a:p>
        </p:txBody>
      </p:sp>
      <p:sp>
        <p:nvSpPr>
          <p:cNvPr id="4" name="Text Placeholder 3">
            <a:extLst>
              <a:ext uri="{FF2B5EF4-FFF2-40B4-BE49-F238E27FC236}">
                <a16:creationId xmlns:a16="http://schemas.microsoft.com/office/drawing/2014/main" id="{6587AB5F-6728-66D1-51B4-431767BA22C5}"/>
              </a:ext>
            </a:extLst>
          </p:cNvPr>
          <p:cNvSpPr>
            <a:spLocks noGrp="1"/>
          </p:cNvSpPr>
          <p:nvPr>
            <p:ph type="body" idx="1"/>
          </p:nvPr>
        </p:nvSpPr>
        <p:spPr>
          <a:xfrm>
            <a:off x="647700" y="1111248"/>
            <a:ext cx="11184400" cy="5175251"/>
          </a:xfrm>
        </p:spPr>
        <p:txBody>
          <a:bodyPr/>
          <a:lstStyle/>
          <a:p>
            <a:pPr marL="239994" lvl="1" indent="0">
              <a:buNone/>
            </a:pPr>
            <a:r>
              <a:rPr lang="en-US" sz="1800" b="1"/>
              <a:t>Option D – Example of KVs “</a:t>
            </a:r>
            <a:r>
              <a:rPr lang="en-US" sz="1800" b="1" err="1"/>
              <a:t>tickboxes</a:t>
            </a:r>
            <a:r>
              <a:rPr lang="en-US" sz="1800" b="1"/>
              <a:t>” (</a:t>
            </a:r>
            <a:r>
              <a:rPr lang="en-US" sz="1800" b="1" u="sng"/>
              <a:t>choices are the same for all use cases</a:t>
            </a:r>
            <a:r>
              <a:rPr lang="en-US" sz="1800" b="1"/>
              <a:t>)</a:t>
            </a:r>
          </a:p>
          <a:p>
            <a:pPr lvl="0"/>
            <a:endParaRPr lang="en-US" sz="2400" noProof="0"/>
          </a:p>
        </p:txBody>
      </p:sp>
      <p:graphicFrame>
        <p:nvGraphicFramePr>
          <p:cNvPr id="17" name="Table 16">
            <a:extLst>
              <a:ext uri="{FF2B5EF4-FFF2-40B4-BE49-F238E27FC236}">
                <a16:creationId xmlns:a16="http://schemas.microsoft.com/office/drawing/2014/main" id="{ACA95922-205E-9B2D-980B-F552F37A30D3}"/>
              </a:ext>
            </a:extLst>
          </p:cNvPr>
          <p:cNvGraphicFramePr>
            <a:graphicFrameLocks noGrp="1"/>
          </p:cNvGraphicFramePr>
          <p:nvPr>
            <p:extLst>
              <p:ext uri="{D42A27DB-BD31-4B8C-83A1-F6EECF244321}">
                <p14:modId xmlns:p14="http://schemas.microsoft.com/office/powerpoint/2010/main" val="2131940343"/>
              </p:ext>
            </p:extLst>
          </p:nvPr>
        </p:nvGraphicFramePr>
        <p:xfrm>
          <a:off x="980933" y="1560544"/>
          <a:ext cx="10517933" cy="5013960"/>
        </p:xfrm>
        <a:graphic>
          <a:graphicData uri="http://schemas.openxmlformats.org/drawingml/2006/table">
            <a:tbl>
              <a:tblPr firstRow="1" firstCol="1" bandRow="1">
                <a:tableStyleId>{7DF18680-E054-41AD-8BC1-D1AEF772440D}</a:tableStyleId>
              </a:tblPr>
              <a:tblGrid>
                <a:gridCol w="1166326">
                  <a:extLst>
                    <a:ext uri="{9D8B030D-6E8A-4147-A177-3AD203B41FA5}">
                      <a16:colId xmlns:a16="http://schemas.microsoft.com/office/drawing/2014/main" val="1863278499"/>
                    </a:ext>
                  </a:extLst>
                </a:gridCol>
                <a:gridCol w="4441371">
                  <a:extLst>
                    <a:ext uri="{9D8B030D-6E8A-4147-A177-3AD203B41FA5}">
                      <a16:colId xmlns:a16="http://schemas.microsoft.com/office/drawing/2014/main" val="1454363389"/>
                    </a:ext>
                  </a:extLst>
                </a:gridCol>
                <a:gridCol w="4910236">
                  <a:extLst>
                    <a:ext uri="{9D8B030D-6E8A-4147-A177-3AD203B41FA5}">
                      <a16:colId xmlns:a16="http://schemas.microsoft.com/office/drawing/2014/main" val="539678421"/>
                    </a:ext>
                  </a:extLst>
                </a:gridCol>
              </a:tblGrid>
              <a:tr h="378409">
                <a:tc>
                  <a:txBody>
                    <a:bodyPr/>
                    <a:lstStyle/>
                    <a:p>
                      <a:endParaRPr lang="en-US" sz="1000"/>
                    </a:p>
                  </a:txBody>
                  <a:tcPr/>
                </a:tc>
                <a:tc>
                  <a:txBody>
                    <a:bodyPr/>
                    <a:lstStyle/>
                    <a:p>
                      <a:r>
                        <a:rPr lang="en-US" sz="1000"/>
                        <a:t>Potential benefits of the use case (added value)</a:t>
                      </a:r>
                    </a:p>
                    <a:p>
                      <a:endParaRPr lang="en-US" sz="100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000"/>
                        <a:t>Potential areas of attention of the use case (risks to be mitigated)</a:t>
                      </a:r>
                    </a:p>
                  </a:txBody>
                  <a:tcPr/>
                </a:tc>
                <a:extLst>
                  <a:ext uri="{0D108BD9-81ED-4DB2-BD59-A6C34878D82A}">
                    <a16:rowId xmlns:a16="http://schemas.microsoft.com/office/drawing/2014/main" val="1329264308"/>
                  </a:ext>
                </a:extLst>
              </a:tr>
              <a:tr h="1430471">
                <a:tc>
                  <a:txBody>
                    <a:bodyPr/>
                    <a:lstStyle/>
                    <a:p>
                      <a:r>
                        <a:rPr lang="en-US" sz="1000" b="1"/>
                        <a:t>Environmental sustainability</a:t>
                      </a:r>
                    </a:p>
                  </a:txBody>
                  <a:tcPr/>
                </a:tc>
                <a:tc>
                  <a:txBody>
                    <a:bodyPr/>
                    <a:lstStyle/>
                    <a:p>
                      <a:pPr marL="0" indent="0">
                        <a:buFontTx/>
                        <a:buNone/>
                      </a:pPr>
                      <a:r>
                        <a:rPr lang="en-US" sz="800" i="1">
                          <a:solidFill>
                            <a:srgbClr val="FF0000"/>
                          </a:solidFill>
                        </a:rPr>
                        <a:t>Please tick the aspects describing how this use case benefits environmental sustainability.</a:t>
                      </a:r>
                    </a:p>
                    <a:p>
                      <a:pPr marL="171450" indent="-171450">
                        <a:buFont typeface="Wingdings" panose="05000000000000000000" pitchFamily="2" charset="2"/>
                        <a:buChar char="q"/>
                      </a:pPr>
                      <a:r>
                        <a:rPr lang="en-US" sz="900" i="0">
                          <a:solidFill>
                            <a:schemeClr val="tx1">
                              <a:lumMod val="10000"/>
                            </a:schemeClr>
                          </a:solidFill>
                          <a:effectLst/>
                        </a:rPr>
                        <a:t>Improved energy efficiency</a:t>
                      </a:r>
                    </a:p>
                    <a:p>
                      <a:pPr marL="171450" indent="-171450">
                        <a:buFont typeface="Wingdings" panose="05000000000000000000" pitchFamily="2" charset="2"/>
                        <a:buChar char="q"/>
                      </a:pPr>
                      <a:r>
                        <a:rPr lang="en-US" sz="900" i="0">
                          <a:solidFill>
                            <a:schemeClr val="tx1">
                              <a:lumMod val="10000"/>
                            </a:schemeClr>
                          </a:solidFill>
                          <a:effectLst/>
                        </a:rPr>
                        <a:t>reduced total network energy consumption, carbon emissions, </a:t>
                      </a:r>
                      <a:r>
                        <a:rPr lang="en-GB" sz="900" b="0" i="0" u="none" strike="noStrike" cap="none">
                          <a:solidFill>
                            <a:schemeClr val="tx1"/>
                          </a:solidFill>
                          <a:effectLst/>
                          <a:sym typeface="Arial"/>
                        </a:rPr>
                        <a:t>air, soil &amp; water impact, </a:t>
                      </a:r>
                    </a:p>
                    <a:p>
                      <a:pPr marL="171450" indent="-171450">
                        <a:buFont typeface="Wingdings" panose="05000000000000000000" pitchFamily="2" charset="2"/>
                        <a:buChar char="q"/>
                      </a:pPr>
                      <a:r>
                        <a:rPr lang="en-GB" sz="900" b="0" i="0" u="none" strike="noStrike" cap="none">
                          <a:solidFill>
                            <a:schemeClr val="tx1"/>
                          </a:solidFill>
                          <a:effectLst/>
                          <a:sym typeface="Arial"/>
                        </a:rPr>
                        <a:t>improved </a:t>
                      </a:r>
                      <a:r>
                        <a:rPr lang="en-US" sz="900" i="0">
                          <a:solidFill>
                            <a:schemeClr val="tx1">
                              <a:lumMod val="10000"/>
                            </a:schemeClr>
                          </a:solidFill>
                          <a:effectLst/>
                        </a:rPr>
                        <a:t>circularity of network elements and/or devices, </a:t>
                      </a:r>
                    </a:p>
                    <a:p>
                      <a:pPr marL="171450" indent="-171450">
                        <a:buFont typeface="Wingdings" panose="05000000000000000000" pitchFamily="2" charset="2"/>
                        <a:buChar char="q"/>
                      </a:pPr>
                      <a:r>
                        <a:rPr lang="en-US" sz="900" i="0">
                          <a:solidFill>
                            <a:schemeClr val="tx1">
                              <a:lumMod val="10000"/>
                            </a:schemeClr>
                          </a:solidFill>
                          <a:effectLst/>
                        </a:rPr>
                        <a:t>adapted to constrained availability of energy</a:t>
                      </a:r>
                    </a:p>
                    <a:p>
                      <a:pPr marL="171450" indent="-171450">
                        <a:buFont typeface="Wingdings" panose="05000000000000000000" pitchFamily="2" charset="2"/>
                        <a:buChar char="q"/>
                      </a:pPr>
                      <a:r>
                        <a:rPr lang="en-US" sz="900" i="0">
                          <a:solidFill>
                            <a:schemeClr val="tx1">
                              <a:lumMod val="10000"/>
                            </a:schemeClr>
                          </a:solidFill>
                          <a:effectLst/>
                        </a:rPr>
                        <a:t>reduced device energy consumption, </a:t>
                      </a:r>
                    </a:p>
                    <a:p>
                      <a:pPr marL="171450" indent="-171450">
                        <a:buFont typeface="Wingdings" panose="05000000000000000000" pitchFamily="2" charset="2"/>
                        <a:buChar char="q"/>
                      </a:pPr>
                      <a:r>
                        <a:rPr lang="en-US" sz="900" i="0">
                          <a:solidFill>
                            <a:schemeClr val="tx1">
                              <a:lumMod val="10000"/>
                            </a:schemeClr>
                          </a:solidFill>
                          <a:effectLst/>
                        </a:rPr>
                        <a:t>enabling CO2 emission reduction or increased product lifetime in other sectors,</a:t>
                      </a:r>
                    </a:p>
                    <a:p>
                      <a:pPr marL="171450" indent="-171450">
                        <a:buFont typeface="Wingdings" panose="05000000000000000000" pitchFamily="2" charset="2"/>
                        <a:buChar char="q"/>
                      </a:pPr>
                      <a:r>
                        <a:rPr lang="en-US" sz="900" i="0">
                          <a:solidFill>
                            <a:schemeClr val="tx1">
                              <a:lumMod val="10000"/>
                            </a:schemeClr>
                          </a:solidFill>
                          <a:effectLst/>
                        </a:rPr>
                        <a:t>providing tools to enable sustainable choices</a:t>
                      </a:r>
                    </a:p>
                    <a:p>
                      <a:pPr marL="0" indent="0">
                        <a:buFont typeface="Wingdings" panose="05000000000000000000" pitchFamily="2" charset="2"/>
                        <a:buNone/>
                      </a:pPr>
                      <a:endParaRPr lang="en-US" sz="900" i="1">
                        <a:solidFill>
                          <a:schemeClr val="tx1">
                            <a:lumMod val="10000"/>
                          </a:schemeClr>
                        </a:solidFill>
                        <a:effectLst/>
                        <a:latin typeface="Calibri" panose="020F0502020204030204" pitchFamily="34" charset="0"/>
                      </a:endParaRPr>
                    </a:p>
                    <a:p>
                      <a:pPr marL="0" indent="0">
                        <a:buFont typeface="Wingdings" panose="05000000000000000000" pitchFamily="2" charset="2"/>
                        <a:buNone/>
                      </a:pPr>
                      <a:r>
                        <a:rPr lang="en-US" sz="900" i="0">
                          <a:solidFill>
                            <a:schemeClr val="tx1">
                              <a:lumMod val="10000"/>
                            </a:schemeClr>
                          </a:solidFill>
                          <a:effectLst/>
                          <a:latin typeface="+mn-lt"/>
                        </a:rPr>
                        <a:t>Other/comments: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800" i="1">
                          <a:solidFill>
                            <a:srgbClr val="FF0000"/>
                          </a:solidFill>
                        </a:rPr>
                        <a:t>Please tick the aspects describing how this use case may negatively impact environmental sustainability if not properly addressed. </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900" i="0">
                          <a:solidFill>
                            <a:schemeClr val="tx1">
                              <a:lumMod val="10000"/>
                            </a:schemeClr>
                          </a:solidFill>
                          <a:effectLst/>
                        </a:rPr>
                        <a:t>Rebound effects: …</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900" i="0">
                          <a:solidFill>
                            <a:schemeClr val="tx1">
                              <a:lumMod val="10000"/>
                            </a:schemeClr>
                          </a:solidFill>
                          <a:effectLst/>
                        </a:rPr>
                        <a:t>Increased e-waste</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900" i="0">
                          <a:solidFill>
                            <a:schemeClr val="tx1">
                              <a:lumMod val="10000"/>
                            </a:schemeClr>
                          </a:solidFill>
                          <a:effectLst/>
                        </a:rPr>
                        <a:t>Increased network energy consumption, carbon emissions, </a:t>
                      </a:r>
                      <a:r>
                        <a:rPr lang="en-GB" sz="900" b="0" i="0" u="none" strike="noStrike" cap="none">
                          <a:solidFill>
                            <a:schemeClr val="tx1"/>
                          </a:solidFill>
                          <a:effectLst/>
                          <a:sym typeface="Arial"/>
                        </a:rPr>
                        <a:t>air, soil &amp; water impact</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GB" sz="900" b="0" i="0" u="none" strike="noStrike" cap="none">
                          <a:solidFill>
                            <a:schemeClr val="tx1"/>
                          </a:solidFill>
                          <a:effectLst/>
                          <a:sym typeface="Arial"/>
                        </a:rPr>
                        <a:t>Increased dependency and risks to energy shortage and/or disruptions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GB" sz="900" b="0" i="1" u="none" strike="noStrike" cap="none">
                        <a:solidFill>
                          <a:schemeClr val="tx1"/>
                        </a:solidFill>
                        <a:effectLst/>
                        <a:sym typeface="Arial"/>
                      </a:endParaRPr>
                    </a:p>
                    <a:p>
                      <a:pPr marL="0" indent="0">
                        <a:buFont typeface="Wingdings" panose="05000000000000000000" pitchFamily="2" charset="2"/>
                        <a:buNone/>
                      </a:pPr>
                      <a:endParaRPr lang="en-US" sz="900" i="0">
                        <a:solidFill>
                          <a:schemeClr val="tx1">
                            <a:lumMod val="10000"/>
                          </a:schemeClr>
                        </a:solidFill>
                        <a:effectLst/>
                        <a:latin typeface="Calibri" panose="020F0502020204030204" pitchFamily="34" charset="0"/>
                      </a:endParaRPr>
                    </a:p>
                    <a:p>
                      <a:pPr marL="0" indent="0">
                        <a:buFont typeface="Wingdings" panose="05000000000000000000" pitchFamily="2" charset="2"/>
                        <a:buNone/>
                      </a:pPr>
                      <a:r>
                        <a:rPr lang="en-US" sz="900" i="0">
                          <a:solidFill>
                            <a:schemeClr val="tx1">
                              <a:lumMod val="10000"/>
                            </a:schemeClr>
                          </a:solidFill>
                          <a:effectLst/>
                          <a:latin typeface="+mn-lt"/>
                        </a:rPr>
                        <a:t>Other/comments: </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US" sz="900" i="1"/>
                    </a:p>
                  </a:txBody>
                  <a:tcPr/>
                </a:tc>
                <a:extLst>
                  <a:ext uri="{0D108BD9-81ED-4DB2-BD59-A6C34878D82A}">
                    <a16:rowId xmlns:a16="http://schemas.microsoft.com/office/drawing/2014/main" val="3591462276"/>
                  </a:ext>
                </a:extLst>
              </a:tr>
              <a:tr h="977227">
                <a:tc>
                  <a:txBody>
                    <a:bodyPr/>
                    <a:lstStyle/>
                    <a:p>
                      <a:r>
                        <a:rPr lang="en-US" sz="1000" b="1"/>
                        <a:t>Social sustainability</a:t>
                      </a:r>
                    </a:p>
                  </a:txBody>
                  <a:tcPr/>
                </a:tc>
                <a:tc>
                  <a:txBody>
                    <a:bodyPr/>
                    <a:lstStyle/>
                    <a:p>
                      <a:r>
                        <a:rPr lang="en-US" sz="800" i="1">
                          <a:solidFill>
                            <a:srgbClr val="FF0000"/>
                          </a:solidFill>
                        </a:rPr>
                        <a:t>Please tick the aspects describing how this use case benefits social sustainability.</a:t>
                      </a:r>
                    </a:p>
                    <a:p>
                      <a:pPr marL="171450" indent="-171450">
                        <a:buFont typeface="Wingdings" panose="05000000000000000000" pitchFamily="2" charset="2"/>
                        <a:buChar char="q"/>
                      </a:pPr>
                      <a:r>
                        <a:rPr lang="en-US" sz="900" i="0">
                          <a:solidFill>
                            <a:schemeClr val="tx1">
                              <a:lumMod val="10000"/>
                            </a:schemeClr>
                          </a:solidFill>
                          <a:effectLst/>
                        </a:rPr>
                        <a:t>reduced EMF effects on health, </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900" i="0">
                          <a:solidFill>
                            <a:schemeClr val="tx1"/>
                          </a:solidFill>
                        </a:rPr>
                        <a:t>Increased inclusivity/digital inclusion, </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900" i="0">
                          <a:solidFill>
                            <a:schemeClr val="tx1"/>
                          </a:solidFill>
                        </a:rPr>
                        <a:t>Enabling ubiquitous connectivity, </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900" i="0">
                          <a:solidFill>
                            <a:schemeClr val="tx1"/>
                          </a:solidFill>
                        </a:rPr>
                        <a:t>Addressing ageing/declining society needs, </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900" i="0">
                          <a:solidFill>
                            <a:schemeClr val="tx1"/>
                          </a:solidFill>
                        </a:rPr>
                        <a:t>Improved quality of life &amp; labor opportunities</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900" i="0">
                          <a:solidFill>
                            <a:schemeClr val="tx1"/>
                          </a:solidFill>
                        </a:rPr>
                        <a:t>Increased security, privacy, trustworthiness and fairness of wireless networks, AI and applications.</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900" i="0">
                          <a:solidFill>
                            <a:schemeClr val="tx1"/>
                          </a:solidFill>
                        </a:rPr>
                        <a:t>Increased operation resilience and service availability in case of adversarial events</a:t>
                      </a:r>
                    </a:p>
                    <a:p>
                      <a:pPr marL="0" marR="0" lvl="0" indent="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None/>
                        <a:tabLst/>
                        <a:defRPr/>
                      </a:pPr>
                      <a:endParaRPr lang="en-US" sz="900" i="0">
                        <a:solidFill>
                          <a:schemeClr val="tx1"/>
                        </a:solidFill>
                      </a:endParaRPr>
                    </a:p>
                    <a:p>
                      <a:pPr marL="0" indent="0">
                        <a:buFont typeface="Wingdings" panose="05000000000000000000" pitchFamily="2" charset="2"/>
                        <a:buNone/>
                      </a:pPr>
                      <a:r>
                        <a:rPr lang="en-US" sz="900" i="0">
                          <a:solidFill>
                            <a:schemeClr val="tx1">
                              <a:lumMod val="10000"/>
                            </a:schemeClr>
                          </a:solidFill>
                          <a:effectLst/>
                          <a:latin typeface="+mn-lt"/>
                        </a:rPr>
                        <a:t>Other/comments: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800" i="1">
                          <a:solidFill>
                            <a:srgbClr val="FF0000"/>
                          </a:solidFill>
                        </a:rPr>
                        <a:t>Please tick the aspects describing how this use case may negatively impact social sustainability if not properly addressed. </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900" i="0">
                          <a:solidFill>
                            <a:schemeClr val="tx1"/>
                          </a:solidFill>
                          <a:effectLst/>
                        </a:rPr>
                        <a:t>Increased negative effects of the technology on physical and mental health</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900" i="0">
                          <a:solidFill>
                            <a:schemeClr val="tx1"/>
                          </a:solidFill>
                          <a:effectLst/>
                        </a:rPr>
                        <a:t>Increased digital inequalities and labor impact</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900" i="0">
                          <a:solidFill>
                            <a:schemeClr val="tx1"/>
                          </a:solidFill>
                          <a:effectLst/>
                        </a:rPr>
                        <a:t>Increased privacy &amp; personal safety risks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US" sz="900" i="0">
                        <a:solidFill>
                          <a:schemeClr val="tx1"/>
                        </a:solidFill>
                        <a:effectLst/>
                      </a:endParaRPr>
                    </a:p>
                    <a:p>
                      <a:pPr marL="0" indent="0">
                        <a:buFont typeface="Wingdings" panose="05000000000000000000" pitchFamily="2" charset="2"/>
                        <a:buNone/>
                      </a:pPr>
                      <a:r>
                        <a:rPr lang="en-US" sz="900" i="0">
                          <a:solidFill>
                            <a:schemeClr val="tx1">
                              <a:lumMod val="10000"/>
                            </a:schemeClr>
                          </a:solidFill>
                          <a:effectLst/>
                          <a:latin typeface="+mn-lt"/>
                        </a:rPr>
                        <a:t>Other/comments: </a:t>
                      </a:r>
                    </a:p>
                  </a:txBody>
                  <a:tcPr/>
                </a:tc>
                <a:extLst>
                  <a:ext uri="{0D108BD9-81ED-4DB2-BD59-A6C34878D82A}">
                    <a16:rowId xmlns:a16="http://schemas.microsoft.com/office/drawing/2014/main" val="1629207524"/>
                  </a:ext>
                </a:extLst>
              </a:tr>
              <a:tr h="601579">
                <a:tc>
                  <a:txBody>
                    <a:bodyPr/>
                    <a:lstStyle/>
                    <a:p>
                      <a:r>
                        <a:rPr lang="en-US" sz="1000" b="1"/>
                        <a:t>Economic sustainability</a:t>
                      </a:r>
                    </a:p>
                  </a:txBody>
                  <a:tcPr/>
                </a:tc>
                <a:tc>
                  <a:txBody>
                    <a:bodyPr/>
                    <a:lstStyle/>
                    <a:p>
                      <a:r>
                        <a:rPr lang="en-US" sz="800" i="1">
                          <a:solidFill>
                            <a:srgbClr val="FF0000"/>
                          </a:solidFill>
                        </a:rPr>
                        <a:t>Please tick the aspects describing how this use case benefits economic sustainability.</a:t>
                      </a:r>
                    </a:p>
                    <a:p>
                      <a:pPr marL="171450" indent="-171450">
                        <a:buFont typeface="Wingdings" panose="05000000000000000000" pitchFamily="2" charset="2"/>
                        <a:buChar char="q"/>
                      </a:pPr>
                      <a:r>
                        <a:rPr lang="en-US" sz="900" i="0"/>
                        <a:t>High market and societal relevance, </a:t>
                      </a:r>
                    </a:p>
                    <a:p>
                      <a:pPr marL="171450" indent="-171450">
                        <a:buFont typeface="Wingdings" panose="05000000000000000000" pitchFamily="2" charset="2"/>
                        <a:buChar char="q"/>
                      </a:pPr>
                      <a:r>
                        <a:rPr lang="en-US" sz="900" i="0"/>
                        <a:t>Support for long-term economic development of the society, efficient business models, reliability for critical businesses </a:t>
                      </a:r>
                    </a:p>
                    <a:p>
                      <a:pPr marL="171450" indent="-171450">
                        <a:buFont typeface="Wingdings" panose="05000000000000000000" pitchFamily="2" charset="2"/>
                        <a:buChar char="q"/>
                      </a:pPr>
                      <a:r>
                        <a:rPr lang="en-US" sz="900" b="0" i="0" u="none" strike="noStrike" cap="none">
                          <a:solidFill>
                            <a:schemeClr val="dk1"/>
                          </a:solidFill>
                          <a:sym typeface="Arial"/>
                        </a:rPr>
                        <a:t>Controlled deployment and operational costs e.g. through flexibility, modularity and long-term support</a:t>
                      </a:r>
                    </a:p>
                    <a:p>
                      <a:pPr marL="171450" indent="-171450">
                        <a:buFont typeface="Wingdings" panose="05000000000000000000" pitchFamily="2" charset="2"/>
                        <a:buChar char="q"/>
                      </a:pPr>
                      <a:r>
                        <a:rPr lang="en-US" sz="900" b="0" i="0" u="none" strike="noStrike" cap="none">
                          <a:solidFill>
                            <a:schemeClr val="dk1"/>
                          </a:solidFill>
                          <a:sym typeface="Arial"/>
                        </a:rPr>
                        <a:t>Enabling monetization opportunities of specific 6G stakeholders and users</a:t>
                      </a:r>
                    </a:p>
                    <a:p>
                      <a:pPr marL="171450" indent="-171450">
                        <a:buFont typeface="Wingdings" panose="05000000000000000000" pitchFamily="2" charset="2"/>
                        <a:buChar char="q"/>
                      </a:pPr>
                      <a:endParaRPr lang="en-US" sz="900" b="0" i="0" u="none" strike="noStrike" cap="none">
                        <a:solidFill>
                          <a:schemeClr val="dk1"/>
                        </a:solidFill>
                        <a:sym typeface="Arial"/>
                      </a:endParaRPr>
                    </a:p>
                    <a:p>
                      <a:pPr marL="0" indent="0">
                        <a:buFont typeface="Wingdings" panose="05000000000000000000" pitchFamily="2" charset="2"/>
                        <a:buNone/>
                      </a:pPr>
                      <a:r>
                        <a:rPr lang="en-US" sz="900" i="0">
                          <a:solidFill>
                            <a:schemeClr val="tx1">
                              <a:lumMod val="10000"/>
                            </a:schemeClr>
                          </a:solidFill>
                          <a:effectLst/>
                          <a:latin typeface="+mn-lt"/>
                        </a:rPr>
                        <a:t>Other/comments: </a:t>
                      </a:r>
                    </a:p>
                  </a:txBody>
                  <a:tcPr/>
                </a:tc>
                <a:tc>
                  <a:txBody>
                    <a:bodyPr/>
                    <a:lstStyle/>
                    <a:p>
                      <a:r>
                        <a:rPr lang="en-US" sz="800" i="1">
                          <a:solidFill>
                            <a:srgbClr val="FF0000"/>
                          </a:solidFill>
                        </a:rPr>
                        <a:t>Please tick the aspects describing how this use case may negatively impact economic sustainability if not properly addressed. </a:t>
                      </a:r>
                    </a:p>
                    <a:p>
                      <a:pPr marL="171450" indent="-171450">
                        <a:buFont typeface="Wingdings" panose="05000000000000000000" pitchFamily="2" charset="2"/>
                        <a:buChar char="q"/>
                      </a:pPr>
                      <a:r>
                        <a:rPr lang="en-US" sz="900" i="0"/>
                        <a:t>Business impact of addressing social and environmental sustainability aspects of this use case</a:t>
                      </a:r>
                    </a:p>
                    <a:p>
                      <a:pPr marL="171450" indent="-171450">
                        <a:buFont typeface="Wingdings" panose="05000000000000000000" pitchFamily="2" charset="2"/>
                        <a:buChar char="q"/>
                      </a:pPr>
                      <a:endParaRPr lang="en-US" sz="900" i="0"/>
                    </a:p>
                    <a:p>
                      <a:pPr marL="0" marR="0" lvl="0" indent="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None/>
                        <a:tabLst/>
                        <a:defRPr/>
                      </a:pPr>
                      <a:r>
                        <a:rPr lang="en-US" sz="900" i="0">
                          <a:solidFill>
                            <a:schemeClr val="tx1">
                              <a:lumMod val="10000"/>
                            </a:schemeClr>
                          </a:solidFill>
                          <a:effectLst/>
                          <a:latin typeface="+mn-lt"/>
                        </a:rPr>
                        <a:t>Other/comments: </a:t>
                      </a:r>
                    </a:p>
                    <a:p>
                      <a:pPr marL="0" indent="0">
                        <a:buFont typeface="Wingdings" panose="05000000000000000000" pitchFamily="2" charset="2"/>
                        <a:buNone/>
                      </a:pPr>
                      <a:endParaRPr lang="en-US" sz="900" i="0"/>
                    </a:p>
                    <a:p>
                      <a:pPr marL="171450" indent="-171450">
                        <a:buFontTx/>
                        <a:buChar char="-"/>
                      </a:pPr>
                      <a:endParaRPr lang="en-US" sz="900" i="1"/>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900" i="1"/>
                    </a:p>
                  </a:txBody>
                  <a:tcPr/>
                </a:tc>
                <a:extLst>
                  <a:ext uri="{0D108BD9-81ED-4DB2-BD59-A6C34878D82A}">
                    <a16:rowId xmlns:a16="http://schemas.microsoft.com/office/drawing/2014/main" val="4228857588"/>
                  </a:ext>
                </a:extLst>
              </a:tr>
            </a:tbl>
          </a:graphicData>
        </a:graphic>
      </p:graphicFrame>
      <p:sp>
        <p:nvSpPr>
          <p:cNvPr id="2" name="TextBox 1">
            <a:extLst>
              <a:ext uri="{FF2B5EF4-FFF2-40B4-BE49-F238E27FC236}">
                <a16:creationId xmlns:a16="http://schemas.microsoft.com/office/drawing/2014/main" id="{493965D2-92A2-FACB-D1BB-93324B08B33C}"/>
              </a:ext>
            </a:extLst>
          </p:cNvPr>
          <p:cNvSpPr txBox="1"/>
          <p:nvPr/>
        </p:nvSpPr>
        <p:spPr>
          <a:xfrm rot="20825816">
            <a:off x="4607704" y="3559057"/>
            <a:ext cx="3264388"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nchor="ctr">
            <a:spAutoFit/>
          </a:bodyPr>
          <a:lstStyle/>
          <a:p>
            <a:pPr algn="ctr"/>
            <a:r>
              <a:rPr lang="en-US" dirty="0">
                <a:solidFill>
                  <a:schemeClr val="bg1"/>
                </a:solidFill>
              </a:rPr>
              <a:t>EXAMPLE “</a:t>
            </a:r>
            <a:r>
              <a:rPr lang="en-US" dirty="0" err="1">
                <a:solidFill>
                  <a:schemeClr val="bg1"/>
                </a:solidFill>
              </a:rPr>
              <a:t>tickboxes</a:t>
            </a:r>
            <a:r>
              <a:rPr lang="en-US" dirty="0">
                <a:solidFill>
                  <a:schemeClr val="bg1"/>
                </a:solidFill>
              </a:rPr>
              <a:t>”</a:t>
            </a:r>
          </a:p>
        </p:txBody>
      </p:sp>
      <p:sp>
        <p:nvSpPr>
          <p:cNvPr id="5" name="TextBox 4">
            <a:extLst>
              <a:ext uri="{FF2B5EF4-FFF2-40B4-BE49-F238E27FC236}">
                <a16:creationId xmlns:a16="http://schemas.microsoft.com/office/drawing/2014/main" id="{A4163551-E7D3-0AE9-2813-451DE81E9041}"/>
              </a:ext>
            </a:extLst>
          </p:cNvPr>
          <p:cNvSpPr txBox="1"/>
          <p:nvPr/>
        </p:nvSpPr>
        <p:spPr>
          <a:xfrm rot="20825816">
            <a:off x="113439" y="2863009"/>
            <a:ext cx="2172326" cy="646331"/>
          </a:xfrm>
          <a:prstGeom prst="rect">
            <a:avLst/>
          </a:prstGeom>
        </p:spPr>
        <p:style>
          <a:lnRef idx="2">
            <a:schemeClr val="accent5">
              <a:shade val="15000"/>
            </a:schemeClr>
          </a:lnRef>
          <a:fillRef idx="1">
            <a:schemeClr val="accent5"/>
          </a:fillRef>
          <a:effectRef idx="0">
            <a:schemeClr val="accent5"/>
          </a:effectRef>
          <a:fontRef idx="minor">
            <a:schemeClr val="lt1"/>
          </a:fontRef>
        </p:style>
        <p:txBody>
          <a:bodyPr wrap="none" rtlCol="0">
            <a:spAutoFit/>
          </a:bodyPr>
          <a:lstStyle/>
          <a:p>
            <a:pPr algn="ctr"/>
            <a:r>
              <a:rPr lang="en-US"/>
              <a:t>EXAMPLE KVs</a:t>
            </a:r>
          </a:p>
          <a:p>
            <a:pPr algn="ctr"/>
            <a:r>
              <a:rPr lang="en-US"/>
              <a:t>TBD SEPARATELY</a:t>
            </a:r>
          </a:p>
        </p:txBody>
      </p:sp>
      <p:sp>
        <p:nvSpPr>
          <p:cNvPr id="6" name="Arrow: Right 5">
            <a:extLst>
              <a:ext uri="{FF2B5EF4-FFF2-40B4-BE49-F238E27FC236}">
                <a16:creationId xmlns:a16="http://schemas.microsoft.com/office/drawing/2014/main" id="{5E468FCB-8177-26EA-796E-68CEA2591B9B}"/>
              </a:ext>
            </a:extLst>
          </p:cNvPr>
          <p:cNvSpPr/>
          <p:nvPr/>
        </p:nvSpPr>
        <p:spPr>
          <a:xfrm rot="15368249">
            <a:off x="1148745" y="2609770"/>
            <a:ext cx="245096" cy="174978"/>
          </a:xfrm>
          <a:prstGeom prst="rightArrow">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23300147-4121-DF11-9506-B2DAFEFA15F1}"/>
              </a:ext>
            </a:extLst>
          </p:cNvPr>
          <p:cNvSpPr/>
          <p:nvPr/>
        </p:nvSpPr>
        <p:spPr>
          <a:xfrm rot="4635997">
            <a:off x="1451972" y="3489136"/>
            <a:ext cx="245096" cy="174978"/>
          </a:xfrm>
          <a:prstGeom prst="rightArrow">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13848A6C-0322-443B-5E2D-C31B94F4EA7F}"/>
              </a:ext>
            </a:extLst>
          </p:cNvPr>
          <p:cNvSpPr/>
          <p:nvPr/>
        </p:nvSpPr>
        <p:spPr>
          <a:xfrm rot="4635997">
            <a:off x="219126" y="4365165"/>
            <a:ext cx="1765879" cy="182317"/>
          </a:xfrm>
          <a:prstGeom prst="rightArrow">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48542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6F1BD39D-73E8-D084-8B85-D7634C17C5A4}"/>
              </a:ext>
            </a:extLst>
          </p:cNvPr>
          <p:cNvGraphicFramePr/>
          <p:nvPr>
            <p:extLst>
              <p:ext uri="{D42A27DB-BD31-4B8C-83A1-F6EECF244321}">
                <p14:modId xmlns:p14="http://schemas.microsoft.com/office/powerpoint/2010/main" val="3808324438"/>
              </p:ext>
            </p:extLst>
          </p:nvPr>
        </p:nvGraphicFramePr>
        <p:xfrm>
          <a:off x="2032000" y="1262269"/>
          <a:ext cx="8128000" cy="53671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DDB74FFC-2C37-848C-95C9-92D9F2C727B0}"/>
              </a:ext>
            </a:extLst>
          </p:cNvPr>
          <p:cNvSpPr>
            <a:spLocks noGrp="1"/>
          </p:cNvSpPr>
          <p:nvPr>
            <p:ph type="title"/>
          </p:nvPr>
        </p:nvSpPr>
        <p:spPr/>
        <p:txBody>
          <a:bodyPr/>
          <a:lstStyle/>
          <a:p>
            <a:r>
              <a:rPr lang="en-US" dirty="0"/>
              <a:t>How to implement “key values” in SA1 6G TR</a:t>
            </a:r>
          </a:p>
        </p:txBody>
      </p:sp>
      <p:sp>
        <p:nvSpPr>
          <p:cNvPr id="4" name="Text Placeholder 3">
            <a:extLst>
              <a:ext uri="{FF2B5EF4-FFF2-40B4-BE49-F238E27FC236}">
                <a16:creationId xmlns:a16="http://schemas.microsoft.com/office/drawing/2014/main" id="{6587AB5F-6728-66D1-51B4-431767BA22C5}"/>
              </a:ext>
            </a:extLst>
          </p:cNvPr>
          <p:cNvSpPr>
            <a:spLocks noGrp="1"/>
          </p:cNvSpPr>
          <p:nvPr>
            <p:ph type="body" idx="1"/>
          </p:nvPr>
        </p:nvSpPr>
        <p:spPr>
          <a:xfrm>
            <a:off x="647700" y="1454149"/>
            <a:ext cx="11184400" cy="617247"/>
          </a:xfrm>
        </p:spPr>
        <p:txBody>
          <a:bodyPr/>
          <a:lstStyle/>
          <a:p>
            <a:r>
              <a:rPr lang="en-US"/>
              <a:t>Alternative options to document KV impact </a:t>
            </a:r>
            <a:r>
              <a:rPr lang="en-US" u="sng"/>
              <a:t>at use case level</a:t>
            </a:r>
          </a:p>
        </p:txBody>
      </p:sp>
      <p:sp>
        <p:nvSpPr>
          <p:cNvPr id="2" name="Rectangle: Rounded Corners 1">
            <a:extLst>
              <a:ext uri="{FF2B5EF4-FFF2-40B4-BE49-F238E27FC236}">
                <a16:creationId xmlns:a16="http://schemas.microsoft.com/office/drawing/2014/main" id="{E1BCAB8E-EBFE-468B-F3A0-BBE0D43ADE77}"/>
              </a:ext>
            </a:extLst>
          </p:cNvPr>
          <p:cNvSpPr/>
          <p:nvPr/>
        </p:nvSpPr>
        <p:spPr>
          <a:xfrm>
            <a:off x="774441" y="4572000"/>
            <a:ext cx="9675845" cy="87351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solidFill>
                  <a:schemeClr val="accent3"/>
                </a:solidFill>
                <a:effectLst>
                  <a:outerShdw blurRad="38100" dist="38100" dir="2700000" algn="tl">
                    <a:srgbClr val="000000">
                      <a:alpha val="43137"/>
                    </a:srgbClr>
                  </a:outerShdw>
                </a:effectLst>
              </a:rPr>
              <a:t>Pros</a:t>
            </a:r>
          </a:p>
        </p:txBody>
      </p:sp>
      <p:sp>
        <p:nvSpPr>
          <p:cNvPr id="5" name="Rectangle: Rounded Corners 4">
            <a:extLst>
              <a:ext uri="{FF2B5EF4-FFF2-40B4-BE49-F238E27FC236}">
                <a16:creationId xmlns:a16="http://schemas.microsoft.com/office/drawing/2014/main" id="{4AE8545A-9883-9F48-D924-BB109A667DD4}"/>
              </a:ext>
            </a:extLst>
          </p:cNvPr>
          <p:cNvSpPr/>
          <p:nvPr/>
        </p:nvSpPr>
        <p:spPr>
          <a:xfrm>
            <a:off x="774441" y="5535046"/>
            <a:ext cx="9675845" cy="94413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solidFill>
                  <a:srgbClr val="FF0000"/>
                </a:solidFill>
                <a:effectLst>
                  <a:outerShdw blurRad="38100" dist="38100" dir="2700000" algn="tl">
                    <a:srgbClr val="000000">
                      <a:alpha val="43137"/>
                    </a:srgbClr>
                  </a:outerShdw>
                </a:effectLst>
              </a:rPr>
              <a:t>Cons</a:t>
            </a:r>
          </a:p>
        </p:txBody>
      </p:sp>
      <p:sp>
        <p:nvSpPr>
          <p:cNvPr id="6" name="TextBox 5">
            <a:extLst>
              <a:ext uri="{FF2B5EF4-FFF2-40B4-BE49-F238E27FC236}">
                <a16:creationId xmlns:a16="http://schemas.microsoft.com/office/drawing/2014/main" id="{00DC9026-8C68-645D-24CA-757C04AC9C64}"/>
              </a:ext>
            </a:extLst>
          </p:cNvPr>
          <p:cNvSpPr txBox="1"/>
          <p:nvPr/>
        </p:nvSpPr>
        <p:spPr>
          <a:xfrm>
            <a:off x="2098352" y="4572000"/>
            <a:ext cx="1746035" cy="1892826"/>
          </a:xfrm>
          <a:prstGeom prst="rect">
            <a:avLst/>
          </a:prstGeom>
          <a:noFill/>
        </p:spPr>
        <p:txBody>
          <a:bodyPr wrap="square" rtlCol="0">
            <a:spAutoFit/>
          </a:bodyPr>
          <a:lstStyle/>
          <a:p>
            <a:pPr marL="171450" indent="-171450">
              <a:buFont typeface="Arial" panose="020B0604020202020204" pitchFamily="34" charset="0"/>
              <a:buChar char="•"/>
            </a:pPr>
            <a:r>
              <a:rPr lang="en-US" sz="900" dirty="0">
                <a:solidFill>
                  <a:schemeClr val="bg1"/>
                </a:solidFill>
              </a:rPr>
              <a:t>No impact on TR skeleton</a:t>
            </a: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r>
              <a:rPr lang="en-US" sz="900" dirty="0">
                <a:solidFill>
                  <a:schemeClr val="bg1"/>
                </a:solidFill>
              </a:rPr>
              <a:t>No exploitability beyond initial UC discussion (not in TR)</a:t>
            </a:r>
          </a:p>
          <a:p>
            <a:pPr marL="171450" indent="-171450">
              <a:buFont typeface="Arial" panose="020B0604020202020204" pitchFamily="34" charset="0"/>
              <a:buChar char="•"/>
            </a:pPr>
            <a:r>
              <a:rPr lang="en-US" sz="900" dirty="0">
                <a:solidFill>
                  <a:schemeClr val="bg1"/>
                </a:solidFill>
              </a:rPr>
              <a:t>Risk of “KV-washing”</a:t>
            </a:r>
          </a:p>
          <a:p>
            <a:pPr marL="171450" indent="-171450">
              <a:buFont typeface="Arial" panose="020B0604020202020204" pitchFamily="34" charset="0"/>
              <a:buChar char="•"/>
            </a:pPr>
            <a:r>
              <a:rPr lang="en-US" sz="900" dirty="0">
                <a:solidFill>
                  <a:schemeClr val="bg1"/>
                </a:solidFill>
              </a:rPr>
              <a:t>Complex to write and revise</a:t>
            </a:r>
          </a:p>
        </p:txBody>
      </p:sp>
      <p:sp>
        <p:nvSpPr>
          <p:cNvPr id="8" name="TextBox 7">
            <a:extLst>
              <a:ext uri="{FF2B5EF4-FFF2-40B4-BE49-F238E27FC236}">
                <a16:creationId xmlns:a16="http://schemas.microsoft.com/office/drawing/2014/main" id="{DDE4B24B-E4B1-2787-9526-7917FB3FFFFB}"/>
              </a:ext>
            </a:extLst>
          </p:cNvPr>
          <p:cNvSpPr txBox="1"/>
          <p:nvPr/>
        </p:nvSpPr>
        <p:spPr>
          <a:xfrm>
            <a:off x="4202986" y="4591313"/>
            <a:ext cx="1818866" cy="1754326"/>
          </a:xfrm>
          <a:prstGeom prst="rect">
            <a:avLst/>
          </a:prstGeom>
          <a:noFill/>
        </p:spPr>
        <p:txBody>
          <a:bodyPr wrap="square" rtlCol="0">
            <a:spAutoFit/>
          </a:bodyPr>
          <a:lstStyle/>
          <a:p>
            <a:pPr marL="171450" indent="-171450">
              <a:buFont typeface="Arial" panose="020B0604020202020204" pitchFamily="34" charset="0"/>
              <a:buChar char="•"/>
            </a:pPr>
            <a:r>
              <a:rPr lang="en-US" sz="900" dirty="0">
                <a:solidFill>
                  <a:schemeClr val="bg1"/>
                </a:solidFill>
              </a:rPr>
              <a:t>No impact on TR skeleton</a:t>
            </a: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r>
              <a:rPr lang="en-US" sz="900" dirty="0">
                <a:solidFill>
                  <a:schemeClr val="bg1"/>
                </a:solidFill>
              </a:rPr>
              <a:t>Limited exploitability of text (no guidance on statements)</a:t>
            </a:r>
          </a:p>
          <a:p>
            <a:pPr marL="171450" indent="-171450">
              <a:buFont typeface="Arial" panose="020B0604020202020204" pitchFamily="34" charset="0"/>
              <a:buChar char="•"/>
            </a:pPr>
            <a:r>
              <a:rPr lang="en-US" sz="900" dirty="0">
                <a:solidFill>
                  <a:schemeClr val="bg1"/>
                </a:solidFill>
              </a:rPr>
              <a:t>Risk of “KV-washing”</a:t>
            </a:r>
          </a:p>
          <a:p>
            <a:pPr marL="171450" indent="-171450">
              <a:buFont typeface="Arial" panose="020B0604020202020204" pitchFamily="34" charset="0"/>
              <a:buChar char="•"/>
            </a:pPr>
            <a:r>
              <a:rPr lang="en-US" sz="900" dirty="0">
                <a:solidFill>
                  <a:schemeClr val="bg1"/>
                </a:solidFill>
              </a:rPr>
              <a:t>Complex to write and revise</a:t>
            </a:r>
          </a:p>
          <a:p>
            <a:pPr marL="171450" indent="-171450">
              <a:buFont typeface="Arial" panose="020B0604020202020204" pitchFamily="34" charset="0"/>
              <a:buChar char="•"/>
            </a:pPr>
            <a:endParaRPr lang="en-US" sz="900" dirty="0">
              <a:solidFill>
                <a:schemeClr val="bg1"/>
              </a:solidFill>
            </a:endParaRPr>
          </a:p>
        </p:txBody>
      </p:sp>
      <p:sp>
        <p:nvSpPr>
          <p:cNvPr id="9" name="TextBox 8">
            <a:extLst>
              <a:ext uri="{FF2B5EF4-FFF2-40B4-BE49-F238E27FC236}">
                <a16:creationId xmlns:a16="http://schemas.microsoft.com/office/drawing/2014/main" id="{F85C9A09-F924-B882-855D-58F6AA851946}"/>
              </a:ext>
            </a:extLst>
          </p:cNvPr>
          <p:cNvSpPr txBox="1"/>
          <p:nvPr/>
        </p:nvSpPr>
        <p:spPr>
          <a:xfrm>
            <a:off x="6312138" y="4591963"/>
            <a:ext cx="1623527" cy="1615827"/>
          </a:xfrm>
          <a:prstGeom prst="rect">
            <a:avLst/>
          </a:prstGeom>
          <a:noFill/>
        </p:spPr>
        <p:txBody>
          <a:bodyPr wrap="square" rtlCol="0">
            <a:spAutoFit/>
          </a:bodyPr>
          <a:lstStyle/>
          <a:p>
            <a:pPr marL="171450" indent="-171450">
              <a:buFont typeface="Arial" panose="020B0604020202020204" pitchFamily="34" charset="0"/>
              <a:buChar char="•"/>
            </a:pPr>
            <a:r>
              <a:rPr lang="en-US" sz="900" dirty="0">
                <a:solidFill>
                  <a:schemeClr val="bg1"/>
                </a:solidFill>
              </a:rPr>
              <a:t>Flexible exploitability of text (guidance per KV + custom statements)</a:t>
            </a: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r>
              <a:rPr lang="en-US" sz="900" dirty="0">
                <a:solidFill>
                  <a:schemeClr val="bg1"/>
                </a:solidFill>
              </a:rPr>
              <a:t>Requires common “KVs” to be predefined</a:t>
            </a:r>
          </a:p>
          <a:p>
            <a:pPr marL="171450" indent="-171450">
              <a:buFont typeface="Arial" panose="020B0604020202020204" pitchFamily="34" charset="0"/>
              <a:buChar char="•"/>
            </a:pPr>
            <a:r>
              <a:rPr lang="en-US" sz="900" dirty="0">
                <a:solidFill>
                  <a:schemeClr val="bg1"/>
                </a:solidFill>
              </a:rPr>
              <a:t>Impact on TR skeleton (UC template change)</a:t>
            </a:r>
          </a:p>
        </p:txBody>
      </p:sp>
      <p:sp>
        <p:nvSpPr>
          <p:cNvPr id="10" name="TextBox 9">
            <a:extLst>
              <a:ext uri="{FF2B5EF4-FFF2-40B4-BE49-F238E27FC236}">
                <a16:creationId xmlns:a16="http://schemas.microsoft.com/office/drawing/2014/main" id="{2D141D20-2731-7CE2-8386-298F617B4B66}"/>
              </a:ext>
            </a:extLst>
          </p:cNvPr>
          <p:cNvSpPr txBox="1"/>
          <p:nvPr/>
        </p:nvSpPr>
        <p:spPr>
          <a:xfrm>
            <a:off x="8347615" y="4594554"/>
            <a:ext cx="1778540" cy="2031325"/>
          </a:xfrm>
          <a:prstGeom prst="rect">
            <a:avLst/>
          </a:prstGeom>
          <a:noFill/>
        </p:spPr>
        <p:txBody>
          <a:bodyPr wrap="square" rtlCol="0">
            <a:spAutoFit/>
          </a:bodyPr>
          <a:lstStyle/>
          <a:p>
            <a:pPr marL="171450" indent="-171450">
              <a:buFont typeface="Arial" panose="020B0604020202020204" pitchFamily="34" charset="0"/>
              <a:buChar char="•"/>
            </a:pPr>
            <a:r>
              <a:rPr lang="en-US" sz="900" dirty="0">
                <a:solidFill>
                  <a:schemeClr val="bg1"/>
                </a:solidFill>
              </a:rPr>
              <a:t>Simple to fill</a:t>
            </a: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endParaRPr lang="en-US" sz="900" dirty="0">
              <a:solidFill>
                <a:schemeClr val="bg1"/>
              </a:solidFill>
            </a:endParaRPr>
          </a:p>
          <a:p>
            <a:pPr marL="171450" indent="-171450">
              <a:buFont typeface="Arial" panose="020B0604020202020204" pitchFamily="34" charset="0"/>
              <a:buChar char="•"/>
            </a:pPr>
            <a:r>
              <a:rPr lang="en-US" sz="900" dirty="0">
                <a:solidFill>
                  <a:schemeClr val="bg1"/>
                </a:solidFill>
              </a:rPr>
              <a:t>Limited exploitability (no text)</a:t>
            </a:r>
          </a:p>
          <a:p>
            <a:pPr marL="171450" indent="-171450">
              <a:buFont typeface="Arial" panose="020B0604020202020204" pitchFamily="34" charset="0"/>
              <a:buChar char="•"/>
            </a:pPr>
            <a:r>
              <a:rPr lang="en-US" sz="900" dirty="0">
                <a:solidFill>
                  <a:schemeClr val="bg1"/>
                </a:solidFill>
              </a:rPr>
              <a:t>Requires common “items” to be predefined &amp; agreed</a:t>
            </a:r>
          </a:p>
          <a:p>
            <a:pPr marL="171450" indent="-171450">
              <a:buFont typeface="Arial" panose="020B0604020202020204" pitchFamily="34" charset="0"/>
              <a:buChar char="•"/>
            </a:pPr>
            <a:r>
              <a:rPr lang="en-US" sz="900" dirty="0">
                <a:solidFill>
                  <a:schemeClr val="bg1"/>
                </a:solidFill>
              </a:rPr>
              <a:t>Impact on TR skeleton (UC template change)</a:t>
            </a:r>
          </a:p>
          <a:p>
            <a:pPr marL="171450" indent="-171450">
              <a:buFont typeface="Arial" panose="020B0604020202020204" pitchFamily="34" charset="0"/>
              <a:buChar char="•"/>
            </a:pPr>
            <a:endParaRPr lang="en-US" sz="900" dirty="0">
              <a:solidFill>
                <a:schemeClr val="bg1"/>
              </a:solidFill>
            </a:endParaRPr>
          </a:p>
        </p:txBody>
      </p:sp>
    </p:spTree>
    <p:extLst>
      <p:ext uri="{BB962C8B-B14F-4D97-AF65-F5344CB8AC3E}">
        <p14:creationId xmlns:p14="http://schemas.microsoft.com/office/powerpoint/2010/main" val="3937208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6F1BD39D-73E8-D084-8B85-D7634C17C5A4}"/>
              </a:ext>
            </a:extLst>
          </p:cNvPr>
          <p:cNvGraphicFramePr/>
          <p:nvPr/>
        </p:nvGraphicFramePr>
        <p:xfrm>
          <a:off x="2032000" y="1262269"/>
          <a:ext cx="8128000" cy="53671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DDB74FFC-2C37-848C-95C9-92D9F2C727B0}"/>
              </a:ext>
            </a:extLst>
          </p:cNvPr>
          <p:cNvSpPr>
            <a:spLocks noGrp="1"/>
          </p:cNvSpPr>
          <p:nvPr>
            <p:ph type="title"/>
          </p:nvPr>
        </p:nvSpPr>
        <p:spPr/>
        <p:txBody>
          <a:bodyPr/>
          <a:lstStyle/>
          <a:p>
            <a:r>
              <a:rPr lang="en-US" dirty="0"/>
              <a:t>How to implement “key values” in SA1 6G TR</a:t>
            </a:r>
          </a:p>
        </p:txBody>
      </p:sp>
      <p:sp>
        <p:nvSpPr>
          <p:cNvPr id="4" name="Text Placeholder 3">
            <a:extLst>
              <a:ext uri="{FF2B5EF4-FFF2-40B4-BE49-F238E27FC236}">
                <a16:creationId xmlns:a16="http://schemas.microsoft.com/office/drawing/2014/main" id="{6587AB5F-6728-66D1-51B4-431767BA22C5}"/>
              </a:ext>
            </a:extLst>
          </p:cNvPr>
          <p:cNvSpPr>
            <a:spLocks noGrp="1"/>
          </p:cNvSpPr>
          <p:nvPr>
            <p:ph type="body" idx="1"/>
          </p:nvPr>
        </p:nvSpPr>
        <p:spPr>
          <a:xfrm>
            <a:off x="647700" y="1454149"/>
            <a:ext cx="11184400" cy="617247"/>
          </a:xfrm>
        </p:spPr>
        <p:txBody>
          <a:bodyPr/>
          <a:lstStyle/>
          <a:p>
            <a:r>
              <a:rPr lang="en-US"/>
              <a:t>Alternative options to document KV impact </a:t>
            </a:r>
            <a:r>
              <a:rPr lang="en-US" u="sng"/>
              <a:t>at use case level</a:t>
            </a:r>
          </a:p>
        </p:txBody>
      </p:sp>
      <p:sp>
        <p:nvSpPr>
          <p:cNvPr id="12" name="Text Placeholder 3">
            <a:extLst>
              <a:ext uri="{FF2B5EF4-FFF2-40B4-BE49-F238E27FC236}">
                <a16:creationId xmlns:a16="http://schemas.microsoft.com/office/drawing/2014/main" id="{FAD65C8D-8401-5A1B-D0EE-18EAD9F16E6A}"/>
              </a:ext>
            </a:extLst>
          </p:cNvPr>
          <p:cNvSpPr txBox="1">
            <a:spLocks/>
          </p:cNvSpPr>
          <p:nvPr/>
        </p:nvSpPr>
        <p:spPr>
          <a:xfrm>
            <a:off x="647700" y="4572000"/>
            <a:ext cx="10399745" cy="1950098"/>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spcFirstLastPara="1" wrap="square" lIns="91425" tIns="45700" rIns="91425" bIns="45700" anchor="t" anchorCtr="0">
            <a:noAutofit/>
          </a:bodyPr>
          <a:lstStyle>
            <a:defPPr marR="0" lvl="0" algn="l" rtl="0">
              <a:lnSpc>
                <a:spcPct val="100000"/>
              </a:lnSpc>
              <a:spcBef>
                <a:spcPts val="0"/>
              </a:spcBef>
              <a:spcAft>
                <a:spcPts val="0"/>
              </a:spcAft>
            </a:defPPr>
            <a:lvl1pPr marL="609585" marR="0" lvl="0" indent="-541853" algn="l" rtl="0">
              <a:lnSpc>
                <a:spcPct val="100000"/>
              </a:lnSpc>
              <a:spcBef>
                <a:spcPts val="747"/>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1219170" marR="0" lvl="1" indent="-457189" algn="l" rtl="0">
              <a:lnSpc>
                <a:spcPct val="100000"/>
              </a:lnSpc>
              <a:spcBef>
                <a:spcPts val="48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828754" marR="0" lvl="2" indent="-457189" algn="l" rtl="0">
              <a:lnSpc>
                <a:spcPct val="100000"/>
              </a:lnSpc>
              <a:spcBef>
                <a:spcPts val="48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2438339" marR="0" lvl="3" indent="-457189" algn="l" rtl="0">
              <a:lnSpc>
                <a:spcPct val="100000"/>
              </a:lnSpc>
              <a:spcBef>
                <a:spcPts val="48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3047924" marR="0" lvl="4"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3657509" marR="0" lvl="5"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4267093" marR="0" lvl="6"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4876678" marR="0" lvl="7"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5486263" marR="0" lvl="8" indent="-457189" algn="l" rtl="0">
              <a:lnSpc>
                <a:spcPct val="100000"/>
              </a:lnSpc>
              <a:spcBef>
                <a:spcPts val="48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r>
              <a:rPr lang="en-US" kern="0" dirty="0"/>
              <a:t>Option C/D do not prevent A/B: Possible combination</a:t>
            </a:r>
          </a:p>
          <a:p>
            <a:pPr lvl="1"/>
            <a:r>
              <a:rPr lang="en-US" kern="0" dirty="0"/>
              <a:t>Option B (/A) for all use cases in Annex</a:t>
            </a:r>
          </a:p>
          <a:p>
            <a:pPr lvl="1"/>
            <a:r>
              <a:rPr lang="en-US" kern="0" dirty="0"/>
              <a:t>Option C (/D) for the “area of interest” use cases in main TR section</a:t>
            </a:r>
          </a:p>
        </p:txBody>
      </p:sp>
    </p:spTree>
    <p:extLst>
      <p:ext uri="{BB962C8B-B14F-4D97-AF65-F5344CB8AC3E}">
        <p14:creationId xmlns:p14="http://schemas.microsoft.com/office/powerpoint/2010/main" val="1535682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A9383A-E3FE-6A54-130C-CFF08C39B1A8}"/>
              </a:ext>
            </a:extLst>
          </p:cNvPr>
          <p:cNvSpPr>
            <a:spLocks noGrp="1"/>
          </p:cNvSpPr>
          <p:nvPr>
            <p:ph type="title"/>
          </p:nvPr>
        </p:nvSpPr>
        <p:spPr>
          <a:xfrm>
            <a:off x="651933" y="228600"/>
            <a:ext cx="9103600" cy="1143200"/>
          </a:xfrm>
        </p:spPr>
        <p:txBody>
          <a:bodyPr/>
          <a:lstStyle/>
          <a:p>
            <a:r>
              <a:rPr lang="en-US"/>
              <a:t>Open issues</a:t>
            </a:r>
          </a:p>
        </p:txBody>
      </p:sp>
      <p:sp>
        <p:nvSpPr>
          <p:cNvPr id="4" name="Text Placeholder 3">
            <a:extLst>
              <a:ext uri="{FF2B5EF4-FFF2-40B4-BE49-F238E27FC236}">
                <a16:creationId xmlns:a16="http://schemas.microsoft.com/office/drawing/2014/main" id="{9E8A7ECA-0524-C64B-9D7C-651ACDD9BC7D}"/>
              </a:ext>
            </a:extLst>
          </p:cNvPr>
          <p:cNvSpPr>
            <a:spLocks noGrp="1"/>
          </p:cNvSpPr>
          <p:nvPr>
            <p:ph type="body" idx="1"/>
          </p:nvPr>
        </p:nvSpPr>
        <p:spPr>
          <a:xfrm>
            <a:off x="647700" y="1454149"/>
            <a:ext cx="11184400" cy="4830400"/>
          </a:xfrm>
        </p:spPr>
        <p:txBody>
          <a:bodyPr/>
          <a:lstStyle/>
          <a:p>
            <a:r>
              <a:rPr lang="en-US" sz="2400" dirty="0"/>
              <a:t>How to improve the analysis of the KV impacts of the study’s use cases ?</a:t>
            </a:r>
          </a:p>
          <a:p>
            <a:pPr lvl="1"/>
            <a:r>
              <a:rPr lang="en-US" sz="2000" dirty="0"/>
              <a:t>Should some “consolidation” be useful ?</a:t>
            </a:r>
          </a:p>
          <a:p>
            <a:pPr lvl="1"/>
            <a:r>
              <a:rPr lang="en-US" sz="2000" dirty="0"/>
              <a:t>Note: discussion time on this consolidation step will allow more qualitative documentation and output, whilst saving time on the per-use case analysis. </a:t>
            </a:r>
          </a:p>
          <a:p>
            <a:r>
              <a:rPr lang="en-US" sz="2400" dirty="0"/>
              <a:t>Is it needed to discuss KVs in the TR in other sections ? E.g.</a:t>
            </a:r>
          </a:p>
          <a:p>
            <a:pPr lvl="1"/>
            <a:r>
              <a:rPr lang="en-US" sz="2000" dirty="0"/>
              <a:t>“6G overarching principles &amp; key values” </a:t>
            </a:r>
            <a:r>
              <a:rPr lang="en-US" sz="2000" dirty="0">
                <a:sym typeface="Wingdings" panose="05000000000000000000" pitchFamily="2" charset="2"/>
              </a:rPr>
              <a:t> in the “Overview”</a:t>
            </a:r>
            <a:endParaRPr lang="en-US" sz="2000" dirty="0"/>
          </a:p>
          <a:p>
            <a:pPr lvl="1"/>
            <a:r>
              <a:rPr lang="en-US" sz="2000" dirty="0"/>
              <a:t>Summary of KV “coverage” by UCs </a:t>
            </a:r>
            <a:r>
              <a:rPr lang="en-US" sz="2000" dirty="0">
                <a:sym typeface="Wingdings" panose="05000000000000000000" pitchFamily="2" charset="2"/>
              </a:rPr>
              <a:t> in the “Conclusions”</a:t>
            </a:r>
            <a:endParaRPr lang="en-US" sz="2000" dirty="0"/>
          </a:p>
          <a:p>
            <a:endParaRPr lang="en-US" sz="2400" dirty="0"/>
          </a:p>
        </p:txBody>
      </p:sp>
    </p:spTree>
    <p:extLst>
      <p:ext uri="{BB962C8B-B14F-4D97-AF65-F5344CB8AC3E}">
        <p14:creationId xmlns:p14="http://schemas.microsoft.com/office/powerpoint/2010/main" val="6727607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741A29-0D75-2CD8-64CE-8CB17FCDF029}"/>
              </a:ext>
            </a:extLst>
          </p:cNvPr>
          <p:cNvSpPr>
            <a:spLocks noGrp="1"/>
          </p:cNvSpPr>
          <p:nvPr>
            <p:ph type="title"/>
          </p:nvPr>
        </p:nvSpPr>
        <p:spPr/>
        <p:txBody>
          <a:bodyPr/>
          <a:lstStyle/>
          <a:p>
            <a:r>
              <a:rPr lang="en-US"/>
              <a:t>Summary of proposal</a:t>
            </a:r>
          </a:p>
        </p:txBody>
      </p:sp>
      <p:sp>
        <p:nvSpPr>
          <p:cNvPr id="4" name="Text Placeholder 3">
            <a:extLst>
              <a:ext uri="{FF2B5EF4-FFF2-40B4-BE49-F238E27FC236}">
                <a16:creationId xmlns:a16="http://schemas.microsoft.com/office/drawing/2014/main" id="{193435C7-5031-3283-73D3-66EE22E9333D}"/>
              </a:ext>
            </a:extLst>
          </p:cNvPr>
          <p:cNvSpPr>
            <a:spLocks noGrp="1"/>
          </p:cNvSpPr>
          <p:nvPr>
            <p:ph type="body" idx="1"/>
          </p:nvPr>
        </p:nvSpPr>
        <p:spPr/>
        <p:txBody>
          <a:bodyPr/>
          <a:lstStyle/>
          <a:p>
            <a:r>
              <a:rPr lang="en-US" sz="2400" dirty="0"/>
              <a:t>It is proposed to document</a:t>
            </a:r>
            <a:r>
              <a:rPr lang="en-US" altLang="en-US" sz="2400" dirty="0"/>
              <a:t> KV impact of each use case in the 6G SA1 TR</a:t>
            </a:r>
          </a:p>
          <a:p>
            <a:r>
              <a:rPr lang="en-US" altLang="en-US" sz="2400" dirty="0"/>
              <a:t>Several options are discussed, to help the group get consensus</a:t>
            </a:r>
          </a:p>
          <a:p>
            <a:r>
              <a:rPr lang="en-US" altLang="en-US" sz="2400" dirty="0"/>
              <a:t>Some open issues are presented to address KVs in other sections of the TR</a:t>
            </a:r>
          </a:p>
        </p:txBody>
      </p:sp>
    </p:spTree>
    <p:extLst>
      <p:ext uri="{BB962C8B-B14F-4D97-AF65-F5344CB8AC3E}">
        <p14:creationId xmlns:p14="http://schemas.microsoft.com/office/powerpoint/2010/main" val="24767254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8C9FAC04-6B0F-0239-C360-AD1371FC99E3}"/>
              </a:ext>
            </a:extLst>
          </p:cNvPr>
          <p:cNvSpPr>
            <a:spLocks noGrp="1"/>
          </p:cNvSpPr>
          <p:nvPr>
            <p:ph type="subTitle" idx="1"/>
          </p:nvPr>
        </p:nvSpPr>
        <p:spPr/>
        <p:txBody>
          <a:bodyPr/>
          <a:lstStyle/>
          <a:p>
            <a:endParaRPr lang="en-US"/>
          </a:p>
        </p:txBody>
      </p:sp>
      <p:sp>
        <p:nvSpPr>
          <p:cNvPr id="2" name="Title 1">
            <a:extLst>
              <a:ext uri="{FF2B5EF4-FFF2-40B4-BE49-F238E27FC236}">
                <a16:creationId xmlns:a16="http://schemas.microsoft.com/office/drawing/2014/main" id="{AFE3C4C7-EAD5-D4FC-96F4-798C26AB33D8}"/>
              </a:ext>
            </a:extLst>
          </p:cNvPr>
          <p:cNvSpPr>
            <a:spLocks noGrp="1"/>
          </p:cNvSpPr>
          <p:nvPr>
            <p:ph type="ctrTitle" idx="4294967295"/>
          </p:nvPr>
        </p:nvSpPr>
        <p:spPr>
          <a:xfrm>
            <a:off x="0" y="2132013"/>
            <a:ext cx="10363200" cy="1468437"/>
          </a:xfrm>
        </p:spPr>
        <p:txBody>
          <a:bodyPr/>
          <a:lstStyle/>
          <a:p>
            <a:r>
              <a:rPr lang="en-US"/>
              <a:t>Annex</a:t>
            </a:r>
          </a:p>
        </p:txBody>
      </p:sp>
    </p:spTree>
    <p:extLst>
      <p:ext uri="{BB962C8B-B14F-4D97-AF65-F5344CB8AC3E}">
        <p14:creationId xmlns:p14="http://schemas.microsoft.com/office/powerpoint/2010/main" val="1560195137"/>
      </p:ext>
    </p:extLst>
  </p:cSld>
  <p:clrMapOvr>
    <a:overrideClrMapping bg1="lt1" tx1="dk1" bg2="dk2" tx2="lt2" accent1="accent1" accent2="accent2" accent3="accent3" accent4="accent4" accent5="accent5" accent6="accent6" hlink="hlink" folHlink="folHlink"/>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52E5819-F7C4-B67E-5192-929087234E0B}"/>
              </a:ext>
            </a:extLst>
          </p:cNvPr>
          <p:cNvSpPr>
            <a:spLocks noGrp="1"/>
          </p:cNvSpPr>
          <p:nvPr>
            <p:ph type="title"/>
          </p:nvPr>
        </p:nvSpPr>
        <p:spPr/>
        <p:txBody>
          <a:bodyPr/>
          <a:lstStyle/>
          <a:p>
            <a:r>
              <a:rPr lang="en-US"/>
              <a:t>Example Use Case analysis</a:t>
            </a:r>
          </a:p>
        </p:txBody>
      </p:sp>
      <p:sp>
        <p:nvSpPr>
          <p:cNvPr id="6" name="Text Placeholder 5">
            <a:extLst>
              <a:ext uri="{FF2B5EF4-FFF2-40B4-BE49-F238E27FC236}">
                <a16:creationId xmlns:a16="http://schemas.microsoft.com/office/drawing/2014/main" id="{C445A354-B53E-8D46-5FE8-B7300924322A}"/>
              </a:ext>
            </a:extLst>
          </p:cNvPr>
          <p:cNvSpPr>
            <a:spLocks noGrp="1"/>
          </p:cNvSpPr>
          <p:nvPr>
            <p:ph type="body" idx="1"/>
          </p:nvPr>
        </p:nvSpPr>
        <p:spPr/>
        <p:txBody>
          <a:bodyPr/>
          <a:lstStyle/>
          <a:p>
            <a:r>
              <a:rPr lang="en-US" dirty="0"/>
              <a:t>The following examples are based the “Seamless Immersive Experience” (linked to Metaverse) from Hexa-X II D1.2 (</a:t>
            </a:r>
            <a:r>
              <a:rPr lang="en-US" dirty="0">
                <a:hlinkClick r:id="rId2"/>
              </a:rPr>
              <a:t>https://hexa-x-ii.eu/wp-content/uploads/2024/01/Hexa-X-II-D1.2_slideSet.pdf</a:t>
            </a:r>
            <a:r>
              <a:rPr lang="en-US" dirty="0"/>
              <a:t>)</a:t>
            </a:r>
          </a:p>
          <a:p>
            <a:r>
              <a:rPr lang="en-US" dirty="0"/>
              <a:t>The same use case is analyzed against the same KVs, but according the different options A/B, C, D</a:t>
            </a:r>
          </a:p>
          <a:p>
            <a:pPr lvl="1"/>
            <a:r>
              <a:rPr lang="en-US" dirty="0"/>
              <a:t>KVs: Environmental sustainability, social sustainability, economic sustainability</a:t>
            </a:r>
          </a:p>
          <a:p>
            <a:endParaRPr lang="en-US" dirty="0"/>
          </a:p>
          <a:p>
            <a:r>
              <a:rPr lang="en-US" dirty="0"/>
              <a:t>This annex intends to show the *possible* documentation of a specific Use case against selected KVs</a:t>
            </a:r>
          </a:p>
        </p:txBody>
      </p:sp>
      <p:sp>
        <p:nvSpPr>
          <p:cNvPr id="4" name="Slide Number Placeholder 3">
            <a:extLst>
              <a:ext uri="{FF2B5EF4-FFF2-40B4-BE49-F238E27FC236}">
                <a16:creationId xmlns:a16="http://schemas.microsoft.com/office/drawing/2014/main" id="{2E0C0910-4DB4-16C5-9FB0-FBBB4357A5CF}"/>
              </a:ext>
            </a:extLst>
          </p:cNvPr>
          <p:cNvSpPr>
            <a:spLocks noGrp="1"/>
          </p:cNvSpPr>
          <p:nvPr>
            <p:ph type="sldNum" sz="quarter" idx="4294967295"/>
          </p:nvPr>
        </p:nvSpPr>
        <p:spPr>
          <a:xfrm>
            <a:off x="0" y="0"/>
            <a:ext cx="0" cy="0"/>
          </a:xfrm>
        </p:spPr>
        <p:txBody>
          <a:bodyPr/>
          <a:lstStyle/>
          <a:p>
            <a:pPr>
              <a:defRPr/>
            </a:pPr>
            <a:endParaRPr lang="en-GB" altLang="en-US" dirty="0"/>
          </a:p>
        </p:txBody>
      </p:sp>
    </p:spTree>
    <p:extLst>
      <p:ext uri="{BB962C8B-B14F-4D97-AF65-F5344CB8AC3E}">
        <p14:creationId xmlns:p14="http://schemas.microsoft.com/office/powerpoint/2010/main" val="42676206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ADCBA5-01C6-1ACC-A74A-238EA577F8DF}"/>
              </a:ext>
            </a:extLst>
          </p:cNvPr>
          <p:cNvSpPr>
            <a:spLocks noGrp="1"/>
          </p:cNvSpPr>
          <p:nvPr>
            <p:ph type="title"/>
          </p:nvPr>
        </p:nvSpPr>
        <p:spPr/>
        <p:txBody>
          <a:bodyPr/>
          <a:lstStyle/>
          <a:p>
            <a:r>
              <a:rPr lang="en-US" sz="2800" dirty="0"/>
              <a:t>Use case: Seamless Immersive Experience (</a:t>
            </a:r>
            <a:r>
              <a:rPr lang="en-US" sz="2800" u="sng" dirty="0"/>
              <a:t>option C</a:t>
            </a:r>
            <a:r>
              <a:rPr lang="en-US" sz="2800" dirty="0"/>
              <a:t>)</a:t>
            </a:r>
          </a:p>
        </p:txBody>
      </p:sp>
      <p:sp>
        <p:nvSpPr>
          <p:cNvPr id="4" name="Slide Number Placeholder 3">
            <a:extLst>
              <a:ext uri="{FF2B5EF4-FFF2-40B4-BE49-F238E27FC236}">
                <a16:creationId xmlns:a16="http://schemas.microsoft.com/office/drawing/2014/main" id="{611F1947-32EB-B133-BF3E-D6D2CD35E2A5}"/>
              </a:ext>
            </a:extLst>
          </p:cNvPr>
          <p:cNvSpPr>
            <a:spLocks noGrp="1"/>
          </p:cNvSpPr>
          <p:nvPr>
            <p:ph type="sldNum" sz="quarter" idx="4294967295"/>
          </p:nvPr>
        </p:nvSpPr>
        <p:spPr>
          <a:xfrm>
            <a:off x="0" y="0"/>
            <a:ext cx="0" cy="0"/>
          </a:xfrm>
        </p:spPr>
        <p:txBody>
          <a:bodyPr/>
          <a:lstStyle/>
          <a:p>
            <a:pPr>
              <a:defRPr/>
            </a:pPr>
            <a:endParaRPr lang="en-GB" altLang="en-US"/>
          </a:p>
        </p:txBody>
      </p:sp>
      <p:graphicFrame>
        <p:nvGraphicFramePr>
          <p:cNvPr id="7" name="Table 6">
            <a:extLst>
              <a:ext uri="{FF2B5EF4-FFF2-40B4-BE49-F238E27FC236}">
                <a16:creationId xmlns:a16="http://schemas.microsoft.com/office/drawing/2014/main" id="{40210697-CD3D-A4AD-3B72-1B8C31F859E6}"/>
              </a:ext>
            </a:extLst>
          </p:cNvPr>
          <p:cNvGraphicFramePr>
            <a:graphicFrameLocks noGrp="1"/>
          </p:cNvGraphicFramePr>
          <p:nvPr>
            <p:extLst>
              <p:ext uri="{D42A27DB-BD31-4B8C-83A1-F6EECF244321}">
                <p14:modId xmlns:p14="http://schemas.microsoft.com/office/powerpoint/2010/main" val="634244667"/>
              </p:ext>
            </p:extLst>
          </p:nvPr>
        </p:nvGraphicFramePr>
        <p:xfrm>
          <a:off x="980933" y="1903444"/>
          <a:ext cx="10517933" cy="4427220"/>
        </p:xfrm>
        <a:graphic>
          <a:graphicData uri="http://schemas.openxmlformats.org/drawingml/2006/table">
            <a:tbl>
              <a:tblPr firstRow="1" firstCol="1" bandRow="1">
                <a:tableStyleId>{7DF18680-E054-41AD-8BC1-D1AEF772440D}</a:tableStyleId>
              </a:tblPr>
              <a:tblGrid>
                <a:gridCol w="1384580">
                  <a:extLst>
                    <a:ext uri="{9D8B030D-6E8A-4147-A177-3AD203B41FA5}">
                      <a16:colId xmlns:a16="http://schemas.microsoft.com/office/drawing/2014/main" val="1863278499"/>
                    </a:ext>
                  </a:extLst>
                </a:gridCol>
                <a:gridCol w="4223117">
                  <a:extLst>
                    <a:ext uri="{9D8B030D-6E8A-4147-A177-3AD203B41FA5}">
                      <a16:colId xmlns:a16="http://schemas.microsoft.com/office/drawing/2014/main" val="1454363389"/>
                    </a:ext>
                  </a:extLst>
                </a:gridCol>
                <a:gridCol w="4910236">
                  <a:extLst>
                    <a:ext uri="{9D8B030D-6E8A-4147-A177-3AD203B41FA5}">
                      <a16:colId xmlns:a16="http://schemas.microsoft.com/office/drawing/2014/main" val="539678421"/>
                    </a:ext>
                  </a:extLst>
                </a:gridCol>
              </a:tblGrid>
              <a:tr h="378409">
                <a:tc>
                  <a:txBody>
                    <a:bodyPr/>
                    <a:lstStyle/>
                    <a:p>
                      <a:endParaRPr lang="en-US" sz="1200"/>
                    </a:p>
                  </a:txBody>
                  <a:tcPr/>
                </a:tc>
                <a:tc>
                  <a:txBody>
                    <a:bodyPr/>
                    <a:lstStyle/>
                    <a:p>
                      <a:r>
                        <a:rPr lang="en-US" sz="1200"/>
                        <a:t>Potential benefits of the use case (added value)</a:t>
                      </a:r>
                    </a:p>
                    <a:p>
                      <a:endParaRPr lang="en-US" sz="120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a:t>Potential areas of attention of the use case (risks to be mitigated)</a:t>
                      </a:r>
                    </a:p>
                  </a:txBody>
                  <a:tcPr/>
                </a:tc>
                <a:extLst>
                  <a:ext uri="{0D108BD9-81ED-4DB2-BD59-A6C34878D82A}">
                    <a16:rowId xmlns:a16="http://schemas.microsoft.com/office/drawing/2014/main" val="1329264308"/>
                  </a:ext>
                </a:extLst>
              </a:tr>
              <a:tr h="1015016">
                <a:tc>
                  <a:txBody>
                    <a:bodyPr/>
                    <a:lstStyle/>
                    <a:p>
                      <a:r>
                        <a:rPr lang="en-US" sz="1200" b="1" dirty="0"/>
                        <a:t>Environmental sustainability</a:t>
                      </a:r>
                    </a:p>
                  </a:txBody>
                  <a:tcPr/>
                </a:tc>
                <a:tc>
                  <a:txBody>
                    <a:bodyPr/>
                    <a:lstStyle/>
                    <a:p>
                      <a:pPr marL="228600" indent="-228600">
                        <a:buFont typeface="+mj-lt"/>
                        <a:buAutoNum type="arabicPeriod"/>
                      </a:pPr>
                      <a:r>
                        <a:rPr lang="en-US" sz="1050" i="0" dirty="0">
                          <a:solidFill>
                            <a:schemeClr val="tx1"/>
                          </a:solidFill>
                        </a:rPr>
                        <a:t>Increase in resource efficiency in other sectors, such as transport and energy</a:t>
                      </a:r>
                    </a:p>
                    <a:p>
                      <a:pPr marL="228600" indent="-228600">
                        <a:buFont typeface="+mj-lt"/>
                        <a:buAutoNum type="arabicPeriod"/>
                      </a:pPr>
                      <a:r>
                        <a:rPr lang="en-US" sz="1050" i="0" dirty="0">
                          <a:solidFill>
                            <a:schemeClr val="tx1"/>
                          </a:solidFill>
                        </a:rPr>
                        <a:t>Reduces the need for large physical spaces and extensive venue infrastructure</a:t>
                      </a:r>
                    </a:p>
                  </a:txBody>
                  <a:tcPr/>
                </a:tc>
                <a:tc>
                  <a:txBody>
                    <a:bodyPr/>
                    <a:lstStyle/>
                    <a:p>
                      <a:pPr marL="228600" marR="0" lvl="0" indent="-2286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lang="en-US" sz="1050" i="0" dirty="0">
                          <a:solidFill>
                            <a:schemeClr val="tx1"/>
                          </a:solidFill>
                        </a:rPr>
                        <a:t>Increased electronic waste from the disposal of devices and network equipment</a:t>
                      </a:r>
                    </a:p>
                    <a:p>
                      <a:pPr marL="228600" marR="0" lvl="0" indent="-2286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lang="en-US" sz="1050" i="0" dirty="0">
                          <a:solidFill>
                            <a:schemeClr val="tx1"/>
                          </a:solidFill>
                        </a:rPr>
                        <a:t>Increased material consumption from producing the hardware components and expanding network infrastructure including raw material extraction, manufacturing processes, and transportation</a:t>
                      </a:r>
                    </a:p>
                    <a:p>
                      <a:pPr marL="228600" marR="0" lvl="0" indent="-2286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lang="en-US" sz="1050" i="0" dirty="0">
                          <a:solidFill>
                            <a:schemeClr val="tx1"/>
                          </a:solidFill>
                        </a:rPr>
                        <a:t>Increased energy consumption and associated Greenhouse Gases (GHG) emissions to power devices, data </a:t>
                      </a:r>
                      <a:r>
                        <a:rPr lang="en-US" sz="1050" i="0" dirty="0" err="1">
                          <a:solidFill>
                            <a:schemeClr val="tx1"/>
                          </a:solidFill>
                        </a:rPr>
                        <a:t>centres</a:t>
                      </a:r>
                      <a:r>
                        <a:rPr lang="en-US" sz="1050" i="0" dirty="0">
                          <a:solidFill>
                            <a:schemeClr val="tx1"/>
                          </a:solidFill>
                        </a:rPr>
                        <a:t>, and active network component</a:t>
                      </a:r>
                    </a:p>
                    <a:p>
                      <a:pPr marL="228600" marR="0" lvl="0" indent="-228600" algn="l" defTabSz="914400" rtl="0" eaLnBrk="1" fontAlgn="auto" latinLnBrk="0" hangingPunct="1">
                        <a:lnSpc>
                          <a:spcPct val="100000"/>
                        </a:lnSpc>
                        <a:spcBef>
                          <a:spcPts val="0"/>
                        </a:spcBef>
                        <a:spcAft>
                          <a:spcPts val="0"/>
                        </a:spcAft>
                        <a:buClr>
                          <a:srgbClr val="000000"/>
                        </a:buClr>
                        <a:buSzTx/>
                        <a:buFont typeface="+mj-lt"/>
                        <a:buAutoNum type="arabicPeriod"/>
                        <a:tabLst/>
                        <a:defRPr/>
                      </a:pPr>
                      <a:endParaRPr lang="en-US" sz="1100" i="0" dirty="0">
                        <a:solidFill>
                          <a:schemeClr val="tx1"/>
                        </a:solidFill>
                        <a:effectLst/>
                        <a:latin typeface="Calibri" panose="020F0502020204030204" pitchFamily="34" charset="0"/>
                      </a:endParaRPr>
                    </a:p>
                  </a:txBody>
                  <a:tcPr/>
                </a:tc>
                <a:extLst>
                  <a:ext uri="{0D108BD9-81ED-4DB2-BD59-A6C34878D82A}">
                    <a16:rowId xmlns:a16="http://schemas.microsoft.com/office/drawing/2014/main" val="3591462276"/>
                  </a:ext>
                </a:extLst>
              </a:tr>
              <a:tr h="977227">
                <a:tc>
                  <a:txBody>
                    <a:bodyPr/>
                    <a:lstStyle/>
                    <a:p>
                      <a:r>
                        <a:rPr lang="en-US" sz="1200" b="1" dirty="0"/>
                        <a:t>Social sustainability</a:t>
                      </a:r>
                    </a:p>
                  </a:txBody>
                  <a:tcPr/>
                </a:tc>
                <a:tc>
                  <a:txBody>
                    <a:bodyPr/>
                    <a:lstStyle/>
                    <a:p>
                      <a:pPr marL="228600" indent="-228600">
                        <a:buFont typeface="+mj-lt"/>
                        <a:buAutoNum type="arabicPeriod"/>
                      </a:pPr>
                      <a:r>
                        <a:rPr lang="en-US" sz="1050" i="0" dirty="0">
                          <a:solidFill>
                            <a:schemeClr val="tx1"/>
                          </a:solidFill>
                        </a:rPr>
                        <a:t>Enhanced educational possibilities</a:t>
                      </a:r>
                    </a:p>
                    <a:p>
                      <a:pPr marL="228600" indent="-228600">
                        <a:buFont typeface="+mj-lt"/>
                        <a:buAutoNum type="arabicPeriod"/>
                      </a:pPr>
                      <a:r>
                        <a:rPr lang="en-US" sz="1050" i="0" dirty="0">
                          <a:solidFill>
                            <a:schemeClr val="tx1"/>
                          </a:solidFill>
                        </a:rPr>
                        <a:t>Enhanced job opportunities</a:t>
                      </a:r>
                    </a:p>
                    <a:p>
                      <a:pPr marL="228600" indent="-228600">
                        <a:buFont typeface="+mj-lt"/>
                        <a:buAutoNum type="arabicPeriod"/>
                      </a:pPr>
                      <a:r>
                        <a:rPr lang="en-US" sz="1050" i="0" dirty="0">
                          <a:solidFill>
                            <a:schemeClr val="tx1"/>
                          </a:solidFill>
                        </a:rPr>
                        <a:t>Enabler to participate in social environments (e.g., education, working environments, cultural events, socializing events, </a:t>
                      </a:r>
                      <a:r>
                        <a:rPr lang="en-US" sz="1050" i="0" dirty="0" err="1">
                          <a:solidFill>
                            <a:schemeClr val="tx1"/>
                          </a:solidFill>
                        </a:rPr>
                        <a:t>etc</a:t>
                      </a:r>
                      <a:r>
                        <a:rPr lang="en-US" sz="1050" i="0" dirty="0">
                          <a:solidFill>
                            <a:schemeClr val="tx1"/>
                          </a:solidFill>
                        </a:rPr>
                        <a:t>)</a:t>
                      </a:r>
                    </a:p>
                    <a:p>
                      <a:pPr marL="228600" indent="-228600">
                        <a:buFont typeface="+mj-lt"/>
                        <a:buAutoNum type="arabicPeriod"/>
                      </a:pPr>
                      <a:r>
                        <a:rPr lang="en-US" sz="1050" i="0" dirty="0">
                          <a:solidFill>
                            <a:schemeClr val="tx1"/>
                          </a:solidFill>
                        </a:rPr>
                        <a:t>Enhanced quality of life and mental health with more opportunities of social interaction, and due to inclusion and well-being</a:t>
                      </a:r>
                    </a:p>
                    <a:p>
                      <a:pPr marL="228600" indent="-228600">
                        <a:buFont typeface="+mj-lt"/>
                        <a:buAutoNum type="arabicPeriod"/>
                      </a:pPr>
                      <a:r>
                        <a:rPr lang="en-US" sz="1050" i="0" dirty="0">
                          <a:solidFill>
                            <a:schemeClr val="tx1"/>
                          </a:solidFill>
                        </a:rPr>
                        <a:t>Enhanced and interactive cultural and educational experiences</a:t>
                      </a:r>
                      <a:endParaRPr lang="en-US" sz="1100" i="0" dirty="0">
                        <a:solidFill>
                          <a:schemeClr val="tx1"/>
                        </a:solidFill>
                        <a:effectLst/>
                        <a:latin typeface="Calibri" panose="020F0502020204030204" pitchFamily="34" charset="0"/>
                      </a:endParaRPr>
                    </a:p>
                  </a:txBody>
                  <a:tcPr/>
                </a:tc>
                <a:tc>
                  <a:txBody>
                    <a:bodyPr/>
                    <a:lstStyle/>
                    <a:p>
                      <a:pPr marL="228600" marR="0" lvl="0" indent="-2286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lang="en-US" sz="1050" i="0" dirty="0">
                          <a:solidFill>
                            <a:schemeClr val="tx1"/>
                          </a:solidFill>
                        </a:rPr>
                        <a:t>Potential digital divide, digital inequalities depending on access, information technologies (IT) literacy and economic status</a:t>
                      </a:r>
                    </a:p>
                    <a:p>
                      <a:pPr marL="228600" marR="0" lvl="0" indent="-2286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lang="en-US" sz="1050" i="0" dirty="0">
                          <a:solidFill>
                            <a:schemeClr val="tx1"/>
                          </a:solidFill>
                        </a:rPr>
                        <a:t>Privacy concerns of human digital footprint</a:t>
                      </a:r>
                    </a:p>
                    <a:p>
                      <a:pPr marL="228600" marR="0" lvl="0" indent="-2286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lang="en-US" sz="1050" i="0" dirty="0">
                          <a:solidFill>
                            <a:schemeClr val="tx1"/>
                          </a:solidFill>
                        </a:rPr>
                        <a:t>Potential risks for trustworthiness in case of hacking</a:t>
                      </a:r>
                    </a:p>
                    <a:p>
                      <a:pPr marL="228600" marR="0" lvl="0" indent="-2286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lang="en-US" sz="1050" i="0" dirty="0">
                          <a:solidFill>
                            <a:schemeClr val="tx1"/>
                          </a:solidFill>
                        </a:rPr>
                        <a:t>Potential risk for individual isolation and alienation (i.e., loss of human physical contact)</a:t>
                      </a:r>
                    </a:p>
                    <a:p>
                      <a:pPr marL="228600" marR="0" lvl="0" indent="-2286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lang="en-US" sz="1050" i="0" dirty="0">
                          <a:solidFill>
                            <a:schemeClr val="tx1"/>
                          </a:solidFill>
                        </a:rPr>
                        <a:t>Potential risk for enhancing manipulation (proteus effect: representation of avatar may influence </a:t>
                      </a:r>
                      <a:r>
                        <a:rPr lang="en-US" sz="1050" i="0" dirty="0" err="1">
                          <a:solidFill>
                            <a:schemeClr val="tx1"/>
                          </a:solidFill>
                        </a:rPr>
                        <a:t>behaviour</a:t>
                      </a:r>
                      <a:r>
                        <a:rPr lang="en-US" sz="1050" i="0" dirty="0">
                          <a:solidFill>
                            <a:schemeClr val="tx1"/>
                          </a:solidFill>
                        </a:rPr>
                        <a:t> and attitude)</a:t>
                      </a:r>
                      <a:endParaRPr lang="en-US" sz="1100" i="0" dirty="0">
                        <a:solidFill>
                          <a:schemeClr val="tx1"/>
                        </a:solidFill>
                        <a:effectLst/>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US" sz="1100" i="0" dirty="0">
                        <a:solidFill>
                          <a:schemeClr val="tx1"/>
                        </a:solidFill>
                      </a:endParaRPr>
                    </a:p>
                  </a:txBody>
                  <a:tcPr/>
                </a:tc>
                <a:extLst>
                  <a:ext uri="{0D108BD9-81ED-4DB2-BD59-A6C34878D82A}">
                    <a16:rowId xmlns:a16="http://schemas.microsoft.com/office/drawing/2014/main" val="1629207524"/>
                  </a:ext>
                </a:extLst>
              </a:tr>
              <a:tr h="601579">
                <a:tc>
                  <a:txBody>
                    <a:bodyPr/>
                    <a:lstStyle/>
                    <a:p>
                      <a:r>
                        <a:rPr lang="en-US" sz="1200" b="1"/>
                        <a:t>Economic sustainability</a:t>
                      </a:r>
                    </a:p>
                  </a:txBody>
                  <a:tcPr/>
                </a:tc>
                <a:tc>
                  <a:txBody>
                    <a:bodyPr/>
                    <a:lstStyle/>
                    <a:p>
                      <a:pPr marL="228600" indent="-228600">
                        <a:buFont typeface="+mj-lt"/>
                        <a:buAutoNum type="arabicPeriod"/>
                      </a:pPr>
                      <a:r>
                        <a:rPr lang="en-US" sz="1050" i="0">
                          <a:solidFill>
                            <a:schemeClr val="tx1"/>
                          </a:solidFill>
                        </a:rPr>
                        <a:t>More efficiency/ productivity</a:t>
                      </a:r>
                    </a:p>
                    <a:p>
                      <a:pPr marL="228600" indent="-228600">
                        <a:buFont typeface="+mj-lt"/>
                        <a:buAutoNum type="arabicPeriod"/>
                      </a:pPr>
                      <a:r>
                        <a:rPr lang="en-US" sz="1050" i="0">
                          <a:solidFill>
                            <a:schemeClr val="tx1"/>
                          </a:solidFill>
                        </a:rPr>
                        <a:t>Reduced cost for knowledge transfer (efficiency, cost-efficient)</a:t>
                      </a:r>
                    </a:p>
                    <a:p>
                      <a:pPr marL="228600" indent="-228600">
                        <a:buFont typeface="+mj-lt"/>
                        <a:buAutoNum type="arabicPeriod"/>
                      </a:pPr>
                      <a:r>
                        <a:rPr lang="en-US" sz="1050" i="0">
                          <a:solidFill>
                            <a:schemeClr val="tx1"/>
                          </a:solidFill>
                        </a:rPr>
                        <a:t>Increased quality with less cost through information exchange</a:t>
                      </a:r>
                    </a:p>
                    <a:p>
                      <a:pPr marL="228600" indent="-228600">
                        <a:buFont typeface="+mj-lt"/>
                        <a:buAutoNum type="arabicPeriod"/>
                      </a:pPr>
                      <a:r>
                        <a:rPr lang="en-US" sz="1050" i="0">
                          <a:solidFill>
                            <a:schemeClr val="tx1"/>
                          </a:solidFill>
                        </a:rPr>
                        <a:t>Profitability – new use cases enabled</a:t>
                      </a:r>
                    </a:p>
                    <a:p>
                      <a:pPr marL="228600" indent="-228600">
                        <a:buFont typeface="+mj-lt"/>
                        <a:buAutoNum type="arabicPeriod"/>
                      </a:pPr>
                      <a:r>
                        <a:rPr lang="en-US" sz="1050" i="0">
                          <a:solidFill>
                            <a:schemeClr val="tx1"/>
                          </a:solidFill>
                        </a:rPr>
                        <a:t>Economic benefits from the use of efficient virtual training environments</a:t>
                      </a:r>
                      <a:endParaRPr lang="en-US" sz="1100" i="0">
                        <a:solidFill>
                          <a:schemeClr val="tx1"/>
                        </a:solidFill>
                        <a:effectLst/>
                        <a:latin typeface="Calibri" panose="020F0502020204030204" pitchFamily="34" charset="0"/>
                      </a:endParaRPr>
                    </a:p>
                  </a:txBody>
                  <a:tcPr/>
                </a:tc>
                <a:tc>
                  <a:txBody>
                    <a:bodyPr/>
                    <a:lstStyle/>
                    <a:p>
                      <a:pPr marL="228600" indent="-228600">
                        <a:buFont typeface="+mj-lt"/>
                        <a:buAutoNum type="arabicPeriod"/>
                      </a:pPr>
                      <a:r>
                        <a:rPr lang="en-US" sz="1050" i="0" dirty="0">
                          <a:solidFill>
                            <a:schemeClr val="tx1"/>
                          </a:solidFill>
                        </a:rPr>
                        <a:t>Equipment cost affecting profitability</a:t>
                      </a:r>
                    </a:p>
                    <a:p>
                      <a:pPr marL="228600" indent="-228600">
                        <a:buFont typeface="+mj-lt"/>
                        <a:buAutoNum type="arabicPeriod"/>
                      </a:pPr>
                      <a:r>
                        <a:rPr lang="en-US" sz="1050" i="0" dirty="0">
                          <a:solidFill>
                            <a:schemeClr val="tx1"/>
                          </a:solidFill>
                        </a:rPr>
                        <a:t>Costs from service and maintenance of the gear</a:t>
                      </a:r>
                    </a:p>
                    <a:p>
                      <a:pPr marL="228600" indent="-228600">
                        <a:buFont typeface="+mj-lt"/>
                        <a:buAutoNum type="arabicPeriod"/>
                      </a:pPr>
                      <a:r>
                        <a:rPr lang="en-US" sz="1050" i="0" dirty="0">
                          <a:solidFill>
                            <a:schemeClr val="tx1"/>
                          </a:solidFill>
                        </a:rPr>
                        <a:t>Cost of learning as mitigation strategy, equipment needs to be designed for easy use</a:t>
                      </a:r>
                    </a:p>
                    <a:p>
                      <a:pPr marL="228600" indent="-228600">
                        <a:buFont typeface="+mj-lt"/>
                        <a:buAutoNum type="arabicPeriod"/>
                      </a:pPr>
                      <a:r>
                        <a:rPr lang="en-US" sz="1050" i="0" dirty="0">
                          <a:solidFill>
                            <a:schemeClr val="tx1"/>
                          </a:solidFill>
                        </a:rPr>
                        <a:t>Massive, initial investment</a:t>
                      </a:r>
                    </a:p>
                    <a:p>
                      <a:pPr marL="228600" indent="-228600">
                        <a:buFont typeface="+mj-lt"/>
                        <a:buAutoNum type="arabicPeriod"/>
                      </a:pPr>
                      <a:r>
                        <a:rPr lang="en-US" sz="1050" i="0" dirty="0">
                          <a:solidFill>
                            <a:schemeClr val="tx1"/>
                          </a:solidFill>
                        </a:rPr>
                        <a:t>Like in the case for any new technology, creating potentially</a:t>
                      </a:r>
                      <a:endParaRPr lang="en-US" sz="1100" i="0" dirty="0">
                        <a:solidFill>
                          <a:schemeClr val="tx1"/>
                        </a:solidFill>
                      </a:endParaRPr>
                    </a:p>
                  </a:txBody>
                  <a:tcPr/>
                </a:tc>
                <a:extLst>
                  <a:ext uri="{0D108BD9-81ED-4DB2-BD59-A6C34878D82A}">
                    <a16:rowId xmlns:a16="http://schemas.microsoft.com/office/drawing/2014/main" val="4228857588"/>
                  </a:ext>
                </a:extLst>
              </a:tr>
            </a:tbl>
          </a:graphicData>
        </a:graphic>
      </p:graphicFrame>
      <p:sp>
        <p:nvSpPr>
          <p:cNvPr id="9" name="TextBox 8">
            <a:extLst>
              <a:ext uri="{FF2B5EF4-FFF2-40B4-BE49-F238E27FC236}">
                <a16:creationId xmlns:a16="http://schemas.microsoft.com/office/drawing/2014/main" id="{C9CF143D-2FDE-F77A-ED3A-F7BC5D607761}"/>
              </a:ext>
            </a:extLst>
          </p:cNvPr>
          <p:cNvSpPr txBox="1"/>
          <p:nvPr/>
        </p:nvSpPr>
        <p:spPr>
          <a:xfrm>
            <a:off x="939732" y="1371800"/>
            <a:ext cx="10559134" cy="307777"/>
          </a:xfrm>
          <a:prstGeom prst="rect">
            <a:avLst/>
          </a:prstGeom>
          <a:noFill/>
        </p:spPr>
        <p:txBody>
          <a:bodyPr wrap="square">
            <a:spAutoFit/>
          </a:bodyPr>
          <a:lstStyle/>
          <a:p>
            <a:pPr>
              <a:defRPr/>
            </a:pPr>
            <a:r>
              <a:rPr lang="en-GB" altLang="en-US" sz="1400" i="1" dirty="0"/>
              <a:t>Table content copied “as-is” from Hexa-X II D1.2</a:t>
            </a:r>
          </a:p>
        </p:txBody>
      </p:sp>
    </p:spTree>
    <p:extLst>
      <p:ext uri="{BB962C8B-B14F-4D97-AF65-F5344CB8AC3E}">
        <p14:creationId xmlns:p14="http://schemas.microsoft.com/office/powerpoint/2010/main" val="538025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ADCBA5-01C6-1ACC-A74A-238EA577F8DF}"/>
              </a:ext>
            </a:extLst>
          </p:cNvPr>
          <p:cNvSpPr>
            <a:spLocks noGrp="1"/>
          </p:cNvSpPr>
          <p:nvPr>
            <p:ph type="title"/>
          </p:nvPr>
        </p:nvSpPr>
        <p:spPr/>
        <p:txBody>
          <a:bodyPr/>
          <a:lstStyle/>
          <a:p>
            <a:r>
              <a:rPr lang="en-US" sz="2800" dirty="0"/>
              <a:t>Use case: Seamless Immersive Experience (</a:t>
            </a:r>
            <a:r>
              <a:rPr lang="en-US" sz="2800" u="sng" dirty="0"/>
              <a:t>option D</a:t>
            </a:r>
            <a:r>
              <a:rPr lang="en-US" sz="2800" dirty="0"/>
              <a:t>)</a:t>
            </a:r>
          </a:p>
        </p:txBody>
      </p:sp>
      <p:sp>
        <p:nvSpPr>
          <p:cNvPr id="4" name="Slide Number Placeholder 3">
            <a:extLst>
              <a:ext uri="{FF2B5EF4-FFF2-40B4-BE49-F238E27FC236}">
                <a16:creationId xmlns:a16="http://schemas.microsoft.com/office/drawing/2014/main" id="{611F1947-32EB-B133-BF3E-D6D2CD35E2A5}"/>
              </a:ext>
            </a:extLst>
          </p:cNvPr>
          <p:cNvSpPr>
            <a:spLocks noGrp="1"/>
          </p:cNvSpPr>
          <p:nvPr>
            <p:ph type="sldNum" sz="quarter" idx="4294967295"/>
          </p:nvPr>
        </p:nvSpPr>
        <p:spPr>
          <a:xfrm>
            <a:off x="0" y="0"/>
            <a:ext cx="0" cy="0"/>
          </a:xfrm>
        </p:spPr>
        <p:txBody>
          <a:bodyPr/>
          <a:lstStyle/>
          <a:p>
            <a:pPr>
              <a:defRPr/>
            </a:pPr>
            <a:endParaRPr lang="en-GB" altLang="en-US"/>
          </a:p>
        </p:txBody>
      </p:sp>
      <p:graphicFrame>
        <p:nvGraphicFramePr>
          <p:cNvPr id="2" name="Table 1">
            <a:extLst>
              <a:ext uri="{FF2B5EF4-FFF2-40B4-BE49-F238E27FC236}">
                <a16:creationId xmlns:a16="http://schemas.microsoft.com/office/drawing/2014/main" id="{3E515A2B-4B53-2402-32B9-EC47E98D3AE9}"/>
              </a:ext>
            </a:extLst>
          </p:cNvPr>
          <p:cNvGraphicFramePr>
            <a:graphicFrameLocks noGrp="1"/>
          </p:cNvGraphicFramePr>
          <p:nvPr>
            <p:extLst>
              <p:ext uri="{D42A27DB-BD31-4B8C-83A1-F6EECF244321}">
                <p14:modId xmlns:p14="http://schemas.microsoft.com/office/powerpoint/2010/main" val="2509355403"/>
              </p:ext>
            </p:extLst>
          </p:nvPr>
        </p:nvGraphicFramePr>
        <p:xfrm>
          <a:off x="837033" y="1023831"/>
          <a:ext cx="10517933" cy="5410200"/>
        </p:xfrm>
        <a:graphic>
          <a:graphicData uri="http://schemas.openxmlformats.org/drawingml/2006/table">
            <a:tbl>
              <a:tblPr firstRow="1" firstCol="1" bandRow="1">
                <a:tableStyleId>{7DF18680-E054-41AD-8BC1-D1AEF772440D}</a:tableStyleId>
              </a:tblPr>
              <a:tblGrid>
                <a:gridCol w="1166326">
                  <a:extLst>
                    <a:ext uri="{9D8B030D-6E8A-4147-A177-3AD203B41FA5}">
                      <a16:colId xmlns:a16="http://schemas.microsoft.com/office/drawing/2014/main" val="1863278499"/>
                    </a:ext>
                  </a:extLst>
                </a:gridCol>
                <a:gridCol w="4441371">
                  <a:extLst>
                    <a:ext uri="{9D8B030D-6E8A-4147-A177-3AD203B41FA5}">
                      <a16:colId xmlns:a16="http://schemas.microsoft.com/office/drawing/2014/main" val="1454363389"/>
                    </a:ext>
                  </a:extLst>
                </a:gridCol>
                <a:gridCol w="4910236">
                  <a:extLst>
                    <a:ext uri="{9D8B030D-6E8A-4147-A177-3AD203B41FA5}">
                      <a16:colId xmlns:a16="http://schemas.microsoft.com/office/drawing/2014/main" val="539678421"/>
                    </a:ext>
                  </a:extLst>
                </a:gridCol>
              </a:tblGrid>
              <a:tr h="378409">
                <a:tc>
                  <a:txBody>
                    <a:bodyPr/>
                    <a:lstStyle/>
                    <a:p>
                      <a:endParaRPr lang="en-US" sz="1050"/>
                    </a:p>
                  </a:txBody>
                  <a:tcPr/>
                </a:tc>
                <a:tc>
                  <a:txBody>
                    <a:bodyPr/>
                    <a:lstStyle/>
                    <a:p>
                      <a:r>
                        <a:rPr lang="en-US" sz="1050"/>
                        <a:t>Potential benefits of the use case (added value)</a:t>
                      </a:r>
                    </a:p>
                    <a:p>
                      <a:endParaRPr lang="en-US" sz="105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050"/>
                        <a:t>Potential areas of attention of the use case (risks to be mitigated)</a:t>
                      </a:r>
                    </a:p>
                  </a:txBody>
                  <a:tcPr/>
                </a:tc>
                <a:extLst>
                  <a:ext uri="{0D108BD9-81ED-4DB2-BD59-A6C34878D82A}">
                    <a16:rowId xmlns:a16="http://schemas.microsoft.com/office/drawing/2014/main" val="1329264308"/>
                  </a:ext>
                </a:extLst>
              </a:tr>
              <a:tr h="1430471">
                <a:tc>
                  <a:txBody>
                    <a:bodyPr/>
                    <a:lstStyle/>
                    <a:p>
                      <a:r>
                        <a:rPr lang="en-US" sz="1050" b="1"/>
                        <a:t>Environmental sustainability</a:t>
                      </a:r>
                    </a:p>
                  </a:txBody>
                  <a:tcPr/>
                </a:tc>
                <a:tc>
                  <a:txBody>
                    <a:bodyPr/>
                    <a:lstStyle/>
                    <a:p>
                      <a:pPr marL="171450" indent="-171450">
                        <a:buFont typeface="Wingdings" panose="05000000000000000000" pitchFamily="2" charset="2"/>
                        <a:buChar char="q"/>
                      </a:pPr>
                      <a:r>
                        <a:rPr lang="en-US" sz="1000" i="0">
                          <a:solidFill>
                            <a:schemeClr val="tx1">
                              <a:lumMod val="10000"/>
                            </a:schemeClr>
                          </a:solidFill>
                          <a:effectLst/>
                        </a:rPr>
                        <a:t>Improved 6G energy efficiency</a:t>
                      </a:r>
                    </a:p>
                    <a:p>
                      <a:pPr marL="171450" indent="-171450">
                        <a:buFont typeface="Wingdings" panose="05000000000000000000" pitchFamily="2" charset="2"/>
                        <a:buChar char="q"/>
                      </a:pPr>
                      <a:r>
                        <a:rPr lang="en-US" sz="1000" i="0">
                          <a:solidFill>
                            <a:schemeClr val="tx1">
                              <a:lumMod val="10000"/>
                            </a:schemeClr>
                          </a:solidFill>
                          <a:effectLst/>
                        </a:rPr>
                        <a:t>reduced total network energy consumption, carbon emissions, </a:t>
                      </a:r>
                      <a:r>
                        <a:rPr lang="en-GB" sz="1000" b="0" i="0" u="none" strike="noStrike" cap="none">
                          <a:solidFill>
                            <a:schemeClr val="tx1"/>
                          </a:solidFill>
                          <a:effectLst/>
                          <a:sym typeface="Arial"/>
                        </a:rPr>
                        <a:t>air, soil &amp; water impact, </a:t>
                      </a:r>
                    </a:p>
                    <a:p>
                      <a:pPr marL="171450" indent="-171450">
                        <a:buFont typeface="Wingdings" panose="05000000000000000000" pitchFamily="2" charset="2"/>
                        <a:buChar char="q"/>
                      </a:pPr>
                      <a:r>
                        <a:rPr lang="en-GB" sz="1000" b="0" i="0" u="none" strike="noStrike" cap="none">
                          <a:solidFill>
                            <a:schemeClr val="tx1"/>
                          </a:solidFill>
                          <a:effectLst/>
                          <a:sym typeface="Arial"/>
                        </a:rPr>
                        <a:t>improved </a:t>
                      </a:r>
                      <a:r>
                        <a:rPr lang="en-US" sz="1000" i="0">
                          <a:solidFill>
                            <a:schemeClr val="tx1">
                              <a:lumMod val="10000"/>
                            </a:schemeClr>
                          </a:solidFill>
                          <a:effectLst/>
                        </a:rPr>
                        <a:t>circularity of network elements and/or devices, </a:t>
                      </a:r>
                    </a:p>
                    <a:p>
                      <a:pPr marL="171450" indent="-171450">
                        <a:buFont typeface="Wingdings" panose="05000000000000000000" pitchFamily="2" charset="2"/>
                        <a:buChar char="q"/>
                      </a:pPr>
                      <a:r>
                        <a:rPr lang="en-US" sz="1000" i="0">
                          <a:solidFill>
                            <a:schemeClr val="tx1">
                              <a:lumMod val="10000"/>
                            </a:schemeClr>
                          </a:solidFill>
                          <a:effectLst/>
                        </a:rPr>
                        <a:t>adapted to constrained availability of energy</a:t>
                      </a:r>
                    </a:p>
                    <a:p>
                      <a:pPr marL="171450" indent="-171450">
                        <a:buFont typeface="Wingdings" panose="05000000000000000000" pitchFamily="2" charset="2"/>
                        <a:buChar char="q"/>
                      </a:pPr>
                      <a:r>
                        <a:rPr lang="en-US" sz="1000" i="0">
                          <a:solidFill>
                            <a:schemeClr val="tx1">
                              <a:lumMod val="10000"/>
                            </a:schemeClr>
                          </a:solidFill>
                          <a:effectLst/>
                        </a:rPr>
                        <a:t>reduced device energy consumption, </a:t>
                      </a:r>
                    </a:p>
                    <a:p>
                      <a:pPr marL="0" indent="0">
                        <a:buFont typeface="Wingdings" panose="05000000000000000000" pitchFamily="2" charset="2"/>
                        <a:buNone/>
                      </a:pPr>
                      <a:r>
                        <a:rPr lang="en-US" sz="1000" b="1" i="0">
                          <a:solidFill>
                            <a:schemeClr val="tx1">
                              <a:lumMod val="10000"/>
                            </a:schemeClr>
                          </a:solidFill>
                          <a:effectLst/>
                        </a:rPr>
                        <a:t>X   enabling CO2 emission reduction or increased product lifetime in other sectors,</a:t>
                      </a:r>
                    </a:p>
                    <a:p>
                      <a:pPr marL="171450" indent="-171450">
                        <a:buFont typeface="Wingdings" panose="05000000000000000000" pitchFamily="2" charset="2"/>
                        <a:buChar char="q"/>
                      </a:pPr>
                      <a:r>
                        <a:rPr lang="en-US" sz="1000" i="0">
                          <a:solidFill>
                            <a:schemeClr val="tx1">
                              <a:lumMod val="10000"/>
                            </a:schemeClr>
                          </a:solidFill>
                          <a:effectLst/>
                        </a:rPr>
                        <a:t>providing tools to enable sustainable choices</a:t>
                      </a:r>
                    </a:p>
                    <a:p>
                      <a:pPr marL="0" indent="0">
                        <a:buFont typeface="Wingdings" panose="05000000000000000000" pitchFamily="2" charset="2"/>
                        <a:buNone/>
                      </a:pPr>
                      <a:endParaRPr lang="en-US" sz="1000" i="1">
                        <a:solidFill>
                          <a:schemeClr val="tx1">
                            <a:lumMod val="10000"/>
                          </a:schemeClr>
                        </a:solidFill>
                        <a:effectLst/>
                        <a:latin typeface="Calibri" panose="020F0502020204030204" pitchFamily="34" charset="0"/>
                      </a:endParaRPr>
                    </a:p>
                    <a:p>
                      <a:pPr marL="0" indent="0">
                        <a:buFont typeface="Wingdings" panose="05000000000000000000" pitchFamily="2" charset="2"/>
                        <a:buNone/>
                      </a:pPr>
                      <a:r>
                        <a:rPr lang="en-US" sz="1000" i="0">
                          <a:solidFill>
                            <a:schemeClr val="tx1">
                              <a:lumMod val="10000"/>
                            </a:schemeClr>
                          </a:solidFill>
                          <a:effectLst/>
                          <a:latin typeface="+mn-lt"/>
                        </a:rPr>
                        <a:t>Other/comments: </a:t>
                      </a:r>
                      <a:r>
                        <a:rPr lang="en-US" sz="1000" b="1" i="0">
                          <a:solidFill>
                            <a:schemeClr val="tx1">
                              <a:lumMod val="10000"/>
                            </a:schemeClr>
                          </a:solidFill>
                          <a:effectLst/>
                          <a:latin typeface="+mn-lt"/>
                        </a:rPr>
                        <a:t>reduced need for physical venues</a:t>
                      </a:r>
                    </a:p>
                  </a:txBody>
                  <a:tcPr/>
                </a:tc>
                <a:tc>
                  <a:txBody>
                    <a:bodyPr/>
                    <a:lstStyle/>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1000" i="0">
                          <a:solidFill>
                            <a:schemeClr val="tx1">
                              <a:lumMod val="10000"/>
                            </a:schemeClr>
                          </a:solidFill>
                          <a:effectLst/>
                        </a:rPr>
                        <a:t>Rebound effects: …</a:t>
                      </a:r>
                    </a:p>
                    <a:p>
                      <a:pPr marL="0" marR="0" lvl="0" indent="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None/>
                        <a:tabLst/>
                        <a:defRPr/>
                      </a:pPr>
                      <a:r>
                        <a:rPr lang="en-US" sz="1000" b="1" i="0">
                          <a:solidFill>
                            <a:schemeClr val="tx1">
                              <a:lumMod val="10000"/>
                            </a:schemeClr>
                          </a:solidFill>
                          <a:effectLst/>
                        </a:rPr>
                        <a:t>X   Increased e-waste</a:t>
                      </a:r>
                    </a:p>
                    <a:p>
                      <a:pPr marL="0" marR="0" lvl="0" indent="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None/>
                        <a:tabLst/>
                        <a:defRPr/>
                      </a:pPr>
                      <a:r>
                        <a:rPr lang="en-US" sz="1000" b="1" i="0">
                          <a:solidFill>
                            <a:schemeClr val="tx1">
                              <a:lumMod val="10000"/>
                            </a:schemeClr>
                          </a:solidFill>
                          <a:effectLst/>
                        </a:rPr>
                        <a:t>X   Increased network energy consumption, carbon emissions, </a:t>
                      </a:r>
                      <a:r>
                        <a:rPr lang="en-GB" sz="1000" b="1" i="0" u="none" strike="noStrike" cap="none">
                          <a:solidFill>
                            <a:schemeClr val="tx1"/>
                          </a:solidFill>
                          <a:effectLst/>
                          <a:sym typeface="Arial"/>
                        </a:rPr>
                        <a:t>air, soil &amp; water impact</a:t>
                      </a:r>
                    </a:p>
                    <a:p>
                      <a:pPr marL="0" marR="0" lvl="0" indent="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None/>
                        <a:tabLst/>
                        <a:defRPr/>
                      </a:pPr>
                      <a:r>
                        <a:rPr lang="en-GB" sz="1000" b="1" i="0" u="none" strike="noStrike" cap="none">
                          <a:solidFill>
                            <a:schemeClr val="tx1"/>
                          </a:solidFill>
                          <a:effectLst/>
                          <a:sym typeface="Arial"/>
                        </a:rPr>
                        <a:t>X   Increased dependency and risks to energy shortage and/or disruptions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GB" sz="1000" b="0" i="1" u="none" strike="noStrike" cap="none">
                        <a:solidFill>
                          <a:schemeClr val="tx1"/>
                        </a:solidFill>
                        <a:effectLst/>
                        <a:sym typeface="Arial"/>
                      </a:endParaRPr>
                    </a:p>
                    <a:p>
                      <a:pPr marL="0" indent="0">
                        <a:buFont typeface="Wingdings" panose="05000000000000000000" pitchFamily="2" charset="2"/>
                        <a:buNone/>
                      </a:pPr>
                      <a:endParaRPr lang="en-US" sz="1000" i="0">
                        <a:solidFill>
                          <a:schemeClr val="tx1">
                            <a:lumMod val="10000"/>
                          </a:schemeClr>
                        </a:solidFill>
                        <a:effectLst/>
                        <a:latin typeface="Calibri" panose="020F0502020204030204" pitchFamily="34" charset="0"/>
                      </a:endParaRPr>
                    </a:p>
                    <a:p>
                      <a:pPr marL="0" indent="0">
                        <a:buFont typeface="Wingdings" panose="05000000000000000000" pitchFamily="2" charset="2"/>
                        <a:buNone/>
                      </a:pPr>
                      <a:r>
                        <a:rPr lang="en-US" sz="1000" i="0">
                          <a:solidFill>
                            <a:schemeClr val="tx1">
                              <a:lumMod val="10000"/>
                            </a:schemeClr>
                          </a:solidFill>
                          <a:effectLst/>
                          <a:latin typeface="+mn-lt"/>
                        </a:rPr>
                        <a:t>Other/comments: </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US" sz="1000" i="1"/>
                    </a:p>
                  </a:txBody>
                  <a:tcPr/>
                </a:tc>
                <a:extLst>
                  <a:ext uri="{0D108BD9-81ED-4DB2-BD59-A6C34878D82A}">
                    <a16:rowId xmlns:a16="http://schemas.microsoft.com/office/drawing/2014/main" val="3591462276"/>
                  </a:ext>
                </a:extLst>
              </a:tr>
              <a:tr h="977227">
                <a:tc>
                  <a:txBody>
                    <a:bodyPr/>
                    <a:lstStyle/>
                    <a:p>
                      <a:r>
                        <a:rPr lang="en-US" sz="1050" b="1"/>
                        <a:t>Social sustainability</a:t>
                      </a:r>
                    </a:p>
                  </a:txBody>
                  <a:tcPr/>
                </a:tc>
                <a:tc>
                  <a:txBody>
                    <a:bodyPr/>
                    <a:lstStyle/>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1000" i="0">
                          <a:solidFill>
                            <a:schemeClr val="tx1">
                              <a:lumMod val="10000"/>
                            </a:schemeClr>
                          </a:solidFill>
                          <a:effectLst/>
                        </a:rPr>
                        <a:t>reduced EMF effects on health, </a:t>
                      </a:r>
                    </a:p>
                    <a:p>
                      <a:pPr marL="0" marR="0" lvl="0" indent="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None/>
                        <a:tabLst/>
                        <a:defRPr/>
                      </a:pPr>
                      <a:r>
                        <a:rPr lang="en-US" sz="1000" b="1" i="0">
                          <a:solidFill>
                            <a:schemeClr val="tx1"/>
                          </a:solidFill>
                        </a:rPr>
                        <a:t>X   Increased inclusivity/digital inclusion, </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1000" i="0">
                          <a:solidFill>
                            <a:schemeClr val="tx1"/>
                          </a:solidFill>
                        </a:rPr>
                        <a:t>Enabling ubiquitous connectivity, </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1000" i="0">
                          <a:solidFill>
                            <a:schemeClr val="tx1"/>
                          </a:solidFill>
                        </a:rPr>
                        <a:t>Addressing ageing/declining society needs, </a:t>
                      </a:r>
                    </a:p>
                    <a:p>
                      <a:pPr marL="0" marR="0" lvl="0" indent="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None/>
                        <a:tabLst/>
                        <a:defRPr/>
                      </a:pPr>
                      <a:r>
                        <a:rPr lang="en-US" sz="1000" b="1" i="0">
                          <a:solidFill>
                            <a:schemeClr val="tx1"/>
                          </a:solidFill>
                        </a:rPr>
                        <a:t>X   Improved quality of life &amp; labor opportunities</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1000" i="0">
                          <a:solidFill>
                            <a:schemeClr val="tx1"/>
                          </a:solidFill>
                        </a:rPr>
                        <a:t>Increased security, privacy, trustworthiness and fairness of wireless networks, AI and applications.</a:t>
                      </a:r>
                    </a:p>
                    <a:p>
                      <a:pPr marL="171450" marR="0" lvl="0" indent="-17145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q"/>
                        <a:tabLst/>
                        <a:defRPr/>
                      </a:pPr>
                      <a:r>
                        <a:rPr lang="en-US" sz="1000" i="0">
                          <a:solidFill>
                            <a:schemeClr val="tx1"/>
                          </a:solidFill>
                        </a:rPr>
                        <a:t>Increased operation resilience and service availability in case of adversarial events</a:t>
                      </a:r>
                    </a:p>
                    <a:p>
                      <a:pPr marL="0" marR="0" lvl="0" indent="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None/>
                        <a:tabLst/>
                        <a:defRPr/>
                      </a:pPr>
                      <a:endParaRPr lang="en-US" sz="1000" i="0">
                        <a:solidFill>
                          <a:schemeClr val="tx1"/>
                        </a:solidFill>
                      </a:endParaRPr>
                    </a:p>
                    <a:p>
                      <a:pPr marL="0" indent="0">
                        <a:buFont typeface="Wingdings" panose="05000000000000000000" pitchFamily="2" charset="2"/>
                        <a:buNone/>
                      </a:pPr>
                      <a:r>
                        <a:rPr lang="en-US" sz="1000" i="0">
                          <a:solidFill>
                            <a:schemeClr val="tx1">
                              <a:lumMod val="10000"/>
                            </a:schemeClr>
                          </a:solidFill>
                          <a:effectLst/>
                          <a:latin typeface="+mn-lt"/>
                        </a:rPr>
                        <a:t>Other/comments: </a:t>
                      </a:r>
                      <a:r>
                        <a:rPr lang="en-US" sz="1000" b="1" i="0">
                          <a:solidFill>
                            <a:schemeClr val="tx1">
                              <a:lumMod val="10000"/>
                            </a:schemeClr>
                          </a:solidFill>
                          <a:effectLst/>
                          <a:latin typeface="+mn-lt"/>
                        </a:rPr>
                        <a:t>enhanced cultural/educational opportunities</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None/>
                        <a:tabLst/>
                        <a:defRPr/>
                      </a:pPr>
                      <a:r>
                        <a:rPr lang="en-US" sz="1000" b="1" i="0">
                          <a:solidFill>
                            <a:schemeClr val="tx1"/>
                          </a:solidFill>
                          <a:effectLst/>
                        </a:rPr>
                        <a:t>X    Increased negative effects of the technology on physical and mental health</a:t>
                      </a:r>
                    </a:p>
                    <a:p>
                      <a:pPr marL="0" marR="0" lvl="0" indent="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None/>
                        <a:tabLst/>
                        <a:defRPr/>
                      </a:pPr>
                      <a:r>
                        <a:rPr lang="en-US" sz="1000" b="1" i="0">
                          <a:solidFill>
                            <a:schemeClr val="tx1"/>
                          </a:solidFill>
                          <a:effectLst/>
                        </a:rPr>
                        <a:t>X    Increased digital inequalities and labor impact</a:t>
                      </a:r>
                    </a:p>
                    <a:p>
                      <a:pPr marL="0" marR="0" lvl="0" indent="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None/>
                        <a:tabLst/>
                        <a:defRPr/>
                      </a:pPr>
                      <a:r>
                        <a:rPr lang="en-US" sz="1000" b="1" i="0">
                          <a:solidFill>
                            <a:schemeClr val="tx1"/>
                          </a:solidFill>
                          <a:effectLst/>
                        </a:rPr>
                        <a:t>X    Increased privacy &amp; personal safety risks</a:t>
                      </a: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US" sz="1000" i="0">
                        <a:solidFill>
                          <a:schemeClr val="tx1"/>
                        </a:solidFill>
                        <a:effectLst/>
                      </a:endParaRPr>
                    </a:p>
                    <a:p>
                      <a:pPr marL="0" indent="0">
                        <a:buFont typeface="Wingdings" panose="05000000000000000000" pitchFamily="2" charset="2"/>
                        <a:buNone/>
                      </a:pPr>
                      <a:r>
                        <a:rPr lang="en-US" sz="1000" i="0">
                          <a:solidFill>
                            <a:schemeClr val="tx1">
                              <a:lumMod val="10000"/>
                            </a:schemeClr>
                          </a:solidFill>
                          <a:effectLst/>
                          <a:latin typeface="+mn-lt"/>
                        </a:rPr>
                        <a:t>Other/comments: </a:t>
                      </a:r>
                      <a:r>
                        <a:rPr lang="en-US" sz="1000" b="1" i="0">
                          <a:solidFill>
                            <a:schemeClr val="tx1">
                              <a:lumMod val="10000"/>
                            </a:schemeClr>
                          </a:solidFill>
                          <a:effectLst/>
                          <a:latin typeface="+mn-lt"/>
                        </a:rPr>
                        <a:t>influence of avatar in behavior</a:t>
                      </a:r>
                    </a:p>
                  </a:txBody>
                  <a:tcPr/>
                </a:tc>
                <a:extLst>
                  <a:ext uri="{0D108BD9-81ED-4DB2-BD59-A6C34878D82A}">
                    <a16:rowId xmlns:a16="http://schemas.microsoft.com/office/drawing/2014/main" val="1629207524"/>
                  </a:ext>
                </a:extLst>
              </a:tr>
              <a:tr h="601579">
                <a:tc>
                  <a:txBody>
                    <a:bodyPr/>
                    <a:lstStyle/>
                    <a:p>
                      <a:r>
                        <a:rPr lang="en-US" sz="1050" b="1"/>
                        <a:t>Economic sustainability</a:t>
                      </a:r>
                    </a:p>
                  </a:txBody>
                  <a:tcPr/>
                </a:tc>
                <a:tc>
                  <a:txBody>
                    <a:bodyPr/>
                    <a:lstStyle/>
                    <a:p>
                      <a:pPr marL="171450" indent="-171450">
                        <a:buFont typeface="Wingdings" panose="05000000000000000000" pitchFamily="2" charset="2"/>
                        <a:buChar char="q"/>
                      </a:pPr>
                      <a:r>
                        <a:rPr lang="en-US" sz="1000" i="0"/>
                        <a:t>High market and societal relevance, </a:t>
                      </a:r>
                    </a:p>
                    <a:p>
                      <a:pPr marL="171450" indent="-171450">
                        <a:buFont typeface="Wingdings" panose="05000000000000000000" pitchFamily="2" charset="2"/>
                        <a:buChar char="q"/>
                      </a:pPr>
                      <a:r>
                        <a:rPr lang="en-US" sz="1000" i="0"/>
                        <a:t>Support for long-term economic development of the society, efficient business models, reliability for critical businesses </a:t>
                      </a:r>
                    </a:p>
                    <a:p>
                      <a:pPr marL="171450" indent="-171450">
                        <a:buFont typeface="Wingdings" panose="05000000000000000000" pitchFamily="2" charset="2"/>
                        <a:buChar char="q"/>
                      </a:pPr>
                      <a:r>
                        <a:rPr lang="en-US" sz="1000" b="0" i="0" u="none" strike="noStrike" cap="none">
                          <a:solidFill>
                            <a:schemeClr val="dk1"/>
                          </a:solidFill>
                          <a:sym typeface="Arial"/>
                        </a:rPr>
                        <a:t>Controlled deployment and operational costs e.g. through flexibility, modularity and long-term support</a:t>
                      </a:r>
                    </a:p>
                    <a:p>
                      <a:pPr marL="171450" indent="-171450">
                        <a:buFont typeface="Wingdings" panose="05000000000000000000" pitchFamily="2" charset="2"/>
                        <a:buChar char="q"/>
                      </a:pPr>
                      <a:r>
                        <a:rPr lang="en-US" sz="1000" b="0" i="0" u="none" strike="noStrike" cap="none">
                          <a:solidFill>
                            <a:schemeClr val="dk1"/>
                          </a:solidFill>
                          <a:sym typeface="Arial"/>
                        </a:rPr>
                        <a:t>Enabling monetization opportunities of specific 6G stakeholders and users</a:t>
                      </a:r>
                    </a:p>
                    <a:p>
                      <a:pPr marL="171450" indent="-171450">
                        <a:buFont typeface="Wingdings" panose="05000000000000000000" pitchFamily="2" charset="2"/>
                        <a:buChar char="q"/>
                      </a:pPr>
                      <a:endParaRPr lang="en-US" sz="1000" b="0" i="0" u="none" strike="noStrike" cap="none">
                        <a:solidFill>
                          <a:schemeClr val="dk1"/>
                        </a:solidFill>
                        <a:sym typeface="Arial"/>
                      </a:endParaRPr>
                    </a:p>
                    <a:p>
                      <a:pPr marL="0" indent="0">
                        <a:buFont typeface="Wingdings" panose="05000000000000000000" pitchFamily="2" charset="2"/>
                        <a:buNone/>
                      </a:pPr>
                      <a:r>
                        <a:rPr lang="en-US" sz="1000" i="0">
                          <a:solidFill>
                            <a:schemeClr val="tx1">
                              <a:lumMod val="10000"/>
                            </a:schemeClr>
                          </a:solidFill>
                          <a:effectLst/>
                          <a:latin typeface="+mn-lt"/>
                        </a:rPr>
                        <a:t>Other/comments: </a:t>
                      </a:r>
                    </a:p>
                  </a:txBody>
                  <a:tcPr/>
                </a:tc>
                <a:tc>
                  <a:txBody>
                    <a:bodyPr/>
                    <a:lstStyle/>
                    <a:p>
                      <a:pPr marL="171450" indent="-171450">
                        <a:buFont typeface="Wingdings" panose="05000000000000000000" pitchFamily="2" charset="2"/>
                        <a:buChar char="q"/>
                      </a:pPr>
                      <a:r>
                        <a:rPr lang="en-US" sz="1000" i="0"/>
                        <a:t>Business impact of addressing social and environmental sustainability aspects of this use case</a:t>
                      </a:r>
                    </a:p>
                    <a:p>
                      <a:pPr marL="171450" indent="-171450">
                        <a:buFont typeface="Wingdings" panose="05000000000000000000" pitchFamily="2" charset="2"/>
                        <a:buChar char="q"/>
                      </a:pPr>
                      <a:endParaRPr lang="en-US" sz="1000" i="0"/>
                    </a:p>
                    <a:p>
                      <a:pPr marL="0" marR="0" lvl="0" indent="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None/>
                        <a:tabLst/>
                        <a:defRPr/>
                      </a:pPr>
                      <a:r>
                        <a:rPr lang="en-US" sz="1000" i="0">
                          <a:solidFill>
                            <a:schemeClr val="tx1">
                              <a:lumMod val="10000"/>
                            </a:schemeClr>
                          </a:solidFill>
                          <a:effectLst/>
                          <a:latin typeface="+mn-lt"/>
                        </a:rPr>
                        <a:t>Other/comments: </a:t>
                      </a:r>
                    </a:p>
                    <a:p>
                      <a:pPr marL="0" indent="0">
                        <a:buFont typeface="Wingdings" panose="05000000000000000000" pitchFamily="2" charset="2"/>
                        <a:buNone/>
                      </a:pPr>
                      <a:endParaRPr lang="en-US" sz="1000" i="0"/>
                    </a:p>
                    <a:p>
                      <a:pPr marL="171450" indent="-171450">
                        <a:buFontTx/>
                        <a:buChar char="-"/>
                      </a:pPr>
                      <a:endParaRPr lang="en-US" sz="1000" i="1"/>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000" i="1"/>
                    </a:p>
                  </a:txBody>
                  <a:tcPr/>
                </a:tc>
                <a:extLst>
                  <a:ext uri="{0D108BD9-81ED-4DB2-BD59-A6C34878D82A}">
                    <a16:rowId xmlns:a16="http://schemas.microsoft.com/office/drawing/2014/main" val="4228857588"/>
                  </a:ext>
                </a:extLst>
              </a:tr>
            </a:tbl>
          </a:graphicData>
        </a:graphic>
      </p:graphicFrame>
    </p:spTree>
    <p:extLst>
      <p:ext uri="{BB962C8B-B14F-4D97-AF65-F5344CB8AC3E}">
        <p14:creationId xmlns:p14="http://schemas.microsoft.com/office/powerpoint/2010/main" val="2143547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7ADCBA5-01C6-1ACC-A74A-238EA577F8DF}"/>
              </a:ext>
            </a:extLst>
          </p:cNvPr>
          <p:cNvSpPr>
            <a:spLocks noGrp="1"/>
          </p:cNvSpPr>
          <p:nvPr>
            <p:ph type="title"/>
          </p:nvPr>
        </p:nvSpPr>
        <p:spPr>
          <a:xfrm>
            <a:off x="651933" y="228600"/>
            <a:ext cx="9103600" cy="1143200"/>
          </a:xfrm>
        </p:spPr>
        <p:txBody>
          <a:bodyPr/>
          <a:lstStyle/>
          <a:p>
            <a:r>
              <a:rPr lang="en-US" sz="2800" dirty="0"/>
              <a:t>Use case: Seamless Immersive Experience (</a:t>
            </a:r>
            <a:r>
              <a:rPr lang="en-US" sz="2800" u="sng" dirty="0"/>
              <a:t>options A/B</a:t>
            </a:r>
            <a:r>
              <a:rPr lang="en-US" sz="2800" dirty="0"/>
              <a:t>)</a:t>
            </a:r>
          </a:p>
        </p:txBody>
      </p:sp>
      <p:sp>
        <p:nvSpPr>
          <p:cNvPr id="8" name="Rectangle 1">
            <a:extLst>
              <a:ext uri="{FF2B5EF4-FFF2-40B4-BE49-F238E27FC236}">
                <a16:creationId xmlns:a16="http://schemas.microsoft.com/office/drawing/2014/main" id="{132622D0-1797-5613-5414-2D521E3BF4D0}"/>
              </a:ext>
            </a:extLst>
          </p:cNvPr>
          <p:cNvSpPr>
            <a:spLocks noGrp="1" noChangeArrowheads="1"/>
          </p:cNvSpPr>
          <p:nvPr>
            <p:ph type="body" idx="1"/>
          </p:nvPr>
        </p:nvSpPr>
        <p:spPr bwMode="auto">
          <a:xfrm>
            <a:off x="647700" y="989255"/>
            <a:ext cx="10670333" cy="5760551"/>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67732" indent="0">
              <a:buNone/>
            </a:pPr>
            <a:r>
              <a:rPr lang="en-US" altLang="en-US" sz="1400" i="1" dirty="0">
                <a:latin typeface="+mn-lt"/>
              </a:rPr>
              <a:t>This (fictitious) free-form text was AI-Generated based on the analysis (bullet points) from Hexa-X II D1.2.</a:t>
            </a:r>
          </a:p>
          <a:p>
            <a:pPr marL="67732" lvl="0" indent="0">
              <a:buNone/>
            </a:pPr>
            <a:endParaRPr lang="en-US" altLang="en-US" sz="1050" dirty="0"/>
          </a:p>
          <a:p>
            <a:pPr lvl="0"/>
            <a:r>
              <a:rPr lang="en-US" altLang="en-US" sz="1050" dirty="0"/>
              <a:t>The metaverse holds immense potential to revolutionize various sectors, offering significant benefits across environmental, social, and economic spheres. However, its rapid development also presents a set of challenges that must be addressed to ensure its sustainable adoption.</a:t>
            </a:r>
          </a:p>
          <a:p>
            <a:pPr lvl="0"/>
            <a:r>
              <a:rPr lang="en-US" altLang="en-US" sz="1050" dirty="0"/>
              <a:t>The metaverse can drive resource efficiency by reducing the need for physical travel and infrastructure, leading to decreased carbon emissions. Virtual meetings and events can significantly minimize the environmental impact associated with travel. Additionally, virtual spaces within the metaverse can reduce the need for large physical venues, leading to reduced construction and maintenance requirements.</a:t>
            </a:r>
          </a:p>
          <a:p>
            <a:pPr lvl="0"/>
            <a:r>
              <a:rPr lang="en-US" altLang="en-US" sz="1050" dirty="0"/>
              <a:t>However, the increased use of devices and network equipment will inevitably lead to a surge in electronic waste, posing a significant environmental challenge. The production of hardware components and expansion of network infrastructure will require substantial raw materials, leading to increased extraction, manufacturing, and transportation activities, all with associated environmental impacts. Powering devices, data centers, and active network components will require significant energy consumption, potentially leading to increased greenhouse gas emissions.</a:t>
            </a:r>
          </a:p>
          <a:p>
            <a:pPr lvl="0"/>
            <a:r>
              <a:rPr lang="en-US" altLang="en-US" sz="1050" dirty="0"/>
              <a:t>The metaverse can provide immersive and interactive learning experiences, democratizing access to education and fostering inclusivity. It can also create new job opportunities in various fields, contributing to economic growth. The metaverse can provide a platform for individuals to participate in social environments, regardless of physical limitations or geographical location, promoting inclusivity and well-being. Increased opportunities for social interaction, cultural experiences, and access to information can contribute to a higher quality of life and improved mental health.</a:t>
            </a:r>
          </a:p>
          <a:p>
            <a:pPr lvl="0"/>
            <a:r>
              <a:rPr lang="en-US" altLang="en-US" sz="1050" dirty="0"/>
              <a:t>However, access to the metaverse will be contingent on factors like economic status, IT literacy, and availability of infrastructure, potentially exacerbating existing digital inequalities. The collection and storage of user data within the metaverse raise significant privacy concerns, requiring robust safeguards to protect personal information. The potential for hacking and manipulation within the metaverse poses risks to user trust and security. Excessive reliance on virtual interactions could lead to social isolation and a decline in physical human contact. The ability to create avatars and manipulate virtual environments could lead to the "Proteus Effect," where individuals' behavior and attitudes are influenced by their virtual representations.</a:t>
            </a:r>
          </a:p>
          <a:p>
            <a:pPr lvl="0"/>
            <a:r>
              <a:rPr lang="en-US" altLang="en-US" sz="1050" dirty="0"/>
              <a:t>The metaverse can streamline processes, enhance collaboration, and improve efficiency, leading to increased productivity and cost savings. Virtual training environments can significantly reduce the cost of knowledge transfer, making it more accessible and efficient. Information exchange within the metaverse can lead to improved quality and reduced costs through collaboration and knowledge sharing. The metaverse opens up new use cases and revenue streams, creating opportunities for economic growth and profitability.</a:t>
            </a:r>
          </a:p>
          <a:p>
            <a:pPr lvl="0"/>
            <a:r>
              <a:rPr lang="en-US" altLang="en-US" sz="1050" dirty="0"/>
              <a:t>However, the initial investment in hardware and software for accessing the metaverse can be substantial, impacting profitability. Maintaining and updating the metaverse infrastructure will require ongoing costs. Users will need to invest time and resources in learning how to navigate and utilize the metaverse effectively. The development and deployment of the metaverse require significant upfront investment, potentially hindering its adoption by smaller businesses and individuals.</a:t>
            </a:r>
          </a:p>
          <a:p>
            <a:pPr lvl="0"/>
            <a:r>
              <a:rPr lang="en-US" altLang="en-US" sz="1050" dirty="0"/>
              <a:t>The metaverse presents a complex landscape with both significant opportunities and potential risks. To ensure its sustainable development, it is crucial to address the challenges related to environmental impact, social equity, and economic accessibility. By prioritizing responsible design, ethical development, and inclusive access, the metaverse can become a force for positive change, contributing to a more sustainable and equitable future.</a:t>
            </a:r>
          </a:p>
        </p:txBody>
      </p:sp>
      <p:sp>
        <p:nvSpPr>
          <p:cNvPr id="4" name="Slide Number Placeholder 3">
            <a:extLst>
              <a:ext uri="{FF2B5EF4-FFF2-40B4-BE49-F238E27FC236}">
                <a16:creationId xmlns:a16="http://schemas.microsoft.com/office/drawing/2014/main" id="{611F1947-32EB-B133-BF3E-D6D2CD35E2A5}"/>
              </a:ext>
            </a:extLst>
          </p:cNvPr>
          <p:cNvSpPr>
            <a:spLocks noGrp="1"/>
          </p:cNvSpPr>
          <p:nvPr>
            <p:ph type="sldNum" sz="quarter" idx="4294967295"/>
          </p:nvPr>
        </p:nvSpPr>
        <p:spPr>
          <a:xfrm>
            <a:off x="0" y="0"/>
            <a:ext cx="0" cy="0"/>
          </a:xfrm>
        </p:spPr>
        <p:txBody>
          <a:bodyPr/>
          <a:lstStyle/>
          <a:p>
            <a:pPr>
              <a:defRPr/>
            </a:pPr>
            <a:endParaRPr lang="en-GB" altLang="en-US"/>
          </a:p>
        </p:txBody>
      </p:sp>
    </p:spTree>
    <p:extLst>
      <p:ext uri="{BB962C8B-B14F-4D97-AF65-F5344CB8AC3E}">
        <p14:creationId xmlns:p14="http://schemas.microsoft.com/office/powerpoint/2010/main" val="3639109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800CC1-4D86-8DA0-16D6-38CB5BCAB865}"/>
              </a:ext>
            </a:extLst>
          </p:cNvPr>
          <p:cNvSpPr>
            <a:spLocks noGrp="1"/>
          </p:cNvSpPr>
          <p:nvPr>
            <p:ph type="title"/>
          </p:nvPr>
        </p:nvSpPr>
        <p:spPr/>
        <p:txBody>
          <a:bodyPr/>
          <a:lstStyle/>
          <a:p>
            <a:r>
              <a:rPr lang="en-US"/>
              <a:t>Summary of contribution</a:t>
            </a:r>
          </a:p>
        </p:txBody>
      </p:sp>
      <p:sp>
        <p:nvSpPr>
          <p:cNvPr id="4" name="Text Placeholder 3">
            <a:extLst>
              <a:ext uri="{FF2B5EF4-FFF2-40B4-BE49-F238E27FC236}">
                <a16:creationId xmlns:a16="http://schemas.microsoft.com/office/drawing/2014/main" id="{1ED1AEAC-FF2E-8EC4-F973-883C9A1F4AB9}"/>
              </a:ext>
            </a:extLst>
          </p:cNvPr>
          <p:cNvSpPr>
            <a:spLocks noGrp="1"/>
          </p:cNvSpPr>
          <p:nvPr>
            <p:ph type="body" idx="1"/>
          </p:nvPr>
        </p:nvSpPr>
        <p:spPr/>
        <p:txBody>
          <a:bodyPr/>
          <a:lstStyle/>
          <a:p>
            <a:r>
              <a:rPr lang="en-US"/>
              <a:t>Background on KV(I) process</a:t>
            </a:r>
          </a:p>
          <a:p>
            <a:r>
              <a:rPr lang="en-US"/>
              <a:t>Proposal to address KVs in 6G TR</a:t>
            </a:r>
          </a:p>
          <a:p>
            <a:endParaRPr lang="en-US"/>
          </a:p>
        </p:txBody>
      </p:sp>
    </p:spTree>
    <p:extLst>
      <p:ext uri="{BB962C8B-B14F-4D97-AF65-F5344CB8AC3E}">
        <p14:creationId xmlns:p14="http://schemas.microsoft.com/office/powerpoint/2010/main" val="1275052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6F81B9-9A62-E74B-70AB-D306B49FCBA2}"/>
              </a:ext>
            </a:extLst>
          </p:cNvPr>
          <p:cNvSpPr>
            <a:spLocks noGrp="1"/>
          </p:cNvSpPr>
          <p:nvPr>
            <p:ph type="title"/>
          </p:nvPr>
        </p:nvSpPr>
        <p:spPr/>
        <p:txBody>
          <a:bodyPr/>
          <a:lstStyle/>
          <a:p>
            <a:r>
              <a:rPr lang="en-US"/>
              <a:t>Process background</a:t>
            </a:r>
          </a:p>
        </p:txBody>
      </p:sp>
      <p:sp>
        <p:nvSpPr>
          <p:cNvPr id="13" name="Text Placeholder 3">
            <a:extLst>
              <a:ext uri="{FF2B5EF4-FFF2-40B4-BE49-F238E27FC236}">
                <a16:creationId xmlns:a16="http://schemas.microsoft.com/office/drawing/2014/main" id="{1DF0063C-2D0E-FC38-71DF-9CCAA8D28FF7}"/>
              </a:ext>
            </a:extLst>
          </p:cNvPr>
          <p:cNvSpPr txBox="1">
            <a:spLocks/>
          </p:cNvSpPr>
          <p:nvPr/>
        </p:nvSpPr>
        <p:spPr>
          <a:xfrm>
            <a:off x="7295745" y="1679575"/>
            <a:ext cx="4339043" cy="4159250"/>
          </a:xfrm>
          <a:prstGeom prst="rect">
            <a:avLst/>
          </a:prstGeom>
        </p:spPr>
        <p:txBody>
          <a:bodyPr lIns="0" tIns="0" rIns="0" bIns="0"/>
          <a:lstStyle>
            <a:lvl1pPr marL="239994" indent="-239994" algn="l" defTabSz="914377" rtl="0" eaLnBrk="1" latinLnBrk="0" hangingPunct="1">
              <a:lnSpc>
                <a:spcPct val="100000"/>
              </a:lnSpc>
              <a:spcBef>
                <a:spcPts val="0"/>
              </a:spcBef>
              <a:spcAft>
                <a:spcPts val="800"/>
              </a:spcAft>
              <a:buSzPct val="70000"/>
              <a:buFont typeface="Arial" panose="020B0604020202020204" pitchFamily="34" charset="0"/>
              <a:buChar char="•"/>
              <a:defRPr sz="1600" kern="1200">
                <a:solidFill>
                  <a:schemeClr val="tx2"/>
                </a:solidFill>
                <a:latin typeface="+mn-lt"/>
                <a:ea typeface="+mn-ea"/>
                <a:cs typeface="+mn-cs"/>
              </a:defRPr>
            </a:lvl1pPr>
            <a:lvl2pPr marL="479988" indent="-239994" algn="l" defTabSz="914377" rtl="0" eaLnBrk="1" latinLnBrk="0" hangingPunct="1">
              <a:lnSpc>
                <a:spcPct val="100000"/>
              </a:lnSpc>
              <a:spcBef>
                <a:spcPts val="0"/>
              </a:spcBef>
              <a:spcAft>
                <a:spcPts val="800"/>
              </a:spcAft>
              <a:buSzPct val="70000"/>
              <a:buFont typeface="Arial" panose="020B0604020202020204" pitchFamily="34" charset="0"/>
              <a:buChar char="•"/>
              <a:defRPr sz="1600" kern="1200">
                <a:solidFill>
                  <a:schemeClr val="tx2"/>
                </a:solidFill>
                <a:latin typeface="+mn-lt"/>
                <a:ea typeface="+mn-ea"/>
                <a:cs typeface="+mn-cs"/>
              </a:defRPr>
            </a:lvl2pPr>
            <a:lvl3pPr marL="719982" indent="-239994" algn="l" defTabSz="914377" rtl="0" eaLnBrk="1" latinLnBrk="0" hangingPunct="1">
              <a:lnSpc>
                <a:spcPct val="100000"/>
              </a:lnSpc>
              <a:spcBef>
                <a:spcPts val="0"/>
              </a:spcBef>
              <a:spcAft>
                <a:spcPts val="800"/>
              </a:spcAft>
              <a:buSzPct val="70000"/>
              <a:buFont typeface="Arial" panose="020B0604020202020204" pitchFamily="34" charset="0"/>
              <a:buChar char="•"/>
              <a:defRPr sz="1600" kern="1200">
                <a:solidFill>
                  <a:schemeClr val="tx2"/>
                </a:solidFill>
                <a:latin typeface="+mn-lt"/>
                <a:ea typeface="+mn-ea"/>
                <a:cs typeface="+mn-cs"/>
              </a:defRPr>
            </a:lvl3pPr>
            <a:lvl4pPr marL="959976" indent="-239994" algn="l" defTabSz="914377" rtl="0" eaLnBrk="1" latinLnBrk="0" hangingPunct="1">
              <a:lnSpc>
                <a:spcPct val="100000"/>
              </a:lnSpc>
              <a:spcBef>
                <a:spcPts val="0"/>
              </a:spcBef>
              <a:spcAft>
                <a:spcPts val="800"/>
              </a:spcAft>
              <a:buSzPct val="70000"/>
              <a:buFont typeface="Arial" panose="020B0604020202020204" pitchFamily="34" charset="0"/>
              <a:buChar char="•"/>
              <a:defRPr lang="en-US" sz="1600" kern="1200" dirty="0">
                <a:solidFill>
                  <a:schemeClr val="tx2"/>
                </a:solidFill>
                <a:latin typeface="+mn-lt"/>
                <a:ea typeface="+mn-ea"/>
                <a:cs typeface="+mn-cs"/>
              </a:defRPr>
            </a:lvl4pPr>
            <a:lvl5pPr marL="1199970" indent="-239994" algn="l" defTabSz="914377" rtl="0" eaLnBrk="1" latinLnBrk="0" hangingPunct="1">
              <a:lnSpc>
                <a:spcPct val="100000"/>
              </a:lnSpc>
              <a:spcBef>
                <a:spcPts val="0"/>
              </a:spcBef>
              <a:spcAft>
                <a:spcPts val="800"/>
              </a:spcAft>
              <a:buSzPct val="70000"/>
              <a:buFont typeface="Arial" panose="020B0604020202020204" pitchFamily="34" charset="0"/>
              <a:buChar char="•"/>
              <a:defRPr sz="1600" kern="1200">
                <a:solidFill>
                  <a:schemeClr val="tx2"/>
                </a:solidFill>
                <a:latin typeface="+mn-lt"/>
                <a:ea typeface="+mn-ea"/>
                <a:cs typeface="+mn-cs"/>
              </a:defRPr>
            </a:lvl5pPr>
            <a:lvl6pPr marL="1439964" indent="-239994" algn="l" defTabSz="914377" rtl="0" eaLnBrk="1" latinLnBrk="0" hangingPunct="1">
              <a:lnSpc>
                <a:spcPct val="100000"/>
              </a:lnSpc>
              <a:spcBef>
                <a:spcPts val="0"/>
              </a:spcBef>
              <a:buSzPct val="70000"/>
              <a:buFont typeface="Arial" panose="020B0604020202020204" pitchFamily="34" charset="0"/>
              <a:buChar char="•"/>
              <a:defRPr sz="1467" kern="1200">
                <a:solidFill>
                  <a:schemeClr val="tx2"/>
                </a:solidFill>
                <a:latin typeface="+mn-lt"/>
                <a:ea typeface="+mn-ea"/>
                <a:cs typeface="+mn-cs"/>
              </a:defRPr>
            </a:lvl6pPr>
            <a:lvl7pPr marL="1439964"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Tx/>
              <a:buSzPct val="70000"/>
              <a:buFont typeface="Arial" panose="020B0604020202020204" pitchFamily="34" charset="0"/>
              <a:buNone/>
              <a:tabLst/>
              <a:defRPr/>
            </a:pPr>
            <a:r>
              <a:rPr kumimoji="0" lang="en-US" sz="1800" b="0" i="0" u="none" strike="noStrike" kern="1200" cap="none" spc="0" normalizeH="0" baseline="0" noProof="0">
                <a:ln>
                  <a:noFill/>
                </a:ln>
                <a:solidFill>
                  <a:srgbClr val="001135"/>
                </a:solidFill>
                <a:effectLst/>
                <a:uLnTx/>
                <a:uFillTx/>
                <a:latin typeface="Calibri" panose="020F0502020204030204" pitchFamily="34" charset="0"/>
                <a:ea typeface="Calibri" panose="020F0502020204030204" pitchFamily="34" charset="0"/>
                <a:cs typeface="Times New Roman" panose="02020603050405020304" pitchFamily="18" charset="0"/>
              </a:rPr>
              <a:t>From 3GPP </a:t>
            </a:r>
            <a:r>
              <a:rPr kumimoji="0" lang="en-US" sz="1800" b="0" i="0" u="none" strike="noStrike" kern="1200" cap="none" spc="0" normalizeH="0" baseline="0" noProof="0">
                <a:ln>
                  <a:noFill/>
                </a:ln>
                <a:solidFill>
                  <a:srgbClr val="CCCCCC">
                    <a:lumMod val="10000"/>
                  </a:srgbClr>
                </a:solidFill>
                <a:effectLst/>
                <a:uLnTx/>
                <a:uFillTx/>
                <a:latin typeface="Calibri" panose="020F0502020204030204" pitchFamily="34" charset="0"/>
                <a:ea typeface="Calibri" panose="020F0502020204030204" pitchFamily="34" charset="0"/>
                <a:cs typeface="Times New Roman" panose="02020603050405020304" pitchFamily="18" charset="0"/>
              </a:rPr>
              <a:t>perspective:</a:t>
            </a:r>
          </a:p>
          <a:p>
            <a:pPr marL="342900" marR="0" lvl="0" indent="-342900" algn="l" defTabSz="914377" rtl="0" eaLnBrk="1" fontAlgn="auto" latinLnBrk="0" hangingPunct="1">
              <a:lnSpc>
                <a:spcPct val="100000"/>
              </a:lnSpc>
              <a:spcBef>
                <a:spcPts val="0"/>
              </a:spcBef>
              <a:spcAft>
                <a:spcPts val="0"/>
              </a:spcAft>
              <a:buClrTx/>
              <a:buSzPct val="70000"/>
              <a:buFont typeface="Calibri" panose="020F0502020204030204" pitchFamily="34" charset="0"/>
              <a:buChar char="-"/>
              <a:tabLst/>
              <a:defRPr/>
            </a:pPr>
            <a:r>
              <a:rPr kumimoji="0" lang="en-US" sz="1800" b="0" i="0" u="none" strike="noStrike" kern="1200" cap="none" spc="0" normalizeH="0" baseline="0" noProof="0">
                <a:ln>
                  <a:noFill/>
                </a:ln>
                <a:solidFill>
                  <a:schemeClr val="accent3"/>
                </a:solidFill>
                <a:effectLst/>
                <a:uLnTx/>
                <a:uFillTx/>
                <a:latin typeface="Calibri" panose="020F0502020204030204" pitchFamily="34" charset="0"/>
                <a:ea typeface="Calibri" panose="020F0502020204030204" pitchFamily="34" charset="0"/>
                <a:cs typeface="Times New Roman" panose="02020603050405020304" pitchFamily="18" charset="0"/>
              </a:rPr>
              <a:t>Current Stage-1 process covers the identification of use cases (I), requirements and KPIs (IV)</a:t>
            </a:r>
          </a:p>
          <a:p>
            <a:pPr marL="582894" marR="0" lvl="1" indent="-342900" algn="l" defTabSz="914377" rtl="0" eaLnBrk="1" fontAlgn="auto" latinLnBrk="0" hangingPunct="1">
              <a:lnSpc>
                <a:spcPct val="100000"/>
              </a:lnSpc>
              <a:spcBef>
                <a:spcPts val="0"/>
              </a:spcBef>
              <a:spcAft>
                <a:spcPts val="0"/>
              </a:spcAft>
              <a:buClrTx/>
              <a:buSzPct val="70000"/>
              <a:buFont typeface="Calibri" panose="020F0502020204030204" pitchFamily="34" charset="0"/>
              <a:buChar char="-"/>
              <a:tabLst/>
              <a:defRPr/>
            </a:pPr>
            <a:r>
              <a:rPr kumimoji="0" lang="en-US" sz="1800" b="0" i="0" u="none" strike="noStrike" kern="1200" cap="none" spc="0" normalizeH="0" baseline="0" noProof="0">
                <a:ln>
                  <a:noFill/>
                </a:ln>
                <a:solidFill>
                  <a:schemeClr val="bg1">
                    <a:lumMod val="50000"/>
                  </a:schemeClr>
                </a:solidFill>
                <a:effectLst/>
                <a:uLnTx/>
                <a:uFillTx/>
                <a:latin typeface="Calibri" panose="020F0502020204030204" pitchFamily="34" charset="0"/>
                <a:ea typeface="Calibri" panose="020F0502020204030204" pitchFamily="34" charset="0"/>
                <a:cs typeface="Times New Roman" panose="02020603050405020304" pitchFamily="18" charset="0"/>
              </a:rPr>
              <a:t>Current Stage-2 process covers the definition of solutions for the identified enablers (IV)</a:t>
            </a:r>
          </a:p>
          <a:p>
            <a:pPr marL="342900" marR="0" lvl="0" indent="-342900" algn="l" defTabSz="914377" rtl="0" eaLnBrk="1" fontAlgn="auto" latinLnBrk="0" hangingPunct="1">
              <a:lnSpc>
                <a:spcPct val="100000"/>
              </a:lnSpc>
              <a:spcBef>
                <a:spcPts val="0"/>
              </a:spcBef>
              <a:spcAft>
                <a:spcPts val="0"/>
              </a:spcAft>
              <a:buClrTx/>
              <a:buSzPct val="70000"/>
              <a:buFont typeface="Calibri" panose="020F0502020204030204" pitchFamily="34" charset="0"/>
              <a:buChar char="-"/>
              <a:tabLst/>
              <a:defRPr/>
            </a:pPr>
            <a:r>
              <a:rPr kumimoji="0" lang="en-US" sz="1800" b="0" i="0" u="none" strike="noStrike" kern="1200" cap="none" spc="0" normalizeH="0" baseline="0" noProof="0">
                <a:ln>
                  <a:noFill/>
                </a:ln>
                <a:solidFill>
                  <a:schemeClr val="accent3"/>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For SA1 Rel-20 6G study, it is proposed to introduce Key Values to be associated with use cases (II)</a:t>
            </a:r>
            <a:endParaRPr kumimoji="0" lang="en-US" sz="1800" b="0" i="0" u="none" strike="noStrike" kern="1200" cap="none" spc="0" normalizeH="0" baseline="0" noProof="0">
              <a:ln>
                <a:noFill/>
              </a:ln>
              <a:solidFill>
                <a:schemeClr val="accent3"/>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endParaRPr>
          </a:p>
        </p:txBody>
      </p:sp>
      <p:sp>
        <p:nvSpPr>
          <p:cNvPr id="19" name="TextBox 18">
            <a:extLst>
              <a:ext uri="{FF2B5EF4-FFF2-40B4-BE49-F238E27FC236}">
                <a16:creationId xmlns:a16="http://schemas.microsoft.com/office/drawing/2014/main" id="{60AE7B4E-2407-5436-C521-AF957FA1FD11}"/>
              </a:ext>
            </a:extLst>
          </p:cNvPr>
          <p:cNvSpPr txBox="1"/>
          <p:nvPr/>
        </p:nvSpPr>
        <p:spPr>
          <a:xfrm>
            <a:off x="555689" y="1369919"/>
            <a:ext cx="6097656" cy="369332"/>
          </a:xfrm>
          <a:prstGeom prst="rect">
            <a:avLst/>
          </a:prstGeom>
          <a:noFill/>
        </p:spPr>
        <p:txBody>
          <a:bodyPr wrap="square">
            <a:spAutoFit/>
          </a:bodyPr>
          <a:lstStyle/>
          <a:p>
            <a:r>
              <a:rPr lang="en-US"/>
              <a:t>Figure from 6G-IA SNVC </a:t>
            </a:r>
            <a:r>
              <a:rPr lang="en-US">
                <a:hlinkClick r:id="rId3"/>
              </a:rPr>
              <a:t>article</a:t>
            </a:r>
            <a:endParaRPr lang="en-US"/>
          </a:p>
        </p:txBody>
      </p:sp>
      <p:pic>
        <p:nvPicPr>
          <p:cNvPr id="2" name="Picture 1">
            <a:extLst>
              <a:ext uri="{FF2B5EF4-FFF2-40B4-BE49-F238E27FC236}">
                <a16:creationId xmlns:a16="http://schemas.microsoft.com/office/drawing/2014/main" id="{57DE3DEF-7EB0-CE43-EDD7-6F5E0070B690}"/>
              </a:ext>
            </a:extLst>
          </p:cNvPr>
          <p:cNvPicPr>
            <a:picLocks noChangeAspect="1"/>
          </p:cNvPicPr>
          <p:nvPr/>
        </p:nvPicPr>
        <p:blipFill>
          <a:blip r:embed="rId4"/>
          <a:stretch>
            <a:fillRect/>
          </a:stretch>
        </p:blipFill>
        <p:spPr>
          <a:xfrm>
            <a:off x="556451" y="2121020"/>
            <a:ext cx="6229350" cy="3276600"/>
          </a:xfrm>
          <a:prstGeom prst="rect">
            <a:avLst/>
          </a:prstGeom>
        </p:spPr>
      </p:pic>
      <p:sp>
        <p:nvSpPr>
          <p:cNvPr id="4" name="Rectangle: Rounded Corners 3">
            <a:extLst>
              <a:ext uri="{FF2B5EF4-FFF2-40B4-BE49-F238E27FC236}">
                <a16:creationId xmlns:a16="http://schemas.microsoft.com/office/drawing/2014/main" id="{3AF90D71-EDE1-30D1-ABAA-9E59137C223F}"/>
              </a:ext>
            </a:extLst>
          </p:cNvPr>
          <p:cNvSpPr/>
          <p:nvPr/>
        </p:nvSpPr>
        <p:spPr>
          <a:xfrm>
            <a:off x="555689" y="1866507"/>
            <a:ext cx="3497837" cy="745945"/>
          </a:xfrm>
          <a:prstGeom prst="roundRect">
            <a:avLst/>
          </a:prstGeom>
          <a:solidFill>
            <a:schemeClr val="accent3">
              <a:alpha val="5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r>
              <a:rPr lang="en-US" sz="1200" b="1">
                <a:solidFill>
                  <a:schemeClr val="tx2"/>
                </a:solidFill>
              </a:rPr>
              <a:t>3GPP Stage-1 scope</a:t>
            </a:r>
          </a:p>
        </p:txBody>
      </p:sp>
      <p:sp>
        <p:nvSpPr>
          <p:cNvPr id="5" name="Rectangle: Rounded Corners 4">
            <a:extLst>
              <a:ext uri="{FF2B5EF4-FFF2-40B4-BE49-F238E27FC236}">
                <a16:creationId xmlns:a16="http://schemas.microsoft.com/office/drawing/2014/main" id="{DCEB426F-8C0A-1F13-785C-76FB9CC20E62}"/>
              </a:ext>
            </a:extLst>
          </p:cNvPr>
          <p:cNvSpPr/>
          <p:nvPr/>
        </p:nvSpPr>
        <p:spPr>
          <a:xfrm>
            <a:off x="1400783" y="4245549"/>
            <a:ext cx="1443270" cy="880928"/>
          </a:xfrm>
          <a:prstGeom prst="roundRect">
            <a:avLst/>
          </a:prstGeom>
          <a:solidFill>
            <a:schemeClr val="accent3">
              <a:alpha val="5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72000" tIns="72000" rIns="72000" bIns="72000" numCol="1" spcCol="0" rtlCol="0" fromWordArt="0" anchor="b" anchorCtr="0" forceAA="0" compatLnSpc="1">
            <a:prstTxWarp prst="textNoShape">
              <a:avLst/>
            </a:prstTxWarp>
            <a:noAutofit/>
          </a:bodyPr>
          <a:lstStyle/>
          <a:p>
            <a:pPr algn="l">
              <a:spcAft>
                <a:spcPts val="300"/>
              </a:spcAft>
              <a:buSzPct val="100000"/>
            </a:pPr>
            <a:r>
              <a:rPr lang="en-US" sz="1200" b="1">
                <a:solidFill>
                  <a:schemeClr val="tx2"/>
                </a:solidFill>
              </a:rPr>
              <a:t>3GPP</a:t>
            </a:r>
          </a:p>
          <a:p>
            <a:pPr algn="l">
              <a:spcAft>
                <a:spcPts val="300"/>
              </a:spcAft>
              <a:buSzPct val="100000"/>
            </a:pPr>
            <a:r>
              <a:rPr lang="en-US" sz="1200" b="1">
                <a:solidFill>
                  <a:schemeClr val="tx2"/>
                </a:solidFill>
              </a:rPr>
              <a:t>Stage-1</a:t>
            </a:r>
          </a:p>
          <a:p>
            <a:pPr algn="l">
              <a:spcAft>
                <a:spcPts val="300"/>
              </a:spcAft>
              <a:buSzPct val="100000"/>
            </a:pPr>
            <a:r>
              <a:rPr lang="en-US" sz="1200" b="1">
                <a:solidFill>
                  <a:schemeClr val="tx2"/>
                </a:solidFill>
              </a:rPr>
              <a:t>scope</a:t>
            </a:r>
          </a:p>
        </p:txBody>
      </p:sp>
      <p:sp>
        <p:nvSpPr>
          <p:cNvPr id="6" name="Rectangle: Rounded Corners 5">
            <a:extLst>
              <a:ext uri="{FF2B5EF4-FFF2-40B4-BE49-F238E27FC236}">
                <a16:creationId xmlns:a16="http://schemas.microsoft.com/office/drawing/2014/main" id="{3065F8F1-D8C0-6824-DE10-A00B72B03784}"/>
              </a:ext>
            </a:extLst>
          </p:cNvPr>
          <p:cNvSpPr/>
          <p:nvPr/>
        </p:nvSpPr>
        <p:spPr>
          <a:xfrm>
            <a:off x="3070697" y="4163438"/>
            <a:ext cx="1540213" cy="963039"/>
          </a:xfrm>
          <a:prstGeom prst="roundRect">
            <a:avLst/>
          </a:prstGeom>
          <a:solidFill>
            <a:schemeClr val="tx1">
              <a:alpha val="50000"/>
            </a:schemeClr>
          </a:solidFill>
          <a:ln>
            <a:solidFill>
              <a:schemeClr val="tx1"/>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72000" tIns="72000" rIns="72000" bIns="72000" numCol="1" spcCol="0" rtlCol="0" fromWordArt="0" anchor="b" anchorCtr="0" forceAA="0" compatLnSpc="1">
            <a:prstTxWarp prst="textNoShape">
              <a:avLst/>
            </a:prstTxWarp>
            <a:noAutofit/>
          </a:bodyPr>
          <a:lstStyle/>
          <a:p>
            <a:pPr algn="l">
              <a:spcAft>
                <a:spcPts val="300"/>
              </a:spcAft>
              <a:buSzPct val="100000"/>
            </a:pPr>
            <a:r>
              <a:rPr lang="en-US" sz="1200" b="1">
                <a:solidFill>
                  <a:schemeClr val="tx2"/>
                </a:solidFill>
              </a:rPr>
              <a:t>3GPP Stage-2/3</a:t>
            </a:r>
          </a:p>
          <a:p>
            <a:pPr algn="l">
              <a:spcAft>
                <a:spcPts val="300"/>
              </a:spcAft>
              <a:buSzPct val="100000"/>
            </a:pPr>
            <a:r>
              <a:rPr lang="en-US" sz="1200" b="1">
                <a:solidFill>
                  <a:schemeClr val="tx2"/>
                </a:solidFill>
              </a:rPr>
              <a:t>scope</a:t>
            </a:r>
          </a:p>
        </p:txBody>
      </p:sp>
      <p:sp>
        <p:nvSpPr>
          <p:cNvPr id="7" name="Rectangle: Rounded Corners 6">
            <a:extLst>
              <a:ext uri="{FF2B5EF4-FFF2-40B4-BE49-F238E27FC236}">
                <a16:creationId xmlns:a16="http://schemas.microsoft.com/office/drawing/2014/main" id="{97463A1C-980E-3DB6-7FAE-9932AC0FC8D2}"/>
              </a:ext>
            </a:extLst>
          </p:cNvPr>
          <p:cNvSpPr/>
          <p:nvPr/>
        </p:nvSpPr>
        <p:spPr>
          <a:xfrm>
            <a:off x="555689" y="2612451"/>
            <a:ext cx="3497837" cy="745945"/>
          </a:xfrm>
          <a:prstGeom prst="roundRect">
            <a:avLst/>
          </a:prstGeom>
          <a:gradFill>
            <a:gsLst>
              <a:gs pos="0">
                <a:schemeClr val="accent3">
                  <a:tint val="50000"/>
                  <a:satMod val="300000"/>
                  <a:alpha val="50000"/>
                </a:schemeClr>
              </a:gs>
              <a:gs pos="35000">
                <a:schemeClr val="accent3">
                  <a:tint val="37000"/>
                  <a:satMod val="300000"/>
                  <a:alpha val="50000"/>
                </a:schemeClr>
              </a:gs>
              <a:gs pos="100000">
                <a:schemeClr val="accent3">
                  <a:tint val="15000"/>
                  <a:satMod val="350000"/>
                  <a:alpha val="50000"/>
                </a:schemeClr>
              </a:gs>
            </a:gsLst>
          </a:gra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r>
              <a:rPr lang="en-US" sz="1200" b="1">
                <a:solidFill>
                  <a:sysClr val="windowText" lastClr="000000"/>
                </a:solidFill>
              </a:rPr>
              <a:t>NEW Stage-1 extension proposal</a:t>
            </a:r>
          </a:p>
        </p:txBody>
      </p:sp>
      <p:sp>
        <p:nvSpPr>
          <p:cNvPr id="8" name="Arrow: Down 7">
            <a:extLst>
              <a:ext uri="{FF2B5EF4-FFF2-40B4-BE49-F238E27FC236}">
                <a16:creationId xmlns:a16="http://schemas.microsoft.com/office/drawing/2014/main" id="{E6FA8B2C-7986-3149-7121-9ADAF18483D7}"/>
              </a:ext>
            </a:extLst>
          </p:cNvPr>
          <p:cNvSpPr/>
          <p:nvPr/>
        </p:nvSpPr>
        <p:spPr>
          <a:xfrm>
            <a:off x="1400783" y="2510226"/>
            <a:ext cx="400025" cy="254514"/>
          </a:xfrm>
          <a:prstGeom prst="down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Arrow: Striped Right 9">
            <a:extLst>
              <a:ext uri="{FF2B5EF4-FFF2-40B4-BE49-F238E27FC236}">
                <a16:creationId xmlns:a16="http://schemas.microsoft.com/office/drawing/2014/main" id="{ED66D067-F98C-4CCD-474C-C5F018C523BB}"/>
              </a:ext>
            </a:extLst>
          </p:cNvPr>
          <p:cNvSpPr/>
          <p:nvPr/>
        </p:nvSpPr>
        <p:spPr>
          <a:xfrm>
            <a:off x="8568964" y="0"/>
            <a:ext cx="2064470" cy="904198"/>
          </a:xfrm>
          <a:prstGeom prst="stripedRightArrow">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sz="1200" dirty="0"/>
              <a:t>To be considered for “KV manifesto”</a:t>
            </a:r>
          </a:p>
        </p:txBody>
      </p:sp>
    </p:spTree>
    <p:extLst>
      <p:ext uri="{BB962C8B-B14F-4D97-AF65-F5344CB8AC3E}">
        <p14:creationId xmlns:p14="http://schemas.microsoft.com/office/powerpoint/2010/main" val="419752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EB48547-C8C9-DC5E-414D-BE0A7D313DE3}"/>
              </a:ext>
            </a:extLst>
          </p:cNvPr>
          <p:cNvSpPr>
            <a:spLocks noGrp="1"/>
          </p:cNvSpPr>
          <p:nvPr>
            <p:ph type="title"/>
          </p:nvPr>
        </p:nvSpPr>
        <p:spPr/>
        <p:txBody>
          <a:bodyPr/>
          <a:lstStyle/>
          <a:p>
            <a:r>
              <a:rPr lang="en-US"/>
              <a:t>Considerations about overall KV process in 3GPP</a:t>
            </a:r>
          </a:p>
        </p:txBody>
      </p:sp>
      <p:sp>
        <p:nvSpPr>
          <p:cNvPr id="4" name="Text Placeholder 3">
            <a:extLst>
              <a:ext uri="{FF2B5EF4-FFF2-40B4-BE49-F238E27FC236}">
                <a16:creationId xmlns:a16="http://schemas.microsoft.com/office/drawing/2014/main" id="{6243679B-7A2E-ED0C-A170-66D57C44D81F}"/>
              </a:ext>
            </a:extLst>
          </p:cNvPr>
          <p:cNvSpPr>
            <a:spLocks noGrp="1"/>
          </p:cNvSpPr>
          <p:nvPr>
            <p:ph type="body" idx="1"/>
          </p:nvPr>
        </p:nvSpPr>
        <p:spPr/>
        <p:txBody>
          <a:bodyPr/>
          <a:lstStyle/>
          <a:p>
            <a:r>
              <a:rPr lang="en-US" dirty="0"/>
              <a:t>Overall KVI process from 6G-IA SNVC is complex and subject to evolution</a:t>
            </a:r>
          </a:p>
          <a:p>
            <a:pPr lvl="1"/>
            <a:r>
              <a:rPr lang="en-US" dirty="0"/>
              <a:t>Other stakeholders (</a:t>
            </a:r>
            <a:r>
              <a:rPr lang="en-US" dirty="0" err="1"/>
              <a:t>eg</a:t>
            </a:r>
            <a:r>
              <a:rPr lang="en-US" dirty="0"/>
              <a:t> regulators) outside of 3GPP scope of work are likely to have a role, </a:t>
            </a:r>
            <a:r>
              <a:rPr lang="en-US" dirty="0" err="1"/>
              <a:t>eg</a:t>
            </a:r>
            <a:r>
              <a:rPr lang="en-US" dirty="0"/>
              <a:t> to define or assess KVIs, which may eventually impact the overall process</a:t>
            </a:r>
          </a:p>
          <a:p>
            <a:pPr lvl="1"/>
            <a:r>
              <a:rPr lang="en-US" u="sng" dirty="0"/>
              <a:t>Proposal #1</a:t>
            </a:r>
            <a:r>
              <a:rPr lang="en-US" dirty="0"/>
              <a:t>: do not attempt to adopt this exact process in 3GPP</a:t>
            </a:r>
          </a:p>
          <a:p>
            <a:r>
              <a:rPr lang="en-US" dirty="0"/>
              <a:t>However, “key values” association to use case naturally fits into SA1 scope of work, </a:t>
            </a:r>
            <a:r>
              <a:rPr lang="en-US" dirty="0" err="1"/>
              <a:t>eg</a:t>
            </a:r>
            <a:r>
              <a:rPr lang="en-US" dirty="0"/>
              <a:t> to demonstrate the value of 6G</a:t>
            </a:r>
          </a:p>
          <a:p>
            <a:pPr lvl="1"/>
            <a:r>
              <a:rPr lang="en-US" u="sng" dirty="0"/>
              <a:t>Proposal #2</a:t>
            </a:r>
            <a:r>
              <a:rPr lang="en-US" dirty="0"/>
              <a:t>: address this (stable) part of the process in 6G study work “live”</a:t>
            </a:r>
          </a:p>
          <a:p>
            <a:pPr lvl="1"/>
            <a:r>
              <a:rPr lang="en-US" u="sng" dirty="0"/>
              <a:t>Proposal #3</a:t>
            </a:r>
            <a:r>
              <a:rPr lang="en-US" dirty="0"/>
              <a:t>: make no assumption on future usage of this work in SA1 or 3GPP until “lessons learned” at the end of the SA1 study</a:t>
            </a:r>
          </a:p>
        </p:txBody>
      </p:sp>
      <p:sp>
        <p:nvSpPr>
          <p:cNvPr id="5" name="Arrow: Striped Right 4">
            <a:extLst>
              <a:ext uri="{FF2B5EF4-FFF2-40B4-BE49-F238E27FC236}">
                <a16:creationId xmlns:a16="http://schemas.microsoft.com/office/drawing/2014/main" id="{109FA9C9-5C90-8B34-9D5A-668205A4474C}"/>
              </a:ext>
            </a:extLst>
          </p:cNvPr>
          <p:cNvSpPr/>
          <p:nvPr/>
        </p:nvSpPr>
        <p:spPr>
          <a:xfrm>
            <a:off x="8568964" y="0"/>
            <a:ext cx="2064470" cy="904198"/>
          </a:xfrm>
          <a:prstGeom prst="stripedRightArrow">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sz="1200" dirty="0"/>
              <a:t>To be considered for “KV manifesto”</a:t>
            </a:r>
          </a:p>
        </p:txBody>
      </p:sp>
    </p:spTree>
    <p:extLst>
      <p:ext uri="{BB962C8B-B14F-4D97-AF65-F5344CB8AC3E}">
        <p14:creationId xmlns:p14="http://schemas.microsoft.com/office/powerpoint/2010/main" val="39295104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2061BF-E78B-8EF0-30A5-5C38BE5E50D4}"/>
              </a:ext>
            </a:extLst>
          </p:cNvPr>
          <p:cNvSpPr>
            <a:spLocks noGrp="1"/>
          </p:cNvSpPr>
          <p:nvPr>
            <p:ph type="title"/>
          </p:nvPr>
        </p:nvSpPr>
        <p:spPr/>
        <p:txBody>
          <a:bodyPr/>
          <a:lstStyle/>
          <a:p>
            <a:r>
              <a:rPr lang="en-US" dirty="0"/>
              <a:t>Why &amp; when to address KVs</a:t>
            </a:r>
          </a:p>
        </p:txBody>
      </p:sp>
      <p:sp>
        <p:nvSpPr>
          <p:cNvPr id="4" name="Text Placeholder 3">
            <a:extLst>
              <a:ext uri="{FF2B5EF4-FFF2-40B4-BE49-F238E27FC236}">
                <a16:creationId xmlns:a16="http://schemas.microsoft.com/office/drawing/2014/main" id="{F7BB76B3-8CB8-70D9-AEC8-A9382EE4DFC9}"/>
              </a:ext>
            </a:extLst>
          </p:cNvPr>
          <p:cNvSpPr>
            <a:spLocks noGrp="1"/>
          </p:cNvSpPr>
          <p:nvPr>
            <p:ph type="body" idx="1"/>
          </p:nvPr>
        </p:nvSpPr>
        <p:spPr>
          <a:xfrm>
            <a:off x="647700" y="1454149"/>
            <a:ext cx="10513359" cy="4830400"/>
          </a:xfrm>
        </p:spPr>
        <p:txBody>
          <a:bodyPr/>
          <a:lstStyle/>
          <a:p>
            <a:pPr marL="67732" indent="0">
              <a:buNone/>
            </a:pPr>
            <a:r>
              <a:rPr lang="en-US" sz="2400" dirty="0"/>
              <a:t>For SA1 :</a:t>
            </a:r>
          </a:p>
          <a:p>
            <a:pPr>
              <a:buFont typeface="+mj-lt"/>
              <a:buAutoNum type="arabicPeriod"/>
            </a:pPr>
            <a:r>
              <a:rPr lang="en-US" sz="2400" dirty="0"/>
              <a:t>Enable thought consensus building: documenting the impact of 6G use cases explicitly will help discussing their actual “value” with respect to those commonly agreed interests (the selected KVs)</a:t>
            </a:r>
          </a:p>
          <a:p>
            <a:pPr>
              <a:buFont typeface="+mj-lt"/>
              <a:buAutoNum type="arabicPeriod"/>
            </a:pPr>
            <a:r>
              <a:rPr lang="en-US" sz="2400" dirty="0"/>
              <a:t>Improve requirements: contribute to identifying and refining potential requirements associated with the use case around the selected KVs</a:t>
            </a:r>
          </a:p>
          <a:p>
            <a:pPr>
              <a:buFont typeface="+mj-lt"/>
              <a:buAutoNum type="arabicPeriod"/>
            </a:pPr>
            <a:r>
              <a:rPr lang="en-US" sz="2400" dirty="0"/>
              <a:t>Prepare for IMT-2030 submission: gather material on how 6G will address the expectations of IMT-2030 high-level principles</a:t>
            </a:r>
          </a:p>
          <a:p>
            <a:endParaRPr lang="en-US" sz="2400" dirty="0"/>
          </a:p>
          <a:p>
            <a:pPr marL="67732" indent="0">
              <a:buNone/>
            </a:pPr>
            <a:r>
              <a:rPr lang="en-US" sz="2400" dirty="0">
                <a:solidFill>
                  <a:srgbClr val="FF0000"/>
                </a:solidFill>
              </a:rPr>
              <a:t>It is therefore important that this documentation happens *contextually* to the use case contribution &amp; discussion and not at a later stage – in order to impact our own work.</a:t>
            </a:r>
          </a:p>
        </p:txBody>
      </p:sp>
      <p:sp>
        <p:nvSpPr>
          <p:cNvPr id="5" name="Arrow: Striped Right 4">
            <a:extLst>
              <a:ext uri="{FF2B5EF4-FFF2-40B4-BE49-F238E27FC236}">
                <a16:creationId xmlns:a16="http://schemas.microsoft.com/office/drawing/2014/main" id="{179ADF0A-E62B-EC7C-8F0F-943A09433521}"/>
              </a:ext>
            </a:extLst>
          </p:cNvPr>
          <p:cNvSpPr/>
          <p:nvPr/>
        </p:nvSpPr>
        <p:spPr>
          <a:xfrm>
            <a:off x="8568964" y="0"/>
            <a:ext cx="2064470" cy="904198"/>
          </a:xfrm>
          <a:prstGeom prst="stripedRightArrow">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sz="1200" dirty="0"/>
              <a:t>To be considered for “KV manifesto”</a:t>
            </a:r>
          </a:p>
        </p:txBody>
      </p:sp>
    </p:spTree>
    <p:extLst>
      <p:ext uri="{BB962C8B-B14F-4D97-AF65-F5344CB8AC3E}">
        <p14:creationId xmlns:p14="http://schemas.microsoft.com/office/powerpoint/2010/main" val="419312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2061BF-E78B-8EF0-30A5-5C38BE5E50D4}"/>
              </a:ext>
            </a:extLst>
          </p:cNvPr>
          <p:cNvSpPr>
            <a:spLocks noGrp="1"/>
          </p:cNvSpPr>
          <p:nvPr>
            <p:ph type="title"/>
          </p:nvPr>
        </p:nvSpPr>
        <p:spPr/>
        <p:txBody>
          <a:bodyPr/>
          <a:lstStyle/>
          <a:p>
            <a:r>
              <a:rPr lang="en-US" dirty="0"/>
              <a:t>What &amp; how to address KVs</a:t>
            </a:r>
          </a:p>
        </p:txBody>
      </p:sp>
      <p:sp>
        <p:nvSpPr>
          <p:cNvPr id="4" name="Text Placeholder 3">
            <a:extLst>
              <a:ext uri="{FF2B5EF4-FFF2-40B4-BE49-F238E27FC236}">
                <a16:creationId xmlns:a16="http://schemas.microsoft.com/office/drawing/2014/main" id="{F7BB76B3-8CB8-70D9-AEC8-A9382EE4DFC9}"/>
              </a:ext>
            </a:extLst>
          </p:cNvPr>
          <p:cNvSpPr>
            <a:spLocks noGrp="1"/>
          </p:cNvSpPr>
          <p:nvPr>
            <p:ph type="body" idx="1"/>
          </p:nvPr>
        </p:nvSpPr>
        <p:spPr/>
        <p:txBody>
          <a:bodyPr/>
          <a:lstStyle/>
          <a:p>
            <a:pPr marL="67732" indent="0">
              <a:buNone/>
            </a:pPr>
            <a:endParaRPr lang="en-US" sz="2400" dirty="0"/>
          </a:p>
          <a:p>
            <a:r>
              <a:rPr lang="en-US" sz="2400" dirty="0"/>
              <a:t>This contribution is </a:t>
            </a:r>
            <a:r>
              <a:rPr lang="en-US" sz="2400" u="sng" dirty="0"/>
              <a:t>NOT about selecting/defining “what” KVs for SA1 </a:t>
            </a:r>
            <a:r>
              <a:rPr lang="en-US" sz="2400" dirty="0"/>
              <a:t>(see separate contribution)</a:t>
            </a:r>
          </a:p>
          <a:p>
            <a:endParaRPr lang="en-US" sz="2400" dirty="0"/>
          </a:p>
          <a:p>
            <a:r>
              <a:rPr lang="en-US" sz="2400" dirty="0"/>
              <a:t>The rest of this contribution focuses on “how” KVs could be documented in the 6G study</a:t>
            </a:r>
          </a:p>
          <a:p>
            <a:pPr lvl="1"/>
            <a:r>
              <a:rPr lang="en-US" sz="2000" dirty="0"/>
              <a:t>Main assumptions</a:t>
            </a:r>
          </a:p>
          <a:p>
            <a:pPr lvl="2"/>
            <a:r>
              <a:rPr lang="en-US" sz="1600" dirty="0"/>
              <a:t>Use cases are documented with respect to their KV impact</a:t>
            </a:r>
          </a:p>
          <a:p>
            <a:pPr lvl="2"/>
            <a:r>
              <a:rPr lang="en-US" sz="1600" dirty="0"/>
              <a:t>A summary/consolidation of the impacts of the various UCs on each KV may be useful</a:t>
            </a:r>
          </a:p>
        </p:txBody>
      </p:sp>
    </p:spTree>
    <p:extLst>
      <p:ext uri="{BB962C8B-B14F-4D97-AF65-F5344CB8AC3E}">
        <p14:creationId xmlns:p14="http://schemas.microsoft.com/office/powerpoint/2010/main" val="347592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6F1BD39D-73E8-D084-8B85-D7634C17C5A4}"/>
              </a:ext>
            </a:extLst>
          </p:cNvPr>
          <p:cNvGraphicFramePr/>
          <p:nvPr>
            <p:extLst>
              <p:ext uri="{D42A27DB-BD31-4B8C-83A1-F6EECF244321}">
                <p14:modId xmlns:p14="http://schemas.microsoft.com/office/powerpoint/2010/main" val="173442603"/>
              </p:ext>
            </p:extLst>
          </p:nvPr>
        </p:nvGraphicFramePr>
        <p:xfrm>
          <a:off x="2032000" y="1262269"/>
          <a:ext cx="8128000" cy="53671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DDB74FFC-2C37-848C-95C9-92D9F2C727B0}"/>
              </a:ext>
            </a:extLst>
          </p:cNvPr>
          <p:cNvSpPr>
            <a:spLocks noGrp="1"/>
          </p:cNvSpPr>
          <p:nvPr>
            <p:ph type="title"/>
          </p:nvPr>
        </p:nvSpPr>
        <p:spPr/>
        <p:txBody>
          <a:bodyPr/>
          <a:lstStyle/>
          <a:p>
            <a:r>
              <a:rPr lang="en-US" dirty="0"/>
              <a:t>How to implement “key values” in SA1 6G TR</a:t>
            </a:r>
          </a:p>
        </p:txBody>
      </p:sp>
      <p:sp>
        <p:nvSpPr>
          <p:cNvPr id="4" name="Text Placeholder 3">
            <a:extLst>
              <a:ext uri="{FF2B5EF4-FFF2-40B4-BE49-F238E27FC236}">
                <a16:creationId xmlns:a16="http://schemas.microsoft.com/office/drawing/2014/main" id="{6587AB5F-6728-66D1-51B4-431767BA22C5}"/>
              </a:ext>
            </a:extLst>
          </p:cNvPr>
          <p:cNvSpPr>
            <a:spLocks noGrp="1"/>
          </p:cNvSpPr>
          <p:nvPr>
            <p:ph type="body" idx="1"/>
          </p:nvPr>
        </p:nvSpPr>
        <p:spPr>
          <a:xfrm>
            <a:off x="647700" y="1454149"/>
            <a:ext cx="11184400" cy="617247"/>
          </a:xfrm>
        </p:spPr>
        <p:txBody>
          <a:bodyPr/>
          <a:lstStyle/>
          <a:p>
            <a:r>
              <a:rPr lang="en-US" dirty="0"/>
              <a:t>Alternative options to document KV impact </a:t>
            </a:r>
            <a:r>
              <a:rPr lang="en-US" u="sng" dirty="0"/>
              <a:t>at use case level</a:t>
            </a:r>
          </a:p>
          <a:p>
            <a:endParaRPr lang="en-US" u="sng" dirty="0"/>
          </a:p>
          <a:p>
            <a:endParaRPr lang="en-US" u="sng" dirty="0"/>
          </a:p>
          <a:p>
            <a:endParaRPr lang="en-US" u="sng" dirty="0"/>
          </a:p>
          <a:p>
            <a:endParaRPr lang="en-US" u="sng" dirty="0"/>
          </a:p>
          <a:p>
            <a:endParaRPr lang="en-US" u="sng" dirty="0"/>
          </a:p>
          <a:p>
            <a:endParaRPr lang="en-US" u="sng" dirty="0"/>
          </a:p>
          <a:p>
            <a:endParaRPr lang="en-US" u="sng" dirty="0"/>
          </a:p>
          <a:p>
            <a:endParaRPr lang="en-US" u="sng" dirty="0"/>
          </a:p>
          <a:p>
            <a:r>
              <a:rPr lang="en-US" u="sng" dirty="0"/>
              <a:t>An example of all options for a specific UC is presented in Annex</a:t>
            </a:r>
          </a:p>
        </p:txBody>
      </p:sp>
    </p:spTree>
    <p:extLst>
      <p:ext uri="{BB962C8B-B14F-4D97-AF65-F5344CB8AC3E}">
        <p14:creationId xmlns:p14="http://schemas.microsoft.com/office/powerpoint/2010/main" val="1945917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B74FFC-2C37-848C-95C9-92D9F2C727B0}"/>
              </a:ext>
            </a:extLst>
          </p:cNvPr>
          <p:cNvSpPr>
            <a:spLocks noGrp="1"/>
          </p:cNvSpPr>
          <p:nvPr>
            <p:ph type="title"/>
          </p:nvPr>
        </p:nvSpPr>
        <p:spPr>
          <a:xfrm>
            <a:off x="651933" y="228600"/>
            <a:ext cx="9103600" cy="1143200"/>
          </a:xfrm>
        </p:spPr>
        <p:txBody>
          <a:bodyPr/>
          <a:lstStyle/>
          <a:p>
            <a:r>
              <a:rPr lang="en-US" dirty="0"/>
              <a:t>How to implement “key values” in SA1 6G TR</a:t>
            </a:r>
          </a:p>
        </p:txBody>
      </p:sp>
      <p:sp>
        <p:nvSpPr>
          <p:cNvPr id="4" name="Text Placeholder 3">
            <a:extLst>
              <a:ext uri="{FF2B5EF4-FFF2-40B4-BE49-F238E27FC236}">
                <a16:creationId xmlns:a16="http://schemas.microsoft.com/office/drawing/2014/main" id="{6587AB5F-6728-66D1-51B4-431767BA22C5}"/>
              </a:ext>
            </a:extLst>
          </p:cNvPr>
          <p:cNvSpPr>
            <a:spLocks noGrp="1"/>
          </p:cNvSpPr>
          <p:nvPr>
            <p:ph type="body" idx="1"/>
          </p:nvPr>
        </p:nvSpPr>
        <p:spPr>
          <a:xfrm>
            <a:off x="647700" y="1454148"/>
            <a:ext cx="11184400" cy="5175251"/>
          </a:xfrm>
        </p:spPr>
        <p:txBody>
          <a:bodyPr/>
          <a:lstStyle/>
          <a:p>
            <a:r>
              <a:rPr lang="en-US" sz="2400" b="1" noProof="0" dirty="0"/>
              <a:t>(NEW) Add </a:t>
            </a:r>
            <a:r>
              <a:rPr lang="en-US" sz="2400" b="1" u="sng" noProof="0" dirty="0"/>
              <a:t>subclause</a:t>
            </a:r>
            <a:r>
              <a:rPr lang="en-US" sz="2400" b="1" noProof="0" dirty="0"/>
              <a:t> in UC template (Options B2, C &amp; D)</a:t>
            </a:r>
          </a:p>
          <a:p>
            <a:pPr marL="67732" indent="0">
              <a:buNone/>
            </a:pPr>
            <a:endParaRPr lang="en-US" sz="2400" noProof="0" dirty="0"/>
          </a:p>
          <a:p>
            <a:pPr marL="239994" lvl="1" indent="0" defTabSz="914377">
              <a:spcBef>
                <a:spcPts val="0"/>
              </a:spcBef>
              <a:spcAft>
                <a:spcPts val="800"/>
              </a:spcAft>
              <a:buClrTx/>
              <a:buSzPct val="70000"/>
              <a:buNone/>
              <a:defRPr/>
            </a:pPr>
            <a:r>
              <a:rPr lang="en-US" sz="1600" b="1" kern="1200" dirty="0">
                <a:solidFill>
                  <a:srgbClr val="001135"/>
                </a:solidFill>
                <a:latin typeface="Nokia Pure Text Light"/>
                <a:ea typeface="+mn-ea"/>
                <a:cs typeface="+mn-cs"/>
              </a:rPr>
              <a:t>E.g. “5.x.7 Potential key values impacts of the use case”</a:t>
            </a:r>
          </a:p>
          <a:p>
            <a:pPr marL="239994" lvl="1" indent="0" defTabSz="914377">
              <a:spcBef>
                <a:spcPts val="0"/>
              </a:spcBef>
              <a:spcAft>
                <a:spcPts val="800"/>
              </a:spcAft>
              <a:buClrTx/>
              <a:buSzPct val="70000"/>
              <a:buNone/>
              <a:defRPr/>
            </a:pPr>
            <a:endParaRPr lang="en-US" sz="1600" b="1" kern="1200" dirty="0">
              <a:solidFill>
                <a:srgbClr val="001135"/>
              </a:solidFill>
              <a:latin typeface="Nokia Pure Text Light"/>
              <a:ea typeface="+mn-ea"/>
              <a:cs typeface="+mn-cs"/>
            </a:endParaRPr>
          </a:p>
          <a:p>
            <a:pPr marL="239994" lvl="1" indent="0" defTabSz="914377">
              <a:spcBef>
                <a:spcPts val="0"/>
              </a:spcBef>
              <a:spcAft>
                <a:spcPts val="800"/>
              </a:spcAft>
              <a:buClrTx/>
              <a:buSzPct val="70000"/>
              <a:buNone/>
              <a:defRPr/>
            </a:pPr>
            <a:endParaRPr lang="en-US" sz="1600" b="1" kern="1200" dirty="0">
              <a:solidFill>
                <a:srgbClr val="001135"/>
              </a:solidFill>
              <a:latin typeface="Nokia Pure Text Light"/>
              <a:ea typeface="+mn-ea"/>
              <a:cs typeface="+mn-cs"/>
            </a:endParaRPr>
          </a:p>
          <a:p>
            <a:pPr marL="239994" lvl="1" indent="0" defTabSz="914377">
              <a:spcBef>
                <a:spcPts val="0"/>
              </a:spcBef>
              <a:spcAft>
                <a:spcPts val="800"/>
              </a:spcAft>
              <a:buClrTx/>
              <a:buSzPct val="70000"/>
              <a:buNone/>
              <a:defRPr/>
            </a:pPr>
            <a:endParaRPr lang="en-US" sz="1600" b="1" kern="1200" dirty="0">
              <a:solidFill>
                <a:srgbClr val="001135"/>
              </a:solidFill>
              <a:latin typeface="Nokia Pure Text Light"/>
              <a:ea typeface="+mn-ea"/>
              <a:cs typeface="+mn-cs"/>
            </a:endParaRPr>
          </a:p>
          <a:p>
            <a:pPr marL="239994" lvl="1" indent="0" defTabSz="914377">
              <a:spcBef>
                <a:spcPts val="0"/>
              </a:spcBef>
              <a:spcAft>
                <a:spcPts val="800"/>
              </a:spcAft>
              <a:buClrTx/>
              <a:buSzPct val="70000"/>
              <a:buNone/>
              <a:defRPr/>
            </a:pPr>
            <a:endParaRPr lang="en-US" sz="1600" b="1" kern="1200" dirty="0">
              <a:solidFill>
                <a:srgbClr val="001135"/>
              </a:solidFill>
              <a:latin typeface="Nokia Pure Text Light"/>
              <a:ea typeface="+mn-ea"/>
              <a:cs typeface="+mn-cs"/>
            </a:endParaRPr>
          </a:p>
          <a:p>
            <a:pPr marL="239994" lvl="1" indent="0" defTabSz="914377">
              <a:spcBef>
                <a:spcPts val="0"/>
              </a:spcBef>
              <a:spcAft>
                <a:spcPts val="800"/>
              </a:spcAft>
              <a:buClrTx/>
              <a:buSzPct val="70000"/>
              <a:buNone/>
              <a:defRPr/>
            </a:pPr>
            <a:endParaRPr lang="en-US" sz="1600" b="1" kern="1200" dirty="0">
              <a:solidFill>
                <a:srgbClr val="001135"/>
              </a:solidFill>
              <a:latin typeface="Nokia Pure Text Light"/>
              <a:ea typeface="+mn-ea"/>
              <a:cs typeface="+mn-cs"/>
            </a:endParaRPr>
          </a:p>
          <a:p>
            <a:pPr marL="239994" lvl="1" indent="0" defTabSz="914377">
              <a:spcBef>
                <a:spcPts val="0"/>
              </a:spcBef>
              <a:spcAft>
                <a:spcPts val="800"/>
              </a:spcAft>
              <a:buClrTx/>
              <a:buSzPct val="70000"/>
              <a:buNone/>
              <a:defRPr/>
            </a:pPr>
            <a:endParaRPr lang="en-US" sz="1600" b="1" kern="1200" dirty="0">
              <a:solidFill>
                <a:srgbClr val="001135"/>
              </a:solidFill>
              <a:latin typeface="Nokia Pure Text Light"/>
              <a:ea typeface="+mn-ea"/>
              <a:cs typeface="+mn-cs"/>
            </a:endParaRPr>
          </a:p>
          <a:p>
            <a:pPr marL="239994" lvl="1" indent="0" defTabSz="914377">
              <a:spcBef>
                <a:spcPts val="0"/>
              </a:spcBef>
              <a:spcAft>
                <a:spcPts val="800"/>
              </a:spcAft>
              <a:buClrTx/>
              <a:buSzPct val="70000"/>
              <a:buNone/>
              <a:defRPr/>
            </a:pPr>
            <a:endParaRPr lang="en-US" sz="1600" b="1" kern="1200" dirty="0">
              <a:solidFill>
                <a:srgbClr val="001135"/>
              </a:solidFill>
              <a:latin typeface="Nokia Pure Text Light"/>
              <a:ea typeface="+mn-ea"/>
              <a:cs typeface="+mn-cs"/>
            </a:endParaRPr>
          </a:p>
          <a:p>
            <a:pPr marL="609585" lvl="1" indent="-541853" defTabSz="914377">
              <a:spcBef>
                <a:spcPts val="747"/>
              </a:spcBef>
              <a:buClr>
                <a:schemeClr val="dk1"/>
              </a:buClr>
              <a:buSzPts val="2800"/>
              <a:buFont typeface="Calibri"/>
              <a:buChar char="•"/>
              <a:defRPr/>
            </a:pPr>
            <a:r>
              <a:rPr lang="en-US" dirty="0">
                <a:solidFill>
                  <a:srgbClr val="FF0000"/>
                </a:solidFill>
              </a:rPr>
              <a:t>Main motivation: stimulate an analysis and document the “value” of each use case</a:t>
            </a:r>
          </a:p>
          <a:p>
            <a:pPr marL="1219169" lvl="2" indent="-541853" defTabSz="914377">
              <a:spcBef>
                <a:spcPts val="747"/>
              </a:spcBef>
              <a:buSzPts val="2800"/>
              <a:buFont typeface="Calibri"/>
              <a:buChar char="•"/>
              <a:defRPr/>
            </a:pPr>
            <a:r>
              <a:rPr lang="en-US" dirty="0">
                <a:solidFill>
                  <a:schemeClr val="tx1">
                    <a:lumMod val="95000"/>
                    <a:lumOff val="5000"/>
                  </a:schemeClr>
                </a:solidFill>
              </a:rPr>
              <a:t>Note: discussion time on “key value” per use case is expected as part of the normal use case discussion, similarly as other subclauses. </a:t>
            </a:r>
            <a:r>
              <a:rPr lang="en-US" dirty="0">
                <a:solidFill>
                  <a:srgbClr val="FF0000"/>
                </a:solidFill>
              </a:rPr>
              <a:t>Is it considered “valuable time spent” to improve the quality of the use case itself, and possibly impact its requirements</a:t>
            </a:r>
          </a:p>
          <a:p>
            <a:pPr lvl="0"/>
            <a:endParaRPr lang="en-US" sz="2400" noProof="0" dirty="0"/>
          </a:p>
        </p:txBody>
      </p:sp>
      <p:pic>
        <p:nvPicPr>
          <p:cNvPr id="11" name="Picture 10">
            <a:extLst>
              <a:ext uri="{FF2B5EF4-FFF2-40B4-BE49-F238E27FC236}">
                <a16:creationId xmlns:a16="http://schemas.microsoft.com/office/drawing/2014/main" id="{A9ED527D-BD35-3106-ED90-C80B474FCB19}"/>
              </a:ext>
            </a:extLst>
          </p:cNvPr>
          <p:cNvPicPr>
            <a:picLocks noChangeAspect="1"/>
          </p:cNvPicPr>
          <p:nvPr/>
        </p:nvPicPr>
        <p:blipFill>
          <a:blip r:embed="rId2"/>
          <a:stretch>
            <a:fillRect/>
          </a:stretch>
        </p:blipFill>
        <p:spPr>
          <a:xfrm>
            <a:off x="2273283" y="2822713"/>
            <a:ext cx="6446275" cy="215679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99053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B74FFC-2C37-848C-95C9-92D9F2C727B0}"/>
              </a:ext>
            </a:extLst>
          </p:cNvPr>
          <p:cNvSpPr>
            <a:spLocks noGrp="1"/>
          </p:cNvSpPr>
          <p:nvPr>
            <p:ph type="title"/>
          </p:nvPr>
        </p:nvSpPr>
        <p:spPr>
          <a:xfrm>
            <a:off x="651933" y="228600"/>
            <a:ext cx="9103600" cy="1143200"/>
          </a:xfrm>
        </p:spPr>
        <p:txBody>
          <a:bodyPr/>
          <a:lstStyle/>
          <a:p>
            <a:r>
              <a:rPr lang="en-US" dirty="0"/>
              <a:t>How to implement “key values” in SA1 6G TR</a:t>
            </a:r>
          </a:p>
        </p:txBody>
      </p:sp>
      <p:sp>
        <p:nvSpPr>
          <p:cNvPr id="4" name="Text Placeholder 3">
            <a:extLst>
              <a:ext uri="{FF2B5EF4-FFF2-40B4-BE49-F238E27FC236}">
                <a16:creationId xmlns:a16="http://schemas.microsoft.com/office/drawing/2014/main" id="{6587AB5F-6728-66D1-51B4-431767BA22C5}"/>
              </a:ext>
            </a:extLst>
          </p:cNvPr>
          <p:cNvSpPr>
            <a:spLocks noGrp="1"/>
          </p:cNvSpPr>
          <p:nvPr>
            <p:ph type="body" idx="1"/>
          </p:nvPr>
        </p:nvSpPr>
        <p:spPr>
          <a:xfrm>
            <a:off x="647700" y="1454148"/>
            <a:ext cx="11184400" cy="5175251"/>
          </a:xfrm>
        </p:spPr>
        <p:txBody>
          <a:bodyPr/>
          <a:lstStyle/>
          <a:p>
            <a:pPr marL="239994" lvl="1" indent="0">
              <a:buNone/>
            </a:pPr>
            <a:r>
              <a:rPr lang="en-US" sz="1800" b="1"/>
              <a:t>Option C – Example of table </a:t>
            </a:r>
            <a:r>
              <a:rPr lang="en-US" sz="1800" b="1" u="sng"/>
              <a:t>guidance</a:t>
            </a:r>
            <a:r>
              <a:rPr lang="en-US" sz="1800" b="1"/>
              <a:t> (this text is only providing hints on how to fill it)</a:t>
            </a:r>
          </a:p>
          <a:p>
            <a:pPr lvl="0"/>
            <a:endParaRPr lang="en-US" sz="2400" noProof="0"/>
          </a:p>
        </p:txBody>
      </p:sp>
      <p:graphicFrame>
        <p:nvGraphicFramePr>
          <p:cNvPr id="17" name="Table 16">
            <a:extLst>
              <a:ext uri="{FF2B5EF4-FFF2-40B4-BE49-F238E27FC236}">
                <a16:creationId xmlns:a16="http://schemas.microsoft.com/office/drawing/2014/main" id="{ACA95922-205E-9B2D-980B-F552F37A30D3}"/>
              </a:ext>
            </a:extLst>
          </p:cNvPr>
          <p:cNvGraphicFramePr>
            <a:graphicFrameLocks noGrp="1"/>
          </p:cNvGraphicFramePr>
          <p:nvPr>
            <p:extLst>
              <p:ext uri="{D42A27DB-BD31-4B8C-83A1-F6EECF244321}">
                <p14:modId xmlns:p14="http://schemas.microsoft.com/office/powerpoint/2010/main" val="3816480714"/>
              </p:ext>
            </p:extLst>
          </p:nvPr>
        </p:nvGraphicFramePr>
        <p:xfrm>
          <a:off x="980933" y="1903444"/>
          <a:ext cx="10517933" cy="4295591"/>
        </p:xfrm>
        <a:graphic>
          <a:graphicData uri="http://schemas.openxmlformats.org/drawingml/2006/table">
            <a:tbl>
              <a:tblPr firstRow="1" firstCol="1" bandRow="1">
                <a:tableStyleId>{7DF18680-E054-41AD-8BC1-D1AEF772440D}</a:tableStyleId>
              </a:tblPr>
              <a:tblGrid>
                <a:gridCol w="1166326">
                  <a:extLst>
                    <a:ext uri="{9D8B030D-6E8A-4147-A177-3AD203B41FA5}">
                      <a16:colId xmlns:a16="http://schemas.microsoft.com/office/drawing/2014/main" val="1863278499"/>
                    </a:ext>
                  </a:extLst>
                </a:gridCol>
                <a:gridCol w="4441371">
                  <a:extLst>
                    <a:ext uri="{9D8B030D-6E8A-4147-A177-3AD203B41FA5}">
                      <a16:colId xmlns:a16="http://schemas.microsoft.com/office/drawing/2014/main" val="1454363389"/>
                    </a:ext>
                  </a:extLst>
                </a:gridCol>
                <a:gridCol w="4910236">
                  <a:extLst>
                    <a:ext uri="{9D8B030D-6E8A-4147-A177-3AD203B41FA5}">
                      <a16:colId xmlns:a16="http://schemas.microsoft.com/office/drawing/2014/main" val="539678421"/>
                    </a:ext>
                  </a:extLst>
                </a:gridCol>
              </a:tblGrid>
              <a:tr h="378409">
                <a:tc>
                  <a:txBody>
                    <a:bodyPr/>
                    <a:lstStyle/>
                    <a:p>
                      <a:endParaRPr lang="en-US" sz="1000"/>
                    </a:p>
                  </a:txBody>
                  <a:tcPr/>
                </a:tc>
                <a:tc>
                  <a:txBody>
                    <a:bodyPr/>
                    <a:lstStyle/>
                    <a:p>
                      <a:r>
                        <a:rPr lang="en-US" sz="1000"/>
                        <a:t>Potential benefits of the use case (added value)</a:t>
                      </a:r>
                    </a:p>
                    <a:p>
                      <a:endParaRPr lang="en-US" sz="1000"/>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000"/>
                        <a:t>Potential areas of attention of the use case (risks to be mitigated)</a:t>
                      </a:r>
                    </a:p>
                  </a:txBody>
                  <a:tcPr/>
                </a:tc>
                <a:extLst>
                  <a:ext uri="{0D108BD9-81ED-4DB2-BD59-A6C34878D82A}">
                    <a16:rowId xmlns:a16="http://schemas.microsoft.com/office/drawing/2014/main" val="1329264308"/>
                  </a:ext>
                </a:extLst>
              </a:tr>
              <a:tr h="1430471">
                <a:tc>
                  <a:txBody>
                    <a:bodyPr/>
                    <a:lstStyle/>
                    <a:p>
                      <a:r>
                        <a:rPr lang="en-US" sz="1000" b="1"/>
                        <a:t>Environmental sustainability</a:t>
                      </a:r>
                    </a:p>
                  </a:txBody>
                  <a:tcPr/>
                </a:tc>
                <a:tc>
                  <a:txBody>
                    <a:bodyPr/>
                    <a:lstStyle/>
                    <a:p>
                      <a:r>
                        <a:rPr lang="en-US" sz="800" i="1" dirty="0">
                          <a:solidFill>
                            <a:srgbClr val="FF0000"/>
                          </a:solidFill>
                        </a:rPr>
                        <a:t>Please provide here a list of statements describing how </a:t>
                      </a:r>
                      <a:r>
                        <a:rPr lang="en-US" sz="800" b="1" i="1" dirty="0">
                          <a:solidFill>
                            <a:srgbClr val="FF0000"/>
                          </a:solidFill>
                          <a:highlight>
                            <a:srgbClr val="FFFF00"/>
                          </a:highlight>
                        </a:rPr>
                        <a:t>(and why) </a:t>
                      </a:r>
                      <a:r>
                        <a:rPr lang="en-US" sz="800" i="1" dirty="0">
                          <a:solidFill>
                            <a:srgbClr val="FF0000"/>
                          </a:solidFill>
                        </a:rPr>
                        <a:t>this use case benefits environmental sustainability including for example:</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Helping improving 6G energy efficiency, reducing total network energy consumption, carbon emissions, </a:t>
                      </a:r>
                      <a:r>
                        <a:rPr lang="en-GB" sz="800" b="0" i="1" u="none" strike="noStrike" cap="none" dirty="0">
                          <a:solidFill>
                            <a:srgbClr val="FF0000"/>
                          </a:solidFill>
                          <a:effectLst/>
                          <a:latin typeface="+mn-lt"/>
                          <a:ea typeface="+mn-ea"/>
                          <a:cs typeface="+mn-cs"/>
                          <a:sym typeface="Arial"/>
                        </a:rPr>
                        <a:t>air, soil &amp; water impact, improving </a:t>
                      </a:r>
                      <a:r>
                        <a:rPr lang="en-US" sz="800" b="0" i="1" u="none" strike="noStrike" cap="none" dirty="0">
                          <a:solidFill>
                            <a:srgbClr val="FF0000"/>
                          </a:solidFill>
                          <a:effectLst/>
                          <a:latin typeface="+mn-lt"/>
                          <a:ea typeface="+mn-ea"/>
                          <a:cs typeface="+mn-cs"/>
                          <a:sym typeface="Arial"/>
                        </a:rPr>
                        <a:t>circularity of network elements and/or devices, adapting to constrained availability of energy, sustainable AI</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Reducing device energy consumption, enabling CO2 emission reduction or increased product lifetime in other sectors, providing tools to enable sustainable choices</a:t>
                      </a:r>
                    </a:p>
                    <a:p>
                      <a:pPr marL="0" indent="0">
                        <a:buFontTx/>
                        <a:buNone/>
                      </a:pPr>
                      <a:endParaRPr lang="en-US" sz="900" i="1" dirty="0">
                        <a:solidFill>
                          <a:schemeClr val="tx1">
                            <a:lumMod val="10000"/>
                          </a:schemeClr>
                        </a:solidFill>
                        <a:effectLst/>
                        <a:latin typeface="Calibri" panose="020F0502020204030204" pitchFamily="34" charset="0"/>
                      </a:endParaRPr>
                    </a:p>
                    <a:p>
                      <a:pPr marL="171450" indent="-171450">
                        <a:buFont typeface="Arial" panose="020B0604020202020204" pitchFamily="34" charset="0"/>
                        <a:buChar char="•"/>
                      </a:pPr>
                      <a:r>
                        <a:rPr lang="en-US" sz="900" i="0" dirty="0">
                          <a:solidFill>
                            <a:schemeClr val="tx1">
                              <a:lumMod val="10000"/>
                            </a:schemeClr>
                          </a:solidFill>
                          <a:effectLst/>
                          <a:latin typeface="Calibri" panose="020F0502020204030204" pitchFamily="34" charset="0"/>
                        </a:rPr>
                        <a:t>[insert free text here as 1 bullet point per benefit]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800" i="1" dirty="0">
                          <a:solidFill>
                            <a:srgbClr val="FF0000"/>
                          </a:solidFill>
                        </a:rPr>
                        <a:t>Please provide here a list of statements describing how this use case may negatively impact environmental sustainability if not properly addressed, including: </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Rebound effects connected to the design and development of 6G systems, while considering e.g., inclusivity-coverage/production-emissions, economic viability/TCO-affordability aspects</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Increased e-waste, network energy consumption, carbon emissions, </a:t>
                      </a:r>
                      <a:r>
                        <a:rPr lang="en-GB" sz="800" b="0" i="1" u="none" strike="noStrike" cap="none" dirty="0">
                          <a:solidFill>
                            <a:srgbClr val="FF0000"/>
                          </a:solidFill>
                          <a:effectLst/>
                          <a:latin typeface="+mn-lt"/>
                          <a:ea typeface="+mn-ea"/>
                          <a:cs typeface="+mn-cs"/>
                          <a:sym typeface="Arial"/>
                        </a:rPr>
                        <a:t>air, soil &amp; water impact</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GB" sz="800" b="0" i="1" u="none" strike="noStrike" cap="none" dirty="0">
                          <a:solidFill>
                            <a:srgbClr val="FF0000"/>
                          </a:solidFill>
                          <a:effectLst/>
                          <a:latin typeface="+mn-lt"/>
                          <a:ea typeface="+mn-ea"/>
                          <a:cs typeface="+mn-cs"/>
                          <a:sym typeface="Arial"/>
                        </a:rPr>
                        <a:t>Increased dependency and risks to energy shortage and/or disruptions</a:t>
                      </a:r>
                    </a:p>
                    <a:p>
                      <a:pPr marL="0" marR="0" lvl="0" indent="0" algn="l" defTabSz="914400" rtl="0" eaLnBrk="1" fontAlgn="auto" latinLnBrk="0" hangingPunct="1">
                        <a:lnSpc>
                          <a:spcPct val="100000"/>
                        </a:lnSpc>
                        <a:spcBef>
                          <a:spcPts val="0"/>
                        </a:spcBef>
                        <a:spcAft>
                          <a:spcPts val="0"/>
                        </a:spcAft>
                        <a:buClr>
                          <a:srgbClr val="000000"/>
                        </a:buClr>
                        <a:buSzTx/>
                        <a:buFontTx/>
                        <a:buNone/>
                        <a:tabLst/>
                        <a:defRPr/>
                      </a:pPr>
                      <a:endParaRPr lang="en-US" sz="900" i="1" dirty="0">
                        <a:solidFill>
                          <a:schemeClr val="tx1"/>
                        </a:solidFill>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900" i="0" dirty="0">
                          <a:solidFill>
                            <a:schemeClr val="tx1">
                              <a:lumMod val="10000"/>
                            </a:schemeClr>
                          </a:solidFill>
                          <a:effectLst/>
                          <a:latin typeface="Calibri" panose="020F0502020204030204" pitchFamily="34" charset="0"/>
                        </a:rPr>
                        <a:t>[insert free text here as 1 bullet point per risk]</a:t>
                      </a:r>
                    </a:p>
                  </a:txBody>
                  <a:tcPr/>
                </a:tc>
                <a:extLst>
                  <a:ext uri="{0D108BD9-81ED-4DB2-BD59-A6C34878D82A}">
                    <a16:rowId xmlns:a16="http://schemas.microsoft.com/office/drawing/2014/main" val="3591462276"/>
                  </a:ext>
                </a:extLst>
              </a:tr>
              <a:tr h="977227">
                <a:tc>
                  <a:txBody>
                    <a:bodyPr/>
                    <a:lstStyle/>
                    <a:p>
                      <a:r>
                        <a:rPr lang="en-US" sz="1000" b="1"/>
                        <a:t>Social sustainability</a:t>
                      </a:r>
                    </a:p>
                  </a:txBody>
                  <a:tcPr/>
                </a:tc>
                <a:tc>
                  <a:txBody>
                    <a:bodyPr/>
                    <a:lstStyle/>
                    <a:p>
                      <a:r>
                        <a:rPr lang="en-US" sz="800" i="1" dirty="0">
                          <a:solidFill>
                            <a:srgbClr val="FF0000"/>
                          </a:solidFill>
                        </a:rPr>
                        <a:t>Please provide here a list of statements describing how this use case benefits social sustainability including for example: </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Increasing inclusivity/digital inclusion, providing ubiquitous connectivity, addressing ageing/declining society needs, improving quality of life, reducing EMF effects on health</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Increasing security, privacy, trustworthiness and fairness of wireless networks, AI and applications.</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Increasing operation resilience and service availability in case of adversarial events</a:t>
                      </a:r>
                    </a:p>
                    <a:p>
                      <a:pPr marL="0" marR="0" lvl="0" indent="0" algn="l" defTabSz="914400" rtl="0" eaLnBrk="1" fontAlgn="auto" latinLnBrk="0" hangingPunct="1">
                        <a:lnSpc>
                          <a:spcPct val="100000"/>
                        </a:lnSpc>
                        <a:spcBef>
                          <a:spcPts val="0"/>
                        </a:spcBef>
                        <a:spcAft>
                          <a:spcPts val="0"/>
                        </a:spcAft>
                        <a:buClr>
                          <a:srgbClr val="000000"/>
                        </a:buClr>
                        <a:buSzTx/>
                        <a:buFontTx/>
                        <a:buNone/>
                        <a:tabLst/>
                        <a:defRPr/>
                      </a:pPr>
                      <a:endParaRPr lang="en-US" sz="900" i="1" dirty="0">
                        <a:solidFill>
                          <a:schemeClr val="tx1"/>
                        </a:solidFill>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900" i="0" dirty="0">
                          <a:solidFill>
                            <a:schemeClr val="tx1">
                              <a:lumMod val="10000"/>
                            </a:schemeClr>
                          </a:solidFill>
                          <a:effectLst/>
                          <a:latin typeface="Calibri" panose="020F0502020204030204" pitchFamily="34" charset="0"/>
                        </a:rPr>
                        <a:t>[insert free text here as 1 bullet point per benefit]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800" i="1" dirty="0">
                          <a:solidFill>
                            <a:srgbClr val="FF0000"/>
                          </a:solidFill>
                        </a:rPr>
                        <a:t>Please provide here a list of statements describing how this use case may negatively impact social sustainability if not properly addressed, including: </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Increased negative effects of the technology on physical and mental health</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Increased digital inequalities and labor impact</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Increased privacy &amp; personal safety risks</a:t>
                      </a:r>
                    </a:p>
                    <a:p>
                      <a:pPr marL="0" marR="0" lvl="0" indent="0" algn="l" defTabSz="914400" rtl="0" eaLnBrk="1" fontAlgn="auto" latinLnBrk="0" hangingPunct="1">
                        <a:lnSpc>
                          <a:spcPct val="100000"/>
                        </a:lnSpc>
                        <a:spcBef>
                          <a:spcPts val="0"/>
                        </a:spcBef>
                        <a:spcAft>
                          <a:spcPts val="0"/>
                        </a:spcAft>
                        <a:buClr>
                          <a:srgbClr val="000000"/>
                        </a:buClr>
                        <a:buSzTx/>
                        <a:buFontTx/>
                        <a:buNone/>
                        <a:tabLst/>
                        <a:defRPr/>
                      </a:pPr>
                      <a:endParaRPr lang="en-US" sz="900" i="1" dirty="0">
                        <a:solidFill>
                          <a:schemeClr val="tx1"/>
                        </a:solidFill>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900" i="0" dirty="0">
                          <a:solidFill>
                            <a:schemeClr val="tx1">
                              <a:lumMod val="10000"/>
                            </a:schemeClr>
                          </a:solidFill>
                          <a:effectLst/>
                          <a:latin typeface="Calibri" panose="020F0502020204030204" pitchFamily="34" charset="0"/>
                        </a:rPr>
                        <a:t>[insert free text here as 1 bullet point per risk]</a:t>
                      </a:r>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endParaRPr lang="en-US" sz="900" i="1" dirty="0">
                        <a:solidFill>
                          <a:schemeClr val="tx1"/>
                        </a:solidFill>
                        <a:effectLst/>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900" i="1" dirty="0">
                        <a:solidFill>
                          <a:schemeClr val="tx1"/>
                        </a:solidFill>
                      </a:endParaRPr>
                    </a:p>
                  </a:txBody>
                  <a:tcPr/>
                </a:tc>
                <a:extLst>
                  <a:ext uri="{0D108BD9-81ED-4DB2-BD59-A6C34878D82A}">
                    <a16:rowId xmlns:a16="http://schemas.microsoft.com/office/drawing/2014/main" val="1629207524"/>
                  </a:ext>
                </a:extLst>
              </a:tr>
              <a:tr h="601579">
                <a:tc>
                  <a:txBody>
                    <a:bodyPr/>
                    <a:lstStyle/>
                    <a:p>
                      <a:r>
                        <a:rPr lang="en-US" sz="1000" b="1"/>
                        <a:t>Economic sustainability</a:t>
                      </a:r>
                    </a:p>
                  </a:txBody>
                  <a:tcPr/>
                </a:tc>
                <a:tc>
                  <a:txBody>
                    <a:bodyPr/>
                    <a:lstStyle/>
                    <a:p>
                      <a:r>
                        <a:rPr lang="en-US" sz="800" i="1" dirty="0">
                          <a:solidFill>
                            <a:srgbClr val="FF0000"/>
                          </a:solidFill>
                        </a:rPr>
                        <a:t>Please provide here a list of statements describing how this use case benefits economic sustainability including for example: </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Market and societal relevance, industrial digitalization, support for long-term economic development of the society, efficient business models, reliability for critical businesses </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Controlling deployment and operational costs e.g. through flexibility, modularity and long-term support</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Enabling monetization opportunities for specific 6G stakeholders and users</a:t>
                      </a:r>
                    </a:p>
                    <a:p>
                      <a:pPr marL="0" marR="0" lvl="0" indent="0" algn="l" defTabSz="914400" rtl="0" eaLnBrk="1" fontAlgn="auto" latinLnBrk="0" hangingPunct="1">
                        <a:lnSpc>
                          <a:spcPct val="100000"/>
                        </a:lnSpc>
                        <a:spcBef>
                          <a:spcPts val="0"/>
                        </a:spcBef>
                        <a:spcAft>
                          <a:spcPts val="0"/>
                        </a:spcAft>
                        <a:buClr>
                          <a:srgbClr val="000000"/>
                        </a:buClr>
                        <a:buSzTx/>
                        <a:buFontTx/>
                        <a:buNone/>
                        <a:tabLst/>
                        <a:defRPr/>
                      </a:pPr>
                      <a:endParaRPr lang="en-US" sz="900" i="1" dirty="0">
                        <a:solidFill>
                          <a:schemeClr val="tx1"/>
                        </a:solidFill>
                      </a:endParaRPr>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900" i="0" dirty="0">
                          <a:solidFill>
                            <a:schemeClr val="tx1">
                              <a:lumMod val="10000"/>
                            </a:schemeClr>
                          </a:solidFill>
                          <a:effectLst/>
                          <a:latin typeface="Calibri" panose="020F0502020204030204" pitchFamily="34" charset="0"/>
                        </a:rPr>
                        <a:t>[insert free text here as 1 bullet point per benefit]</a:t>
                      </a:r>
                    </a:p>
                  </a:txBody>
                  <a:tcPr/>
                </a:tc>
                <a:tc>
                  <a:txBody>
                    <a:bodyPr/>
                    <a:lstStyle/>
                    <a:p>
                      <a:r>
                        <a:rPr lang="en-US" sz="800" i="1" dirty="0">
                          <a:solidFill>
                            <a:srgbClr val="FF0000"/>
                          </a:solidFill>
                        </a:rPr>
                        <a:t>Please provide here a list of statements describing how this use case may negatively impact economic sustainability if not properly addressed, including: </a:t>
                      </a:r>
                    </a:p>
                    <a:p>
                      <a:pPr marL="171450" marR="0" lvl="0" indent="-171450" algn="l" defTabSz="914400" rtl="0" eaLnBrk="1" fontAlgn="auto" latinLnBrk="0" hangingPunct="1">
                        <a:lnSpc>
                          <a:spcPct val="100000"/>
                        </a:lnSpc>
                        <a:spcBef>
                          <a:spcPts val="0"/>
                        </a:spcBef>
                        <a:spcAft>
                          <a:spcPts val="0"/>
                        </a:spcAft>
                        <a:buClr>
                          <a:srgbClr val="FF0000"/>
                        </a:buClr>
                        <a:buSzTx/>
                        <a:buFont typeface="Nokia Pure Text Light" panose="020B0304040602060303" pitchFamily="34" charset="0"/>
                        <a:buChar char="‑"/>
                        <a:tabLst/>
                        <a:defRPr/>
                      </a:pPr>
                      <a:r>
                        <a:rPr lang="en-US" sz="800" b="0" i="1" u="none" strike="noStrike" cap="none" dirty="0">
                          <a:solidFill>
                            <a:srgbClr val="FF0000"/>
                          </a:solidFill>
                          <a:effectLst/>
                          <a:latin typeface="+mn-lt"/>
                          <a:ea typeface="+mn-ea"/>
                          <a:cs typeface="+mn-cs"/>
                          <a:sym typeface="Arial"/>
                        </a:rPr>
                        <a:t>Business impact of addressing social and environmental sustainability aspects of this use case</a:t>
                      </a:r>
                    </a:p>
                    <a:p>
                      <a:pPr marL="171450" indent="-171450">
                        <a:buFontTx/>
                        <a:buChar char="-"/>
                      </a:pPr>
                      <a:endParaRPr lang="en-US" sz="900" i="1" dirty="0"/>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900" i="0" dirty="0">
                          <a:solidFill>
                            <a:schemeClr val="tx1">
                              <a:lumMod val="10000"/>
                            </a:schemeClr>
                          </a:solidFill>
                          <a:effectLst/>
                          <a:latin typeface="Calibri" panose="020F0502020204030204" pitchFamily="34" charset="0"/>
                        </a:rPr>
                        <a:t>[insert free text here as 1 bullet point per risk]</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900" i="1" dirty="0"/>
                    </a:p>
                  </a:txBody>
                  <a:tcPr/>
                </a:tc>
                <a:extLst>
                  <a:ext uri="{0D108BD9-81ED-4DB2-BD59-A6C34878D82A}">
                    <a16:rowId xmlns:a16="http://schemas.microsoft.com/office/drawing/2014/main" val="4228857588"/>
                  </a:ext>
                </a:extLst>
              </a:tr>
            </a:tbl>
          </a:graphicData>
        </a:graphic>
      </p:graphicFrame>
      <p:sp>
        <p:nvSpPr>
          <p:cNvPr id="6" name="TextBox 5">
            <a:extLst>
              <a:ext uri="{FF2B5EF4-FFF2-40B4-BE49-F238E27FC236}">
                <a16:creationId xmlns:a16="http://schemas.microsoft.com/office/drawing/2014/main" id="{ACB17F72-0516-8AB5-B146-E106A4675AC3}"/>
              </a:ext>
            </a:extLst>
          </p:cNvPr>
          <p:cNvSpPr txBox="1"/>
          <p:nvPr/>
        </p:nvSpPr>
        <p:spPr>
          <a:xfrm rot="20825816">
            <a:off x="44738" y="2953434"/>
            <a:ext cx="2172326" cy="646331"/>
          </a:xfrm>
          <a:prstGeom prst="rect">
            <a:avLst/>
          </a:prstGeom>
        </p:spPr>
        <p:style>
          <a:lnRef idx="2">
            <a:schemeClr val="accent5">
              <a:shade val="15000"/>
            </a:schemeClr>
          </a:lnRef>
          <a:fillRef idx="1">
            <a:schemeClr val="accent5"/>
          </a:fillRef>
          <a:effectRef idx="0">
            <a:schemeClr val="accent5"/>
          </a:effectRef>
          <a:fontRef idx="minor">
            <a:schemeClr val="lt1"/>
          </a:fontRef>
        </p:style>
        <p:txBody>
          <a:bodyPr wrap="none" rtlCol="0">
            <a:spAutoFit/>
          </a:bodyPr>
          <a:lstStyle/>
          <a:p>
            <a:pPr algn="ctr"/>
            <a:r>
              <a:rPr lang="en-US"/>
              <a:t>EXAMPLE KVs</a:t>
            </a:r>
          </a:p>
          <a:p>
            <a:pPr algn="ctr"/>
            <a:r>
              <a:rPr lang="en-US"/>
              <a:t>TBD SEPARATELY</a:t>
            </a:r>
          </a:p>
        </p:txBody>
      </p:sp>
      <p:sp>
        <p:nvSpPr>
          <p:cNvPr id="2" name="Arrow: Right 1">
            <a:extLst>
              <a:ext uri="{FF2B5EF4-FFF2-40B4-BE49-F238E27FC236}">
                <a16:creationId xmlns:a16="http://schemas.microsoft.com/office/drawing/2014/main" id="{926ABD5B-97EE-2B5D-0FD4-D425563163FE}"/>
              </a:ext>
            </a:extLst>
          </p:cNvPr>
          <p:cNvSpPr/>
          <p:nvPr/>
        </p:nvSpPr>
        <p:spPr>
          <a:xfrm rot="15368249">
            <a:off x="1080044" y="2700195"/>
            <a:ext cx="245096" cy="174978"/>
          </a:xfrm>
          <a:prstGeom prst="rightArrow">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extLst>
              <a:ext uri="{FF2B5EF4-FFF2-40B4-BE49-F238E27FC236}">
                <a16:creationId xmlns:a16="http://schemas.microsoft.com/office/drawing/2014/main" id="{82E8E3F3-F18F-4088-4DAE-DB05D688AFA9}"/>
              </a:ext>
            </a:extLst>
          </p:cNvPr>
          <p:cNvSpPr/>
          <p:nvPr/>
        </p:nvSpPr>
        <p:spPr>
          <a:xfrm rot="4635997">
            <a:off x="1383271" y="3579561"/>
            <a:ext cx="245096" cy="174978"/>
          </a:xfrm>
          <a:prstGeom prst="rightArrow">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3664694F-35F2-BE52-6E68-93E898AD19A6}"/>
              </a:ext>
            </a:extLst>
          </p:cNvPr>
          <p:cNvSpPr/>
          <p:nvPr/>
        </p:nvSpPr>
        <p:spPr>
          <a:xfrm rot="4635997">
            <a:off x="308567" y="4257726"/>
            <a:ext cx="1377039" cy="195797"/>
          </a:xfrm>
          <a:prstGeom prst="rightArrow">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2409033"/>
      </p:ext>
    </p:extLst>
  </p:cSld>
  <p:clrMapOvr>
    <a:masterClrMapping/>
  </p:clrMapOvr>
</p:sld>
</file>

<file path=ppt/theme/theme1.xml><?xml version="1.0" encoding="utf-8"?>
<a:theme xmlns:a="http://schemas.openxmlformats.org/drawingml/2006/main"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34c87397-5fc1-491e-85e7-d6110dbe9cbd" ContentTypeId="0x0101" PreviousValue="false" LastSyncTimeStamp="2018-03-09T14:36:50.893Z"/>
</file>

<file path=customXml/item3.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p:properties xmlns:p="http://schemas.microsoft.com/office/2006/metadata/properties" xmlns:xsi="http://www.w3.org/2001/XMLSchema-instance" xmlns:pc="http://schemas.microsoft.com/office/infopath/2007/PartnerControls">
  <documentManagement>
    <_dlc_DocId xmlns="71c5aaf6-e6ce-465b-b873-5148d2a4c105">RBI5PAMIO524-1616901215-25229</_dlc_DocId>
    <HideFromDelve xmlns="71c5aaf6-e6ce-465b-b873-5148d2a4c105">false</HideFromDelve>
    <_dlc_DocIdUrl xmlns="71c5aaf6-e6ce-465b-b873-5148d2a4c105">
      <Url>https://nokia.sharepoint.com/sites/gxp/_layouts/15/DocIdRedir.aspx?ID=RBI5PAMIO524-1616901215-25229</Url>
      <Description>RBI5PAMIO524-1616901215-25229</Description>
    </_dlc_DocIdUrl>
    <TaxCatchAll xmlns="7275bb01-7583-478d-bc14-e839a2dd5989" xsi:nil="true"/>
    <lcf76f155ced4ddcb4097134ff3c332f xmlns="3f2ce089-3858-4176-9a21-a30f9204848e">
      <Terms xmlns="http://schemas.microsoft.com/office/infopath/2007/PartnerControls"/>
    </lcf76f155ced4ddcb4097134ff3c332f>
    <Comments xmlns="3f2ce089-3858-4176-9a21-a30f9204848e">OK</Comments>
  </documentManagement>
</p:properties>
</file>

<file path=customXml/itemProps1.xml><?xml version="1.0" encoding="utf-8"?>
<ds:datastoreItem xmlns:ds="http://schemas.openxmlformats.org/officeDocument/2006/customXml" ds:itemID="{8071BA3B-B9DD-408F-9C7B-066D39826947}">
  <ds:schemaRefs>
    <ds:schemaRef ds:uri="http://schemas.microsoft.com/sharepoint/v3/contenttype/forms"/>
  </ds:schemaRefs>
</ds:datastoreItem>
</file>

<file path=customXml/itemProps2.xml><?xml version="1.0" encoding="utf-8"?>
<ds:datastoreItem xmlns:ds="http://schemas.openxmlformats.org/officeDocument/2006/customXml" ds:itemID="{2D3B028B-89E0-49E0-9D77-439C62CA891D}">
  <ds:schemaRefs>
    <ds:schemaRef ds:uri="Microsoft.SharePoint.Taxonomy.ContentTypeSync"/>
  </ds:schemaRefs>
</ds:datastoreItem>
</file>

<file path=customXml/itemProps3.xml><?xml version="1.0" encoding="utf-8"?>
<ds:datastoreItem xmlns:ds="http://schemas.openxmlformats.org/officeDocument/2006/customXml" ds:itemID="{24430559-A025-472E-800A-CF8FD2A47DEF}">
  <ds:schemaRefs>
    <ds:schemaRef ds:uri="3f2ce089-3858-4176-9a21-a30f9204848e"/>
    <ds:schemaRef ds:uri="71c5aaf6-e6ce-465b-b873-5148d2a4c105"/>
    <ds:schemaRef ds:uri="7275bb01-7583-478d-bc14-e839a2dd598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173B6770-7949-4878-B121-224886B9464B}">
  <ds:schemaRefs>
    <ds:schemaRef ds:uri="http://schemas.microsoft.com/sharepoint/events"/>
  </ds:schemaRefs>
</ds:datastoreItem>
</file>

<file path=customXml/itemProps5.xml><?xml version="1.0" encoding="utf-8"?>
<ds:datastoreItem xmlns:ds="http://schemas.openxmlformats.org/officeDocument/2006/customXml" ds:itemID="{BB91150F-6C29-4D01-9C2A-26DFE2253169}">
  <ds:schemaRefs>
    <ds:schemaRef ds:uri="3f2ce089-3858-4176-9a21-a30f9204848e"/>
    <ds:schemaRef ds:uri="71c5aaf6-e6ce-465b-b873-5148d2a4c105"/>
    <ds:schemaRef ds:uri="7275bb01-7583-478d-bc14-e839a2dd59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4610b643-e0dc-49a3-bdd7-06f3c6cb789f}"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otalTime>0</TotalTime>
  <Words>3461</Words>
  <Application>Microsoft Office PowerPoint</Application>
  <PresentationFormat>Widescreen</PresentationFormat>
  <Paragraphs>363</Paragraphs>
  <Slides>19</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Nokia Pure Text Light</vt:lpstr>
      <vt:lpstr>Times New Roman</vt:lpstr>
      <vt:lpstr>Wingdings</vt:lpstr>
      <vt:lpstr>2_Office Theme</vt:lpstr>
      <vt:lpstr>PowerPoint Presentation</vt:lpstr>
      <vt:lpstr>Summary of contribution</vt:lpstr>
      <vt:lpstr>Process background</vt:lpstr>
      <vt:lpstr>Considerations about overall KV process in 3GPP</vt:lpstr>
      <vt:lpstr>Why &amp; when to address KVs</vt:lpstr>
      <vt:lpstr>What &amp; how to address KVs</vt:lpstr>
      <vt:lpstr>How to implement “key values” in SA1 6G TR</vt:lpstr>
      <vt:lpstr>How to implement “key values” in SA1 6G TR</vt:lpstr>
      <vt:lpstr>How to implement “key values” in SA1 6G TR</vt:lpstr>
      <vt:lpstr>How to implement “key values” in SA1 6G TR</vt:lpstr>
      <vt:lpstr>How to implement “key values” in SA1 6G TR</vt:lpstr>
      <vt:lpstr>How to implement “key values” in SA1 6G TR</vt:lpstr>
      <vt:lpstr>Open issues</vt:lpstr>
      <vt:lpstr>Summary of proposal</vt:lpstr>
      <vt:lpstr>Annex</vt:lpstr>
      <vt:lpstr>Example Use Case analysis</vt:lpstr>
      <vt:lpstr>Use case: Seamless Immersive Experience (option C)</vt:lpstr>
      <vt:lpstr>Use case: Seamless Immersive Experience (option D)</vt:lpstr>
      <vt:lpstr>Use case: Seamless Immersive Experience (options A/B)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revision>1</cp:revision>
  <dcterms:created xsi:type="dcterms:W3CDTF">2024-02-07T17:13:37Z</dcterms:created>
  <dcterms:modified xsi:type="dcterms:W3CDTF">2024-08-05T13:19:51Z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0x01010055A05E76B664164F9F76E63E6D6BE6ED</vt:lpwstr>
  </property>
  <property fmtid="{D5CDD505-2E9C-101B-9397-08002B2CF9AE}" pid="4" name="MSIP_Label_4610b643-e0dc-49a3-bdd7-06f3c6cb789f_Enabled">
    <vt:lpwstr>true</vt:lpwstr>
  </property>
  <property fmtid="{D5CDD505-2E9C-101B-9397-08002B2CF9AE}" pid="5" name="MSIP_Label_4610b643-e0dc-49a3-bdd7-06f3c6cb789f_ContentBits">
    <vt:lpwstr>2</vt:lpwstr>
  </property>
  <property fmtid="{D5CDD505-2E9C-101B-9397-08002B2CF9AE}" pid="6" name="MSIP_Label_4610b643-e0dc-49a3-bdd7-06f3c6cb789f_ActionId">
    <vt:lpwstr>9ce0e216-a3f9-49c7-933f-9c4118e2c0d1</vt:lpwstr>
  </property>
  <property fmtid="{D5CDD505-2E9C-101B-9397-08002B2CF9AE}" pid="7" name="MSIP_Label_4610b643-e0dc-49a3-bdd7-06f3c6cb789f_SetDate">
    <vt:lpwstr>2023-04-24T15:41:52Z</vt:lpwstr>
  </property>
  <property fmtid="{D5CDD505-2E9C-101B-9397-08002B2CF9AE}" pid="8" name="MSIP_Label_4610b643-e0dc-49a3-bdd7-06f3c6cb789f_SiteId">
    <vt:lpwstr>5d471751-9675-428d-917b-70f44f9630b0</vt:lpwstr>
  </property>
  <property fmtid="{D5CDD505-2E9C-101B-9397-08002B2CF9AE}" pid="9" name="MSIP_Label_4610b643-e0dc-49a3-bdd7-06f3c6cb789f_Method">
    <vt:lpwstr>Privileged</vt:lpwstr>
  </property>
  <property fmtid="{D5CDD505-2E9C-101B-9397-08002B2CF9AE}" pid="10" name="MSIP_Label_4610b643-e0dc-49a3-bdd7-06f3c6cb789f_Name">
    <vt:lpwstr>Nokia_ID_only</vt:lpwstr>
  </property>
  <property fmtid="{D5CDD505-2E9C-101B-9397-08002B2CF9AE}" pid="11" name="_dlc_DocIdItemGuid">
    <vt:lpwstr>b6afa888-e156-4671-86ee-d7adfa08891a</vt:lpwstr>
  </property>
</Properties>
</file>