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60674" autoAdjust="0"/>
  </p:normalViewPr>
  <p:slideViewPr>
    <p:cSldViewPr snapToGrid="0">
      <p:cViewPr varScale="1">
        <p:scale>
          <a:sx n="111" d="100"/>
          <a:sy n="111" d="100"/>
        </p:scale>
        <p:origin x="23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Lunch (12:00 – 13:00)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r>
              <a:rPr lang="en-US" altLang="en-US" sz="700" dirty="0"/>
              <a:t>NR Multiple Input Multiple Output (MIMO) Over-the-Air (OTA) performance requirement t-docs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TS38.551(10 CR)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TRS t-docs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TS38.561 (4 CR+ 0 Disc), 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US" altLang="en-US" sz="800" dirty="0"/>
              <a:t>LTE Over-the-Air (OTA) t-docs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TS37.544 ( 1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FR2 </a:t>
            </a:r>
            <a:r>
              <a:rPr lang="en-US" altLang="en-US" sz="700" dirty="0" err="1">
                <a:solidFill>
                  <a:srgbClr val="00B050"/>
                </a:solidFill>
              </a:rPr>
              <a:t>MUx</a:t>
            </a:r>
            <a:r>
              <a:rPr lang="en-US" altLang="en-US" sz="700" dirty="0">
                <a:solidFill>
                  <a:srgbClr val="00B050"/>
                </a:solidFill>
              </a:rPr>
              <a:t> (42 CR+15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and RRM Test Tolerance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RRM TT (137 CR+1 disc)</a:t>
            </a:r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TBA (post 16:00hrs)</a:t>
            </a:r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20:30hrs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</a:t>
            </a:r>
            <a:r>
              <a:rPr lang="en-GB" altLang="en-US" sz="700" dirty="0">
                <a:solidFill>
                  <a:srgbClr val="00B050"/>
                </a:solidFill>
              </a:rPr>
              <a:t>– (2)</a:t>
            </a:r>
          </a:p>
          <a:p>
            <a:pPr eaLnBrk="1" hangingPunct="1">
              <a:buFontTx/>
              <a:buNone/>
            </a:pPr>
            <a:endParaRPr lang="en-US" altLang="en-US" sz="700" dirty="0"/>
          </a:p>
          <a:p>
            <a:pPr eaLnBrk="1" hangingPunct="1"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special conformance testing functions t-docs across WI’s  </a:t>
            </a:r>
            <a:r>
              <a:rPr lang="en-US" altLang="en-US" sz="700" dirty="0">
                <a:solidFill>
                  <a:srgbClr val="00B050"/>
                </a:solidFill>
              </a:rPr>
              <a:t>TS38.509 (1 </a:t>
            </a:r>
            <a:r>
              <a:rPr lang="en-US" altLang="en-US" sz="700" dirty="0" err="1">
                <a:solidFill>
                  <a:srgbClr val="00B050"/>
                </a:solidFill>
              </a:rPr>
              <a:t>draftCR</a:t>
            </a:r>
            <a:r>
              <a:rPr lang="en-US" altLang="en-US" sz="700" dirty="0">
                <a:solidFill>
                  <a:srgbClr val="00B050"/>
                </a:solidFill>
              </a:rPr>
              <a:t>, 2 disc.)</a:t>
            </a:r>
          </a:p>
          <a:p>
            <a:pPr eaLnBrk="1" hangingPunct="1"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(38 CR+1 Disc)</a:t>
            </a:r>
          </a:p>
          <a:p>
            <a:pPr eaLnBrk="1" hangingPunct="1"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</a:p>
          <a:p>
            <a:pPr eaLnBrk="1" hangingPunct="1"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 (36 CR)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20:30hrs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</a:rPr>
              <a:t>TS38.521-2 (21 CR+5 Disc)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</a:rPr>
              <a:t>TS38.521-3 (37 CR+1 Disc)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NTN t-docs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TS38.508-1 (0 CR), TS38.508-2 (0 CR), TS38.521-5 (13 CR+1 Disc), TS38.522 (3 CR), TS38.533 (6 CR), TR38.903 (0 CR), TR38.905 (0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700" dirty="0">
                <a:solidFill>
                  <a:srgbClr val="312E25"/>
                </a:solidFill>
              </a:rPr>
              <a:t>NB-IoT /</a:t>
            </a:r>
            <a:r>
              <a:rPr lang="en-GB" sz="700" dirty="0" err="1">
                <a:solidFill>
                  <a:srgbClr val="312E25"/>
                </a:solidFill>
              </a:rPr>
              <a:t>eMTC</a:t>
            </a:r>
            <a:r>
              <a:rPr lang="en-GB" sz="700" dirty="0">
                <a:solidFill>
                  <a:srgbClr val="312E25"/>
                </a:solidFill>
              </a:rPr>
              <a:t> NTN t-docs</a:t>
            </a: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TS36.521-4 (19 CR+2 Disc),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TS36.521-3 (9 CR+0 Disc)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TS36.521-2 (3 CR)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TS36.508 (2 CR), </a:t>
            </a:r>
            <a:r>
              <a:rPr lang="en-US" altLang="zh-TW" sz="600" dirty="0">
                <a:solidFill>
                  <a:srgbClr val="00B050"/>
                </a:solidFill>
              </a:rPr>
              <a:t>TR36.905(0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TR36.903 (0 CR), TR36.904(0 CR)</a:t>
            </a:r>
            <a:endParaRPr lang="en-GB" altLang="en-US" sz="6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/>
              <a:t>Joint </a:t>
            </a:r>
            <a:r>
              <a:rPr lang="en-GB" altLang="en-US" sz="1400" b="1" i="1" dirty="0"/>
              <a:t>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12:00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7501" y="115888"/>
            <a:ext cx="53826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RAN5#104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Day Starts: 9:00hrs(Monday)         		Break: 10:30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11:00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 (all week)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                     8:30hrs ( rest of the week)                        	             16:00 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16:30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(except Friday)</a:t>
            </a:r>
            <a:endParaRPr lang="en-US" altLang="en-US" sz="1100" b="1" dirty="0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22-Thu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21-Wed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20-Tue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19-Mon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23-Fri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23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 b="1" dirty="0"/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Closing Joint Session TBA (Post 14:00hrs )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16:00 hrs</a:t>
            </a:r>
          </a:p>
        </p:txBody>
      </p:sp>
      <p:sp>
        <p:nvSpPr>
          <p:cNvPr id="2105" name="TextBox 2" descr="RF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949" y="1298827"/>
            <a:ext cx="1716088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TR38.905 (27 CR)</a:t>
            </a:r>
            <a:endParaRPr lang="en-GB" altLang="en-US" sz="1000" b="1" dirty="0"/>
          </a:p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</a:rPr>
              <a:t>TS38.521-1 (128 CR+3 Disc)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t-docs across WI’s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 (37 CR, 1 disc.)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TR38.903 (1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TS38.533 (121 CR + 0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077" y="1037882"/>
            <a:ext cx="1555296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Applicability of NR RF, DEMOD, RRM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TS38.522 (39 CR + 0 Disc)</a:t>
            </a:r>
          </a:p>
          <a:p>
            <a:pPr>
              <a:spcBef>
                <a:spcPct val="0"/>
              </a:spcBef>
              <a:buNone/>
            </a:pPr>
            <a:r>
              <a:rPr lang="en-US" sz="700" dirty="0"/>
              <a:t>App layer t-put tests across WI’s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TR37.901-5 (1 CR)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Full stack testing for NW Slicing </a:t>
            </a:r>
            <a:r>
              <a:rPr lang="en-US" altLang="en-US" sz="700" dirty="0">
                <a:solidFill>
                  <a:srgbClr val="00B050"/>
                </a:solidFill>
              </a:rPr>
              <a:t>TR38.918 (2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/>
              <a:t>NR positioning test t-docs across WI’s</a:t>
            </a:r>
            <a:r>
              <a:rPr lang="en-US" altLang="en-US" sz="800" dirty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TS37.571-1/3/5(27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206" y="1305894"/>
            <a:ext cx="128269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TS36.508 (0 CR)</a:t>
            </a:r>
            <a:endParaRPr lang="sv-SE" altLang="en-US" sz="600" dirty="0">
              <a:solidFill>
                <a:srgbClr val="00B050"/>
              </a:solidFill>
            </a:endParaRPr>
          </a:p>
          <a:p>
            <a:pPr eaLnBrk="1" hangingPunct="1">
              <a:buNone/>
              <a:defRPr/>
            </a:pPr>
            <a:r>
              <a:rPr lang="en-US" altLang="zh-TW" sz="600" dirty="0">
                <a:solidFill>
                  <a:srgbClr val="00B050"/>
                </a:solidFill>
                <a:ea typeface="新細明體" panose="02020500000000000000" pitchFamily="18" charset="-120"/>
              </a:rPr>
              <a:t>TR36.905 (1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TS36.521-1 (6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TS36.521-3 (1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TS36.521-2 (3 CR)</a:t>
            </a:r>
          </a:p>
          <a:p>
            <a:pPr eaLnBrk="1" hangingPunct="1">
              <a:buNone/>
              <a:defRPr/>
            </a:pPr>
            <a:endParaRPr lang="en-GB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en-GB" altLang="en-US" sz="700" dirty="0">
              <a:solidFill>
                <a:srgbClr val="312E25"/>
              </a:solidFill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60067EC-C51F-F0E4-E623-5A5846A15368}"/>
              </a:ext>
            </a:extLst>
          </p:cNvPr>
          <p:cNvSpPr/>
          <p:nvPr/>
        </p:nvSpPr>
        <p:spPr>
          <a:xfrm>
            <a:off x="3643542" y="1501775"/>
            <a:ext cx="535079" cy="90725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05D9044-5AA5-3A43-6030-35AC956B6276}"/>
              </a:ext>
            </a:extLst>
          </p:cNvPr>
          <p:cNvSpPr/>
          <p:nvPr/>
        </p:nvSpPr>
        <p:spPr>
          <a:xfrm>
            <a:off x="3582665" y="3838574"/>
            <a:ext cx="603895" cy="91440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0CC5C0A-1CBD-CFE5-3E63-6EFF7DE45CB1}"/>
              </a:ext>
            </a:extLst>
          </p:cNvPr>
          <p:cNvSpPr/>
          <p:nvPr/>
        </p:nvSpPr>
        <p:spPr>
          <a:xfrm flipH="1" flipV="1">
            <a:off x="1793569" y="3984086"/>
            <a:ext cx="752475" cy="1593355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 Configurations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9D9DE85-53F8-C3F4-533E-91ADF56B9014}"/>
              </a:ext>
            </a:extLst>
          </p:cNvPr>
          <p:cNvSpPr/>
          <p:nvPr/>
        </p:nvSpPr>
        <p:spPr>
          <a:xfrm rot="16200000">
            <a:off x="4435876" y="1134936"/>
            <a:ext cx="1233009" cy="138620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 RRM/ DEMOD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D356B36-BFF2-5F4A-EA27-DF385C0492A9}"/>
              </a:ext>
            </a:extLst>
          </p:cNvPr>
          <p:cNvSpPr/>
          <p:nvPr/>
        </p:nvSpPr>
        <p:spPr>
          <a:xfrm rot="16200000">
            <a:off x="6552170" y="1929171"/>
            <a:ext cx="557349" cy="145909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POS 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AF1CC3BD-D94C-7030-84B3-18E517D41FB3}"/>
              </a:ext>
            </a:extLst>
          </p:cNvPr>
          <p:cNvSpPr/>
          <p:nvPr/>
        </p:nvSpPr>
        <p:spPr>
          <a:xfrm rot="16200000">
            <a:off x="6448407" y="3406002"/>
            <a:ext cx="703351" cy="1451256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MIMO OTA &amp;&amp; TRP TRS 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D0C6716-CA17-2A9D-CAE2-F49692287F70}"/>
              </a:ext>
            </a:extLst>
          </p:cNvPr>
          <p:cNvSpPr/>
          <p:nvPr/>
        </p:nvSpPr>
        <p:spPr>
          <a:xfrm rot="16200000">
            <a:off x="7987749" y="1033418"/>
            <a:ext cx="531811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7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LTE – RF/RRM/DEMOD/Applicability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2C73F8D-A5A4-BC25-CD3F-02FE458D1953}"/>
              </a:ext>
            </a:extLst>
          </p:cNvPr>
          <p:cNvSpPr/>
          <p:nvPr/>
        </p:nvSpPr>
        <p:spPr>
          <a:xfrm rot="16200000">
            <a:off x="7997035" y="3521126"/>
            <a:ext cx="557349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Revisits, AP review, Outgoing LS’s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2428798-DF41-D39B-1855-FFF547AE2110}"/>
              </a:ext>
            </a:extLst>
          </p:cNvPr>
          <p:cNvSpPr/>
          <p:nvPr/>
        </p:nvSpPr>
        <p:spPr>
          <a:xfrm>
            <a:off x="3806825" y="4846636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NTN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74923705-3182-F54A-87D3-C12E97CD9DCC}"/>
              </a:ext>
            </a:extLst>
          </p:cNvPr>
          <p:cNvSpPr/>
          <p:nvPr/>
        </p:nvSpPr>
        <p:spPr>
          <a:xfrm rot="16200000">
            <a:off x="6579333" y="793408"/>
            <a:ext cx="528997" cy="1493751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Applicability , App T-put, NW Slicing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B94EB78-225A-A191-B429-9F78FDAFED4A}"/>
              </a:ext>
            </a:extLst>
          </p:cNvPr>
          <p:cNvSpPr/>
          <p:nvPr/>
        </p:nvSpPr>
        <p:spPr>
          <a:xfrm rot="16200000">
            <a:off x="6563025" y="4679285"/>
            <a:ext cx="525368" cy="1380618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LTE- OTA 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0E85400-84B3-672E-40E4-02164900057C}"/>
              </a:ext>
            </a:extLst>
          </p:cNvPr>
          <p:cNvSpPr/>
          <p:nvPr/>
        </p:nvSpPr>
        <p:spPr>
          <a:xfrm rot="16200000">
            <a:off x="4675782" y="3478379"/>
            <a:ext cx="541733" cy="1038223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9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FR2 MU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60BC9525-3621-4C87-7244-56EE7E41A0E6}"/>
              </a:ext>
            </a:extLst>
          </p:cNvPr>
          <p:cNvSpPr/>
          <p:nvPr/>
        </p:nvSpPr>
        <p:spPr>
          <a:xfrm>
            <a:off x="5599111" y="4654059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RRM-  TT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45983</TotalTime>
  <Words>604</Words>
  <Application>Microsoft Office PowerPoint</Application>
  <PresentationFormat>On-screen Show (4:3)</PresentationFormat>
  <Paragraphs>168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新細明體</vt:lpstr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884</cp:revision>
  <dcterms:created xsi:type="dcterms:W3CDTF">2006-08-17T18:57:36Z</dcterms:created>
  <dcterms:modified xsi:type="dcterms:W3CDTF">2024-08-15T06:21:50Z</dcterms:modified>
</cp:coreProperties>
</file>