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5"/>
  </p:notesMasterIdLst>
  <p:handoutMasterIdLst>
    <p:handoutMasterId r:id="rId26"/>
  </p:handoutMasterIdLst>
  <p:sldIdLst>
    <p:sldId id="303" r:id="rId6"/>
    <p:sldId id="790" r:id="rId7"/>
    <p:sldId id="1161" r:id="rId8"/>
    <p:sldId id="1103" r:id="rId9"/>
    <p:sldId id="1154" r:id="rId10"/>
    <p:sldId id="1116" r:id="rId11"/>
    <p:sldId id="1162" r:id="rId12"/>
    <p:sldId id="1133" r:id="rId13"/>
    <p:sldId id="802" r:id="rId14"/>
    <p:sldId id="1159" r:id="rId15"/>
    <p:sldId id="1144" r:id="rId16"/>
    <p:sldId id="1160" r:id="rId17"/>
    <p:sldId id="1155" r:id="rId18"/>
    <p:sldId id="1152" r:id="rId19"/>
    <p:sldId id="1147" r:id="rId20"/>
    <p:sldId id="1146" r:id="rId21"/>
    <p:sldId id="1143" r:id="rId22"/>
    <p:sldId id="1148" r:id="rId23"/>
    <p:sldId id="760" r:id="rId24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F81BD"/>
    <a:srgbClr val="00CC00"/>
    <a:srgbClr val="509BB0"/>
    <a:srgbClr val="88C5D5"/>
    <a:srgbClr val="C9C9C9"/>
    <a:srgbClr val="00CC99"/>
    <a:srgbClr val="B17ED8"/>
    <a:srgbClr val="D6D6D6"/>
    <a:srgbClr val="31859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A197710-2ABE-41DE-990A-760AC4D1B04D}" v="13" dt="2024-09-11T06:42:52.00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111" d="100"/>
          <a:sy n="111" d="100"/>
        </p:scale>
        <p:origin x="898" y="8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CA197710-2ABE-41DE-990A-760AC4D1B04D}"/>
    <pc:docChg chg="undo custSel modSld">
      <pc:chgData name="Alain Sultan" userId="2b0808dc-3530-4760-ae57-56aa48186e32" providerId="ADAL" clId="{CA197710-2ABE-41DE-990A-760AC4D1B04D}" dt="2024-09-11T23:23:22.755" v="287" actId="20577"/>
      <pc:docMkLst>
        <pc:docMk/>
      </pc:docMkLst>
      <pc:sldChg chg="modSp mod">
        <pc:chgData name="Alain Sultan" userId="2b0808dc-3530-4760-ae57-56aa48186e32" providerId="ADAL" clId="{CA197710-2ABE-41DE-990A-760AC4D1B04D}" dt="2024-09-11T23:23:22.755" v="287" actId="20577"/>
        <pc:sldMkLst>
          <pc:docMk/>
          <pc:sldMk cId="0" sldId="303"/>
        </pc:sldMkLst>
        <pc:spChg chg="mod">
          <ac:chgData name="Alain Sultan" userId="2b0808dc-3530-4760-ae57-56aa48186e32" providerId="ADAL" clId="{CA197710-2ABE-41DE-990A-760AC4D1B04D}" dt="2024-09-11T23:23:22.755" v="287" actId="20577"/>
          <ac:spMkLst>
            <pc:docMk/>
            <pc:sldMk cId="0" sldId="303"/>
            <ac:spMk id="6152" creationId="{E7430CFF-B6A8-F0E3-5069-E233E8AE6246}"/>
          </ac:spMkLst>
        </pc:spChg>
      </pc:sldChg>
      <pc:sldChg chg="addSp delSp modSp mod">
        <pc:chgData name="Alain Sultan" userId="2b0808dc-3530-4760-ae57-56aa48186e32" providerId="ADAL" clId="{CA197710-2ABE-41DE-990A-760AC4D1B04D}" dt="2024-09-11T06:44:32.747" v="260" actId="14734"/>
        <pc:sldMkLst>
          <pc:docMk/>
          <pc:sldMk cId="0" sldId="1116"/>
        </pc:sldMkLst>
        <pc:spChg chg="del mod">
          <ac:chgData name="Alain Sultan" userId="2b0808dc-3530-4760-ae57-56aa48186e32" providerId="ADAL" clId="{CA197710-2ABE-41DE-990A-760AC4D1B04D}" dt="2024-09-11T06:40:46.465" v="204" actId="478"/>
          <ac:spMkLst>
            <pc:docMk/>
            <pc:sldMk cId="0" sldId="1116"/>
            <ac:spMk id="3" creationId="{8BBAD645-2AAE-54C3-4CAA-DF8922624C87}"/>
          </ac:spMkLst>
        </pc:spChg>
        <pc:spChg chg="mod">
          <ac:chgData name="Alain Sultan" userId="2b0808dc-3530-4760-ae57-56aa48186e32" providerId="ADAL" clId="{CA197710-2ABE-41DE-990A-760AC4D1B04D}" dt="2024-09-11T06:43:56.187" v="253" actId="115"/>
          <ac:spMkLst>
            <pc:docMk/>
            <pc:sldMk cId="0" sldId="1116"/>
            <ac:spMk id="15363" creationId="{8B6101D0-4944-92F0-0F66-B23B066C30CA}"/>
          </ac:spMkLst>
        </pc:spChg>
        <pc:graphicFrameChg chg="add mod modGraphic">
          <ac:chgData name="Alain Sultan" userId="2b0808dc-3530-4760-ae57-56aa48186e32" providerId="ADAL" clId="{CA197710-2ABE-41DE-990A-760AC4D1B04D}" dt="2024-09-11T06:44:32.747" v="260" actId="14734"/>
          <ac:graphicFrameMkLst>
            <pc:docMk/>
            <pc:sldMk cId="0" sldId="1116"/>
            <ac:graphicFrameMk id="2" creationId="{DD1370D6-E47A-0566-6C14-B8C4A4C0942F}"/>
          </ac:graphicFrameMkLst>
        </pc:graphicFrameChg>
        <pc:graphicFrameChg chg="del mod">
          <ac:chgData name="Alain Sultan" userId="2b0808dc-3530-4760-ae57-56aa48186e32" providerId="ADAL" clId="{CA197710-2ABE-41DE-990A-760AC4D1B04D}" dt="2024-09-11T06:37:46.871" v="90" actId="478"/>
          <ac:graphicFrameMkLst>
            <pc:docMk/>
            <pc:sldMk cId="0" sldId="1116"/>
            <ac:graphicFrameMk id="7" creationId="{3FB92F22-2966-824D-3CBF-1598DB6D86D9}"/>
          </ac:graphicFrameMkLst>
        </pc:graphicFrameChg>
        <pc:graphicFrameChg chg="mod ord modGraphic">
          <ac:chgData name="Alain Sultan" userId="2b0808dc-3530-4760-ae57-56aa48186e32" providerId="ADAL" clId="{CA197710-2ABE-41DE-990A-760AC4D1B04D}" dt="2024-09-11T06:43:50.897" v="250" actId="1036"/>
          <ac:graphicFrameMkLst>
            <pc:docMk/>
            <pc:sldMk cId="0" sldId="1116"/>
            <ac:graphicFrameMk id="8" creationId="{C5279956-7D27-CD63-112A-B6D5521B1E86}"/>
          </ac:graphicFrameMkLst>
        </pc:graphicFrameChg>
      </pc:sldChg>
      <pc:sldChg chg="addSp modSp mod">
        <pc:chgData name="Alain Sultan" userId="2b0808dc-3530-4760-ae57-56aa48186e32" providerId="ADAL" clId="{CA197710-2ABE-41DE-990A-760AC4D1B04D}" dt="2024-09-11T01:43:17.395" v="20" actId="1035"/>
        <pc:sldMkLst>
          <pc:docMk/>
          <pc:sldMk cId="1120552430" sldId="1159"/>
        </pc:sldMkLst>
        <pc:spChg chg="mod">
          <ac:chgData name="Alain Sultan" userId="2b0808dc-3530-4760-ae57-56aa48186e32" providerId="ADAL" clId="{CA197710-2ABE-41DE-990A-760AC4D1B04D}" dt="2024-09-11T00:12:30.143" v="14" actId="1076"/>
          <ac:spMkLst>
            <pc:docMk/>
            <pc:sldMk cId="1120552430" sldId="1159"/>
            <ac:spMk id="18" creationId="{5290C507-3484-6A34-73D1-2C0E61E8F4E2}"/>
          </ac:spMkLst>
        </pc:spChg>
        <pc:spChg chg="mod">
          <ac:chgData name="Alain Sultan" userId="2b0808dc-3530-4760-ae57-56aa48186e32" providerId="ADAL" clId="{CA197710-2ABE-41DE-990A-760AC4D1B04D}" dt="2024-09-11T01:43:17.395" v="20" actId="1035"/>
          <ac:spMkLst>
            <pc:docMk/>
            <pc:sldMk cId="1120552430" sldId="1159"/>
            <ac:spMk id="9255" creationId="{2AC0A55B-9075-2801-E70D-1CD4078A7F2A}"/>
          </ac:spMkLst>
        </pc:spChg>
        <pc:spChg chg="mod">
          <ac:chgData name="Alain Sultan" userId="2b0808dc-3530-4760-ae57-56aa48186e32" providerId="ADAL" clId="{CA197710-2ABE-41DE-990A-760AC4D1B04D}" dt="2024-09-11T00:12:13.500" v="13" actId="1076"/>
          <ac:spMkLst>
            <pc:docMk/>
            <pc:sldMk cId="1120552430" sldId="1159"/>
            <ac:spMk id="17472" creationId="{6B99021C-6BD6-077A-8701-E3EDEA137C7C}"/>
          </ac:spMkLst>
        </pc:spChg>
        <pc:cxnChg chg="mod">
          <ac:chgData name="Alain Sultan" userId="2b0808dc-3530-4760-ae57-56aa48186e32" providerId="ADAL" clId="{CA197710-2ABE-41DE-990A-760AC4D1B04D}" dt="2024-09-11T00:12:10.373" v="12" actId="1076"/>
          <ac:cxnSpMkLst>
            <pc:docMk/>
            <pc:sldMk cId="1120552430" sldId="1159"/>
            <ac:cxnSpMk id="6" creationId="{C33B306E-5E8B-AC76-C303-4AC9B7802E64}"/>
          </ac:cxnSpMkLst>
        </pc:cxnChg>
        <pc:cxnChg chg="add mod">
          <ac:chgData name="Alain Sultan" userId="2b0808dc-3530-4760-ae57-56aa48186e32" providerId="ADAL" clId="{CA197710-2ABE-41DE-990A-760AC4D1B04D}" dt="2024-09-11T00:11:12.057" v="10" actId="1076"/>
          <ac:cxnSpMkLst>
            <pc:docMk/>
            <pc:sldMk cId="1120552430" sldId="1159"/>
            <ac:cxnSpMk id="17482" creationId="{FE549C61-795D-7123-C3AB-9DC2CF2C8815}"/>
          </ac:cxnSpMkLst>
        </pc:cxnChg>
      </pc:sldChg>
      <pc:sldChg chg="modSp mod">
        <pc:chgData name="Alain Sultan" userId="2b0808dc-3530-4760-ae57-56aa48186e32" providerId="ADAL" clId="{CA197710-2ABE-41DE-990A-760AC4D1B04D}" dt="2024-09-11T23:13:59.312" v="283" actId="115"/>
        <pc:sldMkLst>
          <pc:docMk/>
          <pc:sldMk cId="3126541311" sldId="1162"/>
        </pc:sldMkLst>
        <pc:spChg chg="mod">
          <ac:chgData name="Alain Sultan" userId="2b0808dc-3530-4760-ae57-56aa48186e32" providerId="ADAL" clId="{CA197710-2ABE-41DE-990A-760AC4D1B04D}" dt="2024-09-11T23:13:59.312" v="283" actId="115"/>
          <ac:spMkLst>
            <pc:docMk/>
            <pc:sldMk cId="3126541311" sldId="1162"/>
            <ac:spMk id="15363" creationId="{8B6101D0-4944-92F0-0F66-B23B066C30CA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9/12/2024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9/12/2024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12/09/2024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12/09/2024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12/09/2024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12/09/2024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12/09/2024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12/09/2024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12/09/2024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12/09/2024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12/09/2024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12/09/2024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12/09/2024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12/09/2024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2409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#105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TSG#105 (will be removed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proposed/approved at TSG#105, revised WID/SID during TSG#105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5" y="4846638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RP-242377 / SP-241066  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- 3GPP TSG#105, 9 -13 September 2024, Melbourne, Australia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74530" y="1090618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6494" y="488156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126251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7" name="Star: 5 Points 26">
            <a:extLst>
              <a:ext uri="{FF2B5EF4-FFF2-40B4-BE49-F238E27FC236}">
                <a16:creationId xmlns:a16="http://schemas.microsoft.com/office/drawing/2014/main" id="{F787BCF1-2498-28B4-199E-7A531CA4AEB8}"/>
              </a:ext>
            </a:extLst>
          </p:cNvPr>
          <p:cNvSpPr/>
          <p:nvPr/>
        </p:nvSpPr>
        <p:spPr bwMode="auto">
          <a:xfrm>
            <a:off x="3217611" y="349705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4348" y="3759816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121852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125450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1420891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1422658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6364657" y="2593622"/>
            <a:ext cx="187849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4612943" y="4824484"/>
            <a:ext cx="1245990" cy="197892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2B9B160-85F8-B7F3-949C-6A80EDD7C45E}"/>
              </a:ext>
            </a:extLst>
          </p:cNvPr>
          <p:cNvCxnSpPr>
            <a:cxnSpLocks/>
          </p:cNvCxnSpPr>
          <p:nvPr/>
        </p:nvCxnSpPr>
        <p:spPr bwMode="auto">
          <a:xfrm>
            <a:off x="0" y="2871906"/>
            <a:ext cx="9144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FDA1D504-5A4B-17F6-5478-9450A10EDA8D}"/>
              </a:ext>
            </a:extLst>
          </p:cNvPr>
          <p:cNvSpPr/>
          <p:nvPr/>
        </p:nvSpPr>
        <p:spPr bwMode="auto">
          <a:xfrm>
            <a:off x="1133493" y="2851004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456" y="3142060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IMT-2030 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035973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2322913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2035392" y="2932958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1725810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2309710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1725689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Chevron 60">
            <a:extLst>
              <a:ext uri="{FF2B5EF4-FFF2-40B4-BE49-F238E27FC236}">
                <a16:creationId xmlns:a16="http://schemas.microsoft.com/office/drawing/2014/main" id="{9772A3F5-EE99-B673-A6CB-BF15F057A1FD}"/>
              </a:ext>
            </a:extLst>
          </p:cNvPr>
          <p:cNvSpPr/>
          <p:nvPr/>
        </p:nvSpPr>
        <p:spPr bwMode="auto">
          <a:xfrm>
            <a:off x="1374987" y="2939622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Chevron 60">
            <a:extLst>
              <a:ext uri="{FF2B5EF4-FFF2-40B4-BE49-F238E27FC236}">
                <a16:creationId xmlns:a16="http://schemas.microsoft.com/office/drawing/2014/main" id="{5985ECF7-20BF-200E-8F19-EA178CFE7DB5}"/>
              </a:ext>
            </a:extLst>
          </p:cNvPr>
          <p:cNvSpPr/>
          <p:nvPr/>
        </p:nvSpPr>
        <p:spPr bwMode="auto">
          <a:xfrm>
            <a:off x="2133600" y="3210560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2736427" y="3244586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3474721" y="3577221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4034790" y="4225072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3908214" y="3913444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5791200" y="4815629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290C507-3484-6A34-73D1-2C0E61E8F4E2}"/>
              </a:ext>
            </a:extLst>
          </p:cNvPr>
          <p:cNvSpPr txBox="1">
            <a:spLocks/>
          </p:cNvSpPr>
          <p:nvPr/>
        </p:nvSpPr>
        <p:spPr bwMode="auto">
          <a:xfrm>
            <a:off x="6767622" y="1620175"/>
            <a:ext cx="2278234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Rel-20 - 5GA part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55" name="Title 1">
            <a:extLst>
              <a:ext uri="{FF2B5EF4-FFF2-40B4-BE49-F238E27FC236}">
                <a16:creationId xmlns:a16="http://schemas.microsoft.com/office/drawing/2014/main" id="{2AC0A55B-9075-2801-E70D-1CD4078A7F2A}"/>
              </a:ext>
            </a:extLst>
          </p:cNvPr>
          <p:cNvSpPr txBox="1">
            <a:spLocks/>
          </p:cNvSpPr>
          <p:nvPr/>
        </p:nvSpPr>
        <p:spPr bwMode="auto">
          <a:xfrm>
            <a:off x="6576906" y="3088171"/>
            <a:ext cx="2490109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– FS_6G part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65" name="Thought Bubble: Cloud 9264">
            <a:extLst>
              <a:ext uri="{FF2B5EF4-FFF2-40B4-BE49-F238E27FC236}">
                <a16:creationId xmlns:a16="http://schemas.microsoft.com/office/drawing/2014/main" id="{AF2A54D2-8579-81B9-4303-4D6D537198DD}"/>
              </a:ext>
            </a:extLst>
          </p:cNvPr>
          <p:cNvSpPr/>
          <p:nvPr/>
        </p:nvSpPr>
        <p:spPr bwMode="auto">
          <a:xfrm>
            <a:off x="3197437" y="4519981"/>
            <a:ext cx="1197887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32B622FC-0D4E-F8E6-3A5E-D4F5FF2BBFCD}"/>
              </a:ext>
            </a:extLst>
          </p:cNvPr>
          <p:cNvSpPr/>
          <p:nvPr/>
        </p:nvSpPr>
        <p:spPr bwMode="auto">
          <a:xfrm>
            <a:off x="3295650" y="3901341"/>
            <a:ext cx="748030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76" name="TextBox 9275">
            <a:extLst>
              <a:ext uri="{FF2B5EF4-FFF2-40B4-BE49-F238E27FC236}">
                <a16:creationId xmlns:a16="http://schemas.microsoft.com/office/drawing/2014/main" id="{9E629B9B-1D33-4DD0-424D-CB4E78B9D692}"/>
              </a:ext>
            </a:extLst>
          </p:cNvPr>
          <p:cNvSpPr txBox="1"/>
          <p:nvPr/>
        </p:nvSpPr>
        <p:spPr>
          <a:xfrm>
            <a:off x="3183889" y="4554724"/>
            <a:ext cx="11988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and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2580640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4610101" y="4533999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id="{424EF5C1-A38A-7FD8-E531-F96907E8D9A9}"/>
              </a:ext>
            </a:extLst>
          </p:cNvPr>
          <p:cNvSpPr/>
          <p:nvPr/>
        </p:nvSpPr>
        <p:spPr bwMode="auto">
          <a:xfrm>
            <a:off x="3129280" y="143594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E24CF68-8B37-DF46-AA49-F300DC5F28F4}"/>
              </a:ext>
            </a:extLst>
          </p:cNvPr>
          <p:cNvSpPr txBox="1"/>
          <p:nvPr/>
        </p:nvSpPr>
        <p:spPr>
          <a:xfrm>
            <a:off x="3020907" y="142798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84BA872D-4877-CA1D-CFE0-1E1600F55F6C}"/>
              </a:ext>
            </a:extLst>
          </p:cNvPr>
          <p:cNvSpPr/>
          <p:nvPr/>
        </p:nvSpPr>
        <p:spPr bwMode="auto">
          <a:xfrm>
            <a:off x="5313680" y="257047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4C8F3AC-BBE8-BF02-3EB6-F73417D8036D}"/>
              </a:ext>
            </a:extLst>
          </p:cNvPr>
          <p:cNvSpPr txBox="1"/>
          <p:nvPr/>
        </p:nvSpPr>
        <p:spPr>
          <a:xfrm>
            <a:off x="5205307" y="256251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BFC11874-F820-8555-F3DD-56E344F97992}"/>
              </a:ext>
            </a:extLst>
          </p:cNvPr>
          <p:cNvSpPr/>
          <p:nvPr/>
        </p:nvSpPr>
        <p:spPr bwMode="auto">
          <a:xfrm>
            <a:off x="7624304" y="3899931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42539E43-96F0-9559-F463-14054C88F1A1}"/>
              </a:ext>
            </a:extLst>
          </p:cNvPr>
          <p:cNvSpPr/>
          <p:nvPr/>
        </p:nvSpPr>
        <p:spPr bwMode="auto">
          <a:xfrm>
            <a:off x="8031859" y="4810987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A40ADE-56D9-03FA-B64E-D3B3C09433EC}"/>
              </a:ext>
            </a:extLst>
          </p:cNvPr>
          <p:cNvSpPr txBox="1"/>
          <p:nvPr/>
        </p:nvSpPr>
        <p:spPr>
          <a:xfrm>
            <a:off x="7943958" y="4837143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1344" y="11944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4" name="Star: 5 Points 17473">
            <a:extLst>
              <a:ext uri="{FF2B5EF4-FFF2-40B4-BE49-F238E27FC236}">
                <a16:creationId xmlns:a16="http://schemas.microsoft.com/office/drawing/2014/main" id="{19C15CCF-80CD-277E-A752-D75E468FA27B}"/>
              </a:ext>
            </a:extLst>
          </p:cNvPr>
          <p:cNvSpPr/>
          <p:nvPr/>
        </p:nvSpPr>
        <p:spPr bwMode="auto">
          <a:xfrm>
            <a:off x="2625259" y="201991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F6A2905-F4DE-1498-E4D8-5E3F01407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5834" y="2356423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5GA RAN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95" name="Star: 5 Points 17494">
            <a:extLst>
              <a:ext uri="{FF2B5EF4-FFF2-40B4-BE49-F238E27FC236}">
                <a16:creationId xmlns:a16="http://schemas.microsoft.com/office/drawing/2014/main" id="{4E171275-0C40-C6C1-7AEA-00E9343C7382}"/>
              </a:ext>
            </a:extLst>
          </p:cNvPr>
          <p:cNvSpPr/>
          <p:nvPr/>
        </p:nvSpPr>
        <p:spPr bwMode="auto">
          <a:xfrm>
            <a:off x="2610843" y="152358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7496" name="TextBox 1">
            <a:extLst>
              <a:ext uri="{FF2B5EF4-FFF2-40B4-BE49-F238E27FC236}">
                <a16:creationId xmlns:a16="http://schemas.microsoft.com/office/drawing/2014/main" id="{47D6F069-8295-3309-3605-6F2AD0CE38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1418" y="1860093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5GA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20: introduction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933" y="1454462"/>
            <a:ext cx="8873067" cy="3622675"/>
          </a:xfrm>
        </p:spPr>
        <p:txBody>
          <a:bodyPr/>
          <a:lstStyle/>
          <a:p>
            <a:r>
              <a:rPr lang="en-US" altLang="en-US" sz="1800" dirty="0"/>
              <a:t>Rel-20 has 2 components: “Rel-20_5GA” and “Rel-20_6G” (or “Rel-20_FS_6G”)</a:t>
            </a:r>
          </a:p>
          <a:p>
            <a:pPr lvl="1"/>
            <a:r>
              <a:rPr lang="en-US" altLang="en-US" sz="1400" dirty="0"/>
              <a:t>Rel-20_5GA covers 5GA studies and normative; </a:t>
            </a:r>
          </a:p>
          <a:p>
            <a:pPr lvl="1"/>
            <a:r>
              <a:rPr lang="en-US" altLang="en-US" sz="1400" dirty="0"/>
              <a:t>Rel-20_6G covers 6G studies only (6G normative in Rel-21)</a:t>
            </a:r>
          </a:p>
          <a:p>
            <a:pPr lvl="1"/>
            <a:r>
              <a:rPr lang="en-US" altLang="en-US" sz="1400" dirty="0"/>
              <a:t>Up to each TSG/WG how to split their time on each component (e.g. in SA1, it is 50%-50%)</a:t>
            </a:r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893322574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20_5GA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428" y="1053018"/>
            <a:ext cx="8873067" cy="3622675"/>
          </a:xfrm>
        </p:spPr>
        <p:txBody>
          <a:bodyPr/>
          <a:lstStyle/>
          <a:p>
            <a:r>
              <a:rPr lang="en-US" altLang="en-US" sz="1800" dirty="0"/>
              <a:t>The Rel-20_5GA endorsed</a:t>
            </a:r>
            <a:r>
              <a:rPr lang="en-US" altLang="en-US" sz="1800" b="1" dirty="0"/>
              <a:t> </a:t>
            </a:r>
            <a:r>
              <a:rPr lang="en-US" altLang="en-US" sz="1800" dirty="0"/>
              <a:t>deadlines are: </a:t>
            </a:r>
            <a:r>
              <a:rPr lang="en-US" altLang="en-US" sz="1400" i="1" dirty="0"/>
              <a:t>(assuming no delay on Rel-19)</a:t>
            </a:r>
            <a:endParaRPr lang="en-US" altLang="en-US" sz="1800" i="1" dirty="0"/>
          </a:p>
          <a:p>
            <a:pPr lvl="1">
              <a:defRPr/>
            </a:pPr>
            <a:r>
              <a:rPr lang="en-GB" altLang="en-US" sz="1400" dirty="0"/>
              <a:t>Stage 1 approval of SIDs: Jun 2024; Stage 1 normative freeze : Jun 2025</a:t>
            </a:r>
          </a:p>
          <a:p>
            <a:pPr lvl="1">
              <a:defRPr/>
            </a:pPr>
            <a:r>
              <a:rPr lang="en-GB" altLang="en-US" sz="1400" dirty="0"/>
              <a:t>Stage 2 approval of SIDs: NYD*; Stage 2 normative freeze : Jun 2026 (80%); Sep 2026 (100%)</a:t>
            </a:r>
          </a:p>
          <a:p>
            <a:pPr lvl="1">
              <a:defRPr/>
            </a:pPr>
            <a:r>
              <a:rPr lang="en-GB" altLang="en-US" sz="1400" dirty="0"/>
              <a:t>Stage 3 (CT) approval of SIDs: Mar 2026 or earlier; Stage 3 CT normative freeze : Mar 2027</a:t>
            </a:r>
          </a:p>
          <a:p>
            <a:pPr lvl="1">
              <a:defRPr/>
            </a:pPr>
            <a:r>
              <a:rPr lang="en-GB" altLang="en-US" sz="1400" dirty="0"/>
              <a:t>Stage 3 RAN approval of </a:t>
            </a:r>
            <a:r>
              <a:rPr lang="en-GB" altLang="en-US" sz="1400" dirty="0" err="1"/>
              <a:t>SIDs:NYD</a:t>
            </a:r>
            <a:r>
              <a:rPr lang="en-GB" altLang="en-US" sz="1400" dirty="0"/>
              <a:t>*; Stage 3 RAN normative freeze : NYD*</a:t>
            </a:r>
          </a:p>
          <a:p>
            <a:pPr lvl="1">
              <a:defRPr/>
            </a:pPr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freeze: June 2027</a:t>
            </a:r>
          </a:p>
          <a:p>
            <a:pPr lvl="1">
              <a:defRPr/>
            </a:pPr>
            <a:r>
              <a:rPr lang="en-GB" altLang="en-US" sz="1400" dirty="0"/>
              <a:t>Other WGs : + 18 months compared to Rel-19 dates, i.e. for RAN:</a:t>
            </a:r>
          </a:p>
          <a:p>
            <a:pPr lvl="2">
              <a:defRPr/>
            </a:pPr>
            <a:r>
              <a:rPr lang="en-GB" altLang="en-US" sz="1000" dirty="0"/>
              <a:t>Content def: June 2025</a:t>
            </a:r>
          </a:p>
          <a:p>
            <a:pPr lvl="2">
              <a:defRPr/>
            </a:pPr>
            <a:r>
              <a:rPr lang="en-GB" altLang="en-US" sz="1000" dirty="0"/>
              <a:t>Ran1: Dec 2026</a:t>
            </a:r>
          </a:p>
          <a:p>
            <a:pPr lvl="2">
              <a:defRPr/>
            </a:pPr>
            <a:r>
              <a:rPr lang="en-GB" altLang="en-US" sz="1000" dirty="0"/>
              <a:t>RAN2/3/4Core: March 2027</a:t>
            </a:r>
          </a:p>
          <a:p>
            <a:pPr lvl="2">
              <a:defRPr/>
            </a:pPr>
            <a:r>
              <a:rPr lang="en-GB" altLang="en-US" sz="1000" dirty="0"/>
              <a:t>RAN4 Perf: June 2027</a:t>
            </a:r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1A0FFD28-EE98-A5DB-D8BA-A4FB4B287ED7}"/>
              </a:ext>
            </a:extLst>
          </p:cNvPr>
          <p:cNvSpPr txBox="1">
            <a:spLocks/>
          </p:cNvSpPr>
          <p:nvPr/>
        </p:nvSpPr>
        <p:spPr bwMode="auto">
          <a:xfrm>
            <a:off x="5144454" y="4807985"/>
            <a:ext cx="3999546" cy="335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  <a:defRPr/>
            </a:pPr>
            <a:r>
              <a:rPr lang="en-GB" altLang="en-US" sz="1600" kern="0" dirty="0"/>
              <a:t>* NYD = Not Yet Defined</a:t>
            </a:r>
            <a:endParaRPr lang="en-US" altLang="en-US" sz="1000" kern="0" dirty="0"/>
          </a:p>
        </p:txBody>
      </p:sp>
    </p:spTree>
    <p:extLst>
      <p:ext uri="{BB962C8B-B14F-4D97-AF65-F5344CB8AC3E}">
        <p14:creationId xmlns:p14="http://schemas.microsoft.com/office/powerpoint/2010/main" val="3786864439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09542D-6F60-AEA5-5728-C70BBCD31E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ADF5CB5A-54D1-F0F5-0609-1F22D6497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20_FS_6G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1D6F763A-462F-8719-4339-AFEAE708F4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014" y="879059"/>
            <a:ext cx="8873067" cy="3622675"/>
          </a:xfrm>
        </p:spPr>
        <p:txBody>
          <a:bodyPr/>
          <a:lstStyle/>
          <a:p>
            <a:r>
              <a:rPr lang="en-US" altLang="en-US" sz="1800" dirty="0"/>
              <a:t>Rel-20 work on 6G will be </a:t>
            </a:r>
            <a:r>
              <a:rPr lang="en-US" altLang="en-US" sz="1800" i="1" dirty="0"/>
              <a:t>only on studies. The </a:t>
            </a:r>
            <a:r>
              <a:rPr lang="en-US" altLang="en-US" sz="1800" dirty="0"/>
              <a:t>endorsed</a:t>
            </a:r>
            <a:r>
              <a:rPr lang="en-US" altLang="en-US" sz="1800" b="1" dirty="0"/>
              <a:t> </a:t>
            </a:r>
            <a:r>
              <a:rPr lang="en-US" altLang="en-US" sz="1800" dirty="0"/>
              <a:t>deadlines are: </a:t>
            </a:r>
            <a:r>
              <a:rPr lang="en-US" altLang="en-US" sz="1400" i="1" dirty="0"/>
              <a:t>(assuming no delay on Rel-19)</a:t>
            </a:r>
            <a:endParaRPr lang="en-US" altLang="en-US" sz="1800" dirty="0"/>
          </a:p>
          <a:p>
            <a:pPr lvl="1">
              <a:defRPr/>
            </a:pPr>
            <a:r>
              <a:rPr lang="en-GB" altLang="en-US" sz="1400" dirty="0"/>
              <a:t>Stage 1 approval of SIDs: Sep 2024 (TSG 105); Stage 1 (study) freeze: Mar 2026</a:t>
            </a:r>
          </a:p>
          <a:p>
            <a:pPr lvl="1">
              <a:defRPr/>
            </a:pPr>
            <a:r>
              <a:rPr lang="en-US" altLang="en-US" sz="1400" dirty="0"/>
              <a:t>March 2025 (TSG#107): First TSG-wide 6G </a:t>
            </a:r>
            <a:r>
              <a:rPr lang="en-US" altLang="en-US" sz="1400" b="1" dirty="0"/>
              <a:t>workshop</a:t>
            </a:r>
            <a:r>
              <a:rPr lang="en-US" altLang="en-US" sz="1400" dirty="0"/>
              <a:t> </a:t>
            </a:r>
          </a:p>
          <a:p>
            <a:pPr lvl="1">
              <a:defRPr/>
            </a:pPr>
            <a:r>
              <a:rPr lang="en-GB" altLang="en-US" sz="1400" dirty="0"/>
              <a:t>RAN IMT-2030 discussion is expected in RAN from 09/24 to 12/24</a:t>
            </a:r>
          </a:p>
          <a:p>
            <a:pPr lvl="1">
              <a:defRPr/>
            </a:pPr>
            <a:r>
              <a:rPr lang="en-GB" altLang="en-US" sz="1400" dirty="0"/>
              <a:t>RP SI Rel-20 focusing on ITU– IMT-2030:  approval 12/24 until 06/25</a:t>
            </a:r>
          </a:p>
          <a:p>
            <a:pPr lvl="1">
              <a:defRPr/>
            </a:pPr>
            <a:r>
              <a:rPr lang="en-GB" altLang="en-US" sz="1400" dirty="0"/>
              <a:t>RP SI Rel-20 focusing on 6G General: approval 03/25 (after WS),  until 06/26</a:t>
            </a:r>
          </a:p>
          <a:p>
            <a:pPr lvl="1">
              <a:defRPr/>
            </a:pPr>
            <a:r>
              <a:rPr lang="en-GB" altLang="en-US" sz="1400" dirty="0"/>
              <a:t>SA2 and RAN-WG SIDs approval: June 2025 (TSG 108); SA2 (study) freeze: Dec 2026 or Mar 2027</a:t>
            </a:r>
          </a:p>
          <a:p>
            <a:pPr lvl="1">
              <a:defRPr/>
            </a:pPr>
            <a:r>
              <a:rPr lang="en-GB" altLang="en-US" sz="1400" dirty="0"/>
              <a:t>SA1/SA2 6G SI may continue beyond Stage-1/Stage-2 freeze dates for 5G-Advanced</a:t>
            </a:r>
          </a:p>
          <a:p>
            <a:pPr lvl="1">
              <a:defRPr/>
            </a:pPr>
            <a:r>
              <a:rPr lang="en-GB" altLang="en-US" sz="1400" dirty="0"/>
              <a:t>Other SA WG (SA3, SA4, SA5, SA6) SIDs approval: TBD at future TSG meeting</a:t>
            </a:r>
          </a:p>
          <a:p>
            <a:pPr lvl="1">
              <a:defRPr/>
            </a:pPr>
            <a:r>
              <a:rPr lang="en-GB" altLang="en-US" sz="1400" dirty="0"/>
              <a:t>CT WG SIDs approval: March 2026 </a:t>
            </a:r>
          </a:p>
          <a:p>
            <a:pPr lvl="1">
              <a:defRPr/>
            </a:pPr>
            <a:r>
              <a:rPr lang="en-GB" altLang="en-US" sz="1400" dirty="0"/>
              <a:t>RAN1 starts in 3Q/25 until 1Q/27; RAN2/3/4 start in 4Q/25 until 2Q/27</a:t>
            </a:r>
          </a:p>
          <a:p>
            <a:pPr lvl="1">
              <a:defRPr/>
            </a:pPr>
            <a:r>
              <a:rPr lang="en-GB" altLang="en-US" sz="1400" dirty="0"/>
              <a:t>CT WG 6G SI will start 9 months after approval of SA2 SI. </a:t>
            </a:r>
          </a:p>
          <a:p>
            <a:pPr lvl="1">
              <a:defRPr/>
            </a:pPr>
            <a:endParaRPr lang="en-GB" altLang="en-US" sz="1400" dirty="0"/>
          </a:p>
          <a:p>
            <a:pPr lvl="1">
              <a:defRPr/>
            </a:pPr>
            <a:endParaRPr lang="en-GB" altLang="en-US" sz="1200" i="1" dirty="0"/>
          </a:p>
          <a:p>
            <a:pPr lvl="2"/>
            <a:endParaRPr lang="en-GB" altLang="en-US" sz="14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0A3F501-F769-695A-569D-AA54FA69B8D6}"/>
              </a:ext>
            </a:extLst>
          </p:cNvPr>
          <p:cNvSpPr txBox="1"/>
          <p:nvPr/>
        </p:nvSpPr>
        <p:spPr>
          <a:xfrm>
            <a:off x="5063065" y="4838162"/>
            <a:ext cx="366776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Sources: SP-240192 (SA1 chair), SP-240432 from TSG Chairs</a:t>
            </a:r>
            <a:endParaRPr lang="en-GB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056272211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progress overview </a:t>
            </a:r>
            <a:r>
              <a:rPr lang="en-GB" altLang="en-US" sz="2400" dirty="0"/>
              <a:t>(5GA &amp; 6G)</a:t>
            </a:r>
            <a:endParaRPr lang="en-GB" altLang="en-US" dirty="0"/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186" y="975785"/>
            <a:ext cx="8605837" cy="357589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5GA </a:t>
            </a:r>
          </a:p>
          <a:p>
            <a:pPr marL="739815" lvl="1" indent="-341313">
              <a:defRPr/>
            </a:pPr>
            <a:r>
              <a:rPr lang="en-US" altLang="en-US" sz="1600" dirty="0"/>
              <a:t>Studies: </a:t>
            </a:r>
            <a:r>
              <a:rPr lang="en-GB" altLang="en-US" sz="1600" dirty="0"/>
              <a:t>Still three SA1 studies (all approved at TSG#103, no new one): </a:t>
            </a:r>
          </a:p>
          <a:p>
            <a:pPr marL="1139865" lvl="2" indent="-341313">
              <a:defRPr/>
            </a:pPr>
            <a:r>
              <a:rPr lang="en-GB" altLang="en-US" sz="1400" dirty="0"/>
              <a:t>Study on Satellite Access Phase 4 – 60% (was 30%)</a:t>
            </a:r>
          </a:p>
          <a:p>
            <a:pPr marL="1139865" lvl="2" indent="-341313">
              <a:defRPr/>
            </a:pPr>
            <a:r>
              <a:rPr lang="en-GB" altLang="en-US" sz="1400" dirty="0"/>
              <a:t>Study on FRMCS Phase 6 – 40% (was 20%)</a:t>
            </a:r>
          </a:p>
          <a:p>
            <a:pPr marL="1139865" lvl="2" indent="-341313">
              <a:defRPr/>
            </a:pPr>
            <a:r>
              <a:rPr lang="en-GB" altLang="en-US" sz="1400" dirty="0"/>
              <a:t>Study on Energy Efficiency as Service Criteria Phase 2  - 55% (was 25%)</a:t>
            </a:r>
          </a:p>
          <a:p>
            <a:pPr marL="739815" lvl="1" indent="-341313">
              <a:defRPr/>
            </a:pPr>
            <a:r>
              <a:rPr lang="en-GB" altLang="en-US" sz="1600" dirty="0"/>
              <a:t>Normative:</a:t>
            </a:r>
          </a:p>
          <a:p>
            <a:pPr marL="1139865" lvl="2" indent="-341313">
              <a:defRPr/>
            </a:pPr>
            <a:r>
              <a:rPr lang="en-US" altLang="en-US" sz="1200" dirty="0"/>
              <a:t>6 “</a:t>
            </a:r>
            <a:r>
              <a:rPr lang="en-US" altLang="en-US" sz="1200" dirty="0" err="1"/>
              <a:t>miniWIDs</a:t>
            </a:r>
            <a:r>
              <a:rPr lang="en-US" altLang="en-US" sz="1200" dirty="0"/>
              <a:t>” approved and completed in the last 3 months in SA1</a:t>
            </a:r>
            <a:endParaRPr lang="en-GB" altLang="en-US" sz="1200" dirty="0"/>
          </a:p>
          <a:p>
            <a:pPr marL="1139865" lvl="2" indent="-341313">
              <a:defRPr/>
            </a:pPr>
            <a:r>
              <a:rPr lang="en-GB" altLang="en-US" sz="1200" dirty="0"/>
              <a:t>One “basket” WID on Rel-20 Lawful Interception in SA3LI</a:t>
            </a:r>
            <a:endParaRPr lang="en-US" altLang="en-US" sz="2000" dirty="0"/>
          </a:p>
          <a:p>
            <a:pPr marL="341273" indent="-341313">
              <a:defRPr/>
            </a:pPr>
            <a:r>
              <a:rPr lang="en-US" altLang="en-US" sz="2000" dirty="0"/>
              <a:t>FS_6G:</a:t>
            </a:r>
          </a:p>
          <a:p>
            <a:pPr marL="739775" lvl="1" indent="-341313">
              <a:defRPr/>
            </a:pPr>
            <a:r>
              <a:rPr lang="en-US" altLang="en-US" sz="1600" dirty="0"/>
              <a:t>SA1 presents one SID at TSG#105 to cover all the 6G-related work – this “single-SID-approach” is the one chosen by SA1</a:t>
            </a:r>
          </a:p>
          <a:p>
            <a:pPr marL="739815" lvl="1" indent="-341313">
              <a:defRPr/>
            </a:pPr>
            <a:endParaRPr lang="en-US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123" y="1510453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This implies that 3GPP (normative) work will be submitted to ITU before 2030 </a:t>
            </a:r>
          </a:p>
          <a:p>
            <a:pPr lvl="1"/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 date is no earlier than March 2029</a:t>
            </a:r>
          </a:p>
          <a:p>
            <a:r>
              <a:rPr lang="en-US" altLang="en-US" sz="1800" dirty="0"/>
              <a:t>Release 21 Freezing dates and other milestones TBD</a:t>
            </a:r>
          </a:p>
          <a:p>
            <a:pPr lvl="1"/>
            <a:r>
              <a:rPr lang="en-GB" altLang="en-US" sz="1400" dirty="0"/>
              <a:t>Rel-21 timeline is to be decided no later than June 2026</a:t>
            </a:r>
          </a:p>
          <a:p>
            <a:endParaRPr lang="en-US" altLang="en-US" sz="1800" dirty="0"/>
          </a:p>
          <a:p>
            <a:r>
              <a:rPr lang="en-GB" altLang="en-US" sz="1600" i="1" dirty="0"/>
              <a:t>Note that, as usual in 3GPP, previous Generations will in parallel continue to be maintained &amp; enhanced in Rel-21 and after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8" y="4795679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TSG#103-endorsed </a:t>
            </a:r>
            <a:r>
              <a:rPr lang="en-GB" altLang="en-US" sz="900" dirty="0"/>
              <a:t>CT-240307/SP-240458/RP-240823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(1/2):</a:t>
            </a:r>
            <a:br>
              <a:rPr lang="en-GB" altLang="en-US" sz="2400" b="1" i="1" dirty="0"/>
            </a:br>
            <a:r>
              <a:rPr lang="en-GB" altLang="en-US" sz="2400" b="1" i="1" dirty="0"/>
              <a:t>overall background information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76041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Rel-17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17: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Rel-18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/>
              <a:t>Progressing – v.1.2.0 at TSG#105</a:t>
            </a:r>
            <a:endParaRPr lang="en-GB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4" y="760413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Snapshot of all ongoing/future Releases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Rel-19 Timeline and Progress</a:t>
            </a:r>
          </a:p>
          <a:p>
            <a:pPr marL="739775" lvl="1" indent="-341313" algn="just"/>
            <a:r>
              <a:rPr lang="en-GB" altLang="en-US" dirty="0"/>
              <a:t>Rel-20 Timeline and Progress</a:t>
            </a:r>
          </a:p>
          <a:p>
            <a:pPr marL="739775" lvl="1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60167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84404" y="1182688"/>
            <a:ext cx="0" cy="386504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1586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5799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8711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94439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162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8676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725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21492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87220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0132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00071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298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31527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589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351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47316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597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81588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Releases 19  to 21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373" y="858838"/>
            <a:ext cx="3658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#108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199512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5614" y="1521211"/>
            <a:ext cx="142859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461" y="142178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636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62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2614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698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444" y="858838"/>
            <a:ext cx="3417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090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361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4091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3246" y="858838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3436" y="1408842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069" y="858838"/>
            <a:ext cx="3193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579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13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230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4869" y="858838"/>
            <a:ext cx="335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9323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504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772314" y="2072831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5GA Stage 1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0" y="1422432"/>
            <a:ext cx="2435426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540213" y="1652770"/>
            <a:ext cx="1904134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2346216" y="1436277"/>
            <a:ext cx="422475" cy="4460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4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&amp;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 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Open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0" y="1163669"/>
            <a:ext cx="148005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462" y="858838"/>
            <a:ext cx="3369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223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#109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77" y="858838"/>
            <a:ext cx="36740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#104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04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739" y="858838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604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#105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35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#103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251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5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351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678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1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522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09869" y="1085654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52948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653" y="4867275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27" name="TextBox 1">
            <a:extLst>
              <a:ext uri="{FF2B5EF4-FFF2-40B4-BE49-F238E27FC236}">
                <a16:creationId xmlns:a16="http://schemas.microsoft.com/office/drawing/2014/main" id="{E45D925A-7286-DB48-68B7-A6D706B3B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420" y="1173614"/>
            <a:ext cx="2334293" cy="1692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SA1 St.1, Content Definition (RAN &amp; SA St.2)</a:t>
            </a:r>
            <a:r>
              <a:rPr lang="en-GB" altLang="en-US" sz="500" dirty="0">
                <a:latin typeface="Montserrat" panose="00000500000000000000" pitchFamily="50" charset="0"/>
              </a:rPr>
              <a:t>: completed Dec. 2023</a:t>
            </a:r>
          </a:p>
        </p:txBody>
      </p:sp>
      <p:sp>
        <p:nvSpPr>
          <p:cNvPr id="14" name="TextBox 112">
            <a:extLst>
              <a:ext uri="{FF2B5EF4-FFF2-40B4-BE49-F238E27FC236}">
                <a16:creationId xmlns:a16="http://schemas.microsoft.com/office/drawing/2014/main" id="{BC03F5F2-B016-4A08-DEE5-34F1CFE562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3650" y="2131942"/>
            <a:ext cx="2042547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" name="TextBox 112">
            <a:extLst>
              <a:ext uri="{FF2B5EF4-FFF2-40B4-BE49-F238E27FC236}">
                <a16:creationId xmlns:a16="http://schemas.microsoft.com/office/drawing/2014/main" id="{44D84522-26CF-CF04-2F5F-9F53A55E0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797" y="3303775"/>
            <a:ext cx="2286203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FS_6G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FE917D59-C834-476C-5577-AC1D9BA747C4}"/>
              </a:ext>
            </a:extLst>
          </p:cNvPr>
          <p:cNvSpPr/>
          <p:nvPr/>
        </p:nvSpPr>
        <p:spPr bwMode="auto">
          <a:xfrm>
            <a:off x="1946189" y="2324569"/>
            <a:ext cx="183291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2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C84519AB-AB73-BEDD-1064-6B9A6CDCFE6B}"/>
              </a:ext>
            </a:extLst>
          </p:cNvPr>
          <p:cNvSpPr/>
          <p:nvPr/>
        </p:nvSpPr>
        <p:spPr bwMode="auto">
          <a:xfrm>
            <a:off x="2131541" y="2583038"/>
            <a:ext cx="231113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A2547763-F2B5-91FD-8694-91FA069F349D}"/>
              </a:ext>
            </a:extLst>
          </p:cNvPr>
          <p:cNvSpPr/>
          <p:nvPr/>
        </p:nvSpPr>
        <p:spPr bwMode="auto">
          <a:xfrm>
            <a:off x="2802924" y="2853850"/>
            <a:ext cx="164756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3</a:t>
            </a:r>
          </a:p>
        </p:txBody>
      </p:sp>
      <p:cxnSp>
        <p:nvCxnSpPr>
          <p:cNvPr id="23" name="Straight Connector 97">
            <a:extLst>
              <a:ext uri="{FF2B5EF4-FFF2-40B4-BE49-F238E27FC236}">
                <a16:creationId xmlns:a16="http://schemas.microsoft.com/office/drawing/2014/main" id="{BC3513A4-0F22-67B7-4AC3-0DB7BD62EE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313262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24" name="TextBox 1">
            <a:extLst>
              <a:ext uri="{FF2B5EF4-FFF2-40B4-BE49-F238E27FC236}">
                <a16:creationId xmlns:a16="http://schemas.microsoft.com/office/drawing/2014/main" id="{499996E2-2F0B-C0DE-9CD5-2AE58F3C2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794" y="2532978"/>
            <a:ext cx="1962615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(timeline for 5GA studies not shown)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0CE3AE60-A819-CC62-CEC0-797BD788B7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5694" y="3661563"/>
            <a:ext cx="1859133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Studies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(no 6G normative work in Rel-20)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C46ED45C-3178-2C8F-751D-458C2703065B}"/>
              </a:ext>
            </a:extLst>
          </p:cNvPr>
          <p:cNvSpPr/>
          <p:nvPr/>
        </p:nvSpPr>
        <p:spPr bwMode="auto">
          <a:xfrm>
            <a:off x="797011" y="3195234"/>
            <a:ext cx="228927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0306" name="Chevron 60">
            <a:extLst>
              <a:ext uri="{FF2B5EF4-FFF2-40B4-BE49-F238E27FC236}">
                <a16:creationId xmlns:a16="http://schemas.microsoft.com/office/drawing/2014/main" id="{0469D5C1-2E3E-7FFB-29FE-5EE894357995}"/>
              </a:ext>
            </a:extLst>
          </p:cNvPr>
          <p:cNvSpPr/>
          <p:nvPr/>
        </p:nvSpPr>
        <p:spPr bwMode="auto">
          <a:xfrm>
            <a:off x="1828800" y="3454190"/>
            <a:ext cx="1625334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P</a:t>
            </a:r>
          </a:p>
        </p:txBody>
      </p:sp>
      <p:sp>
        <p:nvSpPr>
          <p:cNvPr id="10308" name="Chevron 60">
            <a:extLst>
              <a:ext uri="{FF2B5EF4-FFF2-40B4-BE49-F238E27FC236}">
                <a16:creationId xmlns:a16="http://schemas.microsoft.com/office/drawing/2014/main" id="{391E6770-8509-5AFF-1A52-4CB0B4EAB9AC}"/>
              </a:ext>
            </a:extLst>
          </p:cNvPr>
          <p:cNvSpPr/>
          <p:nvPr/>
        </p:nvSpPr>
        <p:spPr bwMode="auto">
          <a:xfrm>
            <a:off x="2119184" y="3718819"/>
            <a:ext cx="2034746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0309" name="Chevron 60">
            <a:extLst>
              <a:ext uri="{FF2B5EF4-FFF2-40B4-BE49-F238E27FC236}">
                <a16:creationId xmlns:a16="http://schemas.microsoft.com/office/drawing/2014/main" id="{DCD291AB-3A54-14A6-B49B-15DEEBC7FAB3}"/>
              </a:ext>
            </a:extLst>
          </p:cNvPr>
          <p:cNvSpPr/>
          <p:nvPr/>
        </p:nvSpPr>
        <p:spPr bwMode="auto">
          <a:xfrm>
            <a:off x="4003775" y="3725681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314" name="Chevron 60">
            <a:extLst>
              <a:ext uri="{FF2B5EF4-FFF2-40B4-BE49-F238E27FC236}">
                <a16:creationId xmlns:a16="http://schemas.microsoft.com/office/drawing/2014/main" id="{BE31C3B4-C6EC-57A9-E0DF-B1BD064CE980}"/>
              </a:ext>
            </a:extLst>
          </p:cNvPr>
          <p:cNvSpPr/>
          <p:nvPr/>
        </p:nvSpPr>
        <p:spPr bwMode="auto">
          <a:xfrm>
            <a:off x="2125362" y="3983473"/>
            <a:ext cx="2625811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WG**</a:t>
            </a:r>
          </a:p>
        </p:txBody>
      </p:sp>
      <p:sp>
        <p:nvSpPr>
          <p:cNvPr id="10315" name="Chevron 60">
            <a:extLst>
              <a:ext uri="{FF2B5EF4-FFF2-40B4-BE49-F238E27FC236}">
                <a16:creationId xmlns:a16="http://schemas.microsoft.com/office/drawing/2014/main" id="{D64FF15B-122B-6EE4-401A-75F05FB02E4A}"/>
              </a:ext>
            </a:extLst>
          </p:cNvPr>
          <p:cNvSpPr/>
          <p:nvPr/>
        </p:nvSpPr>
        <p:spPr bwMode="auto">
          <a:xfrm>
            <a:off x="2782329" y="4258325"/>
            <a:ext cx="204298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</a:p>
        </p:txBody>
      </p:sp>
      <p:sp>
        <p:nvSpPr>
          <p:cNvPr id="10316" name="Thought Bubble: Cloud 10315">
            <a:extLst>
              <a:ext uri="{FF2B5EF4-FFF2-40B4-BE49-F238E27FC236}">
                <a16:creationId xmlns:a16="http://schemas.microsoft.com/office/drawing/2014/main" id="{65322065-6E42-B0A5-8BB5-E3E237382E35}"/>
              </a:ext>
            </a:extLst>
          </p:cNvPr>
          <p:cNvSpPr/>
          <p:nvPr/>
        </p:nvSpPr>
        <p:spPr bwMode="auto">
          <a:xfrm>
            <a:off x="4256869" y="425985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7" name="TextBox 10316">
            <a:extLst>
              <a:ext uri="{FF2B5EF4-FFF2-40B4-BE49-F238E27FC236}">
                <a16:creationId xmlns:a16="http://schemas.microsoft.com/office/drawing/2014/main" id="{4B4B5875-ED24-137D-1095-602EDC30B2CE}"/>
              </a:ext>
            </a:extLst>
          </p:cNvPr>
          <p:cNvSpPr txBox="1"/>
          <p:nvPr/>
        </p:nvSpPr>
        <p:spPr>
          <a:xfrm>
            <a:off x="4213353" y="4271941"/>
            <a:ext cx="101533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cxnSp>
        <p:nvCxnSpPr>
          <p:cNvPr id="10319" name="Straight Connector 97">
            <a:extLst>
              <a:ext uri="{FF2B5EF4-FFF2-40B4-BE49-F238E27FC236}">
                <a16:creationId xmlns:a16="http://schemas.microsoft.com/office/drawing/2014/main" id="{931F8B58-FAF2-C8B7-3A0D-5802198F09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452790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20" name="TextBox 112">
            <a:extLst>
              <a:ext uri="{FF2B5EF4-FFF2-40B4-BE49-F238E27FC236}">
                <a16:creationId xmlns:a16="http://schemas.microsoft.com/office/drawing/2014/main" id="{03380713-D014-E7DF-B134-1395BB0B0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5086" y="4577916"/>
            <a:ext cx="1808508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 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22" name="Rectangle 10321">
            <a:extLst>
              <a:ext uri="{FF2B5EF4-FFF2-40B4-BE49-F238E27FC236}">
                <a16:creationId xmlns:a16="http://schemas.microsoft.com/office/drawing/2014/main" id="{00BCEC7E-720F-A84A-4508-D3931CE0CA46}"/>
              </a:ext>
            </a:extLst>
          </p:cNvPr>
          <p:cNvSpPr/>
          <p:nvPr/>
        </p:nvSpPr>
        <p:spPr bwMode="auto">
          <a:xfrm>
            <a:off x="1799614" y="4547643"/>
            <a:ext cx="6211708" cy="4436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GB" altLang="en-US" sz="1100" dirty="0"/>
              <a:t>Rel-21 timeline to be decided no later than June 2026</a:t>
            </a:r>
          </a:p>
          <a:p>
            <a:pPr algn="ctr">
              <a:defRPr/>
            </a:pPr>
            <a:r>
              <a:rPr lang="en-GB" altLang="en-US" sz="900" i="1" dirty="0"/>
              <a:t>ITU deadlines for 6G: March 2029 for technology proposal, mid-2030 for specifications</a:t>
            </a:r>
            <a:endParaRPr lang="fr-FR" sz="900" i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0070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b="1" i="1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70658" y="1554083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540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44" y="489127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94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682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1551" y="4850340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46" y="555839"/>
            <a:ext cx="9081654" cy="1979543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SA1 (Stage 1): completed and stable for some time - </a:t>
            </a:r>
            <a:r>
              <a:rPr lang="en-GB" altLang="en-US" sz="1200" dirty="0"/>
              <a:t>14 Studies, 25 Normative items</a:t>
            </a:r>
            <a:endParaRPr lang="en-GB" altLang="en-US" sz="900" dirty="0"/>
          </a:p>
          <a:p>
            <a:pPr marL="341273" indent="-341313">
              <a:defRPr/>
            </a:pPr>
            <a:r>
              <a:rPr lang="en-US" altLang="en-US" sz="1600" dirty="0"/>
              <a:t>SA2, SA6 (Stage 2): </a:t>
            </a:r>
            <a:r>
              <a:rPr lang="en-US" altLang="en-US" sz="1200" b="1" u="sng" dirty="0"/>
              <a:t>Studies</a:t>
            </a:r>
            <a:r>
              <a:rPr lang="en-US" altLang="en-US" sz="1200" b="1" dirty="0"/>
              <a:t>: </a:t>
            </a:r>
            <a:r>
              <a:rPr lang="en-US" altLang="en-US" sz="1200" b="1" dirty="0">
                <a:solidFill>
                  <a:srgbClr val="FF0000"/>
                </a:solidFill>
              </a:rPr>
              <a:t>(Informal) TARGET WAS JUNE – Nine studies not completed (out of 24 in total):</a:t>
            </a:r>
          </a:p>
          <a:p>
            <a:pPr marL="739775" lvl="1" indent="-341313">
              <a:defRPr/>
            </a:pPr>
            <a:endParaRPr lang="en-US" altLang="en-US" sz="1200" b="1" dirty="0"/>
          </a:p>
          <a:p>
            <a:pPr marL="739775" lvl="1" indent="-341313">
              <a:defRPr/>
            </a:pPr>
            <a:endParaRPr lang="en-US" altLang="en-US" sz="1200" b="1" dirty="0"/>
          </a:p>
          <a:p>
            <a:pPr marL="739775" lvl="1" indent="-341313">
              <a:defRPr/>
            </a:pPr>
            <a:endParaRPr lang="en-US" altLang="en-US" sz="1200" b="1" dirty="0"/>
          </a:p>
          <a:p>
            <a:pPr marL="739775" lvl="1" indent="-341313">
              <a:defRPr/>
            </a:pPr>
            <a:endParaRPr lang="en-US" altLang="en-US" sz="1200" b="1" dirty="0"/>
          </a:p>
          <a:p>
            <a:pPr marL="398462" lvl="1" indent="0">
              <a:buNone/>
              <a:defRPr/>
            </a:pPr>
            <a:endParaRPr lang="en-US" altLang="en-US" sz="600" b="1" dirty="0"/>
          </a:p>
          <a:p>
            <a:pPr marL="739775" lvl="1" indent="-341313">
              <a:defRPr/>
            </a:pPr>
            <a:endParaRPr lang="en-US" altLang="en-US" sz="1200" b="1" dirty="0"/>
          </a:p>
          <a:p>
            <a:pPr marL="739775" lvl="1" indent="-341313">
              <a:defRPr/>
            </a:pPr>
            <a:r>
              <a:rPr lang="en-US" altLang="en-US" sz="1200" b="1" u="sng" dirty="0"/>
              <a:t>Normative</a:t>
            </a:r>
            <a:r>
              <a:rPr lang="en-US" altLang="en-US" sz="1200" b="1" dirty="0"/>
              <a:t>: </a:t>
            </a:r>
            <a:r>
              <a:rPr lang="en-US" altLang="en-US" sz="1200" b="1" dirty="0">
                <a:solidFill>
                  <a:srgbClr val="FF0000"/>
                </a:solidFill>
              </a:rPr>
              <a:t>TARGET IS DECEMBER 2024 - </a:t>
            </a:r>
            <a:r>
              <a:rPr lang="en-US" altLang="en-US" sz="800" b="1" dirty="0"/>
              <a:t>62 items (against 44 at previous TSG)</a:t>
            </a:r>
            <a:r>
              <a:rPr lang="en-US" altLang="en-US" sz="800" dirty="0"/>
              <a:t>, </a:t>
            </a:r>
            <a:r>
              <a:rPr lang="en-US" altLang="en-US" sz="800" b="1" dirty="0"/>
              <a:t>OCI = 46% (against 30% </a:t>
            </a:r>
            <a:r>
              <a:rPr lang="en-US" altLang="en-US" sz="800" dirty="0"/>
              <a:t>at previous TSG). Items still below 50% (not showing TEI19_xx items) :</a:t>
            </a:r>
          </a:p>
          <a:p>
            <a:pPr marL="1139825" lvl="2" indent="-341313">
              <a:defRPr/>
            </a:pPr>
            <a:endParaRPr lang="en-US" altLang="en-US" sz="800" dirty="0"/>
          </a:p>
          <a:p>
            <a:pPr marL="739775" lvl="1" indent="-341313">
              <a:defRPr/>
            </a:pPr>
            <a:endParaRPr lang="en-US" altLang="en-US" sz="1200" dirty="0"/>
          </a:p>
          <a:p>
            <a:pPr marL="739815" lvl="1" indent="-341313">
              <a:defRPr/>
            </a:pPr>
            <a:endParaRPr lang="en-US" altLang="en-US" sz="100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5279956-7D27-CD63-112A-B6D5521B1E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8063772"/>
              </p:ext>
            </p:extLst>
          </p:nvPr>
        </p:nvGraphicFramePr>
        <p:xfrm>
          <a:off x="896665" y="2589661"/>
          <a:ext cx="6634699" cy="2475035"/>
        </p:xfrm>
        <a:graphic>
          <a:graphicData uri="http://schemas.openxmlformats.org/drawingml/2006/table">
            <a:tbl>
              <a:tblPr/>
              <a:tblGrid>
                <a:gridCol w="416355">
                  <a:extLst>
                    <a:ext uri="{9D8B030D-6E8A-4147-A177-3AD203B41FA5}">
                      <a16:colId xmlns:a16="http://schemas.microsoft.com/office/drawing/2014/main" val="56515982"/>
                    </a:ext>
                  </a:extLst>
                </a:gridCol>
                <a:gridCol w="4389544">
                  <a:extLst>
                    <a:ext uri="{9D8B030D-6E8A-4147-A177-3AD203B41FA5}">
                      <a16:colId xmlns:a16="http://schemas.microsoft.com/office/drawing/2014/main" val="3835096501"/>
                    </a:ext>
                  </a:extLst>
                </a:gridCol>
                <a:gridCol w="1043755">
                  <a:extLst>
                    <a:ext uri="{9D8B030D-6E8A-4147-A177-3AD203B41FA5}">
                      <a16:colId xmlns:a16="http://schemas.microsoft.com/office/drawing/2014/main" val="426598056"/>
                    </a:ext>
                  </a:extLst>
                </a:gridCol>
                <a:gridCol w="334536">
                  <a:extLst>
                    <a:ext uri="{9D8B030D-6E8A-4147-A177-3AD203B41FA5}">
                      <a16:colId xmlns:a16="http://schemas.microsoft.com/office/drawing/2014/main" val="2165316149"/>
                    </a:ext>
                  </a:extLst>
                </a:gridCol>
                <a:gridCol w="450509">
                  <a:extLst>
                    <a:ext uri="{9D8B030D-6E8A-4147-A177-3AD203B41FA5}">
                      <a16:colId xmlns:a16="http://schemas.microsoft.com/office/drawing/2014/main" val="964197982"/>
                    </a:ext>
                  </a:extLst>
                </a:gridCol>
              </a:tblGrid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1050112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   (pending WA) </a:t>
                      </a: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Energy Efficiency and Energy Saving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EnergySys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0%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178537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1040033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   Stage 2 of Core Network Enhanced Support for Artificial Intelligence (AI)/Machine Learning (ML)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AIML_CN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15%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83872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1040075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   Stage 2 of Application enablement for AI/ML services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AIML_App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40%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241345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1040027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   Integration of satellite components in the 5G architecture Phase III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5GSAT_Ph3_ARCH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15%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6453019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1040077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   Application enablement for satellite access Phase 3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5GSAT_Ph3_App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>
                          <a:solidFill>
                            <a:srgbClr val="FF0000"/>
                          </a:solidFill>
                        </a:rPr>
                        <a:t>5%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2927621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1040076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   Application enablement for mobile metaverse services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Metaverse_App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25%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9575151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1040032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Extended Reality and Media service (XRM) Phase 2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XRM_Ph2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>
                          <a:solidFill>
                            <a:srgbClr val="FF0000"/>
                          </a:solidFill>
                        </a:rPr>
                        <a:t>5%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322760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1040074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Application enablement for XRM Services Phase 2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XRM_Ph2_App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>
                          <a:solidFill>
                            <a:srgbClr val="FF0000"/>
                          </a:solidFill>
                        </a:rPr>
                        <a:t>15%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9177729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1050097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UPF enhancement for Exposure And SBA Phase 2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UPEAS_Ph2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26%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4368876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1050035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CAPIF Phase 3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CAPIF_Ph3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>
                          <a:solidFill>
                            <a:srgbClr val="FF0000"/>
                          </a:solidFill>
                        </a:rPr>
                        <a:t>0%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51857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1050036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MC services support on IOPS mode of operation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Generic_IOPS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0%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4305403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1050050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   Stage 2 of Enhancement of support for Edge Computing in 5G Core network - Phase 3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eEDGE_5GC_Ph3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0300065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1050056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Multi-Access (ATSSS_Ph4)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MASSS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33%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4757237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1040026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   Stage 2 of System architecture for Next Generation Real time Communication services Phase 2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NG_RTC_Ph2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10%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9430929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1040028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System aspects of 5G NR </a:t>
                      </a:r>
                      <a:r>
                        <a:rPr lang="en-GB" sz="800" dirty="0" err="1"/>
                        <a:t>Femto</a:t>
                      </a:r>
                      <a:r>
                        <a:rPr lang="en-GB" sz="800" dirty="0"/>
                        <a:t>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5G_Femto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S2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0034475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1040031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   Stage 2 of Vehicle Mounted Relays Phase 2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VMR_Ph2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40%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5811609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1040085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   Stage 2 of Identifying non-3GPP Devices Connecting behind a UE or 5G-RG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UIA_ARC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15%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0959811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1040073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Application enablement aspects for MMTel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MMTel_App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10%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7516285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1040072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   Stage 2 of Enhanced application layer support for location services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eLSAPP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6102783"/>
                  </a:ext>
                </a:extLst>
              </a:tr>
            </a:tbl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D1370D6-E47A-0566-6C14-B8C4A4C09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2128437"/>
              </p:ext>
            </p:extLst>
          </p:nvPr>
        </p:nvGraphicFramePr>
        <p:xfrm>
          <a:off x="912284" y="1169709"/>
          <a:ext cx="6617661" cy="1165860"/>
        </p:xfrm>
        <a:graphic>
          <a:graphicData uri="http://schemas.openxmlformats.org/drawingml/2006/table">
            <a:tbl>
              <a:tblPr/>
              <a:tblGrid>
                <a:gridCol w="4823498">
                  <a:extLst>
                    <a:ext uri="{9D8B030D-6E8A-4147-A177-3AD203B41FA5}">
                      <a16:colId xmlns:a16="http://schemas.microsoft.com/office/drawing/2014/main" val="2451387968"/>
                    </a:ext>
                  </a:extLst>
                </a:gridCol>
                <a:gridCol w="1039091">
                  <a:extLst>
                    <a:ext uri="{9D8B030D-6E8A-4147-A177-3AD203B41FA5}">
                      <a16:colId xmlns:a16="http://schemas.microsoft.com/office/drawing/2014/main" val="2964206596"/>
                    </a:ext>
                  </a:extLst>
                </a:gridCol>
                <a:gridCol w="422563">
                  <a:extLst>
                    <a:ext uri="{9D8B030D-6E8A-4147-A177-3AD203B41FA5}">
                      <a16:colId xmlns:a16="http://schemas.microsoft.com/office/drawing/2014/main" val="1290745532"/>
                    </a:ext>
                  </a:extLst>
                </a:gridCol>
                <a:gridCol w="332509">
                  <a:extLst>
                    <a:ext uri="{9D8B030D-6E8A-4147-A177-3AD203B41FA5}">
                      <a16:colId xmlns:a16="http://schemas.microsoft.com/office/drawing/2014/main" val="2075062599"/>
                    </a:ext>
                  </a:extLst>
                </a:gridCol>
              </a:tblGrid>
              <a:tr h="107099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Study on Architecture support of Ambient power-enabled Internet of Things 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 err="1"/>
                        <a:t>FS_AmbientIoT</a:t>
                      </a:r>
                      <a:endParaRPr lang="en-GB" sz="800" dirty="0"/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80%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9490150"/>
                  </a:ext>
                </a:extLst>
              </a:tr>
              <a:tr h="107099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Study on Application enabler for XR Services 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FS_XRApp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S6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90%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4014877"/>
                  </a:ext>
                </a:extLst>
              </a:tr>
              <a:tr h="107099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Study on SEAL Phase 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FS_SEAL_Ph4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S6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0%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7533127"/>
                  </a:ext>
                </a:extLst>
              </a:tr>
              <a:tr h="107099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Study on CAPIF Phase 3 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FS_CAPIF_Ph3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S6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90%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2921898"/>
                  </a:ext>
                </a:extLst>
              </a:tr>
              <a:tr h="107099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Study on MC services support on IOPS mode of operation for 5G 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FS_Generic_IOPS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S6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40%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3917325"/>
                  </a:ext>
                </a:extLst>
              </a:tr>
              <a:tr h="107099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Study on system architecture for next generation real time communication services phase 2 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FS_NG_RTC_Ph2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95%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0130929"/>
                  </a:ext>
                </a:extLst>
              </a:tr>
              <a:tr h="107099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Study on Vehicle Mounted Relays Phase 2 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FS_VMR_Ph2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95%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6534892"/>
                  </a:ext>
                </a:extLst>
              </a:tr>
              <a:tr h="107099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Study on User Identities and Authentication Architecture 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FS_UIA_ARC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93%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4277563"/>
                  </a:ext>
                </a:extLst>
              </a:tr>
              <a:tr h="107099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Study on Service aspects for supporting the eMMTel service 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 err="1"/>
                        <a:t>FS_eMMTelAPP</a:t>
                      </a:r>
                      <a:endParaRPr lang="en-GB" sz="800" dirty="0"/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S6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80%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437844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(2/2)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7174" y="555839"/>
            <a:ext cx="8605837" cy="4316728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dirty="0"/>
              <a:t>RAN</a:t>
            </a:r>
          </a:p>
          <a:p>
            <a:pPr marL="739815" lvl="1" indent="-341313">
              <a:defRPr/>
            </a:pPr>
            <a:r>
              <a:rPr lang="en-GB" altLang="en-US" sz="2000" b="1" dirty="0"/>
              <a:t>studies</a:t>
            </a:r>
            <a:r>
              <a:rPr lang="en-GB" altLang="en-US" sz="2000" dirty="0"/>
              <a:t>: </a:t>
            </a:r>
            <a:r>
              <a:rPr lang="en-US" altLang="en-US" sz="2000" dirty="0"/>
              <a:t> </a:t>
            </a:r>
            <a:r>
              <a:rPr lang="en-US" altLang="en-US" sz="1400" b="1" dirty="0"/>
              <a:t>10 studies (against 8 </a:t>
            </a:r>
            <a:r>
              <a:rPr lang="en-US" altLang="en-US" sz="1400" dirty="0"/>
              <a:t>at previous TSG), </a:t>
            </a:r>
            <a:r>
              <a:rPr lang="en-US" altLang="en-US" sz="1400" b="1" dirty="0"/>
              <a:t>OCI = 51 % </a:t>
            </a:r>
            <a:r>
              <a:rPr lang="en-US" altLang="en-US" sz="1400" dirty="0"/>
              <a:t>(against 32% at previous TSG)</a:t>
            </a:r>
            <a:endParaRPr lang="en-GB" altLang="en-US" sz="1100" dirty="0"/>
          </a:p>
          <a:p>
            <a:pPr marL="739815" lvl="1" indent="-341313">
              <a:defRPr/>
            </a:pPr>
            <a:r>
              <a:rPr lang="en-GB" altLang="en-US" sz="2000" u="sng" dirty="0"/>
              <a:t>RAN </a:t>
            </a:r>
            <a:r>
              <a:rPr lang="en-GB" altLang="en-US" sz="2000" b="1" u="sng" dirty="0"/>
              <a:t>Core</a:t>
            </a:r>
            <a:r>
              <a:rPr lang="en-GB" altLang="en-US" sz="2000" u="sng" dirty="0"/>
              <a:t>: </a:t>
            </a:r>
            <a:r>
              <a:rPr lang="en-GB" altLang="en-US" sz="1400" b="1" u="sng" dirty="0"/>
              <a:t>41 items </a:t>
            </a:r>
            <a:r>
              <a:rPr lang="en-US" altLang="en-US" sz="1400" b="1" u="sng" dirty="0"/>
              <a:t>(against 20 </a:t>
            </a:r>
            <a:r>
              <a:rPr lang="en-US" altLang="en-US" sz="1400" u="sng" dirty="0"/>
              <a:t>at previous TSG), </a:t>
            </a:r>
            <a:r>
              <a:rPr lang="en-US" altLang="en-US" sz="1400" b="1" u="sng" dirty="0"/>
              <a:t>OCI = 25 % </a:t>
            </a:r>
            <a:r>
              <a:rPr lang="en-US" altLang="en-US" sz="1400" u="sng" dirty="0"/>
              <a:t>(against 18% at previous TSG) </a:t>
            </a:r>
            <a:endParaRPr lang="en-US" altLang="en-US" sz="1100" u="sng" dirty="0"/>
          </a:p>
          <a:p>
            <a:pPr marL="739815" lvl="1" indent="-341313">
              <a:defRPr/>
            </a:pPr>
            <a:r>
              <a:rPr lang="en-GB" altLang="en-US" sz="2000" dirty="0"/>
              <a:t>RAN </a:t>
            </a:r>
            <a:r>
              <a:rPr lang="en-GB" altLang="en-US" sz="2000" b="1" dirty="0"/>
              <a:t>Perf</a:t>
            </a:r>
            <a:r>
              <a:rPr lang="en-GB" altLang="en-US" sz="2000" dirty="0"/>
              <a:t>:  </a:t>
            </a:r>
            <a:r>
              <a:rPr lang="en-GB" altLang="en-US" sz="1400" b="1" dirty="0"/>
              <a:t>26 items </a:t>
            </a:r>
            <a:r>
              <a:rPr lang="en-US" altLang="en-US" sz="1400" b="1" dirty="0"/>
              <a:t>(against 19 </a:t>
            </a:r>
            <a:r>
              <a:rPr lang="en-US" altLang="en-US" sz="1400" dirty="0"/>
              <a:t>at previous TSG), </a:t>
            </a:r>
            <a:r>
              <a:rPr lang="en-US" altLang="en-US" sz="1400" b="1" dirty="0"/>
              <a:t>OCI = 6 % </a:t>
            </a:r>
            <a:r>
              <a:rPr lang="en-US" altLang="en-US" sz="1400" dirty="0"/>
              <a:t>(against 0% at previous TSG) </a:t>
            </a:r>
            <a:endParaRPr lang="en-GB" altLang="en-US" sz="1100" dirty="0"/>
          </a:p>
          <a:p>
            <a:pPr marL="341313" indent="-341313">
              <a:defRPr/>
            </a:pPr>
            <a:r>
              <a:rPr lang="en-US" altLang="en-US" dirty="0"/>
              <a:t>SA 3/4/5 &amp; CT</a:t>
            </a:r>
          </a:p>
          <a:p>
            <a:pPr marL="739815" lvl="1" indent="-341313">
              <a:defRPr/>
            </a:pPr>
            <a:r>
              <a:rPr lang="en-GB" altLang="en-US" sz="2000" dirty="0"/>
              <a:t>SA3/4/5:</a:t>
            </a:r>
          </a:p>
          <a:p>
            <a:pPr marL="1139825" lvl="2" indent="-341313">
              <a:defRPr/>
            </a:pPr>
            <a:r>
              <a:rPr lang="en-US" altLang="en-US" sz="1400" b="1" dirty="0"/>
              <a:t>Studies: Stays at 51 studies</a:t>
            </a:r>
            <a:r>
              <a:rPr lang="en-US" altLang="en-US" sz="1400" dirty="0"/>
              <a:t>, </a:t>
            </a:r>
            <a:r>
              <a:rPr lang="en-US" altLang="en-US" sz="1400" b="1" dirty="0"/>
              <a:t>OCI = 64 % </a:t>
            </a:r>
            <a:r>
              <a:rPr lang="en-US" altLang="en-US" sz="1400" dirty="0"/>
              <a:t>(against 51% at previous TSG)</a:t>
            </a:r>
          </a:p>
          <a:p>
            <a:pPr marL="1139825" lvl="2" indent="-341313">
              <a:defRPr/>
            </a:pPr>
            <a:r>
              <a:rPr lang="en-US" altLang="en-US" sz="1400" b="1" dirty="0"/>
              <a:t>Normative: 26 items (against 20 at previous TSG)</a:t>
            </a:r>
            <a:r>
              <a:rPr lang="en-US" altLang="en-US" sz="1400" dirty="0"/>
              <a:t>, </a:t>
            </a:r>
            <a:r>
              <a:rPr lang="en-US" altLang="en-US" sz="1400" b="1" dirty="0"/>
              <a:t>OCI = 36% (against 20% </a:t>
            </a:r>
            <a:r>
              <a:rPr lang="en-US" altLang="en-US" sz="1400" dirty="0"/>
              <a:t>at previous TSG)</a:t>
            </a:r>
          </a:p>
          <a:p>
            <a:pPr marL="739815" lvl="1" indent="-341313">
              <a:defRPr/>
            </a:pPr>
            <a:r>
              <a:rPr lang="en-GB" altLang="en-US" sz="2000" b="1" dirty="0"/>
              <a:t>CT WG:</a:t>
            </a:r>
          </a:p>
          <a:p>
            <a:pPr marL="1139825" lvl="2" indent="-341313">
              <a:defRPr/>
            </a:pPr>
            <a:r>
              <a:rPr lang="en-US" altLang="en-US" sz="1400" b="1" dirty="0"/>
              <a:t>Studies: 2 studies (against 1 at previous TSG)</a:t>
            </a:r>
            <a:r>
              <a:rPr lang="en-US" altLang="en-US" sz="1400" dirty="0"/>
              <a:t>, </a:t>
            </a:r>
            <a:r>
              <a:rPr lang="en-US" altLang="en-US" sz="1400" b="1" dirty="0"/>
              <a:t>OCI = 7 % </a:t>
            </a:r>
            <a:r>
              <a:rPr lang="en-US" altLang="en-US" sz="1400" dirty="0"/>
              <a:t>(against 0% at previous TSG)</a:t>
            </a:r>
          </a:p>
          <a:p>
            <a:pPr marL="1139825" lvl="2" indent="-341313">
              <a:defRPr/>
            </a:pPr>
            <a:r>
              <a:rPr lang="en-US" altLang="en-US" sz="1400" b="1" dirty="0"/>
              <a:t>Normative: 62 items (against 27 at previous TSG)</a:t>
            </a:r>
            <a:r>
              <a:rPr lang="en-US" altLang="en-US" sz="1400" dirty="0"/>
              <a:t>, </a:t>
            </a:r>
            <a:r>
              <a:rPr lang="en-US" altLang="en-US" sz="1400" b="1" dirty="0"/>
              <a:t>OCI = 13% (against 0% </a:t>
            </a:r>
            <a:r>
              <a:rPr lang="en-US" altLang="en-US" sz="1400" dirty="0"/>
              <a:t>at previous TSG)</a:t>
            </a:r>
          </a:p>
          <a:p>
            <a:pPr marL="398502" lvl="1" indent="0">
              <a:buNone/>
              <a:defRPr/>
            </a:pPr>
            <a:endParaRPr lang="en-GB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12654131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4438" y="53975"/>
            <a:ext cx="6827837" cy="501650"/>
          </a:xfrm>
        </p:spPr>
        <p:txBody>
          <a:bodyPr/>
          <a:lstStyle/>
          <a:p>
            <a:r>
              <a:rPr lang="en-GB" altLang="en-US" dirty="0"/>
              <a:t>Release 19 timeline recap - text version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363" y="884238"/>
            <a:ext cx="8637587" cy="3954462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800" dirty="0"/>
              <a:t>Release 19 Freezes and other milestones, sorted by dates :</a:t>
            </a:r>
          </a:p>
          <a:p>
            <a:pPr lvl="1">
              <a:defRPr/>
            </a:pPr>
            <a:r>
              <a:rPr lang="en-GB" altLang="en-US" sz="1400" b="1" dirty="0"/>
              <a:t>June 2023: </a:t>
            </a:r>
            <a:r>
              <a:rPr lang="en-US" altLang="en-US" sz="1400" b="1" dirty="0"/>
              <a:t>RAN workshop </a:t>
            </a:r>
            <a:r>
              <a:rPr lang="en-GB" altLang="en-US" sz="1400" b="1" dirty="0"/>
              <a:t>on Rel-19 content, </a:t>
            </a:r>
            <a:r>
              <a:rPr lang="en-US" altLang="en-US" sz="1400" b="1" dirty="0"/>
              <a:t>SA workshop </a:t>
            </a:r>
            <a:r>
              <a:rPr lang="en-GB" altLang="en-US" sz="1400" b="1" dirty="0"/>
              <a:t>on Rel-19 content</a:t>
            </a:r>
          </a:p>
          <a:p>
            <a:pPr lvl="1">
              <a:defRPr/>
            </a:pPr>
            <a:r>
              <a:rPr lang="en-GB" altLang="en-US" sz="1400" dirty="0"/>
              <a:t>Sept 2023 (TSG#101): </a:t>
            </a:r>
          </a:p>
          <a:p>
            <a:pPr lvl="2">
              <a:defRPr/>
            </a:pPr>
            <a:r>
              <a:rPr lang="en-GB" altLang="en-US" sz="1050" dirty="0"/>
              <a:t>Stage 1: 80% normative work</a:t>
            </a:r>
          </a:p>
          <a:p>
            <a:pPr lvl="2">
              <a:defRPr/>
            </a:pPr>
            <a:r>
              <a:rPr lang="en-GB" altLang="en-US" sz="1050" dirty="0"/>
              <a:t>Approve 1st part of SA Stage 2 package (SA/CT)</a:t>
            </a:r>
          </a:p>
          <a:p>
            <a:pPr lvl="1">
              <a:defRPr/>
            </a:pPr>
            <a:r>
              <a:rPr lang="en-GB" altLang="en-US" sz="1400" b="1" dirty="0"/>
              <a:t>Dec 2023 (TSG#102): </a:t>
            </a:r>
          </a:p>
          <a:p>
            <a:pPr lvl="2">
              <a:defRPr/>
            </a:pPr>
            <a:r>
              <a:rPr lang="en-GB" altLang="en-US" sz="1050" dirty="0"/>
              <a:t>Stage 1: 100% normative work</a:t>
            </a:r>
          </a:p>
          <a:p>
            <a:pPr lvl="2">
              <a:defRPr/>
            </a:pPr>
            <a:r>
              <a:rPr lang="en-GB" altLang="en-US" sz="1050" dirty="0"/>
              <a:t>RAN1/2/3 Content Definition</a:t>
            </a:r>
          </a:p>
          <a:p>
            <a:pPr lvl="2">
              <a:defRPr/>
            </a:pPr>
            <a:r>
              <a:rPr lang="en-GB" altLang="en-US" sz="1050" dirty="0"/>
              <a:t>Approve final package of SA Stage 2 with RAN/CT</a:t>
            </a:r>
          </a:p>
          <a:p>
            <a:pPr lvl="1">
              <a:defRPr/>
            </a:pPr>
            <a:r>
              <a:rPr lang="en-US" altLang="en-US" sz="1400" dirty="0"/>
              <a:t>Mar 2024 (TSG#103): </a:t>
            </a:r>
            <a:r>
              <a:rPr lang="en-US" altLang="en-US" sz="1050" dirty="0"/>
              <a:t>RAN4 </a:t>
            </a:r>
            <a:r>
              <a:rPr lang="en-GB" altLang="en-US" sz="1050" dirty="0"/>
              <a:t>Content Definition</a:t>
            </a:r>
          </a:p>
          <a:p>
            <a:pPr lvl="1">
              <a:defRPr/>
            </a:pPr>
            <a:r>
              <a:rPr lang="en-GB" altLang="en-US" sz="1050" dirty="0"/>
              <a:t>Sept 2024: no specific milestone</a:t>
            </a:r>
            <a:endParaRPr lang="en-US" altLang="en-US" sz="1050" dirty="0"/>
          </a:p>
          <a:p>
            <a:pPr lvl="1">
              <a:defRPr/>
            </a:pPr>
            <a:r>
              <a:rPr lang="en-GB" altLang="en-US" sz="1400" b="1" dirty="0"/>
              <a:t>Dec 2024 (TSG#106): </a:t>
            </a:r>
            <a:r>
              <a:rPr lang="en-US" altLang="en-US" sz="1400" b="1" dirty="0"/>
              <a:t>Stage 2 Functional work (SA2 and SA6) Freeze </a:t>
            </a:r>
            <a:r>
              <a:rPr lang="en-US" altLang="en-US" sz="1400" dirty="0"/>
              <a:t>(working assumption)</a:t>
            </a:r>
            <a:endParaRPr lang="en-GB" altLang="en-US" sz="1400" dirty="0"/>
          </a:p>
          <a:p>
            <a:pPr lvl="1">
              <a:defRPr/>
            </a:pPr>
            <a:r>
              <a:rPr lang="en-US" altLang="en-US" sz="1400" dirty="0"/>
              <a:t>June 2025 (TSG#108): </a:t>
            </a:r>
            <a:r>
              <a:rPr lang="en-US" altLang="en-US" sz="1100" dirty="0"/>
              <a:t>RAN1 freeze</a:t>
            </a:r>
          </a:p>
          <a:p>
            <a:pPr lvl="1">
              <a:defRPr/>
            </a:pPr>
            <a:r>
              <a:rPr lang="en-US" altLang="en-US" sz="1400" b="1" dirty="0"/>
              <a:t>Sept 2025 (TSG#109):</a:t>
            </a:r>
          </a:p>
          <a:p>
            <a:pPr lvl="2">
              <a:defRPr/>
            </a:pPr>
            <a:r>
              <a:rPr lang="en-US" altLang="en-US" sz="1100" dirty="0"/>
              <a:t>RAN2, RAN3, RAN4Core freeze</a:t>
            </a:r>
          </a:p>
          <a:p>
            <a:pPr lvl="2">
              <a:defRPr/>
            </a:pPr>
            <a:r>
              <a:rPr lang="en-US" altLang="en-US" sz="1100" b="1" dirty="0"/>
              <a:t>Stage 3 (</a:t>
            </a:r>
            <a:r>
              <a:rPr lang="en-US" altLang="en-US" sz="1100" dirty="0"/>
              <a:t>all CT WGs; SA WGs involved with Stage 3) </a:t>
            </a:r>
            <a:r>
              <a:rPr lang="en-US" altLang="en-US" sz="1100" b="1" dirty="0"/>
              <a:t>freeze</a:t>
            </a:r>
            <a:r>
              <a:rPr lang="en-US" altLang="en-US" sz="1100" dirty="0"/>
              <a:t> (working assumption)</a:t>
            </a:r>
          </a:p>
          <a:p>
            <a:pPr lvl="1">
              <a:defRPr/>
            </a:pPr>
            <a:r>
              <a:rPr lang="en-US" altLang="en-US" sz="1400" dirty="0"/>
              <a:t>Dec 2025 (TSG#110):</a:t>
            </a:r>
          </a:p>
          <a:p>
            <a:pPr lvl="2">
              <a:defRPr/>
            </a:pPr>
            <a:r>
              <a:rPr lang="en-US" altLang="en-US" sz="1100" dirty="0"/>
              <a:t>RAN4Perf freeze; “coding freeze”. Freeze of:</a:t>
            </a:r>
            <a:r>
              <a:rPr lang="en-GB" altLang="en-US" sz="1100" dirty="0"/>
              <a:t>ASN-1; Open APIs </a:t>
            </a:r>
            <a:r>
              <a:rPr lang="en-US" altLang="en-US" sz="1100" dirty="0"/>
              <a:t>(working assumption)</a:t>
            </a:r>
            <a:endParaRPr lang="en-GB" altLang="en-US" sz="1100" dirty="0"/>
          </a:p>
          <a:p>
            <a:pPr lvl="1">
              <a:defRPr/>
            </a:pPr>
            <a:endParaRPr lang="en-US" altLang="en-US" sz="1100" b="1" dirty="0"/>
          </a:p>
          <a:p>
            <a:pPr lvl="1">
              <a:defRPr/>
            </a:pPr>
            <a:endParaRPr lang="en-US" altLang="en-US" sz="1400" b="1" dirty="0"/>
          </a:p>
        </p:txBody>
      </p:sp>
      <p:sp>
        <p:nvSpPr>
          <p:cNvPr id="20484" name="Oval 1">
            <a:extLst>
              <a:ext uri="{FF2B5EF4-FFF2-40B4-BE49-F238E27FC236}">
                <a16:creationId xmlns:a16="http://schemas.microsoft.com/office/drawing/2014/main" id="{FCB82DD2-7281-3E4C-0D81-58D21D8D23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8820" y="3153565"/>
            <a:ext cx="2202010" cy="307774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altLang="en-US"/>
          </a:p>
        </p:txBody>
      </p:sp>
      <p:cxnSp>
        <p:nvCxnSpPr>
          <p:cNvPr id="20485" name="Straight Arrow Connector 6">
            <a:extLst>
              <a:ext uri="{FF2B5EF4-FFF2-40B4-BE49-F238E27FC236}">
                <a16:creationId xmlns:a16="http://schemas.microsoft.com/office/drawing/2014/main" id="{F25FC0A7-D8AB-51BA-82FE-D03BA01D904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3302354"/>
            <a:ext cx="858838" cy="0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86" name="TextBox 6">
            <a:extLst>
              <a:ext uri="{FF2B5EF4-FFF2-40B4-BE49-F238E27FC236}">
                <a16:creationId xmlns:a16="http://schemas.microsoft.com/office/drawing/2014/main" id="{C19019FE-BB69-DAD1-05A9-83CE933745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421" y="3024921"/>
            <a:ext cx="5746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altLang="en-US" b="1">
                <a:solidFill>
                  <a:srgbClr val="FF0000"/>
                </a:solidFill>
              </a:rPr>
              <a:t>Now</a:t>
            </a:r>
          </a:p>
        </p:txBody>
      </p:sp>
      <p:sp>
        <p:nvSpPr>
          <p:cNvPr id="20488" name="Freeform: Shape 2">
            <a:extLst>
              <a:ext uri="{FF2B5EF4-FFF2-40B4-BE49-F238E27FC236}">
                <a16:creationId xmlns:a16="http://schemas.microsoft.com/office/drawing/2014/main" id="{6E9D1C42-FE5F-36FF-8798-1D1D624173CB}"/>
              </a:ext>
            </a:extLst>
          </p:cNvPr>
          <p:cNvSpPr>
            <a:spLocks/>
          </p:cNvSpPr>
          <p:nvPr/>
        </p:nvSpPr>
        <p:spPr bwMode="auto">
          <a:xfrm>
            <a:off x="556570" y="1242710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6E398BBD-F0CE-83F6-D07A-5D79107754C3}"/>
              </a:ext>
            </a:extLst>
          </p:cNvPr>
          <p:cNvSpPr>
            <a:spLocks/>
          </p:cNvSpPr>
          <p:nvPr/>
        </p:nvSpPr>
        <p:spPr bwMode="auto">
          <a:xfrm>
            <a:off x="860370" y="1812130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D3BA497F-A474-737C-A199-3320F3502A5B}"/>
              </a:ext>
            </a:extLst>
          </p:cNvPr>
          <p:cNvSpPr>
            <a:spLocks/>
          </p:cNvSpPr>
          <p:nvPr/>
        </p:nvSpPr>
        <p:spPr bwMode="auto">
          <a:xfrm>
            <a:off x="859396" y="251024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E0639BF2-5BF2-BA56-26AB-D1EDC1B3A9C7}"/>
              </a:ext>
            </a:extLst>
          </p:cNvPr>
          <p:cNvSpPr>
            <a:spLocks/>
          </p:cNvSpPr>
          <p:nvPr/>
        </p:nvSpPr>
        <p:spPr bwMode="auto">
          <a:xfrm>
            <a:off x="547905" y="284552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199dcaf0-96ce-4e65-9ae8-79a6ae4aa63e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30611</TotalTime>
  <Words>3168</Words>
  <Application>Microsoft Office PowerPoint</Application>
  <PresentationFormat>On-screen Show (16:9)</PresentationFormat>
  <Paragraphs>524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19 progress overview (1/2)</vt:lpstr>
      <vt:lpstr>Release 19 progress overview (2/2)</vt:lpstr>
      <vt:lpstr>Release 19 timeline recap - text version</vt:lpstr>
      <vt:lpstr>Content of this Work Plan review </vt:lpstr>
      <vt:lpstr>PowerPoint Presentation</vt:lpstr>
      <vt:lpstr>Release 20: introduction</vt:lpstr>
      <vt:lpstr>Release 20_5GA</vt:lpstr>
      <vt:lpstr>Release 20_FS_6G</vt:lpstr>
      <vt:lpstr>Release 20 progress overview (5GA &amp; 6G)</vt:lpstr>
      <vt:lpstr>Content of this Work Plan review </vt:lpstr>
      <vt:lpstr>Release 21</vt:lpstr>
      <vt:lpstr>Content of this Work Plan review </vt:lpstr>
      <vt:lpstr>Background information (1/2): overall background information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0718</cp:lastModifiedBy>
  <cp:revision>2011</cp:revision>
  <cp:lastPrinted>2017-02-24T12:37:51Z</cp:lastPrinted>
  <dcterms:created xsi:type="dcterms:W3CDTF">2008-08-30T09:32:10Z</dcterms:created>
  <dcterms:modified xsi:type="dcterms:W3CDTF">2024-09-11T23:23:26Z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