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48D_937D684B.xml" ContentType="application/vnd.ms-powerpoint.comments+xml"/>
  <Override PartName="/ppt/comments/modernComment_48C_994858A5.xml" ContentType="application/vnd.ms-powerpoint.comments+xml"/>
  <Override PartName="/ppt/comments/modernComment_48B_4F41485B.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1"/>
  </p:sldMasterIdLst>
  <p:notesMasterIdLst>
    <p:notesMasterId r:id="rId38"/>
  </p:notesMasterIdLst>
  <p:handoutMasterIdLst>
    <p:handoutMasterId r:id="rId39"/>
  </p:handoutMasterIdLst>
  <p:sldIdLst>
    <p:sldId id="341" r:id="rId2"/>
    <p:sldId id="296" r:id="rId3"/>
    <p:sldId id="447" r:id="rId4"/>
    <p:sldId id="1131" r:id="rId5"/>
    <p:sldId id="1132" r:id="rId6"/>
    <p:sldId id="275" r:id="rId7"/>
    <p:sldId id="459" r:id="rId8"/>
    <p:sldId id="1151" r:id="rId9"/>
    <p:sldId id="1166" r:id="rId10"/>
    <p:sldId id="1165" r:id="rId11"/>
    <p:sldId id="1164" r:id="rId12"/>
    <p:sldId id="1163" r:id="rId13"/>
    <p:sldId id="1171" r:id="rId14"/>
    <p:sldId id="1172" r:id="rId15"/>
    <p:sldId id="438" r:id="rId16"/>
    <p:sldId id="1134" r:id="rId17"/>
    <p:sldId id="455" r:id="rId18"/>
    <p:sldId id="411" r:id="rId19"/>
    <p:sldId id="1153" r:id="rId20"/>
    <p:sldId id="450" r:id="rId21"/>
    <p:sldId id="398" r:id="rId22"/>
    <p:sldId id="1154" r:id="rId23"/>
    <p:sldId id="405" r:id="rId24"/>
    <p:sldId id="437" r:id="rId25"/>
    <p:sldId id="407" r:id="rId26"/>
    <p:sldId id="443" r:id="rId27"/>
    <p:sldId id="1148" r:id="rId28"/>
    <p:sldId id="1168" r:id="rId29"/>
    <p:sldId id="1167" r:id="rId30"/>
    <p:sldId id="1170" r:id="rId31"/>
    <p:sldId id="1169" r:id="rId32"/>
    <p:sldId id="441" r:id="rId33"/>
    <p:sldId id="1144" r:id="rId34"/>
    <p:sldId id="451" r:id="rId35"/>
    <p:sldId id="1155" r:id="rId36"/>
    <p:sldId id="379"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18" autoAdjust="0"/>
    <p:restoredTop sz="96327" autoAdjust="0"/>
  </p:normalViewPr>
  <p:slideViewPr>
    <p:cSldViewPr snapToGrid="0">
      <p:cViewPr varScale="1">
        <p:scale>
          <a:sx n="77" d="100"/>
          <a:sy n="77" d="100"/>
        </p:scale>
        <p:origin x="162"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presProps" Target="presProps.xml"/></Relationships>
</file>

<file path=ppt/comments/modernComment_48B_4F41485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status="resolved" created="2024-06-10T15:24:31.080" complete="10000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ac:context len="572" hash="2635360522"/>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comments/modernComment_48C_994858A5.xml><?xml version="1.0" encoding="utf-8"?>
<p188:cmLst xmlns:a="http://schemas.openxmlformats.org/drawingml/2006/main" xmlns:r="http://schemas.openxmlformats.org/officeDocument/2006/relationships" xmlns:p188="http://schemas.microsoft.com/office/powerpoint/2018/8/main">
  <p188:cm id="{58EAE14D-5EF0-6A46-9297-F3E1EA4F529D}" authorId="{A284DB09-65A9-029B-6884-9CB1528C47AA}" status="resolved" created="2024-06-10T15:42:48.634" complete="100000">
    <ac:txMkLst xmlns:ac="http://schemas.microsoft.com/office/drawing/2013/main/command">
      <pc:docMk xmlns:pc="http://schemas.microsoft.com/office/powerpoint/2013/main/command"/>
      <pc:sldMk xmlns:pc="http://schemas.microsoft.com/office/powerpoint/2013/main/command" cId="2571655333" sldId="1164"/>
      <ac:spMk id="14339" creationId="{7CA46EB4-71D2-498B-8DDC-39C3F3A9C96C}"/>
      <ac:txMk cp="412">
        <ac:context len="431" hash="3492158515"/>
      </ac:txMk>
    </ac:txMkLst>
    <p188:pos x="4391526" y="3901407"/>
    <p188:txBody>
      <a:bodyPr/>
      <a:lstStyle/>
      <a:p>
        <a:r>
          <a:rPr lang="en-US"/>
          <a:t>Was not added as contribution for SA2 or SA3 meetings in May. Checking with Susanna to get it added for August.</a:t>
        </a:r>
      </a:p>
    </p188:txBody>
  </p188:cm>
</p188:cmLst>
</file>

<file path=ppt/comments/modernComment_48D_937D684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status="resolved" created="2024-06-10T15:24:31.080" complete="10000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ac:context len="677" hash="1928824286"/>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40415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en-DE" altLang="en-US" sz="1200" b="1" dirty="0">
                <a:latin typeface="Arial "/>
              </a:rPr>
              <a:t>C</a:t>
            </a:r>
            <a:r>
              <a:rPr lang="en-GB" altLang="en-US" sz="1200" b="1" dirty="0">
                <a:latin typeface="Arial "/>
              </a:rPr>
              <a:t>T</a:t>
            </a:r>
            <a:r>
              <a:rPr lang="en-DE" altLang="en-US" sz="1200" b="1" dirty="0">
                <a:latin typeface="Arial "/>
              </a:rPr>
              <a:t>/</a:t>
            </a:r>
            <a:r>
              <a:rPr lang="en-GB" altLang="en-US" sz="1200" b="1" dirty="0">
                <a:latin typeface="Arial "/>
              </a:rPr>
              <a:t>SA</a:t>
            </a:r>
            <a:r>
              <a:rPr lang="sv-SE" altLang="en-US" sz="1200" b="1" dirty="0">
                <a:latin typeface="Arial "/>
              </a:rPr>
              <a:t>#10</a:t>
            </a:r>
            <a:r>
              <a:rPr lang="en-DE" altLang="en-US" sz="1200" b="1" dirty="0">
                <a:latin typeface="Arial "/>
              </a:rPr>
              <a:t>5</a:t>
            </a:r>
            <a:endParaRPr lang="sv-SE" altLang="en-US" sz="1200" b="1" dirty="0">
              <a:latin typeface="Arial "/>
            </a:endParaRPr>
          </a:p>
          <a:p>
            <a:pPr eaLnBrk="1" hangingPunct="1">
              <a:defRPr/>
            </a:pPr>
            <a:r>
              <a:rPr lang="en-DE" altLang="en-US" sz="1200" b="1" dirty="0">
                <a:latin typeface="Arial "/>
              </a:rPr>
              <a:t>Melbourne</a:t>
            </a:r>
            <a:r>
              <a:rPr lang="sv-SE" altLang="en-US" sz="1200" b="1" dirty="0">
                <a:latin typeface="Arial "/>
              </a:rPr>
              <a:t> </a:t>
            </a:r>
            <a:r>
              <a:rPr lang="en-GB" altLang="en-US" sz="1200" b="1" dirty="0">
                <a:latin typeface="Arial "/>
              </a:rPr>
              <a:t>A</a:t>
            </a:r>
            <a:r>
              <a:rPr lang="en-DE" altLang="en-US" sz="1200" b="1" dirty="0">
                <a:latin typeface="Arial "/>
              </a:rPr>
              <a:t>u</a:t>
            </a:r>
            <a:r>
              <a:rPr lang="en-GB" altLang="en-US" sz="1200" b="1" dirty="0">
                <a:latin typeface="Arial "/>
              </a:rPr>
              <a:t>s</a:t>
            </a:r>
            <a:r>
              <a:rPr lang="en-DE" altLang="en-US" sz="1200" b="1" dirty="0">
                <a:latin typeface="Arial "/>
              </a:rPr>
              <a:t>t</a:t>
            </a:r>
            <a:r>
              <a:rPr lang="en-GB" altLang="en-US" sz="1200" b="1" dirty="0">
                <a:latin typeface="Arial "/>
              </a:rPr>
              <a:t>r</a:t>
            </a:r>
            <a:r>
              <a:rPr lang="en-DE" altLang="en-US" sz="1200" b="1" dirty="0">
                <a:latin typeface="Arial "/>
              </a:rPr>
              <a:t>a</a:t>
            </a:r>
            <a:r>
              <a:rPr lang="en-GB" altLang="en-US" sz="1200" b="1" dirty="0">
                <a:latin typeface="Arial "/>
              </a:rPr>
              <a:t>l</a:t>
            </a:r>
            <a:r>
              <a:rPr lang="en-DE" altLang="en-US" sz="1200" b="1" dirty="0" err="1">
                <a:latin typeface="Arial "/>
              </a:rPr>
              <a:t>i</a:t>
            </a:r>
            <a:r>
              <a:rPr lang="en-GB" altLang="en-US" sz="1200" b="1" dirty="0">
                <a:latin typeface="Arial "/>
              </a:rPr>
              <a:t>a</a:t>
            </a:r>
            <a:r>
              <a:rPr lang="sv-SE" altLang="en-US" sz="1200" b="1" dirty="0">
                <a:latin typeface="Arial "/>
              </a:rPr>
              <a:t>; </a:t>
            </a:r>
            <a:r>
              <a:rPr lang="en-DE" altLang="en-US" sz="1200" b="1" dirty="0">
                <a:latin typeface="Arial "/>
              </a:rPr>
              <a:t> </a:t>
            </a:r>
            <a:r>
              <a:rPr lang="en-US" altLang="en-US" sz="1200" b="1" dirty="0">
                <a:highlight>
                  <a:srgbClr val="FFFFFF"/>
                </a:highlight>
                <a:latin typeface="Arial "/>
              </a:rPr>
              <a:t>9</a:t>
            </a:r>
            <a:r>
              <a:rPr lang="sv-SE" altLang="en-US" sz="1200" b="1" dirty="0">
                <a:highlight>
                  <a:srgbClr val="FFFFFF"/>
                </a:highlight>
                <a:latin typeface="Arial "/>
              </a:rPr>
              <a:t> – </a:t>
            </a:r>
            <a:r>
              <a:rPr lang="en-DE" altLang="en-US" sz="1200" b="1" dirty="0">
                <a:highlight>
                  <a:srgbClr val="FFFFFF"/>
                </a:highlight>
                <a:latin typeface="Arial "/>
              </a:rPr>
              <a:t>1</a:t>
            </a:r>
            <a:r>
              <a:rPr lang="en-US" altLang="en-US" sz="1200" b="1" dirty="0">
                <a:highlight>
                  <a:srgbClr val="FFFFFF"/>
                </a:highlight>
                <a:latin typeface="Arial "/>
              </a:rPr>
              <a:t>0</a:t>
            </a:r>
            <a:r>
              <a:rPr lang="sv-SE" altLang="en-US" sz="1200" b="1" dirty="0">
                <a:highlight>
                  <a:srgbClr val="FFFFFF"/>
                </a:highlight>
                <a:latin typeface="Arial "/>
              </a:rPr>
              <a:t> </a:t>
            </a:r>
            <a:r>
              <a:rPr lang="en-GB" altLang="en-US" sz="1200" b="1" dirty="0">
                <a:latin typeface="Arial "/>
              </a:rPr>
              <a:t>S</a:t>
            </a:r>
            <a:r>
              <a:rPr lang="en-DE" altLang="en-US" sz="1200" b="1" dirty="0">
                <a:latin typeface="Arial "/>
              </a:rPr>
              <a:t>e</a:t>
            </a:r>
            <a:r>
              <a:rPr lang="en-GB" altLang="en-US" sz="1200" b="1" dirty="0">
                <a:latin typeface="Arial "/>
              </a:rPr>
              <a:t>p</a:t>
            </a:r>
            <a:r>
              <a:rPr lang="en-DE" altLang="en-US" sz="1200" b="1" dirty="0">
                <a:latin typeface="Arial "/>
              </a:rPr>
              <a:t>t</a:t>
            </a:r>
            <a:r>
              <a:rPr lang="en-GB" altLang="en-US" sz="1200" b="1" dirty="0">
                <a:latin typeface="Arial "/>
              </a:rPr>
              <a:t>e</a:t>
            </a:r>
            <a:r>
              <a:rPr lang="en-DE" altLang="en-US" sz="1200" b="1" dirty="0">
                <a:latin typeface="Arial "/>
              </a:rPr>
              <a:t>m</a:t>
            </a:r>
            <a:r>
              <a:rPr lang="en-GB" altLang="en-US" sz="1200" b="1" dirty="0">
                <a:latin typeface="Arial "/>
              </a:rPr>
              <a:t>b</a:t>
            </a:r>
            <a:r>
              <a:rPr lang="en-DE" altLang="en-US" sz="1200" b="1" dirty="0">
                <a:latin typeface="Arial "/>
              </a:rPr>
              <a:t>e</a:t>
            </a:r>
            <a:r>
              <a:rPr lang="en-GB" altLang="en-US" sz="1200" b="1" dirty="0">
                <a:latin typeface="Arial "/>
              </a:rPr>
              <a:t>r</a:t>
            </a:r>
            <a:r>
              <a:rPr lang="sv-SE" altLang="en-US" sz="1200" b="1" dirty="0">
                <a:latin typeface="Arial "/>
              </a:rPr>
              <a:t> 202</a:t>
            </a:r>
            <a:r>
              <a:rPr lang="en-DE" altLang="en-US" sz="1200" b="1" dirty="0">
                <a:latin typeface="Arial "/>
              </a:rPr>
              <a:t>4</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a:ln w="0"/>
                <a:highlight>
                  <a:srgbClr val="FFFF00"/>
                </a:highlight>
                <a:latin typeface="Calibri" panose="020F0502020204030204" pitchFamily="34" charset="0"/>
              </a:rPr>
              <a:t>2024</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CP-242258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html/draft-ietf-teas-5g-ns-ip-mpls" TargetMode="External"/><Relationship Id="rId2" Type="http://schemas.microsoft.com/office/2018/10/relationships/comments" Target="../comments/modernComment_48D_937D684B.xml"/><Relationship Id="rId1" Type="http://schemas.openxmlformats.org/officeDocument/2006/relationships/slideLayout" Target="../slideLayouts/slideLayout2.xml"/><Relationship Id="rId4" Type="http://schemas.openxmlformats.org/officeDocument/2006/relationships/hyperlink" Target="https://portal.3gpp.org/desktopmodules/Specifications/SpecificationDetails.aspx?specificationId=3273" TargetMode="External"/></Relationships>
</file>

<file path=ppt/slides/_rels/slide11.xml.rels><?xml version="1.0" encoding="UTF-8" standalone="yes"?>
<Relationships xmlns="http://schemas.openxmlformats.org/package/2006/relationships"><Relationship Id="rId2" Type="http://schemas.microsoft.com/office/2018/10/relationships/comments" Target="../comments/modernComment_48C_994858A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microsoft.com/office/2018/10/relationships/comments" Target="../comments/modernComment_48B_4F41485B.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datatracker.ietf.org/doc/draft-ietf-sipcore-callinfo-rcd/"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detnet-yang/"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datatracker.ietf.org/doc/html/draft-bhutton-json-schema-validation"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 Id="rId4" Type="http://schemas.openxmlformats.org/officeDocument/2006/relationships/hyperlink" Target="https://datatracker.ietf.org/doc/draft-wright-json-schema-validation/01/"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6" Type="http://schemas.openxmlformats.org/officeDocument/2006/relationships/hyperlink" Target="https://ajv.js.org/json-schema.html" TargetMode="Externa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datatracker.ietf.org/doc/draft-wright-json-schema-hyperschema/01/" TargetMode="External"/><Relationship Id="rId2" Type="http://schemas.openxmlformats.org/officeDocument/2006/relationships/hyperlink" Target="https://datatracker.ietf.org/doc/draft-handrews-json-schema-hyperschema/02/" TargetMode="External"/><Relationship Id="rId1" Type="http://schemas.openxmlformats.org/officeDocument/2006/relationships/slideLayout" Target="../slideLayouts/slideLayout2.xml"/><Relationship Id="rId5" Type="http://schemas.openxmlformats.org/officeDocument/2006/relationships/hyperlink" Target="https://datatracker.ietf.org/doc/html/draft-kelly-json-hal-11" TargetMode="External"/><Relationship Id="rId4" Type="http://schemas.openxmlformats.org/officeDocument/2006/relationships/hyperlink" Target="mailto:wit-ads@ietf.org"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https://datatracker.ietf.org/doc/draft-holmberg-sipcore-auth-id/"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doc/html/rfc9001" TargetMode="External"/><Relationship Id="rId2" Type="http://schemas.openxmlformats.org/officeDocument/2006/relationships/hyperlink" Target="https://datatracker.ietf.org/doc/html/rfc9000"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quic-multipath/1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a:t>
            </a:r>
            <a:r>
              <a:rPr lang="en-GB" altLang="en-US" sz="6000" dirty="0">
                <a:latin typeface="Calibri Light" panose="020F0302020204030204" pitchFamily="34" charset="0"/>
              </a:rPr>
              <a:t>5</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a:t>P</a:t>
            </a:r>
            <a:r>
              <a:rPr lang="en-GB" altLang="fr-FR"/>
              <a:t>e</a:t>
            </a:r>
            <a:r>
              <a:rPr lang="en-DE" altLang="fr-FR"/>
              <a:t>t</a:t>
            </a:r>
            <a:r>
              <a:rPr lang="en-GB" altLang="fr-FR"/>
              <a:t>e</a:t>
            </a:r>
            <a:r>
              <a:rPr lang="en-DE" altLang="fr-FR"/>
              <a:t>r </a:t>
            </a:r>
            <a:r>
              <a:rPr lang="en-GB" altLang="fr-FR"/>
              <a:t>S</a:t>
            </a:r>
            <a:r>
              <a:rPr lang="en-DE" altLang="fr-FR"/>
              <a:t>c</a:t>
            </a:r>
            <a:r>
              <a:rPr lang="en-GB" altLang="fr-FR"/>
              <a:t>h</a:t>
            </a:r>
            <a:r>
              <a:rPr lang="en-DE" altLang="fr-FR"/>
              <a:t>m</a:t>
            </a:r>
            <a:r>
              <a:rPr lang="en-GB" altLang="fr-FR"/>
              <a:t>i</a:t>
            </a:r>
            <a:r>
              <a:rPr lang="en-DE" altLang="fr-FR"/>
              <a:t>t</a:t>
            </a:r>
            <a:r>
              <a:rPr lang="en-GB" altLang="fr-FR"/>
              <a:t>t</a:t>
            </a:r>
            <a:r>
              <a:rPr lang="fr-FR" altLang="fr-FR"/>
              <a:t> (3GPP Liaison Manager to IETF)</a:t>
            </a:r>
          </a:p>
          <a:p>
            <a:pPr algn="ctr">
              <a:buFontTx/>
              <a:buNone/>
            </a:pPr>
            <a:r>
              <a:rPr lang="fr-FR" altLang="fr-FR"/>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a:xfrm>
            <a:off x="561975" y="1825625"/>
            <a:ext cx="10791825" cy="4351338"/>
          </a:xfrm>
        </p:spPr>
        <p:txBody>
          <a:bodyPr/>
          <a:lstStyle/>
          <a:p>
            <a:r>
              <a:rPr lang="en-GB" sz="1600" dirty="0"/>
              <a:t>LS on "A Realization of Network Slices for 5G Networks Using Current IP/MPLS Technologies"</a:t>
            </a:r>
            <a:endParaRPr lang="en-DE" altLang="en-US" sz="1600" dirty="0"/>
          </a:p>
          <a:p>
            <a:r>
              <a:rPr lang="en-US" sz="1600" dirty="0"/>
              <a:t>The TEAS WG would like to request 3GPP to review the document</a:t>
            </a:r>
            <a:r>
              <a:rPr lang="en-DE" sz="1600" dirty="0"/>
              <a:t> </a:t>
            </a:r>
            <a:r>
              <a:rPr lang="en-US" sz="1600" dirty="0"/>
              <a:t>“</a:t>
            </a:r>
            <a:r>
              <a:rPr lang="en-US" sz="1600" dirty="0">
                <a:hlinkClick r:id="rId3"/>
              </a:rPr>
              <a:t>A Realization of IETF Network Slices for 5G Networks Using Current IP/MPLS Technologies”</a:t>
            </a:r>
            <a:r>
              <a:rPr lang="en-DE" sz="1600" dirty="0">
                <a:hlinkClick r:id="rId3"/>
              </a:rPr>
              <a:t> </a:t>
            </a:r>
            <a:r>
              <a:rPr lang="en-US" sz="1600" dirty="0"/>
              <a:t>and provide confirmation that the brief 5G overview included in the Appendix is accurate. The TEAS WG would like to request that feedback on this is provided in an LS by the deadline. The TEAS WG also encourages the use of the TEAS WG mailing list [6] for individuals to send comments, raise concerns and seek clarification on the document.</a:t>
            </a:r>
            <a:r>
              <a:rPr lang="en-US" altLang="en-US" sz="1600" dirty="0"/>
              <a:t> </a:t>
            </a:r>
          </a:p>
          <a:p>
            <a:r>
              <a:rPr lang="en-DE" altLang="en-US" sz="1600" dirty="0"/>
              <a:t>LS </a:t>
            </a:r>
            <a:r>
              <a:rPr lang="en-DE" altLang="en-US" sz="1600" dirty="0" err="1"/>
              <a:t>schedu</a:t>
            </a:r>
            <a:r>
              <a:rPr lang="en-GB" altLang="en-US" sz="1600" dirty="0"/>
              <a:t>l</a:t>
            </a:r>
            <a:r>
              <a:rPr lang="en-DE" altLang="en-US" sz="1600" dirty="0"/>
              <a:t>e</a:t>
            </a:r>
            <a:r>
              <a:rPr lang="en-GB" altLang="en-US" sz="1600" dirty="0"/>
              <a:t>d</a:t>
            </a:r>
            <a:r>
              <a:rPr lang="en-DE" altLang="en-US" sz="1600" dirty="0"/>
              <a:t> </a:t>
            </a:r>
            <a:r>
              <a:rPr lang="en-GB" altLang="en-US" sz="1600" dirty="0"/>
              <a:t>f</a:t>
            </a:r>
            <a:r>
              <a:rPr lang="en-DE" altLang="en-US" sz="1600" dirty="0"/>
              <a:t>o</a:t>
            </a:r>
            <a:r>
              <a:rPr lang="en-GB" altLang="en-US" sz="1600" dirty="0"/>
              <a:t>r</a:t>
            </a:r>
            <a:r>
              <a:rPr lang="en-DE" altLang="en-US" sz="1600" dirty="0"/>
              <a:t> </a:t>
            </a:r>
            <a:r>
              <a:rPr lang="en-GB" altLang="en-US" sz="1600" dirty="0"/>
              <a:t>A</a:t>
            </a:r>
            <a:r>
              <a:rPr lang="en-DE" altLang="en-US" sz="1600" dirty="0"/>
              <a:t>u</a:t>
            </a:r>
            <a:r>
              <a:rPr lang="en-GB" altLang="en-US" sz="1600" dirty="0"/>
              <a:t>g</a:t>
            </a:r>
            <a:r>
              <a:rPr lang="en-DE" altLang="en-US" sz="1600" dirty="0"/>
              <a:t>u</a:t>
            </a:r>
            <a:r>
              <a:rPr lang="en-GB" altLang="en-US" sz="1600" dirty="0"/>
              <a:t>s</a:t>
            </a:r>
            <a:r>
              <a:rPr lang="en-DE" altLang="en-US" sz="1600" dirty="0"/>
              <a:t>t </a:t>
            </a:r>
            <a:r>
              <a:rPr lang="en-GB" altLang="en-US" sz="1600" dirty="0"/>
              <a:t>M</a:t>
            </a:r>
            <a:r>
              <a:rPr lang="en-DE" altLang="en-US" sz="1600" dirty="0"/>
              <a:t>e</a:t>
            </a:r>
            <a:r>
              <a:rPr lang="en-GB" altLang="en-US" sz="1600" dirty="0"/>
              <a:t>e</a:t>
            </a:r>
            <a:r>
              <a:rPr lang="en-DE" altLang="en-US" sz="1600" dirty="0"/>
              <a:t>t</a:t>
            </a:r>
            <a:r>
              <a:rPr lang="en-GB" altLang="en-US" sz="1600" dirty="0" err="1"/>
              <a:t>i</a:t>
            </a:r>
            <a:r>
              <a:rPr lang="en-DE" altLang="en-US" sz="1600" dirty="0"/>
              <a:t>n</a:t>
            </a:r>
            <a:r>
              <a:rPr lang="en-GB" altLang="en-US" sz="1600" dirty="0"/>
              <a:t>g</a:t>
            </a:r>
            <a:r>
              <a:rPr lang="en-US" altLang="en-US" sz="1600" dirty="0"/>
              <a:t> in </a:t>
            </a:r>
            <a:r>
              <a:rPr lang="en-GB" sz="1600" dirty="0"/>
              <a:t>SA2, SA3, SA5, RAN3. </a:t>
            </a:r>
            <a:r>
              <a:rPr lang="en-GB" sz="1600" dirty="0">
                <a:highlight>
                  <a:srgbClr val="FFFFFF"/>
                </a:highlight>
              </a:rPr>
              <a:t>Noted in SA3.</a:t>
            </a:r>
          </a:p>
          <a:p>
            <a:pPr lvl="0"/>
            <a:r>
              <a:rPr lang="en-GB" sz="1600" dirty="0">
                <a:highlight>
                  <a:srgbClr val="FFFFFF"/>
                </a:highlight>
              </a:rPr>
              <a:t> SA2 For the description of 5G architecture in Appendix B.1 and B.2, it is suggested to only have reference to TS 23.501. Currently the description is not precise.</a:t>
            </a:r>
            <a:r>
              <a:rPr lang="en-US" sz="1600" dirty="0">
                <a:highlight>
                  <a:srgbClr val="FFFFFF"/>
                </a:highlight>
              </a:rPr>
              <a:t> </a:t>
            </a:r>
            <a:r>
              <a:rPr lang="en-GB" sz="1600" dirty="0">
                <a:effectLst/>
                <a:highlight>
                  <a:srgbClr val="FFFFFF"/>
                </a:highlight>
                <a:latin typeface="Times New Roman" panose="02020603050405020304" pitchFamily="18" charset="0"/>
                <a:ea typeface="SimSun" panose="02010600030101010101" pitchFamily="2" charset="-122"/>
              </a:rPr>
              <a:t>Regarding clause 4, SA2 has not discussed any mechanism to associate the end point of GTP-U tunnel with the S-NSSAI because there is no need to introduce such mechanism for 5GS to differentiate the tunnels of different slices. Regarding clause 5, SA2 would like to clarify 5G QoS model is an independent feature from network slicing. Binding with S-NSSAI is not aligned with the current 5G QoS model. </a:t>
            </a:r>
            <a:endParaRPr lang="en-US" sz="1600" dirty="0">
              <a:effectLst/>
              <a:highlight>
                <a:srgbClr val="FFFFFF"/>
              </a:highlight>
              <a:latin typeface="Times New Roman" panose="02020603050405020304" pitchFamily="18" charset="0"/>
              <a:ea typeface="SimSun" panose="02010600030101010101" pitchFamily="2" charset="-122"/>
            </a:endParaRPr>
          </a:p>
          <a:p>
            <a:r>
              <a:rPr lang="en-GB" altLang="en-US" sz="1600" dirty="0">
                <a:highlight>
                  <a:srgbClr val="FFFFFF"/>
                </a:highlight>
              </a:rPr>
              <a:t>SA5 replied </a:t>
            </a:r>
            <a:r>
              <a:rPr lang="en-GB" sz="1600" dirty="0">
                <a:effectLst/>
                <a:highlight>
                  <a:srgbClr val="FFFFFF"/>
                </a:highlight>
                <a:ea typeface="SimSun" panose="02010600030101010101" pitchFamily="2" charset="-122"/>
              </a:rPr>
              <a:t>referring to 3GPP TS 28.530 is accurate but the  link to be used should be</a:t>
            </a:r>
            <a:br>
              <a:rPr lang="en-GB" sz="1600" dirty="0">
                <a:effectLst/>
                <a:highlight>
                  <a:srgbClr val="FFFFFF"/>
                </a:highlight>
                <a:ea typeface="SimSun" panose="02010600030101010101" pitchFamily="2" charset="-122"/>
              </a:rPr>
            </a:br>
            <a:r>
              <a:rPr lang="en-GB" sz="1600" dirty="0">
                <a:effectLst/>
                <a:highlight>
                  <a:srgbClr val="FFFFFF"/>
                </a:highlight>
                <a:ea typeface="SimSun" panose="02010600030101010101" pitchFamily="2" charset="-122"/>
              </a:rPr>
              <a:t>[TS28.530] 3GPP TS 28.530 Management and orchestration; Concepts, use cases and requirements </a:t>
            </a:r>
            <a:r>
              <a:rPr lang="en-US" sz="1600" dirty="0">
                <a:highlight>
                  <a:srgbClr val="FFFFFF"/>
                </a:highlight>
                <a:hlinkClick r:id="rId4"/>
              </a:rPr>
              <a:t>Specification # 28.530 (3gpp.org)</a:t>
            </a:r>
            <a:endParaRPr lang="en-US" sz="1600" dirty="0">
              <a:highlight>
                <a:srgbClr val="FFFFFF"/>
              </a:highlight>
            </a:endParaRPr>
          </a:p>
          <a:p>
            <a:pPr lvl="0"/>
            <a:r>
              <a:rPr lang="en-US" sz="1600" dirty="0">
                <a:highlight>
                  <a:srgbClr val="FFFFFF"/>
                </a:highlight>
              </a:rPr>
              <a:t>RAN3 replied </a:t>
            </a:r>
            <a:r>
              <a:rPr lang="en-GB" sz="1600" dirty="0">
                <a:highlight>
                  <a:srgbClr val="FFFFFF"/>
                </a:highlight>
              </a:rPr>
              <a:t>regarding Radio Access Network (RAN), descriptions are not in line with </a:t>
            </a:r>
            <a:r>
              <a:rPr lang="en-GB" sz="1600" dirty="0"/>
              <a:t>RAN specification. RAN3 kindly suggests IETF TEAS references in their document to TS 38.300, describing the NG-RAN architecture, and TS 38.401, describing the split NG-RAN architecture, to avoid possible misalignments.</a:t>
            </a:r>
            <a:endParaRPr lang="en-US" sz="1600" dirty="0"/>
          </a:p>
          <a:p>
            <a:endParaRPr lang="en-US" altLang="en-US" sz="2000" dirty="0"/>
          </a:p>
          <a:p>
            <a:endParaRPr lang="en-US" altLang="en-US" dirty="0"/>
          </a:p>
        </p:txBody>
      </p:sp>
    </p:spTree>
    <p:extLst>
      <p:ext uri="{BB962C8B-B14F-4D97-AF65-F5344CB8AC3E}">
        <p14:creationId xmlns:p14="http://schemas.microsoft.com/office/powerpoint/2010/main" val="2474469451"/>
      </p:ext>
    </p:extLst>
  </p:cSld>
  <p:clrMapOvr>
    <a:masterClrMapping/>
  </p:clrMapOvr>
  <p:transition/>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GB" dirty="0"/>
              <a:t>DRIP WG Chairs </a:t>
            </a:r>
            <a:r>
              <a:rPr lang="en-US" altLang="en-US" dirty="0"/>
              <a:t> -&gt; 3GPP SA2,</a:t>
            </a:r>
            <a:r>
              <a:rPr lang="en-DE" altLang="en-US"/>
              <a:t> </a:t>
            </a:r>
            <a:r>
              <a:rPr lang="en-GB" altLang="en-US" dirty="0"/>
              <a:t>S</a:t>
            </a:r>
            <a:r>
              <a:rPr lang="en-DE" altLang="en-US"/>
              <a:t>A3</a:t>
            </a:r>
            <a:endParaRPr lang="en-US" altLang="en-US" dirty="0"/>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GB" dirty="0"/>
              <a:t>LS on RFC 9374, "DRIP Entity Tag (DET) for Unmanned Aircraft System Remote ID (UAS RID)</a:t>
            </a:r>
            <a:r>
              <a:rPr lang="en-DE" altLang="en-US" dirty="0"/>
              <a:t>(</a:t>
            </a:r>
            <a:r>
              <a:rPr lang="en-US" altLang="en-US" dirty="0"/>
              <a:t>2</a:t>
            </a:r>
            <a:r>
              <a:rPr lang="en-DE" altLang="en-US" dirty="0"/>
              <a:t>4</a:t>
            </a:r>
            <a:r>
              <a:rPr lang="en-US" altLang="en-US" dirty="0"/>
              <a:t>/</a:t>
            </a:r>
            <a:r>
              <a:rPr lang="en-DE" altLang="en-US" dirty="0"/>
              <a:t>04</a:t>
            </a:r>
            <a:r>
              <a:rPr lang="en-US" altLang="en-US" dirty="0"/>
              <a:t>/</a:t>
            </a:r>
            <a:r>
              <a:rPr lang="en-DE" altLang="en-US" dirty="0"/>
              <a:t>22)</a:t>
            </a:r>
          </a:p>
          <a:p>
            <a:r>
              <a:rPr lang="en-US" altLang="en-US" dirty="0"/>
              <a:t>T</a:t>
            </a:r>
            <a:r>
              <a:rPr lang="en-US" dirty="0"/>
              <a:t>he IETF Drone Remote ID Protocol Working Group (DRIP WG) would like to inform 3GPP about "DRIP Entity Tag (DET) for Unmanned Aircraft System Remote ID (UAS RID)"</a:t>
            </a:r>
            <a:r>
              <a:rPr lang="en-US" altLang="en-US" dirty="0"/>
              <a:t>. </a:t>
            </a:r>
          </a:p>
          <a:p>
            <a:pPr lvl="1"/>
            <a:r>
              <a:rPr lang="en-DE" dirty="0"/>
              <a:t>I</a:t>
            </a:r>
            <a:r>
              <a:rPr lang="en-GB" dirty="0"/>
              <a:t>t</a:t>
            </a:r>
            <a:r>
              <a:rPr lang="en-DE" dirty="0"/>
              <a:t> </a:t>
            </a:r>
            <a:r>
              <a:rPr lang="en-US" dirty="0"/>
              <a:t>is currently in the RFC Editor queue and will be published as an RFC in the coming two months</a:t>
            </a:r>
            <a:endParaRPr lang="en-US" altLang="en-US" dirty="0"/>
          </a:p>
          <a:p>
            <a:r>
              <a:rPr lang="en-DE" altLang="en-US" dirty="0"/>
              <a:t>LS </a:t>
            </a:r>
            <a:r>
              <a:rPr lang="en-DE" altLang="en-US" dirty="0" err="1"/>
              <a:t>schedu</a:t>
            </a:r>
            <a:r>
              <a:rPr lang="en-GB" altLang="en-US" dirty="0"/>
              <a:t>l</a:t>
            </a:r>
            <a:r>
              <a:rPr lang="en-DE" altLang="en-US" dirty="0"/>
              <a:t>e</a:t>
            </a:r>
            <a:r>
              <a:rPr lang="en-GB" altLang="en-US" dirty="0"/>
              <a:t>d</a:t>
            </a:r>
            <a:r>
              <a:rPr lang="en-DE" altLang="en-US" dirty="0"/>
              <a:t> </a:t>
            </a:r>
            <a:r>
              <a:rPr lang="en-GB" altLang="en-US" dirty="0"/>
              <a:t>f</a:t>
            </a:r>
            <a:r>
              <a:rPr lang="en-DE" altLang="en-US" dirty="0"/>
              <a:t>o</a:t>
            </a:r>
            <a:r>
              <a:rPr lang="en-GB" altLang="en-US" dirty="0"/>
              <a:t>r</a:t>
            </a:r>
            <a:r>
              <a:rPr lang="en-DE" altLang="en-US" dirty="0"/>
              <a:t> </a:t>
            </a:r>
            <a:r>
              <a:rPr lang="en-GB" altLang="en-US" dirty="0"/>
              <a:t>A</a:t>
            </a:r>
            <a:r>
              <a:rPr lang="en-DE" altLang="en-US" dirty="0"/>
              <a:t>u</a:t>
            </a:r>
            <a:r>
              <a:rPr lang="en-GB" altLang="en-US" dirty="0"/>
              <a:t>g</a:t>
            </a:r>
            <a:r>
              <a:rPr lang="en-DE" altLang="en-US" dirty="0"/>
              <a:t>u</a:t>
            </a:r>
            <a:r>
              <a:rPr lang="en-GB" altLang="en-US" dirty="0"/>
              <a:t>s</a:t>
            </a:r>
            <a:r>
              <a:rPr lang="en-DE" altLang="en-US" dirty="0"/>
              <a:t>t </a:t>
            </a:r>
            <a:r>
              <a:rPr lang="en-GB" altLang="en-US" dirty="0"/>
              <a:t>m</a:t>
            </a:r>
            <a:r>
              <a:rPr lang="en-DE" altLang="en-US" dirty="0"/>
              <a:t>e</a:t>
            </a:r>
            <a:r>
              <a:rPr lang="en-GB" altLang="en-US" dirty="0"/>
              <a:t>e</a:t>
            </a:r>
            <a:r>
              <a:rPr lang="en-DE" altLang="en-US" dirty="0"/>
              <a:t>t</a:t>
            </a:r>
            <a:r>
              <a:rPr lang="en-GB" altLang="en-US" dirty="0" err="1"/>
              <a:t>i</a:t>
            </a:r>
            <a:r>
              <a:rPr lang="en-DE" altLang="en-US" dirty="0"/>
              <a:t>n</a:t>
            </a:r>
            <a:r>
              <a:rPr lang="en-GB" altLang="en-US" dirty="0"/>
              <a:t>g</a:t>
            </a:r>
            <a:r>
              <a:rPr lang="en-US" altLang="en-US" dirty="0"/>
              <a:t> in SA</a:t>
            </a:r>
            <a:r>
              <a:rPr lang="en-DE" altLang="en-US" dirty="0"/>
              <a:t>2 </a:t>
            </a:r>
            <a:r>
              <a:rPr lang="en-GB" altLang="en-US" dirty="0"/>
              <a:t>a</a:t>
            </a:r>
            <a:r>
              <a:rPr lang="en-DE" altLang="en-US" dirty="0"/>
              <a:t>n</a:t>
            </a:r>
            <a:r>
              <a:rPr lang="en-GB" altLang="en-US" dirty="0"/>
              <a:t>d</a:t>
            </a:r>
            <a:r>
              <a:rPr lang="en-DE" altLang="en-US" dirty="0"/>
              <a:t> </a:t>
            </a:r>
            <a:r>
              <a:rPr lang="en-GB" altLang="en-US" dirty="0"/>
              <a:t>S</a:t>
            </a:r>
            <a:r>
              <a:rPr lang="en-DE" altLang="en-US" dirty="0"/>
              <a:t>A3</a:t>
            </a:r>
            <a:r>
              <a:rPr lang="en-US" altLang="en-US" dirty="0"/>
              <a:t>, </a:t>
            </a:r>
            <a:br>
              <a:rPr lang="en-US" altLang="en-US" dirty="0"/>
            </a:br>
            <a:r>
              <a:rPr lang="en-US" altLang="en-US" dirty="0"/>
              <a:t>Noted in SA2 and SA3</a:t>
            </a:r>
          </a:p>
          <a:p>
            <a:pPr marL="0" indent="0">
              <a:buNone/>
            </a:pPr>
            <a:endParaRPr lang="en-US" altLang="en-US" dirty="0"/>
          </a:p>
        </p:txBody>
      </p:sp>
    </p:spTree>
    <p:extLst>
      <p:ext uri="{BB962C8B-B14F-4D97-AF65-F5344CB8AC3E}">
        <p14:creationId xmlns:p14="http://schemas.microsoft.com/office/powerpoint/2010/main" val="2571655333"/>
      </p:ext>
    </p:extLst>
  </p:cSld>
  <p:clrMapOvr>
    <a:masterClrMapping/>
  </p:clrMapOvr>
  <p:transition/>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US" sz="2400" dirty="0"/>
              <a:t>LS on RFC 9543, "A Framework for Network Slices in Networks Built from IETF Technologies"</a:t>
            </a:r>
            <a:r>
              <a:rPr lang="en-DE" altLang="en-US" sz="2400" dirty="0"/>
              <a:t>(</a:t>
            </a:r>
            <a:r>
              <a:rPr lang="en-US" altLang="en-US" sz="2400" dirty="0"/>
              <a:t>2</a:t>
            </a:r>
            <a:r>
              <a:rPr lang="en-DE" altLang="en-US" sz="2400" dirty="0"/>
              <a:t>4</a:t>
            </a:r>
            <a:r>
              <a:rPr lang="en-US" altLang="en-US" sz="2400" dirty="0"/>
              <a:t>/</a:t>
            </a:r>
            <a:r>
              <a:rPr lang="en-DE" altLang="en-US" sz="2400" dirty="0"/>
              <a:t>04</a:t>
            </a:r>
            <a:r>
              <a:rPr lang="en-US" altLang="en-US" sz="2400" dirty="0"/>
              <a:t>/</a:t>
            </a:r>
            <a:r>
              <a:rPr lang="en-DE" altLang="en-US" sz="2400" dirty="0"/>
              <a:t>24)</a:t>
            </a:r>
          </a:p>
          <a:p>
            <a:r>
              <a:rPr lang="en-DE" sz="2400" dirty="0"/>
              <a:t>T</a:t>
            </a:r>
            <a:r>
              <a:rPr lang="en-US" sz="2400" dirty="0"/>
              <a:t>he IETF TEAS WG would like to inform 3GPP and the SDOs in the C</a:t>
            </a:r>
            <a:r>
              <a:rPr lang="en-DE" sz="2400" dirty="0"/>
              <a:t>C</a:t>
            </a:r>
            <a:r>
              <a:rPr lang="en-US" sz="2400" dirty="0"/>
              <a:t> list about the publication of a new informational RFC - RFC9543, "A Framework for Network Slices in Networks Built from IETF Technologies” </a:t>
            </a:r>
            <a:r>
              <a:rPr lang="en-US" altLang="en-US" sz="2400" dirty="0"/>
              <a:t>. </a:t>
            </a:r>
          </a:p>
          <a:p>
            <a:pPr lvl="1"/>
            <a:r>
              <a:rPr lang="en-US" dirty="0"/>
              <a:t>This document describes network slicing in the context of networks built from IETF technologies. It establishes the general principles of network slicing in the IETF context.</a:t>
            </a:r>
            <a:endParaRPr lang="en-US" altLang="en-US" dirty="0"/>
          </a:p>
          <a:p>
            <a:r>
              <a:rPr lang="en-DE" altLang="en-US" sz="2400" dirty="0"/>
              <a:t>LS </a:t>
            </a:r>
            <a:r>
              <a:rPr lang="en-DE" altLang="en-US" sz="2400" dirty="0" err="1"/>
              <a:t>schedu</a:t>
            </a:r>
            <a:r>
              <a:rPr lang="en-GB" altLang="en-US" sz="2400" dirty="0"/>
              <a:t>l</a:t>
            </a:r>
            <a:r>
              <a:rPr lang="en-DE" altLang="en-US" sz="2400" dirty="0"/>
              <a:t>e</a:t>
            </a:r>
            <a:r>
              <a:rPr lang="en-GB" altLang="en-US" sz="2400" dirty="0"/>
              <a:t>d</a:t>
            </a:r>
            <a:r>
              <a:rPr lang="en-DE" altLang="en-US" sz="2400" dirty="0"/>
              <a:t> </a:t>
            </a:r>
            <a:r>
              <a:rPr lang="en-GB" altLang="en-US" sz="2400" dirty="0"/>
              <a:t>f</a:t>
            </a:r>
            <a:r>
              <a:rPr lang="en-DE" altLang="en-US" sz="2400" dirty="0"/>
              <a:t>o</a:t>
            </a:r>
            <a:r>
              <a:rPr lang="en-GB" altLang="en-US" sz="2400" dirty="0"/>
              <a:t>r</a:t>
            </a:r>
            <a:r>
              <a:rPr lang="en-DE" altLang="en-US" sz="2400" dirty="0"/>
              <a:t> </a:t>
            </a:r>
            <a:r>
              <a:rPr lang="en-GB" altLang="en-US" sz="2400" dirty="0"/>
              <a:t>A</a:t>
            </a:r>
            <a:r>
              <a:rPr lang="en-DE" altLang="en-US" sz="2400" dirty="0"/>
              <a:t>u</a:t>
            </a:r>
            <a:r>
              <a:rPr lang="en-GB" altLang="en-US" sz="2400" dirty="0"/>
              <a:t>g</a:t>
            </a:r>
            <a:r>
              <a:rPr lang="en-DE" altLang="en-US" sz="2400" dirty="0"/>
              <a:t>u</a:t>
            </a:r>
            <a:r>
              <a:rPr lang="en-GB" altLang="en-US" sz="2400" dirty="0"/>
              <a:t>s</a:t>
            </a:r>
            <a:r>
              <a:rPr lang="en-DE" altLang="en-US" sz="2400" dirty="0"/>
              <a:t>t </a:t>
            </a:r>
            <a:r>
              <a:rPr lang="en-GB" altLang="en-US" sz="2400" dirty="0"/>
              <a:t>M</a:t>
            </a:r>
            <a:r>
              <a:rPr lang="en-DE" altLang="en-US" sz="2400" dirty="0"/>
              <a:t>e</a:t>
            </a:r>
            <a:r>
              <a:rPr lang="en-GB" altLang="en-US" sz="2400" dirty="0"/>
              <a:t>e</a:t>
            </a:r>
            <a:r>
              <a:rPr lang="en-DE" altLang="en-US" sz="2400" dirty="0"/>
              <a:t>t</a:t>
            </a:r>
            <a:r>
              <a:rPr lang="en-GB" altLang="en-US" sz="2400" dirty="0" err="1"/>
              <a:t>i</a:t>
            </a:r>
            <a:r>
              <a:rPr lang="en-DE" altLang="en-US" sz="2400" dirty="0"/>
              <a:t>n</a:t>
            </a:r>
            <a:r>
              <a:rPr lang="en-GB" altLang="en-US" sz="2400" dirty="0"/>
              <a:t>g</a:t>
            </a:r>
            <a:r>
              <a:rPr lang="en-US" altLang="en-US" sz="2400" dirty="0"/>
              <a:t> in </a:t>
            </a:r>
            <a:r>
              <a:rPr lang="en-GB" sz="2400" dirty="0"/>
              <a:t>SA2, SA3, SA5, RAN3. Noted in SA2, SA3, SA5, and RAN3</a:t>
            </a:r>
          </a:p>
        </p:txBody>
      </p:sp>
    </p:spTree>
    <p:extLst>
      <p:ext uri="{BB962C8B-B14F-4D97-AF65-F5344CB8AC3E}">
        <p14:creationId xmlns:p14="http://schemas.microsoft.com/office/powerpoint/2010/main" val="1329678427"/>
      </p:ext>
    </p:extLst>
  </p:cSld>
  <p:clrMapOvr>
    <a:masterClrMapping/>
  </p:clrMapOvr>
  <p:transition/>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1800" dirty="0">
                <a:effectLst/>
                <a:latin typeface="Arial" panose="020B0604020202020204" pitchFamily="34" charset="0"/>
                <a:ea typeface="SimSun" panose="02010600030101010101" pitchFamily="2" charset="-122"/>
              </a:rPr>
              <a:t>LS on XRM metadata exchange between 3GPP Core and an Application server</a:t>
            </a:r>
            <a:endParaRPr lang="en-US" dirty="0"/>
          </a:p>
          <a:p>
            <a:r>
              <a:rPr lang="en-US" dirty="0"/>
              <a:t> </a:t>
            </a:r>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SA4 -&gt;</a:t>
            </a:r>
            <a:r>
              <a:rPr lang="en-GB" dirty="0"/>
              <a:t> IETF</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GB" sz="1800" dirty="0">
                <a:solidFill>
                  <a:srgbClr val="000000"/>
                </a:solidFill>
                <a:latin typeface="Arial" panose="020B0604020202020204" pitchFamily="34" charset="0"/>
              </a:rPr>
              <a:t>LS on the IVAS Codec</a:t>
            </a:r>
          </a:p>
          <a:p>
            <a:r>
              <a:rPr lang="en-GB" sz="1800" dirty="0">
                <a:solidFill>
                  <a:srgbClr val="000000"/>
                </a:solidFill>
                <a:effectLst/>
                <a:latin typeface="Arial" panose="020B0604020202020204" pitchFamily="34" charset="0"/>
                <a:ea typeface="Times New Roman" panose="02020603050405020304" pitchFamily="18" charset="0"/>
              </a:rPr>
              <a:t>The LS informs about the completion of the work on IVAS codec in SA4 and provides principal information. IVAS is the next generation codec in 3GPP. It is an extension of the 3GPP Enhanced Voice Services (EVS) codec. The codec is optimized for services over 5G mobile networks and implementations on 5G devices</a:t>
            </a:r>
            <a:endParaRPr lang="en-US" dirty="0"/>
          </a:p>
        </p:txBody>
      </p:sp>
    </p:spTree>
    <p:extLst>
      <p:ext uri="{BB962C8B-B14F-4D97-AF65-F5344CB8AC3E}">
        <p14:creationId xmlns:p14="http://schemas.microsoft.com/office/powerpoint/2010/main" val="366841502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a:highlight>
                  <a:srgbClr val="FFFFFF"/>
                </a:highlight>
              </a:rPr>
              <a:t>Messaging Use Cases and Extensions for Secure Telephone Identity Revisited (STIR)</a:t>
            </a:r>
            <a:r>
              <a:rPr lang="en-DE" altLang="en-US">
                <a:highlight>
                  <a:srgbClr val="FFFFFF"/>
                </a:highlight>
              </a:rPr>
              <a:t>  </a:t>
            </a:r>
            <a:r>
              <a:rPr lang="en-US" altLang="en-US">
                <a:solidFill>
                  <a:srgbClr val="0070C0"/>
                </a:solidFill>
                <a:highlight>
                  <a:srgbClr val="FFFFFF"/>
                </a:highlight>
                <a:latin typeface="Inter"/>
              </a:rPr>
              <a:t>RFC 9475</a:t>
            </a:r>
            <a:endParaRPr lang="en-US">
              <a:solidFill>
                <a:srgbClr val="0070C0"/>
              </a:solidFill>
              <a:highlight>
                <a:srgbClr val="FFFFFF"/>
              </a:highlight>
            </a:endParaRPr>
          </a:p>
          <a:p>
            <a:pPr lvl="1">
              <a:defRPr/>
            </a:pPr>
            <a:r>
              <a:rPr lang="en-DE">
                <a:highlight>
                  <a:srgbClr val="FFFFFF"/>
                </a:highlight>
              </a:rPr>
              <a:t>P</a:t>
            </a:r>
            <a:r>
              <a:rPr lang="en-GB">
                <a:highlight>
                  <a:srgbClr val="FFFFFF"/>
                </a:highlight>
              </a:rPr>
              <a:t>u</a:t>
            </a:r>
            <a:r>
              <a:rPr lang="en-DE">
                <a:highlight>
                  <a:srgbClr val="FFFFFF"/>
                </a:highlight>
              </a:rPr>
              <a:t>b</a:t>
            </a:r>
            <a:r>
              <a:rPr lang="en-GB">
                <a:highlight>
                  <a:srgbClr val="FFFFFF"/>
                </a:highlight>
              </a:rPr>
              <a:t>l</a:t>
            </a:r>
            <a:r>
              <a:rPr lang="en-DE">
                <a:highlight>
                  <a:srgbClr val="FFFFFF"/>
                </a:highlight>
              </a:rPr>
              <a:t>i</a:t>
            </a:r>
            <a:r>
              <a:rPr lang="en-GB">
                <a:highlight>
                  <a:srgbClr val="FFFFFF"/>
                </a:highlight>
              </a:rPr>
              <a:t>s</a:t>
            </a:r>
            <a:r>
              <a:rPr lang="en-DE">
                <a:highlight>
                  <a:srgbClr val="FFFFFF"/>
                </a:highlight>
              </a:rPr>
              <a:t>h</a:t>
            </a:r>
            <a:r>
              <a:rPr lang="en-GB">
                <a:highlight>
                  <a:srgbClr val="FFFFFF"/>
                </a:highlight>
              </a:rPr>
              <a:t>e</a:t>
            </a:r>
            <a:r>
              <a:rPr lang="en-DE">
                <a:highlight>
                  <a:srgbClr val="FFFFFF"/>
                </a:highlight>
              </a:rPr>
              <a:t>d</a:t>
            </a:r>
            <a:r>
              <a:rPr lang="en-US">
                <a:highlight>
                  <a:srgbClr val="FFFFFF"/>
                </a:highlight>
              </a:rPr>
              <a:t>: </a:t>
            </a:r>
            <a:r>
              <a:rPr lang="en-DE">
                <a:highlight>
                  <a:srgbClr val="FFFFFF"/>
                </a:highlight>
              </a:rPr>
              <a:t>12</a:t>
            </a:r>
            <a:r>
              <a:rPr lang="en-US">
                <a:highlight>
                  <a:srgbClr val="FFFFFF"/>
                </a:highlight>
              </a:rPr>
              <a:t>/2023</a:t>
            </a:r>
            <a:endParaRPr lang="en-DE">
              <a:highlight>
                <a:srgbClr val="FFFFFF"/>
              </a:highlight>
            </a:endParaRPr>
          </a:p>
          <a:p>
            <a:pPr lvl="1">
              <a:defRPr/>
            </a:pPr>
            <a:r>
              <a:rPr lang="en-DE">
                <a:highlight>
                  <a:srgbClr val="FFFFFF"/>
                </a:highlight>
              </a:rPr>
              <a:t>A set of CRs updated reference section of 33.127 but not the annex </a:t>
            </a:r>
            <a:r>
              <a:rPr lang="en-GB">
                <a:highlight>
                  <a:srgbClr val="FFFFFF"/>
                </a:highlight>
              </a:rPr>
              <a:t>E</a:t>
            </a:r>
            <a:r>
              <a:rPr lang="en-DE">
                <a:highlight>
                  <a:srgbClr val="FFFFFF"/>
                </a:highlight>
              </a:rPr>
              <a:t>.2.3. </a:t>
            </a:r>
            <a:endParaRPr lang="en-US">
              <a:highlight>
                <a:srgbClr val="FFFFFF"/>
              </a:highlight>
            </a:endParaRPr>
          </a:p>
          <a:p>
            <a:pPr lvl="1">
              <a:defRPr/>
            </a:pPr>
            <a:r>
              <a:rPr lang="en-US">
                <a:highlight>
                  <a:srgbClr val="FFFFFF"/>
                </a:highlight>
              </a:rPr>
              <a:t>Next steps: </a:t>
            </a:r>
            <a:endParaRPr lang="en-DE">
              <a:highlight>
                <a:srgbClr val="FFFFFF"/>
              </a:highlight>
            </a:endParaRPr>
          </a:p>
          <a:p>
            <a:pPr lvl="2">
              <a:defRPr/>
            </a:pPr>
            <a:r>
              <a:rPr lang="en-US">
                <a:highlight>
                  <a:srgbClr val="FFFFFF"/>
                </a:highlight>
              </a:rPr>
              <a:t>CR to 33.127</a:t>
            </a:r>
            <a:r>
              <a:rPr lang="en-DE">
                <a:highlight>
                  <a:srgbClr val="FFFFFF"/>
                </a:highlight>
              </a:rPr>
              <a:t> </a:t>
            </a:r>
            <a:r>
              <a:rPr lang="en-GB">
                <a:highlight>
                  <a:srgbClr val="FFFFFF"/>
                </a:highlight>
              </a:rPr>
              <a:t>t</a:t>
            </a:r>
            <a:r>
              <a:rPr lang="en-DE">
                <a:highlight>
                  <a:srgbClr val="FFFFFF"/>
                </a:highlight>
              </a:rPr>
              <a:t>o </a:t>
            </a:r>
            <a:r>
              <a:rPr lang="en-GB">
                <a:highlight>
                  <a:srgbClr val="FFFFFF"/>
                </a:highlight>
              </a:rPr>
              <a:t>a</a:t>
            </a:r>
            <a:r>
              <a:rPr lang="en-DE">
                <a:highlight>
                  <a:srgbClr val="FFFFFF"/>
                </a:highlight>
              </a:rPr>
              <a:t>l</a:t>
            </a:r>
            <a:r>
              <a:rPr lang="en-GB">
                <a:highlight>
                  <a:srgbClr val="FFFFFF"/>
                </a:highlight>
              </a:rPr>
              <a:t>i</a:t>
            </a:r>
            <a:r>
              <a:rPr lang="en-DE">
                <a:highlight>
                  <a:srgbClr val="FFFFFF"/>
                </a:highlight>
              </a:rPr>
              <a:t>g</a:t>
            </a:r>
            <a:r>
              <a:rPr lang="en-GB">
                <a:highlight>
                  <a:srgbClr val="FFFFFF"/>
                </a:highlight>
              </a:rPr>
              <a:t>n</a:t>
            </a:r>
            <a:r>
              <a:rPr lang="en-DE">
                <a:highlight>
                  <a:srgbClr val="FFFFFF"/>
                </a:highlight>
              </a:rPr>
              <a:t> </a:t>
            </a:r>
            <a:r>
              <a:rPr lang="en-GB">
                <a:highlight>
                  <a:srgbClr val="FFFFFF"/>
                </a:highlight>
              </a:rPr>
              <a:t>t</a:t>
            </a:r>
            <a:r>
              <a:rPr lang="en-DE">
                <a:highlight>
                  <a:srgbClr val="FFFFFF"/>
                </a:highlight>
              </a:rPr>
              <a:t>h</a:t>
            </a:r>
            <a:r>
              <a:rPr lang="en-GB">
                <a:highlight>
                  <a:srgbClr val="FFFFFF"/>
                </a:highlight>
              </a:rPr>
              <a:t>e</a:t>
            </a:r>
            <a:r>
              <a:rPr lang="en-DE">
                <a:highlight>
                  <a:srgbClr val="FFFFFF"/>
                </a:highlight>
              </a:rPr>
              <a:t> </a:t>
            </a:r>
            <a:r>
              <a:rPr lang="en-GB">
                <a:highlight>
                  <a:srgbClr val="FFFFFF"/>
                </a:highlight>
              </a:rPr>
              <a:t>r</a:t>
            </a:r>
            <a:r>
              <a:rPr lang="en-DE">
                <a:highlight>
                  <a:srgbClr val="FFFFFF"/>
                </a:highlight>
              </a:rPr>
              <a:t>e</a:t>
            </a:r>
            <a:r>
              <a:rPr lang="en-GB">
                <a:highlight>
                  <a:srgbClr val="FFFFFF"/>
                </a:highlight>
              </a:rPr>
              <a:t>f</a:t>
            </a:r>
            <a:r>
              <a:rPr lang="en-DE">
                <a:highlight>
                  <a:srgbClr val="FFFFFF"/>
                </a:highlight>
              </a:rPr>
              <a:t>e</a:t>
            </a:r>
            <a:r>
              <a:rPr lang="en-GB">
                <a:highlight>
                  <a:srgbClr val="FFFFFF"/>
                </a:highlight>
              </a:rPr>
              <a:t>r</a:t>
            </a:r>
            <a:r>
              <a:rPr lang="en-DE">
                <a:highlight>
                  <a:srgbClr val="FFFFFF"/>
                </a:highlight>
              </a:rPr>
              <a:t>enc</a:t>
            </a:r>
            <a:r>
              <a:rPr lang="en-GB">
                <a:highlight>
                  <a:srgbClr val="FFFFFF"/>
                </a:highlight>
              </a:rPr>
              <a:t>e</a:t>
            </a:r>
            <a:r>
              <a:rPr lang="en-DE">
                <a:highlight>
                  <a:srgbClr val="FFFFFF"/>
                </a:highlight>
              </a:rPr>
              <a:t> </a:t>
            </a:r>
            <a:r>
              <a:rPr lang="en-GB">
                <a:highlight>
                  <a:srgbClr val="FFFFFF"/>
                </a:highlight>
              </a:rPr>
              <a:t>i</a:t>
            </a:r>
            <a:r>
              <a:rPr lang="en-DE">
                <a:highlight>
                  <a:srgbClr val="FFFFFF"/>
                </a:highlight>
              </a:rPr>
              <a:t>n </a:t>
            </a:r>
            <a:r>
              <a:rPr lang="en-GB">
                <a:highlight>
                  <a:srgbClr val="FFFFFF"/>
                </a:highlight>
              </a:rPr>
              <a:t>t</a:t>
            </a:r>
            <a:r>
              <a:rPr lang="en-DE">
                <a:highlight>
                  <a:srgbClr val="FFFFFF"/>
                </a:highlight>
              </a:rPr>
              <a:t>h</a:t>
            </a:r>
            <a:r>
              <a:rPr lang="en-GB">
                <a:highlight>
                  <a:srgbClr val="FFFFFF"/>
                </a:highlight>
              </a:rPr>
              <a:t>e</a:t>
            </a:r>
            <a:r>
              <a:rPr lang="en-DE">
                <a:highlight>
                  <a:srgbClr val="FFFFFF"/>
                </a:highlight>
              </a:rPr>
              <a:t> </a:t>
            </a:r>
            <a:r>
              <a:rPr lang="en-GB">
                <a:highlight>
                  <a:srgbClr val="FFFFFF"/>
                </a:highlight>
              </a:rPr>
              <a:t>A</a:t>
            </a:r>
            <a:r>
              <a:rPr lang="en-DE">
                <a:highlight>
                  <a:srgbClr val="FFFFFF"/>
                </a:highlight>
              </a:rPr>
              <a:t>n</a:t>
            </a:r>
            <a:r>
              <a:rPr lang="en-GB">
                <a:highlight>
                  <a:srgbClr val="FFFFFF"/>
                </a:highlight>
              </a:rPr>
              <a:t>n</a:t>
            </a:r>
            <a:r>
              <a:rPr lang="en-DE">
                <a:highlight>
                  <a:srgbClr val="FFFFFF"/>
                </a:highlight>
              </a:rPr>
              <a:t>e</a:t>
            </a:r>
            <a:r>
              <a:rPr lang="en-GB">
                <a:highlight>
                  <a:srgbClr val="FFFFFF"/>
                </a:highlight>
              </a:rPr>
              <a:t>x</a:t>
            </a:r>
            <a:endParaRPr lang="en-US">
              <a:highlight>
                <a:srgbClr val="FFFFFF"/>
              </a:highlight>
            </a:endParaRPr>
          </a:p>
          <a:p>
            <a:pPr>
              <a:defRPr/>
            </a:pPr>
            <a:endParaRPr lang="en-US">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a:t>3GPP-IETF Coordination</a:t>
            </a:r>
            <a:endParaRPr lang="fr-FR" altLang="en-US"/>
          </a:p>
          <a:p>
            <a:r>
              <a:rPr lang="en-US" altLang="en-US"/>
              <a:t>Ongoing Liaison Statements exchanged between IETF and 3GPP</a:t>
            </a:r>
            <a:endParaRPr lang="fr-FR" altLang="en-US"/>
          </a:p>
          <a:p>
            <a:r>
              <a:rPr lang="en-US" altLang="en-US"/>
              <a:t>Ongoing IANA action</a:t>
            </a:r>
            <a:endParaRPr lang="fr-FR" altLang="en-US"/>
          </a:p>
          <a:p>
            <a:r>
              <a:rPr lang="en-US" altLang="en-US"/>
              <a:t>Status of the 3GPP-IETF dependencies</a:t>
            </a:r>
            <a:endParaRPr lang="fr-FR" altLang="en-US"/>
          </a:p>
          <a:p>
            <a:r>
              <a:rPr lang="fr-FR" altLang="en-US"/>
              <a:t>AoB</a:t>
            </a:r>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a:highlight>
                  <a:srgbClr val="FFFFFF"/>
                </a:highlight>
              </a:rPr>
              <a:t>None</a:t>
            </a:r>
            <a:endParaRPr lang="en-DE">
              <a:highlight>
                <a:srgbClr val="FFFFFF"/>
              </a:highlight>
            </a:endParaRPr>
          </a:p>
          <a:p>
            <a:pPr>
              <a:defRPr/>
            </a:pPr>
            <a:r>
              <a:rPr lang="en-DE" i="1">
                <a:highlight>
                  <a:srgbClr val="FFFFFF"/>
                </a:highlight>
              </a:rPr>
              <a:t>IETF is working on a revision of </a:t>
            </a:r>
            <a:r>
              <a:rPr lang="en-GB" i="1">
                <a:highlight>
                  <a:srgbClr val="FFFFFF"/>
                </a:highlight>
              </a:rPr>
              <a:t>R</a:t>
            </a:r>
            <a:r>
              <a:rPr lang="en-DE" i="1">
                <a:highlight>
                  <a:srgbClr val="FFFFFF"/>
                </a:highlight>
              </a:rPr>
              <a:t>F</a:t>
            </a:r>
            <a:r>
              <a:rPr lang="en-GB" i="1">
                <a:highlight>
                  <a:srgbClr val="FFFFFF"/>
                </a:highlight>
              </a:rPr>
              <a:t>C</a:t>
            </a:r>
            <a:r>
              <a:rPr lang="en-DE" i="1">
                <a:highlight>
                  <a:srgbClr val="FFFFFF"/>
                </a:highlight>
              </a:rPr>
              <a:t> 6265</a:t>
            </a: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r>
              <a:rPr lang="en-US" dirty="0"/>
              <a:t>Last update: draft-ietf-stir-passport-rcd-26, posted 2023/06/05</a:t>
            </a:r>
          </a:p>
          <a:p>
            <a:pPr lvl="1"/>
            <a:r>
              <a:rPr lang="en-US" dirty="0"/>
              <a:t>RFC editor state: MISSREF (</a:t>
            </a:r>
            <a:r>
              <a:rPr lang="en-US" dirty="0">
                <a:hlinkClick r:id="rId3"/>
              </a:rPr>
              <a:t>draft-ietf-sipcore-callinfo-rcd</a:t>
            </a:r>
            <a:r>
              <a:rPr lang="en-US" dirty="0"/>
              <a:t>)</a:t>
            </a:r>
          </a:p>
          <a:p>
            <a:pPr lvl="2"/>
            <a:r>
              <a:rPr lang="en-US" dirty="0"/>
              <a:t>Good progress before and during IETF 120</a:t>
            </a:r>
          </a:p>
          <a:p>
            <a:pPr lvl="2"/>
            <a:r>
              <a:rPr lang="en-US" dirty="0"/>
              <a:t>draft-ietf-sipcore-callinfo-rcd-12 posted 2024-07-22, basis for a second WGLC </a:t>
            </a:r>
          </a:p>
          <a:p>
            <a:pPr lvl="1">
              <a:defRPr/>
            </a:pPr>
            <a:r>
              <a:rPr lang="en-US" dirty="0">
                <a:highlight>
                  <a:srgbClr val="FFFFFF"/>
                </a:highlight>
              </a:rPr>
              <a:t>Next steps: Publish as Proposed Standard RFC, CRs to 33.127 and 33.128</a:t>
            </a:r>
          </a:p>
          <a:p>
            <a:pPr>
              <a:defRPr/>
            </a:pPr>
            <a:r>
              <a:rPr lang="en-US" dirty="0">
                <a:highlight>
                  <a:srgbClr val="FFFFFF"/>
                </a:highlight>
                <a:hlinkClick r:id="rId4"/>
              </a:rPr>
              <a:t>draft-</a:t>
            </a:r>
            <a:r>
              <a:rPr lang="en-US" dirty="0" err="1">
                <a:highlight>
                  <a:srgbClr val="FFFFFF"/>
                </a:highlight>
                <a:hlinkClick r:id="rId4"/>
              </a:rPr>
              <a:t>ietf</a:t>
            </a:r>
            <a:r>
              <a:rPr lang="en-US" dirty="0">
                <a:highlight>
                  <a:srgbClr val="FFFFFF"/>
                </a:highlight>
                <a:hlinkClick r:id="rId4"/>
              </a:rPr>
              <a:t>-</a:t>
            </a:r>
            <a:r>
              <a:rPr lang="en-US" dirty="0" err="1">
                <a:highlight>
                  <a:srgbClr val="FFFFFF"/>
                </a:highlight>
                <a:hlinkClick r:id="rId4"/>
              </a:rPr>
              <a:t>detnet</a:t>
            </a:r>
            <a:r>
              <a:rPr lang="en-US" dirty="0">
                <a:highlight>
                  <a:srgbClr val="FFFFFF"/>
                </a:highlight>
                <a:hlinkClick r:id="rId4"/>
              </a:rPr>
              <a:t>-yang-</a:t>
            </a:r>
            <a:r>
              <a:rPr lang="en-DE" dirty="0">
                <a:highlight>
                  <a:srgbClr val="FFFFFF"/>
                </a:highlight>
                <a:hlinkClick r:id="rId4"/>
              </a:rPr>
              <a:t>20</a:t>
            </a:r>
            <a:endParaRPr lang="en-US" dirty="0">
              <a:highlight>
                <a:srgbClr val="FFFFFF"/>
              </a:highlight>
            </a:endParaRPr>
          </a:p>
          <a:p>
            <a:pPr lvl="1"/>
            <a:r>
              <a:rPr lang="en-US" dirty="0">
                <a:highlight>
                  <a:srgbClr val="FFFFFF"/>
                </a:highlight>
              </a:rPr>
              <a:t>Title: Deterministic Networking (DetNet) YANG Model</a:t>
            </a:r>
          </a:p>
          <a:p>
            <a:pPr lvl="1"/>
            <a:r>
              <a:rPr lang="en-US" dirty="0"/>
              <a:t>Last update: draft-ietf-detnet-yang-20 posted 2024/02/24</a:t>
            </a:r>
          </a:p>
          <a:p>
            <a:pPr lvl="1"/>
            <a:r>
              <a:rPr lang="en-US" dirty="0"/>
              <a:t>RFC editor state: RFC-EDITOR</a:t>
            </a:r>
          </a:p>
          <a:p>
            <a:pPr lvl="1"/>
            <a:r>
              <a:rPr lang="en-US" dirty="0"/>
              <a:t>Next step: Publish as Proposed Standard RFC , CRs to 23.501, 23.503 and 29.565</a:t>
            </a:r>
            <a:endParaRPr lang="en-US" dirty="0">
              <a:highlight>
                <a:srgbClr val="FFFFFF"/>
              </a:highlight>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when.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DE" dirty="0">
                <a:solidFill>
                  <a:srgbClr val="FF0000"/>
                </a:solidFill>
                <a:highlight>
                  <a:srgbClr val="FFFFFF"/>
                </a:highlight>
              </a:rPr>
              <a:t>1</a:t>
            </a:r>
            <a:r>
              <a:rPr lang="en-US" dirty="0">
                <a:solidFill>
                  <a:srgbClr val="FF0000"/>
                </a:solidFill>
                <a:highlight>
                  <a:srgbClr val="FFFFFF"/>
                </a:highlight>
              </a:rPr>
              <a:t>5</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DE" dirty="0">
                <a:solidFill>
                  <a:srgbClr val="FF0000"/>
                </a:solidFill>
                <a:highlight>
                  <a:srgbClr val="FFFFFF"/>
                </a:highlight>
              </a:rPr>
              <a:t>0</a:t>
            </a:r>
            <a:r>
              <a:rPr lang="en-US" dirty="0">
                <a:solidFill>
                  <a:srgbClr val="FF0000"/>
                </a:solidFill>
                <a:highlight>
                  <a:srgbClr val="FFFFFF"/>
                </a:highlight>
              </a:rPr>
              <a:t>8</a:t>
            </a:r>
            <a:r>
              <a:rPr lang="en-DE" dirty="0">
                <a:solidFill>
                  <a:srgbClr val="FF0000"/>
                </a:solidFill>
                <a:highlight>
                  <a:srgbClr val="FFFFFF"/>
                </a:highlight>
              </a:rPr>
              <a:t>/24</a:t>
            </a:r>
            <a:r>
              <a:rPr lang="en-US" dirty="0">
                <a:solidFill>
                  <a:srgbClr val="FF0000"/>
                </a:solidFill>
                <a:highlight>
                  <a:srgbClr val="FFFFFF"/>
                </a:highlight>
              </a:rPr>
              <a:t>.</a:t>
            </a:r>
          </a:p>
          <a:p>
            <a:pPr lvl="1">
              <a:defRPr/>
            </a:pPr>
            <a:r>
              <a:rPr lang="en-US" dirty="0">
                <a:highlight>
                  <a:srgbClr val="FFFFFF"/>
                </a:highlight>
              </a:rPr>
              <a:t>Next steps: RFC publication, SA5 CR to 28.541</a:t>
            </a:r>
            <a:endParaRPr lang="en-DE" dirty="0">
              <a:highlight>
                <a:srgbClr val="FFFFFF"/>
              </a:highlight>
            </a:endParaRPr>
          </a:p>
          <a:p>
            <a:pPr marL="0" indent="0">
              <a:buNone/>
              <a:defRPr/>
            </a:pPr>
            <a:r>
              <a:rPr lang="en-US" dirty="0"/>
              <a:t>		</a:t>
            </a:r>
          </a:p>
          <a:p>
            <a:pPr lvl="1">
              <a:defRPr/>
            </a:pPr>
            <a:endParaRPr 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10 </a:t>
            </a:r>
            <a:r>
              <a:rPr lang="en-US" dirty="0">
                <a:highlight>
                  <a:srgbClr val="FFFFFF"/>
                </a:highlight>
              </a:rPr>
              <a:t>posted </a:t>
            </a:r>
            <a:r>
              <a:rPr lang="en-DE" dirty="0">
                <a:solidFill>
                  <a:srgbClr val="FF0000"/>
                </a:solidFill>
                <a:highlight>
                  <a:srgbClr val="FFFFFF"/>
                </a:highlight>
              </a:rPr>
              <a:t>0</a:t>
            </a:r>
            <a:r>
              <a:rPr lang="de-DE" dirty="0">
                <a:solidFill>
                  <a:srgbClr val="FF0000"/>
                </a:solidFill>
                <a:highlight>
                  <a:srgbClr val="FFFFFF"/>
                </a:highlight>
              </a:rPr>
              <a:t>7</a:t>
            </a:r>
            <a:r>
              <a:rPr lang="en-US" dirty="0">
                <a:solidFill>
                  <a:srgbClr val="FF0000"/>
                </a:solidFill>
                <a:highlight>
                  <a:srgbClr val="FFFFFF"/>
                </a:highlight>
              </a:rPr>
              <a:t>/202</a:t>
            </a:r>
            <a:r>
              <a:rPr lang="en-DE" dirty="0">
                <a:solidFill>
                  <a:srgbClr val="FF0000"/>
                </a:solidFill>
                <a:highlight>
                  <a:srgbClr val="FFFFFF"/>
                </a:highlight>
              </a:rPr>
              <a:t>4</a:t>
            </a:r>
            <a:endParaRPr lang="en-US" i="1"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a:t>
            </a:r>
            <a:r>
              <a:rPr lang="en-US" dirty="0">
                <a:solidFill>
                  <a:srgbClr val="FF0000"/>
                </a:solidFill>
                <a:highlight>
                  <a:srgbClr val="FFFFFF"/>
                </a:highlight>
              </a:rPr>
              <a:t>CT1 CR to </a:t>
            </a:r>
            <a:r>
              <a:rPr lang="en-GB" dirty="0">
                <a:solidFill>
                  <a:srgbClr val="FF0000"/>
                </a:solidFill>
                <a:highlight>
                  <a:srgbClr val="FFFFFF"/>
                </a:highlight>
              </a:rPr>
              <a:t>24.193</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draft-ietf-mimi-content-04</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solidFill>
                  <a:srgbClr val="212529"/>
                </a:solidFill>
                <a:highlight>
                  <a:srgbClr val="FFFFFF"/>
                </a:highlight>
                <a:latin typeface="Inter"/>
              </a:rPr>
              <a:t>draft-ietf-mimi-content-</a:t>
            </a:r>
            <a:r>
              <a:rPr lang="en-US" altLang="en-US" dirty="0">
                <a:solidFill>
                  <a:srgbClr val="FF0000"/>
                </a:solidFill>
                <a:highlight>
                  <a:srgbClr val="FFFFFF"/>
                </a:highlight>
                <a:latin typeface="Inter"/>
              </a:rPr>
              <a:t>04</a:t>
            </a:r>
            <a:r>
              <a:rPr lang="en-US" dirty="0">
                <a:solidFill>
                  <a:srgbClr val="FF0000"/>
                </a:solidFill>
                <a:highlight>
                  <a:srgbClr val="FFFFFF"/>
                </a:highlight>
              </a:rPr>
              <a:t> </a:t>
            </a:r>
            <a:r>
              <a:rPr lang="en-US" dirty="0">
                <a:highlight>
                  <a:srgbClr val="FFFFFF"/>
                </a:highlight>
              </a:rPr>
              <a:t>posted </a:t>
            </a:r>
            <a:r>
              <a:rPr lang="en-DE" dirty="0">
                <a:solidFill>
                  <a:srgbClr val="FF0000"/>
                </a:solidFill>
                <a:highlight>
                  <a:srgbClr val="FFFFFF"/>
                </a:highlight>
              </a:rPr>
              <a:t>06</a:t>
            </a:r>
            <a:r>
              <a:rPr lang="en-US" dirty="0">
                <a:solidFill>
                  <a:srgbClr val="FF0000"/>
                </a:solidFill>
                <a:highlight>
                  <a:srgbClr val="FFFFFF"/>
                </a:highlight>
              </a:rPr>
              <a:t>/202</a:t>
            </a:r>
            <a:r>
              <a:rPr lang="en-DE" dirty="0">
                <a:solidFill>
                  <a:srgbClr val="FF0000"/>
                </a:solidFill>
                <a:highlight>
                  <a:srgbClr val="FFFFFF"/>
                </a:highlight>
              </a:rPr>
              <a:t>4</a:t>
            </a:r>
            <a:endParaRPr lang="en-US"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a:t>
            </a:r>
            <a:r>
              <a:rPr lang="en-DE" dirty="0">
                <a:highlight>
                  <a:srgbClr val="FFFFFF"/>
                </a:highlight>
              </a:rPr>
              <a:t>x</a:t>
            </a:r>
            <a:r>
              <a:rPr lang="en-US" dirty="0">
                <a:highlight>
                  <a:srgbClr val="FFFFFF"/>
                </a:highlight>
              </a:rPr>
              <a:t>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draft-ietf-sipcore-rfc7976bis</a:t>
            </a:r>
            <a:r>
              <a:rPr lang="en-US" dirty="0">
                <a:highlight>
                  <a:srgbClr val="FFFFFF"/>
                </a:highlight>
              </a:rPr>
              <a:t>	</a:t>
            </a:r>
          </a:p>
          <a:p>
            <a:pPr lvl="1">
              <a:defRPr/>
            </a:pPr>
            <a:r>
              <a:rPr lang="en-US" dirty="0">
                <a:highlight>
                  <a:srgbClr val="FFFFFF"/>
                </a:highlight>
              </a:rPr>
              <a:t>Title: Update to P-Visited-Network-ID in SIP Requests and Responses</a:t>
            </a:r>
          </a:p>
          <a:p>
            <a:pPr lvl="1">
              <a:defRPr/>
            </a:pPr>
            <a:r>
              <a:rPr lang="en-US" dirty="0"/>
              <a:t>Was draft-</a:t>
            </a:r>
            <a:r>
              <a:rPr lang="en-US" dirty="0" err="1"/>
              <a:t>jesske</a:t>
            </a:r>
            <a:r>
              <a:rPr lang="en-US" dirty="0"/>
              <a:t>-update-p-visited-network</a:t>
            </a:r>
          </a:p>
          <a:p>
            <a:pPr lvl="1">
              <a:defRPr/>
            </a:pPr>
            <a:r>
              <a:rPr lang="en-US" dirty="0"/>
              <a:t>Agreement to handle within SIPCORE at IETF 116 coordination meeting</a:t>
            </a:r>
          </a:p>
          <a:p>
            <a:pPr lvl="1">
              <a:defRPr/>
            </a:pPr>
            <a:r>
              <a:rPr lang="en-US" dirty="0"/>
              <a:t>Additional WGLC held</a:t>
            </a:r>
          </a:p>
          <a:p>
            <a:pPr lvl="1">
              <a:defRPr/>
            </a:pPr>
            <a:r>
              <a:rPr lang="en-US" dirty="0"/>
              <a:t>draft-sipcore-rfc7976bis-03 </a:t>
            </a:r>
            <a:r>
              <a:rPr lang="en-GB" dirty="0"/>
              <a:t>p</a:t>
            </a:r>
            <a:r>
              <a:rPr lang="en-DE" dirty="0"/>
              <a:t>o</a:t>
            </a:r>
            <a:r>
              <a:rPr lang="en-GB" dirty="0"/>
              <a:t>s</a:t>
            </a:r>
            <a:r>
              <a:rPr lang="en-DE" dirty="0"/>
              <a:t>t</a:t>
            </a:r>
            <a:r>
              <a:rPr lang="en-GB" dirty="0"/>
              <a:t>e</a:t>
            </a:r>
            <a:r>
              <a:rPr lang="en-DE" dirty="0"/>
              <a:t>d 2024-07-</a:t>
            </a:r>
            <a:r>
              <a:rPr lang="en-US" dirty="0"/>
              <a:t>24</a:t>
            </a:r>
            <a:r>
              <a:rPr lang="en-DE" dirty="0"/>
              <a:t> </a:t>
            </a:r>
            <a:r>
              <a:rPr lang="en-US" dirty="0"/>
              <a:t>addressing comments</a:t>
            </a:r>
          </a:p>
          <a:p>
            <a:pPr lvl="1">
              <a:defRPr/>
            </a:pPr>
            <a:r>
              <a:rPr lang="en-US" dirty="0"/>
              <a:t>Renamed to draft-ietf-sipcore-rfc7976bis-00, posted 2024/08/20 </a:t>
            </a:r>
          </a:p>
          <a:p>
            <a:pPr lvl="1">
              <a:defRPr/>
            </a:pPr>
            <a:r>
              <a:rPr lang="en-US" dirty="0">
                <a:highlight>
                  <a:srgbClr val="FFFFFF"/>
                </a:highlight>
              </a:rPr>
              <a:t>Next steps:</a:t>
            </a:r>
            <a:r>
              <a:rPr lang="en-DE" dirty="0">
                <a:highlight>
                  <a:srgbClr val="FFFFFF"/>
                </a:highlight>
              </a:rPr>
              <a:t> </a:t>
            </a:r>
            <a:r>
              <a:rPr lang="en-US" dirty="0">
                <a:highlight>
                  <a:srgbClr val="FFFFFF"/>
                </a:highlight>
              </a:rPr>
              <a:t>WG review, IESG review, RFC publication, CT1 CR to 24.229</a:t>
            </a:r>
            <a:endParaRPr lang="en-US" dirty="0">
              <a:highlight>
                <a:srgbClr val="FFFF00"/>
              </a:highlight>
            </a:endParaRPr>
          </a:p>
          <a:p>
            <a:pPr>
              <a:defRPr/>
            </a:pPr>
            <a:endParaRPr lang="fr-FR" dirty="0"/>
          </a:p>
          <a:p>
            <a:pPr>
              <a:defRPr/>
            </a:pPr>
            <a:endParaRPr lang="fr-FR" dirty="0"/>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(1/4)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r>
              <a:rPr lang="en-US" u="sng" dirty="0">
                <a:hlinkClick r:id="rId3"/>
              </a:rPr>
              <a:t>draft-</a:t>
            </a:r>
            <a:r>
              <a:rPr lang="en-US" u="sng" dirty="0" err="1">
                <a:hlinkClick r:id="rId3"/>
              </a:rPr>
              <a:t>bhutton</a:t>
            </a:r>
            <a:r>
              <a:rPr lang="en-US" u="sng" dirty="0">
                <a:hlinkClick r:id="rId3"/>
              </a:rPr>
              <a:t>-json-schema-validation</a:t>
            </a:r>
            <a:endParaRPr lang="en-GB" dirty="0"/>
          </a:p>
          <a:p>
            <a:pPr lvl="1"/>
            <a:r>
              <a:rPr lang="en-US" dirty="0"/>
              <a:t>Title: JSON Schema Validation: A Vocabulary for Structural Validation of JSON</a:t>
            </a:r>
            <a:endParaRPr lang="en-GB" dirty="0"/>
          </a:p>
          <a:p>
            <a:pPr lvl="1"/>
            <a:r>
              <a:rPr lang="en-US" dirty="0"/>
              <a:t>Status: Expired, last version published 2022-06-10</a:t>
            </a:r>
            <a:endParaRPr lang="en-GB" dirty="0"/>
          </a:p>
          <a:p>
            <a:pPr lvl="1"/>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4"/>
              </a:rPr>
              <a:t>o</a:t>
            </a:r>
            <a:r>
              <a:rPr lang="en-GB" dirty="0">
                <a:highlight>
                  <a:srgbClr val="FFFFFF"/>
                </a:highlight>
                <a:hlinkClick r:id="rId4"/>
              </a:rPr>
              <a:t>l</a:t>
            </a:r>
            <a:r>
              <a:rPr lang="en-DE" dirty="0">
                <a:highlight>
                  <a:srgbClr val="FFFFFF"/>
                </a:highlight>
                <a:hlinkClick r:id="rId4"/>
              </a:rPr>
              <a:t>d</a:t>
            </a:r>
            <a:r>
              <a:rPr lang="en-GB" dirty="0">
                <a:highlight>
                  <a:srgbClr val="FFFFFF"/>
                </a:highlight>
                <a:hlinkClick r:id="rId4"/>
              </a:rPr>
              <a:t>e</a:t>
            </a:r>
            <a:r>
              <a:rPr lang="en-DE" dirty="0">
                <a:highlight>
                  <a:srgbClr val="FFFFFF"/>
                </a:highlight>
                <a:hlinkClick r:id="rId4"/>
              </a:rPr>
              <a:t>r </a:t>
            </a:r>
            <a:r>
              <a:rPr lang="en-GB" dirty="0">
                <a:highlight>
                  <a:srgbClr val="FFFFFF"/>
                </a:highlight>
                <a:hlinkClick r:id="rId4"/>
              </a:rPr>
              <a:t>v</a:t>
            </a:r>
            <a:r>
              <a:rPr lang="en-DE" dirty="0">
                <a:highlight>
                  <a:srgbClr val="FFFFFF"/>
                </a:highlight>
                <a:hlinkClick r:id="rId4"/>
              </a:rPr>
              <a:t>e</a:t>
            </a:r>
            <a:r>
              <a:rPr lang="en-GB" dirty="0">
                <a:highlight>
                  <a:srgbClr val="FFFFFF"/>
                </a:highlight>
                <a:hlinkClick r:id="rId4"/>
              </a:rPr>
              <a:t>r</a:t>
            </a:r>
            <a:r>
              <a:rPr lang="en-DE" dirty="0">
                <a:highlight>
                  <a:srgbClr val="FFFFFF"/>
                </a:highlight>
                <a:hlinkClick r:id="rId4"/>
              </a:rPr>
              <a:t>s</a:t>
            </a:r>
            <a:r>
              <a:rPr lang="en-GB" dirty="0" err="1">
                <a:highlight>
                  <a:srgbClr val="FFFFFF"/>
                </a:highlight>
                <a:hlinkClick r:id="rId4"/>
              </a:rPr>
              <a:t>i</a:t>
            </a:r>
            <a:r>
              <a:rPr lang="en-DE" dirty="0">
                <a:highlight>
                  <a:srgbClr val="FFFFFF"/>
                </a:highlight>
                <a:hlinkClick r:id="rId4"/>
              </a:rPr>
              <a:t>o</a:t>
            </a:r>
            <a:r>
              <a:rPr lang="en-GB" dirty="0">
                <a:highlight>
                  <a:srgbClr val="FFFFFF"/>
                </a:highlight>
                <a:hlinkClick r:id="rId4"/>
              </a:rPr>
              <a:t>n</a:t>
            </a:r>
            <a:r>
              <a:rPr lang="en-DE" dirty="0">
                <a:highlight>
                  <a:srgbClr val="FFFFFF"/>
                </a:highlight>
                <a:hlinkClick r:id="rId4"/>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endParaRPr lang="en-GB" dirty="0"/>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(2/4)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highlight>
                  <a:srgbClr val="FFFFFF"/>
                </a:highlight>
              </a:rPr>
              <a:t> </a:t>
            </a:r>
            <a:r>
              <a:rPr lang="en-US" altLang="en-US">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a:t>
            </a:r>
            <a:r>
              <a:rPr lang="en-US">
                <a:highlight>
                  <a:srgbClr val="FFFFFF"/>
                </a:highlight>
              </a:rPr>
              <a:t>: </a:t>
            </a:r>
            <a:r>
              <a:rPr lang="en-GB">
                <a:highlight>
                  <a:srgbClr val="FFFFFF"/>
                </a:highlight>
              </a:rPr>
              <a:t>JSON Schema: A Media Type for Describing JSON Documents</a:t>
            </a:r>
          </a:p>
          <a:p>
            <a:pPr lvl="1">
              <a:defRPr/>
            </a:pPr>
            <a:r>
              <a:rPr lang="en-US">
                <a:highlight>
                  <a:srgbClr val="FFFFFF"/>
                </a:highlight>
              </a:rPr>
              <a:t>Status: </a:t>
            </a:r>
            <a:r>
              <a:rPr lang="de-DE"/>
              <a:t>Last version published in 06/2022</a:t>
            </a:r>
            <a:endParaRPr lang="en-US" dirty="0">
              <a:solidFill>
                <a:srgbClr val="FF0000"/>
              </a:solidFill>
            </a:endParaRPr>
          </a:p>
          <a:p>
            <a:pPr lvl="1">
              <a:defRPr/>
            </a:pPr>
            <a:r>
              <a:rPr lang="de-DE">
                <a:highlight>
                  <a:srgbClr val="FFFFFF"/>
                </a:highlight>
              </a:rPr>
              <a:t>Expired internet draft</a:t>
            </a:r>
            <a:r>
              <a:rPr lang="en-US">
                <a:highlight>
                  <a:srgbClr val="FFFFFF"/>
                </a:highlight>
              </a:rPr>
              <a:t>, </a:t>
            </a:r>
            <a:r>
              <a:rPr lang="en-DE">
                <a:highlight>
                  <a:srgbClr val="FFFFFF"/>
                </a:highlight>
              </a:rPr>
              <a:t>S</a:t>
            </a:r>
            <a:r>
              <a:rPr lang="en-GB">
                <a:highlight>
                  <a:srgbClr val="FFFFFF"/>
                </a:highlight>
              </a:rPr>
              <a:t>A</a:t>
            </a:r>
            <a:r>
              <a:rPr lang="en-DE">
                <a:highlight>
                  <a:srgbClr val="FFFFFF"/>
                </a:highlight>
              </a:rPr>
              <a:t>4 </a:t>
            </a:r>
            <a:r>
              <a:rPr lang="en-GB">
                <a:highlight>
                  <a:srgbClr val="FFFFFF"/>
                </a:highlight>
              </a:rPr>
              <a:t>a</a:t>
            </a:r>
            <a:r>
              <a:rPr lang="en-DE">
                <a:highlight>
                  <a:srgbClr val="FFFFFF"/>
                </a:highlight>
              </a:rPr>
              <a:t>n</a:t>
            </a:r>
            <a:r>
              <a:rPr lang="en-GB">
                <a:highlight>
                  <a:srgbClr val="FFFFFF"/>
                </a:highlight>
              </a:rPr>
              <a:t>d</a:t>
            </a:r>
            <a:r>
              <a:rPr lang="en-DE">
                <a:highlight>
                  <a:srgbClr val="FFFFFF"/>
                </a:highlight>
              </a:rPr>
              <a:t> </a:t>
            </a:r>
            <a:r>
              <a:rPr lang="en-US">
                <a:highlight>
                  <a:srgbClr val="FFFFFF"/>
                </a:highlight>
              </a:rPr>
              <a:t>SA</a:t>
            </a:r>
            <a:r>
              <a:rPr lang="en-DE">
                <a:highlight>
                  <a:srgbClr val="FFFFFF"/>
                </a:highlight>
              </a:rPr>
              <a:t>5</a:t>
            </a:r>
            <a:r>
              <a:rPr lang="en-US">
                <a:highlight>
                  <a:srgbClr val="FFFFFF"/>
                </a:highlight>
              </a:rPr>
              <a:t> referenced </a:t>
            </a:r>
            <a:r>
              <a:rPr lang="en-DE">
                <a:highlight>
                  <a:srgbClr val="FFFFFF"/>
                </a:highlight>
                <a:hlinkClick r:id="rId3"/>
              </a:rPr>
              <a:t>o</a:t>
            </a:r>
            <a:r>
              <a:rPr lang="en-GB">
                <a:highlight>
                  <a:srgbClr val="FFFFFF"/>
                </a:highlight>
                <a:hlinkClick r:id="rId3"/>
              </a:rPr>
              <a:t>l</a:t>
            </a:r>
            <a:r>
              <a:rPr lang="en-DE">
                <a:highlight>
                  <a:srgbClr val="FFFFFF"/>
                </a:highlight>
                <a:hlinkClick r:id="rId3"/>
              </a:rPr>
              <a:t>d</a:t>
            </a:r>
            <a:r>
              <a:rPr lang="en-GB">
                <a:highlight>
                  <a:srgbClr val="FFFFFF"/>
                </a:highlight>
                <a:hlinkClick r:id="rId3"/>
              </a:rPr>
              <a:t>e</a:t>
            </a:r>
            <a:r>
              <a:rPr lang="en-DE">
                <a:highlight>
                  <a:srgbClr val="FFFFFF"/>
                </a:highlight>
                <a:hlinkClick r:id="rId3"/>
              </a:rPr>
              <a:t>r </a:t>
            </a:r>
            <a:r>
              <a:rPr lang="en-GB">
                <a:highlight>
                  <a:srgbClr val="FFFFFF"/>
                </a:highlight>
                <a:hlinkClick r:id="rId3"/>
              </a:rPr>
              <a:t>v</a:t>
            </a:r>
            <a:r>
              <a:rPr lang="en-DE">
                <a:highlight>
                  <a:srgbClr val="FFFFFF"/>
                </a:highlight>
                <a:hlinkClick r:id="rId3"/>
              </a:rPr>
              <a:t>e</a:t>
            </a:r>
            <a:r>
              <a:rPr lang="en-GB">
                <a:highlight>
                  <a:srgbClr val="FFFFFF"/>
                </a:highlight>
                <a:hlinkClick r:id="rId3"/>
              </a:rPr>
              <a:t>r</a:t>
            </a:r>
            <a:r>
              <a:rPr lang="en-DE">
                <a:highlight>
                  <a:srgbClr val="FFFFFF"/>
                </a:highlight>
                <a:hlinkClick r:id="rId3"/>
              </a:rPr>
              <a:t>s</a:t>
            </a:r>
            <a:r>
              <a:rPr lang="en-GB">
                <a:highlight>
                  <a:srgbClr val="FFFFFF"/>
                </a:highlight>
                <a:hlinkClick r:id="rId3"/>
              </a:rPr>
              <a:t>i</a:t>
            </a:r>
            <a:r>
              <a:rPr lang="en-DE">
                <a:highlight>
                  <a:srgbClr val="FFFFFF"/>
                </a:highlight>
                <a:hlinkClick r:id="rId3"/>
              </a:rPr>
              <a:t>o</a:t>
            </a:r>
            <a:r>
              <a:rPr lang="en-GB">
                <a:highlight>
                  <a:srgbClr val="FFFFFF"/>
                </a:highlight>
                <a:hlinkClick r:id="rId3"/>
              </a:rPr>
              <a:t>n</a:t>
            </a:r>
            <a:r>
              <a:rPr lang="en-DE">
                <a:highlight>
                  <a:srgbClr val="FFFFFF"/>
                </a:highlight>
                <a:hlinkClick r:id="rId3"/>
              </a:rPr>
              <a:t>s </a:t>
            </a:r>
            <a:r>
              <a:rPr lang="en-US">
                <a:highlight>
                  <a:srgbClr val="FFFFFF"/>
                </a:highlight>
              </a:rPr>
              <a:t>in </a:t>
            </a:r>
            <a:r>
              <a:rPr lang="en-DE">
                <a:highlight>
                  <a:srgbClr val="FFFFFF"/>
                </a:highlight>
              </a:rPr>
              <a:t> </a:t>
            </a:r>
            <a:r>
              <a:rPr lang="en-GB">
                <a:highlight>
                  <a:srgbClr val="FFFFFF"/>
                </a:highlight>
              </a:rPr>
              <a:t>T</a:t>
            </a:r>
            <a:r>
              <a:rPr lang="en-DE">
                <a:highlight>
                  <a:srgbClr val="FFFFFF"/>
                </a:highlight>
              </a:rPr>
              <a:t>S 26.346, </a:t>
            </a:r>
            <a:r>
              <a:rPr lang="en-GB">
                <a:highlight>
                  <a:srgbClr val="FFFFFF"/>
                </a:highlight>
              </a:rPr>
              <a:t>T</a:t>
            </a:r>
            <a:r>
              <a:rPr lang="en-DE">
                <a:highlight>
                  <a:srgbClr val="FFFFFF"/>
                </a:highlight>
              </a:rPr>
              <a:t>S 26.348, T</a:t>
            </a:r>
            <a:r>
              <a:rPr lang="en-GB">
                <a:highlight>
                  <a:srgbClr val="FFFFFF"/>
                </a:highlight>
              </a:rPr>
              <a:t>S</a:t>
            </a:r>
            <a:r>
              <a:rPr lang="en-DE">
                <a:highlight>
                  <a:srgbClr val="FFFFFF"/>
                </a:highlight>
              </a:rPr>
              <a:t> 32.158 </a:t>
            </a:r>
            <a:r>
              <a:rPr lang="en-GB">
                <a:highlight>
                  <a:srgbClr val="FFFFFF"/>
                </a:highlight>
              </a:rPr>
              <a:t>a</a:t>
            </a:r>
            <a:r>
              <a:rPr lang="en-DE">
                <a:highlight>
                  <a:srgbClr val="FFFFFF"/>
                </a:highlight>
              </a:rPr>
              <a:t>nd TS 3</a:t>
            </a:r>
            <a:r>
              <a:rPr lang="en-US">
                <a:highlight>
                  <a:srgbClr val="FFFFFF"/>
                </a:highlight>
              </a:rPr>
              <a:t>2.</a:t>
            </a:r>
            <a:r>
              <a:rPr lang="en-DE">
                <a:highlight>
                  <a:srgbClr val="FFFFFF"/>
                </a:highlight>
              </a:rPr>
              <a:t>160</a:t>
            </a:r>
          </a:p>
          <a:p>
            <a:pPr>
              <a:defRPr/>
            </a:pPr>
            <a:r>
              <a:rPr lang="en-DE" sz="2000">
                <a:highlight>
                  <a:srgbClr val="FFFFFF"/>
                </a:highlight>
              </a:rPr>
              <a:t>Note: </a:t>
            </a:r>
            <a:r>
              <a:rPr lang="en-GB" sz="2000">
                <a:highlight>
                  <a:srgbClr val="FFFFFF"/>
                </a:highlight>
              </a:rPr>
              <a:t>T</a:t>
            </a:r>
            <a:r>
              <a:rPr lang="en-US" sz="2000">
                <a:highlight>
                  <a:srgbClr val="FFFFFF"/>
                </a:highlight>
              </a:rPr>
              <a:t>he JSON Schema TSC ( </a:t>
            </a:r>
            <a:r>
              <a:rPr lang="en-US" sz="2000" u="sng">
                <a:highlight>
                  <a:srgbClr val="FFFFFF"/>
                </a:highlight>
                <a:hlinkClick r:id="rId4"/>
              </a:rPr>
              <a:t>https://json-schema.org/slack</a:t>
            </a:r>
            <a:r>
              <a:rPr lang="en-DE" sz="2000" u="sng">
                <a:highlight>
                  <a:srgbClr val="FFFFFF"/>
                </a:highlight>
              </a:rPr>
              <a:t> )</a:t>
            </a:r>
            <a:r>
              <a:rPr lang="en-US" sz="2000">
                <a:highlight>
                  <a:srgbClr val="FFFFFF"/>
                </a:highlight>
              </a:rPr>
              <a:t>, they did not intend to standardize JSON Schema at IETF.</a:t>
            </a:r>
            <a:br>
              <a:rPr lang="en-US" sz="2000">
                <a:highlight>
                  <a:srgbClr val="FFFFFF"/>
                </a:highlight>
              </a:rPr>
            </a:br>
            <a:r>
              <a:rPr lang="en-US" sz="2000">
                <a:highlight>
                  <a:srgbClr val="FFFFFF"/>
                </a:highlight>
              </a:rPr>
              <a:t>The latest versions of JSON Schema can be found here: </a:t>
            </a:r>
            <a:r>
              <a:rPr lang="en-US" sz="2000" u="sng">
                <a:highlight>
                  <a:srgbClr val="FFFFFF"/>
                </a:highlight>
                <a:hlinkClick r:id="rId5"/>
              </a:rPr>
              <a:t>https://json-schema.org/specification</a:t>
            </a:r>
            <a:br>
              <a:rPr lang="en-US" sz="2000">
                <a:highlight>
                  <a:srgbClr val="FFFFFF"/>
                </a:highlight>
              </a:rPr>
            </a:br>
            <a:r>
              <a:rPr lang="en-US" sz="2000">
                <a:highlight>
                  <a:srgbClr val="FFFFFF"/>
                </a:highlight>
              </a:rPr>
              <a:t>When referencing JSON Schema, it can be helpful to include a specific version, such as 2020-12.</a:t>
            </a:r>
            <a:br>
              <a:rPr lang="en-US" sz="2000">
                <a:highlight>
                  <a:srgbClr val="FFFFFF"/>
                </a:highlight>
              </a:rPr>
            </a:br>
            <a:r>
              <a:rPr lang="en-US" sz="2000">
                <a:highlight>
                  <a:srgbClr val="FFFFFF"/>
                </a:highlight>
              </a:rPr>
              <a:t>For example of a library referencing supported versions, see: </a:t>
            </a:r>
            <a:r>
              <a:rPr lang="en-US" sz="2000" u="sng">
                <a:highlight>
                  <a:srgbClr val="FFFFFF"/>
                </a:highlight>
                <a:hlinkClick r:id="rId6"/>
              </a:rPr>
              <a:t>https://ajv.js.org/json-schema.html</a:t>
            </a:r>
            <a:br>
              <a:rPr lang="en-US" sz="2000">
                <a:highlight>
                  <a:srgbClr val="FFFFFF"/>
                </a:highlight>
              </a:rPr>
            </a:br>
            <a:endParaRPr lang="en-US" sz="200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Tree>
    <p:extLst>
      <p:ext uri="{BB962C8B-B14F-4D97-AF65-F5344CB8AC3E}">
        <p14:creationId xmlns:p14="http://schemas.microsoft.com/office/powerpoint/2010/main" val="35729478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(3/4)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GB">
                <a:highlight>
                  <a:srgbClr val="FFFFFF"/>
                </a:highlight>
                <a:hlinkClick r:id="rId2"/>
              </a:rPr>
              <a:t>draft-handrews-json-schema-hyperschema</a:t>
            </a:r>
            <a:endParaRPr lang="en-DE">
              <a:highlight>
                <a:srgbClr val="FFFFFF"/>
              </a:highlight>
            </a:endParaRPr>
          </a:p>
          <a:p>
            <a:pPr lvl="1">
              <a:defRPr/>
            </a:pPr>
            <a:r>
              <a:rPr lang="en-US">
                <a:highlight>
                  <a:srgbClr val="FFFFFF"/>
                </a:highlight>
              </a:rPr>
              <a:t>Title: </a:t>
            </a:r>
            <a:r>
              <a:rPr lang="en-GB">
                <a:highlight>
                  <a:srgbClr val="FFFFFF"/>
                </a:highlight>
              </a:rPr>
              <a:t>JSON Hyper-Schema: A Vocabulary for Hypermedia Annotation of JSON</a:t>
            </a:r>
          </a:p>
          <a:p>
            <a:pPr lvl="1">
              <a:defRPr/>
            </a:pPr>
            <a:r>
              <a:rPr lang="en-US">
                <a:highlight>
                  <a:srgbClr val="FFFFFF"/>
                </a:highlight>
              </a:rPr>
              <a:t>Status: </a:t>
            </a:r>
            <a:r>
              <a:rPr lang="de-DE">
                <a:highlight>
                  <a:srgbClr val="FFFFFF"/>
                </a:highlight>
              </a:rPr>
              <a:t>Last version published in 0</a:t>
            </a:r>
            <a:r>
              <a:rPr lang="en-DE">
                <a:highlight>
                  <a:srgbClr val="FFFFFF"/>
                </a:highlight>
              </a:rPr>
              <a:t>9</a:t>
            </a:r>
            <a:r>
              <a:rPr lang="de-DE">
                <a:highlight>
                  <a:srgbClr val="FFFFFF"/>
                </a:highlight>
              </a:rPr>
              <a:t>/20</a:t>
            </a:r>
            <a:r>
              <a:rPr lang="en-DE">
                <a:highlight>
                  <a:srgbClr val="FFFFFF"/>
                </a:highlight>
              </a:rPr>
              <a:t>19</a:t>
            </a:r>
            <a:endParaRPr lang="en-US">
              <a:solidFill>
                <a:srgbClr val="FF0000"/>
              </a:solidFill>
              <a:highlight>
                <a:srgbClr val="FFFFFF"/>
              </a:highlight>
            </a:endParaRPr>
          </a:p>
          <a:p>
            <a:pPr lvl="1">
              <a:defRPr/>
            </a:pPr>
            <a:r>
              <a:rPr lang="de-DE">
                <a:highlight>
                  <a:srgbClr val="FFFFFF"/>
                </a:highlight>
              </a:rPr>
              <a:t>Expired internet draft</a:t>
            </a:r>
            <a:r>
              <a:rPr lang="en-US">
                <a:highlight>
                  <a:srgbClr val="FFFFFF"/>
                </a:highlight>
              </a:rPr>
              <a:t>, SA</a:t>
            </a:r>
            <a:r>
              <a:rPr lang="en-DE">
                <a:highlight>
                  <a:srgbClr val="FFFFFF"/>
                </a:highlight>
              </a:rPr>
              <a:t>5</a:t>
            </a:r>
            <a:r>
              <a:rPr lang="en-US">
                <a:highlight>
                  <a:srgbClr val="FFFFFF"/>
                </a:highlight>
              </a:rPr>
              <a:t> referenced </a:t>
            </a:r>
            <a:r>
              <a:rPr lang="en-DE">
                <a:highlight>
                  <a:srgbClr val="FFFFFF"/>
                </a:highlight>
                <a:hlinkClick r:id="rId3"/>
              </a:rPr>
              <a:t>o</a:t>
            </a:r>
            <a:r>
              <a:rPr lang="en-GB">
                <a:highlight>
                  <a:srgbClr val="FFFFFF"/>
                </a:highlight>
                <a:hlinkClick r:id="rId3"/>
              </a:rPr>
              <a:t>l</a:t>
            </a:r>
            <a:r>
              <a:rPr lang="en-DE">
                <a:highlight>
                  <a:srgbClr val="FFFFFF"/>
                </a:highlight>
                <a:hlinkClick r:id="rId3"/>
              </a:rPr>
              <a:t>d</a:t>
            </a:r>
            <a:r>
              <a:rPr lang="en-GB">
                <a:highlight>
                  <a:srgbClr val="FFFFFF"/>
                </a:highlight>
                <a:hlinkClick r:id="rId3"/>
              </a:rPr>
              <a:t>e</a:t>
            </a:r>
            <a:r>
              <a:rPr lang="en-DE">
                <a:highlight>
                  <a:srgbClr val="FFFFFF"/>
                </a:highlight>
                <a:hlinkClick r:id="rId3"/>
              </a:rPr>
              <a:t>r </a:t>
            </a:r>
            <a:r>
              <a:rPr lang="en-GB">
                <a:highlight>
                  <a:srgbClr val="FFFFFF"/>
                </a:highlight>
                <a:hlinkClick r:id="rId3"/>
              </a:rPr>
              <a:t>v</a:t>
            </a:r>
            <a:r>
              <a:rPr lang="en-DE">
                <a:highlight>
                  <a:srgbClr val="FFFFFF"/>
                </a:highlight>
                <a:hlinkClick r:id="rId3"/>
              </a:rPr>
              <a:t>e</a:t>
            </a:r>
            <a:r>
              <a:rPr lang="en-GB">
                <a:highlight>
                  <a:srgbClr val="FFFFFF"/>
                </a:highlight>
                <a:hlinkClick r:id="rId3"/>
              </a:rPr>
              <a:t>r</a:t>
            </a:r>
            <a:r>
              <a:rPr lang="en-DE">
                <a:highlight>
                  <a:srgbClr val="FFFFFF"/>
                </a:highlight>
                <a:hlinkClick r:id="rId3"/>
              </a:rPr>
              <a:t>s</a:t>
            </a:r>
            <a:r>
              <a:rPr lang="en-GB">
                <a:highlight>
                  <a:srgbClr val="FFFFFF"/>
                </a:highlight>
                <a:hlinkClick r:id="rId3"/>
              </a:rPr>
              <a:t>i</a:t>
            </a:r>
            <a:r>
              <a:rPr lang="en-DE">
                <a:highlight>
                  <a:srgbClr val="FFFFFF"/>
                </a:highlight>
                <a:hlinkClick r:id="rId3"/>
              </a:rPr>
              <a:t>o</a:t>
            </a:r>
            <a:r>
              <a:rPr lang="en-GB">
                <a:highlight>
                  <a:srgbClr val="FFFFFF"/>
                </a:highlight>
                <a:hlinkClick r:id="rId3"/>
              </a:rPr>
              <a:t>n</a:t>
            </a:r>
            <a:r>
              <a:rPr lang="en-DE">
                <a:highlight>
                  <a:srgbClr val="FFFFFF"/>
                </a:highlight>
                <a:hlinkClick r:id="rId3"/>
              </a:rPr>
              <a:t>s </a:t>
            </a:r>
            <a:r>
              <a:rPr lang="en-US">
                <a:highlight>
                  <a:srgbClr val="FFFFFF"/>
                </a:highlight>
              </a:rPr>
              <a:t>in </a:t>
            </a:r>
            <a:r>
              <a:rPr lang="en-DE">
                <a:highlight>
                  <a:srgbClr val="FFFFFF"/>
                </a:highlight>
              </a:rPr>
              <a:t>T</a:t>
            </a:r>
            <a:r>
              <a:rPr lang="en-GB">
                <a:highlight>
                  <a:srgbClr val="FFFFFF"/>
                </a:highlight>
              </a:rPr>
              <a:t>S</a:t>
            </a:r>
            <a:r>
              <a:rPr lang="en-DE">
                <a:highlight>
                  <a:srgbClr val="FFFFFF"/>
                </a:highlight>
              </a:rPr>
              <a:t> 32.158 </a:t>
            </a:r>
            <a:r>
              <a:rPr lang="en-GB">
                <a:highlight>
                  <a:srgbClr val="FFFFFF"/>
                </a:highlight>
              </a:rPr>
              <a:t>a</a:t>
            </a:r>
            <a:r>
              <a:rPr lang="en-DE">
                <a:highlight>
                  <a:srgbClr val="FFFFFF"/>
                </a:highlight>
              </a:rPr>
              <a:t>nd TS 3</a:t>
            </a:r>
            <a:r>
              <a:rPr lang="en-US">
                <a:highlight>
                  <a:srgbClr val="FFFFFF"/>
                </a:highlight>
              </a:rPr>
              <a:t>2.</a:t>
            </a:r>
            <a:r>
              <a:rPr lang="en-DE">
                <a:highlight>
                  <a:srgbClr val="FFFFFF"/>
                </a:highlight>
              </a:rPr>
              <a:t>160</a:t>
            </a:r>
          </a:p>
          <a:p>
            <a:pPr marL="457200" lvl="1" indent="0">
              <a:buNone/>
              <a:defRPr/>
            </a:pPr>
            <a:r>
              <a:rPr lang="en-GB">
                <a:highlight>
                  <a:srgbClr val="FFFFFF"/>
                </a:highlight>
              </a:rPr>
              <a:t> </a:t>
            </a:r>
            <a:r>
              <a:rPr lang="en-DE">
                <a:highlight>
                  <a:srgbClr val="FFFFFF"/>
                </a:highlight>
              </a:rPr>
              <a:t>T</a:t>
            </a:r>
            <a:r>
              <a:rPr lang="en-GB">
                <a:highlight>
                  <a:srgbClr val="FFFFFF"/>
                </a:highlight>
              </a:rPr>
              <a:t>he authors</a:t>
            </a:r>
            <a:r>
              <a:rPr lang="en-DE">
                <a:highlight>
                  <a:srgbClr val="FFFFFF"/>
                </a:highlight>
              </a:rPr>
              <a:t> </a:t>
            </a:r>
            <a:r>
              <a:rPr lang="en-GB">
                <a:highlight>
                  <a:srgbClr val="FFFFFF"/>
                </a:highlight>
              </a:rPr>
              <a:t>c</a:t>
            </a:r>
            <a:r>
              <a:rPr lang="en-DE">
                <a:highlight>
                  <a:srgbClr val="FFFFFF"/>
                </a:highlight>
              </a:rPr>
              <a:t>o</a:t>
            </a:r>
            <a:r>
              <a:rPr lang="en-GB">
                <a:highlight>
                  <a:srgbClr val="FFFFFF"/>
                </a:highlight>
              </a:rPr>
              <a:t>n</a:t>
            </a:r>
            <a:r>
              <a:rPr lang="en-DE">
                <a:highlight>
                  <a:srgbClr val="FFFFFF"/>
                </a:highlight>
              </a:rPr>
              <a:t>t</a:t>
            </a:r>
            <a:r>
              <a:rPr lang="en-GB">
                <a:highlight>
                  <a:srgbClr val="FFFFFF"/>
                </a:highlight>
              </a:rPr>
              <a:t>a</a:t>
            </a:r>
            <a:r>
              <a:rPr lang="en-DE">
                <a:highlight>
                  <a:srgbClr val="FFFFFF"/>
                </a:highlight>
              </a:rPr>
              <a:t>c</a:t>
            </a:r>
            <a:r>
              <a:rPr lang="en-GB">
                <a:highlight>
                  <a:srgbClr val="FFFFFF"/>
                </a:highlight>
              </a:rPr>
              <a:t>t</a:t>
            </a:r>
            <a:r>
              <a:rPr lang="en-DE">
                <a:highlight>
                  <a:srgbClr val="FFFFFF"/>
                </a:highlight>
              </a:rPr>
              <a:t>e</a:t>
            </a:r>
            <a:r>
              <a:rPr lang="en-GB">
                <a:highlight>
                  <a:srgbClr val="FFFFFF"/>
                </a:highlight>
              </a:rPr>
              <a:t>d.</a:t>
            </a:r>
            <a:r>
              <a:rPr lang="en-DE">
                <a:highlight>
                  <a:srgbClr val="FFFFFF"/>
                </a:highlight>
              </a:rPr>
              <a:t> </a:t>
            </a:r>
            <a:r>
              <a:rPr lang="en-GB">
                <a:highlight>
                  <a:srgbClr val="FFFFFF"/>
                </a:highlight>
              </a:rPr>
              <a:t>if the authors do not respond </a:t>
            </a:r>
            <a:r>
              <a:rPr lang="en-DE">
                <a:highlight>
                  <a:srgbClr val="FFFFFF"/>
                </a:highlight>
              </a:rPr>
              <a:t>c</a:t>
            </a:r>
            <a:r>
              <a:rPr lang="en-GB">
                <a:highlight>
                  <a:srgbClr val="FFFFFF"/>
                </a:highlight>
              </a:rPr>
              <a:t>o</a:t>
            </a:r>
            <a:r>
              <a:rPr lang="en-DE">
                <a:highlight>
                  <a:srgbClr val="FFFFFF"/>
                </a:highlight>
              </a:rPr>
              <a:t>n</a:t>
            </a:r>
            <a:r>
              <a:rPr lang="en-GB">
                <a:highlight>
                  <a:srgbClr val="FFFFFF"/>
                </a:highlight>
              </a:rPr>
              <a:t>t</a:t>
            </a:r>
            <a:r>
              <a:rPr lang="en-DE">
                <a:highlight>
                  <a:srgbClr val="FFFFFF"/>
                </a:highlight>
              </a:rPr>
              <a:t>a</a:t>
            </a:r>
            <a:r>
              <a:rPr lang="en-GB">
                <a:highlight>
                  <a:srgbClr val="FFFFFF"/>
                </a:highlight>
              </a:rPr>
              <a:t>c</a:t>
            </a:r>
            <a:r>
              <a:rPr lang="en-DE">
                <a:highlight>
                  <a:srgbClr val="FFFFFF"/>
                </a:highlight>
              </a:rPr>
              <a:t>t</a:t>
            </a:r>
            <a:r>
              <a:rPr lang="en-GB">
                <a:highlight>
                  <a:srgbClr val="FFFFFF"/>
                </a:highlight>
              </a:rPr>
              <a:t> </a:t>
            </a:r>
            <a:r>
              <a:rPr lang="en-GB" u="sng">
                <a:highlight>
                  <a:srgbClr val="FFFFFF"/>
                </a:highlight>
                <a:hlinkClick r:id="rId4"/>
              </a:rPr>
              <a:t>wit-ads@ietf.org</a:t>
            </a:r>
            <a:r>
              <a:rPr lang="en-GB">
                <a:highlight>
                  <a:srgbClr val="FFFFFF"/>
                </a:highlight>
              </a:rPr>
              <a:t> .</a:t>
            </a:r>
          </a:p>
          <a:p>
            <a:pPr lvl="0"/>
            <a:r>
              <a:rPr lang="de-DE" u="sng">
                <a:hlinkClick r:id="rId5"/>
              </a:rPr>
              <a:t>draft-kelly-json-hal-11 (ietf.org)</a:t>
            </a:r>
            <a:r>
              <a:rPr lang="en-GB"/>
              <a:t> </a:t>
            </a:r>
          </a:p>
          <a:p>
            <a:pPr lvl="1"/>
            <a:r>
              <a:rPr lang="en-US"/>
              <a:t>Title: </a:t>
            </a:r>
            <a:r>
              <a:rPr lang="en-GB"/>
              <a:t>JSON Hypertext Application Language</a:t>
            </a:r>
          </a:p>
          <a:p>
            <a:pPr lvl="1"/>
            <a:r>
              <a:rPr lang="en-US"/>
              <a:t>Status: </a:t>
            </a:r>
            <a:r>
              <a:rPr lang="en-GB"/>
              <a:t>Last version published in 1</a:t>
            </a:r>
            <a:r>
              <a:rPr lang="en-DE"/>
              <a:t>1</a:t>
            </a:r>
            <a:r>
              <a:rPr lang="en-GB"/>
              <a:t>/20</a:t>
            </a:r>
            <a:r>
              <a:rPr lang="en-DE"/>
              <a:t>23</a:t>
            </a:r>
            <a:endParaRPr lang="en-GB"/>
          </a:p>
          <a:p>
            <a:pPr lvl="1"/>
            <a:r>
              <a:rPr lang="en-GB"/>
              <a:t>Expired internet draft</a:t>
            </a:r>
            <a:r>
              <a:rPr lang="en-US"/>
              <a:t>, </a:t>
            </a:r>
            <a:r>
              <a:rPr lang="en-DE"/>
              <a:t>C</a:t>
            </a:r>
            <a:r>
              <a:rPr lang="en-GB"/>
              <a:t>T</a:t>
            </a:r>
            <a:r>
              <a:rPr lang="en-DE"/>
              <a:t>4</a:t>
            </a:r>
            <a:r>
              <a:rPr lang="en-US"/>
              <a:t> referenced in </a:t>
            </a:r>
            <a:r>
              <a:rPr lang="en-DE"/>
              <a:t>T</a:t>
            </a:r>
            <a:r>
              <a:rPr lang="en-GB"/>
              <a:t>S</a:t>
            </a:r>
            <a:r>
              <a:rPr lang="en-DE"/>
              <a:t> 29.501</a:t>
            </a:r>
            <a:br>
              <a:rPr lang="en-DE"/>
            </a:br>
            <a:r>
              <a:rPr lang="en-GB"/>
              <a:t>I</a:t>
            </a:r>
            <a:r>
              <a:rPr lang="en-DE"/>
              <a:t>S</a:t>
            </a:r>
            <a:r>
              <a:rPr lang="en-GB"/>
              <a:t>E</a:t>
            </a:r>
            <a:r>
              <a:rPr lang="en-DE"/>
              <a:t> </a:t>
            </a:r>
            <a:r>
              <a:rPr lang="en-GB"/>
              <a:t>c</a:t>
            </a:r>
            <a:r>
              <a:rPr lang="en-DE"/>
              <a:t>o</a:t>
            </a:r>
            <a:r>
              <a:rPr lang="en-GB"/>
              <a:t>n</a:t>
            </a:r>
            <a:r>
              <a:rPr lang="en-DE"/>
              <a:t>t</a:t>
            </a:r>
            <a:r>
              <a:rPr lang="en-GB"/>
              <a:t>a</a:t>
            </a:r>
            <a:r>
              <a:rPr lang="en-DE"/>
              <a:t>c</a:t>
            </a:r>
            <a:r>
              <a:rPr lang="en-GB"/>
              <a:t>t</a:t>
            </a:r>
            <a:r>
              <a:rPr lang="en-DE"/>
              <a:t>e</a:t>
            </a:r>
            <a:r>
              <a:rPr lang="en-GB"/>
              <a:t>d</a:t>
            </a:r>
            <a:r>
              <a:rPr lang="en-DE"/>
              <a:t> </a:t>
            </a:r>
            <a:r>
              <a:rPr lang="en-GB"/>
              <a:t>a</a:t>
            </a:r>
            <a:r>
              <a:rPr lang="en-DE"/>
              <a:t>b</a:t>
            </a:r>
            <a:r>
              <a:rPr lang="en-GB"/>
              <a:t>o</a:t>
            </a:r>
            <a:r>
              <a:rPr lang="en-DE"/>
              <a:t>ut  </a:t>
            </a:r>
            <a:r>
              <a:rPr lang="en-GB"/>
              <a:t>t</a:t>
            </a:r>
            <a:r>
              <a:rPr lang="en-DE"/>
              <a:t>h</a:t>
            </a:r>
            <a:r>
              <a:rPr lang="en-GB"/>
              <a:t>e</a:t>
            </a:r>
            <a:r>
              <a:rPr lang="en-DE"/>
              <a:t>  </a:t>
            </a:r>
            <a:r>
              <a:rPr lang="en-GB"/>
              <a:t>s</a:t>
            </a:r>
            <a:r>
              <a:rPr lang="en-DE"/>
              <a:t>t</a:t>
            </a:r>
            <a:r>
              <a:rPr lang="en-GB"/>
              <a:t>a</a:t>
            </a:r>
            <a:r>
              <a:rPr lang="en-DE"/>
              <a:t>t</a:t>
            </a:r>
            <a:r>
              <a:rPr lang="en-GB"/>
              <a:t>u</a:t>
            </a:r>
            <a:r>
              <a:rPr lang="en-DE"/>
              <a:t>s</a:t>
            </a:r>
            <a:endParaRPr lang="en-GB"/>
          </a:p>
          <a:p>
            <a:pPr>
              <a:defRPr/>
            </a:pPr>
            <a:endParaRPr lang="fr-FR" dirty="0"/>
          </a:p>
          <a:p>
            <a:pPr>
              <a:defRPr/>
            </a:pPr>
            <a:endParaRPr lang="fr-FR" dirty="0"/>
          </a:p>
        </p:txBody>
      </p:sp>
    </p:spTree>
    <p:extLst>
      <p:ext uri="{BB962C8B-B14F-4D97-AF65-F5344CB8AC3E}">
        <p14:creationId xmlns:p14="http://schemas.microsoft.com/office/powerpoint/2010/main" val="163123433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(4/4)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lvl="0"/>
            <a:r>
              <a:rPr lang="en-US">
                <a:highlight>
                  <a:srgbClr val="FFFFFF"/>
                </a:highlight>
              </a:rPr>
              <a:t> </a:t>
            </a:r>
            <a:r>
              <a:rPr lang="en-US" altLang="en-US">
                <a:solidFill>
                  <a:srgbClr val="212529"/>
                </a:solidFill>
                <a:latin typeface="Inter"/>
                <a:hlinkClick r:id="rId2"/>
              </a:rPr>
              <a:t>draft-holmberg-sipcore-auth-id-01</a:t>
            </a:r>
            <a:endParaRPr lang="en-US">
              <a:highlight>
                <a:srgbClr val="FFFFFF"/>
              </a:highlight>
            </a:endParaRPr>
          </a:p>
          <a:p>
            <a:pPr lvl="1">
              <a:defRPr/>
            </a:pPr>
            <a:r>
              <a:rPr lang="en-US">
                <a:highlight>
                  <a:srgbClr val="FFFFFF"/>
                </a:highlight>
              </a:rPr>
              <a:t>Title: </a:t>
            </a:r>
            <a:r>
              <a:rPr lang="en-GB">
                <a:highlight>
                  <a:srgbClr val="FFFFFF"/>
                </a:highlight>
              </a:rPr>
              <a:t>Authorization server identity</a:t>
            </a:r>
          </a:p>
          <a:p>
            <a:pPr lvl="1">
              <a:defRPr/>
            </a:pPr>
            <a:r>
              <a:rPr lang="en-US">
                <a:highlight>
                  <a:srgbClr val="FFFFFF"/>
                </a:highlight>
              </a:rPr>
              <a:t>Status: </a:t>
            </a:r>
            <a:r>
              <a:rPr lang="de-DE">
                <a:highlight>
                  <a:srgbClr val="FFFFFF"/>
                </a:highlight>
              </a:rPr>
              <a:t>Last version published in 0</a:t>
            </a:r>
            <a:r>
              <a:rPr lang="en-DE">
                <a:highlight>
                  <a:srgbClr val="FFFFFF"/>
                </a:highlight>
              </a:rPr>
              <a:t>5</a:t>
            </a:r>
            <a:r>
              <a:rPr lang="de-DE">
                <a:highlight>
                  <a:srgbClr val="FFFFFF"/>
                </a:highlight>
              </a:rPr>
              <a:t>/20</a:t>
            </a:r>
            <a:r>
              <a:rPr lang="en-DE">
                <a:highlight>
                  <a:srgbClr val="FFFFFF"/>
                </a:highlight>
              </a:rPr>
              <a:t>15</a:t>
            </a:r>
            <a:endParaRPr lang="en-US">
              <a:solidFill>
                <a:srgbClr val="FF0000"/>
              </a:solidFill>
              <a:highlight>
                <a:srgbClr val="FFFFFF"/>
              </a:highlight>
            </a:endParaRPr>
          </a:p>
          <a:p>
            <a:pPr lvl="1">
              <a:defRPr/>
            </a:pPr>
            <a:r>
              <a:rPr lang="de-DE">
                <a:highlight>
                  <a:srgbClr val="FFFFFF"/>
                </a:highlight>
              </a:rPr>
              <a:t>Expired internet draft</a:t>
            </a:r>
            <a:r>
              <a:rPr lang="en-US">
                <a:highlight>
                  <a:srgbClr val="FFFFFF"/>
                </a:highlight>
              </a:rPr>
              <a:t>, </a:t>
            </a:r>
            <a:r>
              <a:rPr lang="en-DE">
                <a:highlight>
                  <a:srgbClr val="FFFFFF"/>
                </a:highlight>
              </a:rPr>
              <a:t>C</a:t>
            </a:r>
            <a:r>
              <a:rPr lang="en-GB">
                <a:highlight>
                  <a:srgbClr val="FFFFFF"/>
                </a:highlight>
              </a:rPr>
              <a:t>T</a:t>
            </a:r>
            <a:r>
              <a:rPr lang="en-DE">
                <a:highlight>
                  <a:srgbClr val="FFFFFF"/>
                </a:highlight>
              </a:rPr>
              <a:t>4</a:t>
            </a:r>
            <a:r>
              <a:rPr lang="en-US">
                <a:highlight>
                  <a:srgbClr val="FFFFFF"/>
                </a:highlight>
              </a:rPr>
              <a:t> referenced in </a:t>
            </a:r>
            <a:r>
              <a:rPr lang="en-DE">
                <a:highlight>
                  <a:srgbClr val="FFFFFF"/>
                </a:highlight>
              </a:rPr>
              <a:t>T</a:t>
            </a:r>
            <a:r>
              <a:rPr lang="en-GB">
                <a:highlight>
                  <a:srgbClr val="FFFFFF"/>
                </a:highlight>
              </a:rPr>
              <a:t>S</a:t>
            </a:r>
            <a:r>
              <a:rPr lang="en-DE">
                <a:highlight>
                  <a:srgbClr val="FFFFFF"/>
                </a:highlight>
              </a:rPr>
              <a:t> 29.229</a:t>
            </a:r>
          </a:p>
          <a:p>
            <a:pPr marL="457200" lvl="1" indent="0">
              <a:buNone/>
              <a:defRPr/>
            </a:pPr>
            <a:r>
              <a:rPr lang="en-GB" sz="2000">
                <a:highlight>
                  <a:srgbClr val="FFFFFF"/>
                </a:highlight>
              </a:rPr>
              <a:t>N</a:t>
            </a:r>
            <a:r>
              <a:rPr lang="en-DE" sz="2000">
                <a:highlight>
                  <a:srgbClr val="FFFFFF"/>
                </a:highlight>
              </a:rPr>
              <a:t>o</a:t>
            </a:r>
            <a:r>
              <a:rPr lang="en-GB" sz="2000">
                <a:highlight>
                  <a:srgbClr val="FFFFFF"/>
                </a:highlight>
              </a:rPr>
              <a:t>t</a:t>
            </a:r>
            <a:r>
              <a:rPr lang="en-DE" sz="2000">
                <a:highlight>
                  <a:srgbClr val="FFFFFF"/>
                </a:highlight>
              </a:rPr>
              <a:t>e: </a:t>
            </a:r>
            <a:r>
              <a:rPr lang="en-GB" sz="2000">
                <a:highlight>
                  <a:srgbClr val="FFFFFF"/>
                </a:highlight>
              </a:rPr>
              <a:t>C</a:t>
            </a:r>
            <a:r>
              <a:rPr lang="en-DE" sz="2000">
                <a:highlight>
                  <a:srgbClr val="FFFFFF"/>
                </a:highlight>
              </a:rPr>
              <a:t>T4 </a:t>
            </a:r>
            <a:r>
              <a:rPr lang="en-GB" sz="2000">
                <a:highlight>
                  <a:srgbClr val="FFFFFF"/>
                </a:highlight>
              </a:rPr>
              <a:t>i</a:t>
            </a:r>
            <a:r>
              <a:rPr lang="en-DE" sz="2000">
                <a:highlight>
                  <a:srgbClr val="FFFFFF"/>
                </a:highlight>
              </a:rPr>
              <a:t>n</a:t>
            </a:r>
            <a:r>
              <a:rPr lang="en-GB" sz="2000">
                <a:highlight>
                  <a:srgbClr val="FFFFFF"/>
                </a:highlight>
              </a:rPr>
              <a:t>t</a:t>
            </a:r>
            <a:r>
              <a:rPr lang="en-DE" sz="2000">
                <a:highlight>
                  <a:srgbClr val="FFFFFF"/>
                </a:highlight>
              </a:rPr>
              <a:t>e</a:t>
            </a:r>
            <a:r>
              <a:rPr lang="en-GB" sz="2000">
                <a:highlight>
                  <a:srgbClr val="FFFFFF"/>
                </a:highlight>
              </a:rPr>
              <a:t>n</a:t>
            </a:r>
            <a:r>
              <a:rPr lang="en-DE" sz="2000">
                <a:highlight>
                  <a:srgbClr val="FFFFFF"/>
                </a:highlight>
              </a:rPr>
              <a:t>d</a:t>
            </a:r>
            <a:r>
              <a:rPr lang="en-GB" sz="2000">
                <a:highlight>
                  <a:srgbClr val="FFFFFF"/>
                </a:highlight>
              </a:rPr>
              <a:t>s</a:t>
            </a:r>
            <a:r>
              <a:rPr lang="en-DE" sz="2000">
                <a:highlight>
                  <a:srgbClr val="FFFFFF"/>
                </a:highlight>
              </a:rPr>
              <a:t> </a:t>
            </a:r>
            <a:r>
              <a:rPr lang="en-GB" sz="2000">
                <a:highlight>
                  <a:srgbClr val="FFFFFF"/>
                </a:highlight>
              </a:rPr>
              <a:t>t</a:t>
            </a:r>
            <a:r>
              <a:rPr lang="en-DE" sz="2000">
                <a:highlight>
                  <a:srgbClr val="FFFFFF"/>
                </a:highlight>
              </a:rPr>
              <a:t>o </a:t>
            </a:r>
            <a:r>
              <a:rPr lang="en-GB" sz="2000">
                <a:highlight>
                  <a:srgbClr val="FFFFFF"/>
                </a:highlight>
              </a:rPr>
              <a:t>r</a:t>
            </a:r>
            <a:r>
              <a:rPr lang="en-DE" sz="2000">
                <a:highlight>
                  <a:srgbClr val="FFFFFF"/>
                </a:highlight>
              </a:rPr>
              <a:t>e</a:t>
            </a:r>
            <a:r>
              <a:rPr lang="en-GB" sz="2000">
                <a:highlight>
                  <a:srgbClr val="FFFFFF"/>
                </a:highlight>
              </a:rPr>
              <a:t>m</a:t>
            </a:r>
            <a:r>
              <a:rPr lang="en-DE" sz="2000">
                <a:highlight>
                  <a:srgbClr val="FFFFFF"/>
                </a:highlight>
              </a:rPr>
              <a:t>ove the reference</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3350541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highlight>
                  <a:srgbClr val="FFFFFF"/>
                </a:highlight>
              </a:rPr>
              <a:t>n</a:t>
            </a:r>
            <a:r>
              <a:rPr lang="en-DE">
                <a:highlight>
                  <a:srgbClr val="FFFFFF"/>
                </a:highlight>
              </a:rPr>
              <a:t>o</a:t>
            </a:r>
            <a:r>
              <a:rPr lang="en-GB">
                <a:highlight>
                  <a:srgbClr val="FFFFFF"/>
                </a:highlight>
              </a:rPr>
              <a:t>n</a:t>
            </a:r>
            <a:r>
              <a:rPr lang="en-DE">
                <a:highlight>
                  <a:srgbClr val="FFFFFF"/>
                </a:highlight>
              </a:rPr>
              <a:t>e</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a:t>@</a:t>
            </a:r>
            <a:r>
              <a:rPr lang="en-US" altLang="en-US" dirty="0"/>
              <a:t>IETF#1</a:t>
            </a:r>
            <a:r>
              <a:rPr lang="en-DE" altLang="en-US"/>
              <a:t>20</a:t>
            </a:r>
            <a:r>
              <a:rPr lang="en-US" altLang="en-US" dirty="0"/>
              <a:t> (</a:t>
            </a:r>
            <a:r>
              <a:rPr lang="en-DE" altLang="en-US"/>
              <a:t>V</a:t>
            </a:r>
            <a:r>
              <a:rPr lang="en-GB" altLang="en-US" dirty="0"/>
              <a:t>a</a:t>
            </a:r>
            <a:r>
              <a:rPr lang="en-DE" altLang="en-US"/>
              <a:t>n</a:t>
            </a:r>
            <a:r>
              <a:rPr lang="en-GB" altLang="en-US" dirty="0"/>
              <a:t>c</a:t>
            </a:r>
            <a:r>
              <a:rPr lang="en-DE" altLang="en-US"/>
              <a:t>o</a:t>
            </a:r>
            <a:r>
              <a:rPr lang="en-GB" altLang="en-US" dirty="0"/>
              <a:t>v</a:t>
            </a:r>
            <a:r>
              <a:rPr lang="en-DE" altLang="en-US"/>
              <a:t>e</a:t>
            </a:r>
            <a:r>
              <a:rPr lang="en-GB" altLang="en-US" dirty="0"/>
              <a:t>r</a:t>
            </a:r>
            <a:r>
              <a:rPr lang="en-US" altLang="en-US" dirty="0"/>
              <a:t>, </a:t>
            </a:r>
            <a:r>
              <a:rPr lang="en-DE" altLang="en-US"/>
              <a:t>C</a:t>
            </a:r>
            <a:r>
              <a:rPr lang="en-GB" altLang="en-US" dirty="0"/>
              <a:t>A</a:t>
            </a:r>
            <a:r>
              <a:rPr lang="en-DE" altLang="en-US"/>
              <a:t>N</a:t>
            </a:r>
            <a:r>
              <a:rPr lang="en-US" altLang="en-US" dirty="0"/>
              <a:t>)</a:t>
            </a:r>
          </a:p>
          <a:p>
            <a:pPr lvl="1"/>
            <a:r>
              <a:rPr lang="en-GB" altLang="en-US">
                <a:highlight>
                  <a:srgbClr val="FFFFFF"/>
                </a:highlight>
              </a:rPr>
              <a:t>M</a:t>
            </a:r>
            <a:r>
              <a:rPr lang="en-DE" altLang="en-US">
                <a:highlight>
                  <a:srgbClr val="FFFFFF"/>
                </a:highlight>
              </a:rPr>
              <a:t>o</a:t>
            </a:r>
            <a:r>
              <a:rPr lang="en-GB" altLang="en-US">
                <a:highlight>
                  <a:srgbClr val="FFFFFF"/>
                </a:highlight>
              </a:rPr>
              <a:t>n</a:t>
            </a:r>
            <a:r>
              <a:rPr lang="en-DE" altLang="en-US">
                <a:highlight>
                  <a:srgbClr val="FFFFFF"/>
                </a:highlight>
              </a:rPr>
              <a:t>d</a:t>
            </a:r>
            <a:r>
              <a:rPr lang="en-GB" altLang="en-US">
                <a:highlight>
                  <a:srgbClr val="FFFFFF"/>
                </a:highlight>
              </a:rPr>
              <a:t>a</a:t>
            </a:r>
            <a:r>
              <a:rPr lang="en-DE" altLang="en-US">
                <a:highlight>
                  <a:srgbClr val="FFFFFF"/>
                </a:highlight>
              </a:rPr>
              <a:t>y 22</a:t>
            </a:r>
            <a:r>
              <a:rPr lang="en-GB" altLang="en-US">
                <a:highlight>
                  <a:srgbClr val="FFFFFF"/>
                </a:highlight>
              </a:rPr>
              <a:t>n</a:t>
            </a:r>
            <a:r>
              <a:rPr lang="en-DE" altLang="en-US">
                <a:highlight>
                  <a:srgbClr val="FFFFFF"/>
                </a:highlight>
              </a:rPr>
              <a:t>d J</a:t>
            </a:r>
            <a:r>
              <a:rPr lang="en-GB" altLang="en-US" dirty="0">
                <a:highlight>
                  <a:srgbClr val="FFFFFF"/>
                </a:highlight>
              </a:rPr>
              <a:t>u</a:t>
            </a:r>
            <a:r>
              <a:rPr lang="en-DE" altLang="en-US">
                <a:highlight>
                  <a:srgbClr val="FFFFFF"/>
                </a:highlight>
              </a:rPr>
              <a:t>l</a:t>
            </a:r>
            <a:r>
              <a:rPr lang="en-GB" altLang="en-US">
                <a:highlight>
                  <a:srgbClr val="FFFFFF"/>
                </a:highlight>
              </a:rPr>
              <a:t>y</a:t>
            </a:r>
            <a:r>
              <a:rPr lang="en-US" altLang="en-US">
                <a:highlight>
                  <a:srgbClr val="FFFFFF"/>
                </a:highlight>
              </a:rPr>
              <a:t> </a:t>
            </a:r>
            <a:r>
              <a:rPr lang="en-DE" altLang="en-US">
                <a:highlight>
                  <a:srgbClr val="FFFFFF"/>
                </a:highlight>
              </a:rPr>
              <a:t>2024</a:t>
            </a:r>
            <a:endParaRPr lang="en-US" altLang="en-US" dirty="0">
              <a:highlight>
                <a:srgbClr val="FFFFFF"/>
              </a:highlight>
            </a:endParaRPr>
          </a:p>
          <a:p>
            <a:pPr lvl="1"/>
            <a:r>
              <a:rPr lang="en-US" altLang="en-US" dirty="0">
                <a:highlight>
                  <a:srgbClr val="FFFFFF"/>
                </a:highlight>
              </a:rPr>
              <a:t>Remote </a:t>
            </a:r>
            <a:r>
              <a:rPr lang="en-US" altLang="en-US">
                <a:highlight>
                  <a:srgbClr val="FFFFFF"/>
                </a:highlight>
              </a:rPr>
              <a:t>access was provided</a:t>
            </a:r>
            <a:endParaRPr lang="en-DE" altLang="en-US">
              <a:highlight>
                <a:srgbClr val="FFFFFF"/>
              </a:highlight>
            </a:endParaRPr>
          </a:p>
          <a:p>
            <a:pPr lvl="1"/>
            <a:r>
              <a:rPr lang="en-DE" altLang="en-US">
                <a:highlight>
                  <a:srgbClr val="FFFFFF"/>
                </a:highlight>
              </a:rPr>
              <a:t>One topic was han</a:t>
            </a:r>
            <a:r>
              <a:rPr lang="en-GB" altLang="en-US">
                <a:highlight>
                  <a:srgbClr val="FFFFFF"/>
                </a:highlight>
              </a:rPr>
              <a:t>d</a:t>
            </a:r>
            <a:r>
              <a:rPr lang="en-DE" altLang="en-US">
                <a:highlight>
                  <a:srgbClr val="FFFFFF"/>
                </a:highlight>
              </a:rPr>
              <a:t>ling of expired IETF drafts</a:t>
            </a:r>
            <a:endParaRPr lang="en-US" altLang="en-US" dirty="0">
              <a:highlight>
                <a:srgbClr val="FFFFFF"/>
              </a:highlight>
            </a:endParaRPr>
          </a:p>
          <a:p>
            <a:r>
              <a:rPr lang="en-US" altLang="en-US" dirty="0">
                <a:highlight>
                  <a:srgbClr val="FFFFFF"/>
                </a:highlight>
              </a:rPr>
              <a:t>@IETF#1</a:t>
            </a:r>
            <a:r>
              <a:rPr lang="en-DE" altLang="en-US">
                <a:highlight>
                  <a:srgbClr val="FFFFFF"/>
                </a:highlight>
              </a:rPr>
              <a:t>2</a:t>
            </a:r>
            <a:r>
              <a:rPr lang="en-US" altLang="en-US" dirty="0">
                <a:highlight>
                  <a:srgbClr val="FFFFFF"/>
                </a:highlight>
              </a:rPr>
              <a:t>1 (Dublin, IRE)</a:t>
            </a:r>
          </a:p>
          <a:p>
            <a:pPr lvl="1"/>
            <a:r>
              <a:rPr lang="en-GB" altLang="en-US" dirty="0">
                <a:highlight>
                  <a:srgbClr val="FFFFFF"/>
                </a:highlight>
              </a:rPr>
              <a:t>P</a:t>
            </a:r>
            <a:r>
              <a:rPr lang="en-DE" altLang="en-US">
                <a:highlight>
                  <a:srgbClr val="FFFFFF"/>
                </a:highlight>
              </a:rPr>
              <a:t>l</a:t>
            </a:r>
            <a:r>
              <a:rPr lang="en-GB" altLang="en-US" dirty="0">
                <a:highlight>
                  <a:srgbClr val="FFFFFF"/>
                </a:highlight>
              </a:rPr>
              <a:t>a</a:t>
            </a:r>
            <a:r>
              <a:rPr lang="en-DE" altLang="en-US">
                <a:highlight>
                  <a:srgbClr val="FFFFFF"/>
                </a:highlight>
              </a:rPr>
              <a:t>n</a:t>
            </a:r>
            <a:r>
              <a:rPr lang="en-US" altLang="en-US" dirty="0">
                <a:highlight>
                  <a:srgbClr val="FFFFFF"/>
                </a:highlight>
              </a:rPr>
              <a:t>n</a:t>
            </a:r>
            <a:r>
              <a:rPr lang="en-DE" altLang="en-US">
                <a:highlight>
                  <a:srgbClr val="FFFFFF"/>
                </a:highlight>
              </a:rPr>
              <a:t>ed </a:t>
            </a:r>
            <a:r>
              <a:rPr lang="en-US" altLang="en-US" dirty="0">
                <a:highlight>
                  <a:srgbClr val="FFFFFF"/>
                </a:highlight>
              </a:rPr>
              <a:t>for 2024, November 4</a:t>
            </a:r>
          </a:p>
          <a:p>
            <a:pPr lvl="1"/>
            <a:r>
              <a:rPr lang="en-US" altLang="en-US" dirty="0">
                <a:highlight>
                  <a:srgbClr val="FFFFFF"/>
                </a:highlight>
              </a:rPr>
              <a:t>Remote access will be provided</a:t>
            </a:r>
          </a:p>
          <a:p>
            <a:pPr lvl="1"/>
            <a:endParaRPr lang="en-US" altLang="en-US" dirty="0"/>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planned for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dirty="0"/>
              <a:t>3GPP SA -&gt; QUIC</a:t>
            </a:r>
            <a:endParaRPr lang="fr-FR" altLang="en-US" dirty="0"/>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GB" sz="2400" dirty="0"/>
              <a:t>LS on Security considerations </a:t>
            </a:r>
            <a:r>
              <a:rPr lang="en-GB" sz="2400" dirty="0">
                <a:highlight>
                  <a:srgbClr val="FFFFFF"/>
                </a:highlight>
              </a:rPr>
              <a:t>for Multipath QUIC</a:t>
            </a:r>
            <a:r>
              <a:rPr lang="en-US" altLang="en-US" sz="2400" dirty="0">
                <a:highlight>
                  <a:srgbClr val="FFFFFF"/>
                </a:highlight>
              </a:rPr>
              <a:t> (2024/06/20)</a:t>
            </a:r>
            <a:r>
              <a:rPr lang="en-DE" altLang="en-US" sz="2400" dirty="0">
                <a:highlight>
                  <a:srgbClr val="FFFFFF"/>
                </a:highlight>
              </a:rPr>
              <a:t> </a:t>
            </a:r>
            <a:r>
              <a:rPr lang="en-GB" altLang="en-US" sz="2400" dirty="0">
                <a:highlight>
                  <a:srgbClr val="FFFFFF"/>
                </a:highlight>
              </a:rPr>
              <a:t>f</a:t>
            </a:r>
            <a:r>
              <a:rPr lang="en-DE" altLang="en-US" sz="2400" dirty="0">
                <a:highlight>
                  <a:srgbClr val="FFFFFF"/>
                </a:highlight>
              </a:rPr>
              <a:t>r</a:t>
            </a:r>
            <a:r>
              <a:rPr lang="en-GB" altLang="en-US" sz="2400" dirty="0">
                <a:highlight>
                  <a:srgbClr val="FFFFFF"/>
                </a:highlight>
              </a:rPr>
              <a:t>o</a:t>
            </a:r>
            <a:r>
              <a:rPr lang="en-DE" altLang="en-US" sz="2400" dirty="0">
                <a:highlight>
                  <a:srgbClr val="FFFFFF"/>
                </a:highlight>
              </a:rPr>
              <a:t>m </a:t>
            </a:r>
            <a:r>
              <a:rPr lang="en-GB" altLang="en-US" sz="2400" dirty="0">
                <a:highlight>
                  <a:srgbClr val="FFFFFF"/>
                </a:highlight>
              </a:rPr>
              <a:t>S</a:t>
            </a:r>
            <a:r>
              <a:rPr lang="en-DE" altLang="en-US" sz="2400" dirty="0">
                <a:highlight>
                  <a:srgbClr val="FFFFFF"/>
                </a:highlight>
              </a:rPr>
              <a:t>A</a:t>
            </a:r>
            <a:endParaRPr lang="en-US" altLang="en-US" sz="2400" dirty="0">
              <a:highlight>
                <a:srgbClr val="FFFFFF"/>
              </a:highlight>
            </a:endParaRPr>
          </a:p>
          <a:p>
            <a:pPr lvl="1"/>
            <a:r>
              <a:rPr lang="en-US" dirty="0">
                <a:highlight>
                  <a:srgbClr val="FFFFFF"/>
                </a:highlight>
              </a:rPr>
              <a:t>3GPP TSG SA came to the realization that section </a:t>
            </a:r>
            <a:r>
              <a:rPr lang="en-GB" dirty="0">
                <a:highlight>
                  <a:srgbClr val="FFFFFF"/>
                </a:highlight>
              </a:rPr>
              <a:t>11 (Security Considerations) in the latest version of the draft-ietf-quic-multipath-08 is currently still TBD.</a:t>
            </a:r>
            <a:endParaRPr lang="en-US" altLang="en-US" sz="2000" dirty="0">
              <a:highlight>
                <a:srgbClr val="FFFFFF"/>
              </a:highlight>
            </a:endParaRPr>
          </a:p>
          <a:p>
            <a:pPr lvl="2"/>
            <a:endParaRPr lang="en-US" altLang="en-US" sz="1600" dirty="0">
              <a:highlight>
                <a:srgbClr val="FFFFFF"/>
              </a:highlight>
            </a:endParaRPr>
          </a:p>
          <a:p>
            <a:r>
              <a:rPr lang="en-DE" altLang="en-US" sz="2400" dirty="0">
                <a:highlight>
                  <a:srgbClr val="FFFFFF"/>
                </a:highlight>
              </a:rPr>
              <a:t>F</a:t>
            </a:r>
            <a:r>
              <a:rPr lang="en-GB" altLang="en-US" sz="2400" dirty="0">
                <a:highlight>
                  <a:srgbClr val="FFFFFF"/>
                </a:highlight>
              </a:rPr>
              <a:t>e</a:t>
            </a:r>
            <a:r>
              <a:rPr lang="en-DE" altLang="en-US" sz="2400" dirty="0">
                <a:highlight>
                  <a:srgbClr val="FFFFFF"/>
                </a:highlight>
              </a:rPr>
              <a:t>e</a:t>
            </a:r>
            <a:r>
              <a:rPr lang="en-GB" altLang="en-US" sz="2400" dirty="0">
                <a:highlight>
                  <a:srgbClr val="FFFFFF"/>
                </a:highlight>
              </a:rPr>
              <a:t>d</a:t>
            </a:r>
            <a:r>
              <a:rPr lang="en-DE" altLang="en-US" sz="2400" dirty="0">
                <a:highlight>
                  <a:srgbClr val="FFFFFF"/>
                </a:highlight>
              </a:rPr>
              <a:t>b</a:t>
            </a:r>
            <a:r>
              <a:rPr lang="en-GB" altLang="en-US" sz="2400" dirty="0">
                <a:highlight>
                  <a:srgbClr val="FFFFFF"/>
                </a:highlight>
              </a:rPr>
              <a:t>a</a:t>
            </a:r>
            <a:r>
              <a:rPr lang="en-DE" altLang="en-US" sz="2400" dirty="0">
                <a:highlight>
                  <a:srgbClr val="FFFFFF"/>
                </a:highlight>
              </a:rPr>
              <a:t>c</a:t>
            </a:r>
            <a:r>
              <a:rPr lang="en-GB" altLang="en-US" sz="2400" dirty="0">
                <a:highlight>
                  <a:srgbClr val="FFFFFF"/>
                </a:highlight>
              </a:rPr>
              <a:t>k</a:t>
            </a:r>
            <a:r>
              <a:rPr lang="en-DE" altLang="en-US" sz="2400" dirty="0">
                <a:highlight>
                  <a:srgbClr val="FFFFFF"/>
                </a:highlight>
              </a:rPr>
              <a:t> </a:t>
            </a:r>
            <a:r>
              <a:rPr lang="en-GB" altLang="en-US" sz="2400" dirty="0">
                <a:highlight>
                  <a:srgbClr val="FFFFFF"/>
                </a:highlight>
              </a:rPr>
              <a:t>f</a:t>
            </a:r>
            <a:r>
              <a:rPr lang="en-DE" altLang="en-US" sz="2400" dirty="0">
                <a:highlight>
                  <a:srgbClr val="FFFFFF"/>
                </a:highlight>
              </a:rPr>
              <a:t>r</a:t>
            </a:r>
            <a:r>
              <a:rPr lang="en-GB" altLang="en-US" sz="2400" dirty="0">
                <a:highlight>
                  <a:srgbClr val="FFFFFF"/>
                </a:highlight>
              </a:rPr>
              <a:t>o</a:t>
            </a:r>
            <a:r>
              <a:rPr lang="en-DE" altLang="en-US" sz="2400" dirty="0">
                <a:highlight>
                  <a:srgbClr val="FFFFFF"/>
                </a:highlight>
              </a:rPr>
              <a:t>m </a:t>
            </a:r>
            <a:r>
              <a:rPr lang="en-GB" altLang="en-US" sz="2400" dirty="0">
                <a:highlight>
                  <a:srgbClr val="FFFFFF"/>
                </a:highlight>
              </a:rPr>
              <a:t>Q</a:t>
            </a:r>
            <a:r>
              <a:rPr lang="en-DE" altLang="en-US" sz="2400" dirty="0">
                <a:highlight>
                  <a:srgbClr val="FFFFFF"/>
                </a:highlight>
              </a:rPr>
              <a:t>U</a:t>
            </a:r>
            <a:r>
              <a:rPr lang="en-GB" altLang="en-US" sz="2400" dirty="0">
                <a:highlight>
                  <a:srgbClr val="FFFFFF"/>
                </a:highlight>
              </a:rPr>
              <a:t>I</a:t>
            </a:r>
            <a:r>
              <a:rPr lang="en-DE" altLang="en-US" sz="2400" dirty="0">
                <a:highlight>
                  <a:srgbClr val="FFFFFF"/>
                </a:highlight>
              </a:rPr>
              <a:t>C </a:t>
            </a:r>
            <a:r>
              <a:rPr lang="en-GB" altLang="en-US" sz="2400" dirty="0">
                <a:highlight>
                  <a:srgbClr val="FFFFFF"/>
                </a:highlight>
              </a:rPr>
              <a:t>W</a:t>
            </a:r>
            <a:r>
              <a:rPr lang="en-DE" altLang="en-US" sz="2400" dirty="0">
                <a:highlight>
                  <a:srgbClr val="FFFFFF"/>
                </a:highlight>
              </a:rPr>
              <a:t>G (</a:t>
            </a:r>
            <a:r>
              <a:rPr lang="en-GB" altLang="en-US" sz="2400" dirty="0">
                <a:highlight>
                  <a:srgbClr val="FFFFFF"/>
                </a:highlight>
              </a:rPr>
              <a:t>I</a:t>
            </a:r>
            <a:r>
              <a:rPr lang="en-DE" altLang="en-US" sz="2400" dirty="0">
                <a:highlight>
                  <a:srgbClr val="FFFFFF"/>
                </a:highlight>
              </a:rPr>
              <a:t>E</a:t>
            </a:r>
            <a:r>
              <a:rPr lang="en-GB" altLang="en-US" sz="2400" dirty="0">
                <a:highlight>
                  <a:srgbClr val="FFFFFF"/>
                </a:highlight>
              </a:rPr>
              <a:t>T</a:t>
            </a:r>
            <a:r>
              <a:rPr lang="en-DE" altLang="en-US" sz="2400" dirty="0">
                <a:highlight>
                  <a:srgbClr val="FFFFFF"/>
                </a:highlight>
              </a:rPr>
              <a:t>F #120)</a:t>
            </a:r>
          </a:p>
          <a:p>
            <a:pPr lvl="1"/>
            <a:r>
              <a:rPr lang="en-US" dirty="0" err="1">
                <a:highlight>
                  <a:srgbClr val="FFFFFF"/>
                </a:highlight>
              </a:rPr>
              <a:t>quic</a:t>
            </a:r>
            <a:r>
              <a:rPr lang="en-US" dirty="0">
                <a:highlight>
                  <a:srgbClr val="FFFFFF"/>
                </a:highlight>
              </a:rPr>
              <a:t>-multipath retains all the security features of </a:t>
            </a:r>
            <a:r>
              <a:rPr lang="en-US" dirty="0">
                <a:highlight>
                  <a:srgbClr val="FFFFFF"/>
                </a:highlight>
                <a:hlinkClick r:id="rId2"/>
              </a:rPr>
              <a:t>RFC 9000  </a:t>
            </a:r>
            <a:r>
              <a:rPr lang="en-US" dirty="0">
                <a:highlight>
                  <a:srgbClr val="FFFFFF"/>
                </a:highlight>
              </a:rPr>
              <a:t>and </a:t>
            </a:r>
            <a:r>
              <a:rPr lang="en-US" dirty="0">
                <a:highlight>
                  <a:srgbClr val="FFFFFF"/>
                </a:highlight>
                <a:hlinkClick r:id="rId3"/>
              </a:rPr>
              <a:t>RFC 9001</a:t>
            </a:r>
            <a:r>
              <a:rPr lang="en-US" dirty="0">
                <a:highlight>
                  <a:srgbClr val="FFFFFF"/>
                </a:highlight>
              </a:rPr>
              <a:t>. The security consideration section of the </a:t>
            </a:r>
            <a:r>
              <a:rPr lang="en-US" dirty="0">
                <a:highlight>
                  <a:srgbClr val="FFFFFF"/>
                </a:highlight>
                <a:hlinkClick r:id="rId4"/>
              </a:rPr>
              <a:t>extension draft </a:t>
            </a:r>
            <a:r>
              <a:rPr lang="en-US" dirty="0">
                <a:highlight>
                  <a:srgbClr val="FFFFFF"/>
                </a:highlight>
              </a:rPr>
              <a:t>therefore only contains additional considerations specific to</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US" dirty="0">
                <a:highlight>
                  <a:srgbClr val="FFFFFF"/>
                </a:highlight>
              </a:rPr>
              <a:t> use of multiple simultaneous paths</a:t>
            </a:r>
            <a:r>
              <a:rPr lang="en-DE" dirty="0">
                <a:highlight>
                  <a:srgbClr val="FFFFFF"/>
                </a:highlight>
              </a:rPr>
              <a:t>.</a:t>
            </a:r>
            <a:r>
              <a:rPr lang="en-US" dirty="0">
                <a:highlight>
                  <a:srgbClr val="FFFFFF"/>
                </a:highlight>
              </a:rPr>
              <a:t> </a:t>
            </a:r>
            <a:r>
              <a:rPr lang="en-GB" sz="2400" dirty="0">
                <a:highlight>
                  <a:srgbClr val="FFFFFF"/>
                </a:highlight>
              </a:rPr>
              <a:t>draft-ietf-quic-multipath-10 published 2024-07-08</a:t>
            </a:r>
            <a:endParaRPr lang="en-US" altLang="en-US" sz="2000" dirty="0">
              <a:highlight>
                <a:srgbClr val="FFFFFF"/>
              </a:highlight>
            </a:endParaRPr>
          </a:p>
          <a:p>
            <a:pPr lvl="2"/>
            <a:endParaRPr lang="en-US" altLang="en-US" sz="1600" dirty="0"/>
          </a:p>
          <a:p>
            <a:endParaRPr lang="en-US" altLang="en-US" dirty="0"/>
          </a:p>
          <a:p>
            <a:endParaRPr lang="en-US" altLang="en-US" dirty="0"/>
          </a:p>
          <a:p>
            <a:endParaRPr lang="fr-FR"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a:hlinkClick r:id="rId6"/>
              </a:rPr>
              <a:t>draft-ietf-netmod-immutable-flag-0</a:t>
            </a:r>
            <a:r>
              <a:rPr lang="en-DE" altLang="en-US" sz="2000"/>
              <a:t>1</a:t>
            </a:r>
            <a:r>
              <a:rPr lang="en-US" altLang="en-US" sz="2000"/>
              <a:t> </a:t>
            </a:r>
            <a:r>
              <a:rPr lang="en-US" altLang="en-US" sz="2000" dirty="0"/>
              <a:t>posted </a:t>
            </a:r>
            <a:r>
              <a:rPr lang="en-US" altLang="en-US" sz="2000"/>
              <a:t>(2024/0</a:t>
            </a:r>
            <a:r>
              <a:rPr lang="en-DE" altLang="en-US" sz="2000"/>
              <a:t>6</a:t>
            </a:r>
            <a:r>
              <a:rPr lang="en-US" altLang="en-US" sz="2000"/>
              <a:t>/</a:t>
            </a:r>
            <a:r>
              <a:rPr lang="en-DE" altLang="en-US" sz="2000"/>
              <a:t>2</a:t>
            </a:r>
            <a:r>
              <a:rPr lang="en-US" altLang="en-US" sz="2000"/>
              <a:t>8</a:t>
            </a:r>
            <a:r>
              <a:rPr lang="en-US" altLang="en-US" sz="2000" dirty="0"/>
              <a:t>)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61824</TotalTime>
  <Words>2771</Words>
  <Application>Microsoft Office PowerPoint</Application>
  <PresentationFormat>Widescreen</PresentationFormat>
  <Paragraphs>209</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Arial </vt:lpstr>
      <vt:lpstr>Calibri</vt:lpstr>
      <vt:lpstr>Calibri Light</vt:lpstr>
      <vt:lpstr>Inter</vt:lpstr>
      <vt:lpstr>Times New Roman</vt:lpstr>
      <vt:lpstr>Office Theme</vt:lpstr>
      <vt:lpstr>PowerPoint Presentation</vt:lpstr>
      <vt:lpstr>Agenda </vt:lpstr>
      <vt:lpstr>3GPP-IETF Coordination</vt:lpstr>
      <vt:lpstr>IETF-3GPP Coordination meeting</vt:lpstr>
      <vt:lpstr>IETF - 3GPP IAB group</vt:lpstr>
      <vt:lpstr>IETF-3GPP Liaison Statements</vt:lpstr>
      <vt:lpstr>3GPP SA -&gt; QUIC</vt:lpstr>
      <vt:lpstr>3GPP SA3 and RAN3 -&gt; IETF TSVWG</vt:lpstr>
      <vt:lpstr>3GPP SA5 -&gt; NETMOD</vt:lpstr>
      <vt:lpstr>TEAS  -&gt; SA2, SA3, SA5, RAN3</vt:lpstr>
      <vt:lpstr>DRIP WG Chairs  -&gt; 3GPP SA2, SA3</vt:lpstr>
      <vt:lpstr>TEAS  -&gt; SA2, SA3, SA5, RAN3</vt:lpstr>
      <vt:lpstr>3GPP SA2 -&gt; MASQUE</vt:lpstr>
      <vt:lpstr>3GPP SA4 -&gt; IETF</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Expired drafts (1/4)</vt:lpstr>
      <vt:lpstr>Expired drafts (2/4)</vt:lpstr>
      <vt:lpstr>Expired drafts (3/4)</vt:lpstr>
      <vt:lpstr>Expired drafts (4/4)</vt:lpstr>
      <vt:lpstr>Individual submissions</vt:lpstr>
      <vt:lpstr>Individual submissions</vt:lpstr>
      <vt:lpstr>Any Other Business</vt:lpstr>
      <vt:lpstr>PowerPoint Presentation</vt:lpstr>
      <vt:lpstr>Thank You!</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Peter Schmitt</cp:lastModifiedBy>
  <cp:revision>1003</cp:revision>
  <dcterms:created xsi:type="dcterms:W3CDTF">2010-02-05T13:52:04Z</dcterms:created>
  <dcterms:modified xsi:type="dcterms:W3CDTF">2024-09-10T00:30:53Z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(3)1/NskzNxrg6m90isInC1KDN8XSJBiNGqa8EU/8HOFIiKm3MIcXRssXrNkWg1Aq1OIQWP8YD2
WhoRZjY8EAZJvgP5Gu2tuTNf0++Zmnyn+fbzghUl+OFOh4A7HnpEo2dYCJFvp6+lzjL1x44z
v6dxWOVE5zYRCkm4b3i2lySM/Jyroh/5CCQvRe+LzRR3+v3q/tkhuLSeAIZ18U0Nas6pioLb
vcLx6jZRusFlUiLR7q</vt:lpwstr>
  </property>
  <property fmtid="{D5CDD505-2E9C-101B-9397-08002B2CF9AE}" pid="10" name="_2015_ms_pID_7253431">
    <vt:lpwstr>6fklJC+hvGnG9e1j3g1EFTTWpksjMsqOHzAFvC18xxGVXWJqqe0qPI
DtR+1zKdCl5tWaID68W9pT145mKYdh8Donb9S1I3YftjVfpMJ1DARwqW2oupkjs+ilnJ323e
K8oaOuSW1TnkAdRQrDOBKKJjpeKxnXsXfzm3tBP+lMKO0/sygqIqaLkOL3qVrfGpjNAtBxga
lt3lEpCSzVhQWs5G7rBXr31sbWOrmLSQYCJ6</vt:lpwstr>
  </property>
  <property fmtid="{D5CDD505-2E9C-101B-9397-08002B2CF9AE}" pid="11" name="_2015_ms_pID_7253432">
    <vt:lpwstr>+titPddLMc6rfxOB6jldJR8=</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1724311958</vt:lpwstr>
  </property>
</Properties>
</file>