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528" r:id="rId2"/>
    <p:sldId id="551" r:id="rId3"/>
    <p:sldId id="554" r:id="rId4"/>
    <p:sldId id="562" r:id="rId5"/>
    <p:sldId id="566" r:id="rId6"/>
    <p:sldId id="537" r:id="rId7"/>
    <p:sldId id="565" r:id="rId8"/>
    <p:sldId id="545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3399FF"/>
    <a:srgbClr val="FFFFFF"/>
    <a:srgbClr val="EAEFF7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66" d="100"/>
          <a:sy n="66" d="100"/>
        </p:scale>
        <p:origin x="58" y="197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EDA2F36-DA53-BBEB-2028-98601ECC6D0B}"/>
              </a:ext>
            </a:extLst>
          </p:cNvPr>
          <p:cNvSpPr txBox="1"/>
          <p:nvPr userDrawn="1"/>
        </p:nvSpPr>
        <p:spPr>
          <a:xfrm>
            <a:off x="10032581" y="1219706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S6-243766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SA6#62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311203"/>
              </p:ext>
            </p:extLst>
          </p:nvPr>
        </p:nvGraphicFramePr>
        <p:xfrm>
          <a:off x="265862" y="1589852"/>
          <a:ext cx="11034150" cy="486812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55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79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enhanced application layer support for location services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FS_eLSAPP</a:t>
                      </a:r>
                      <a:endParaRPr lang="en-US" sz="12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(06/2023)</a:t>
                      </a:r>
                      <a:endParaRPr lang="en-US" sz="12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Service aspects for supporting the </a:t>
                      </a:r>
                      <a:r>
                        <a:rPr lang="en-GB" sz="12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eMMTel</a:t>
                      </a:r>
                      <a:r>
                        <a:rPr lang="en-GB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dirty="0" err="1"/>
                        <a:t>FS_eMMTelAPP</a:t>
                      </a:r>
                      <a:endParaRPr lang="en-US" sz="12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Pending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SA2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layer support for AI/ML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FS_AIMLAPP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 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Localized Mobile Metaverse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FS_Metaverse_App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88%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enabler for XR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FS_XRApp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Pending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on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SA2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Study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CAPIF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FS_CAPIF_Ph3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SA#102 (12/2023)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1" dirty="0"/>
                        <a:t>70</a:t>
                      </a:r>
                      <a:r>
                        <a:rPr lang="en-US" sz="1200" b="1" dirty="0"/>
                        <a:t>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Pending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evaluation</a:t>
                      </a:r>
                      <a:r>
                        <a:rPr lang="nb-NO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&amp; </a:t>
                      </a:r>
                      <a:r>
                        <a:rPr lang="nb-NO" sz="1200" b="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conclusion</a:t>
                      </a: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  <a:tr h="30355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2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services support on IOPS mode of operation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GB" sz="12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FS_Generic_IOPS</a:t>
                      </a:r>
                      <a:r>
                        <a:rPr lang="en-GB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2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SA#104 (6/2024)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dirty="0"/>
                        <a:t>5%</a:t>
                      </a:r>
                      <a:endParaRPr lang="en-US" sz="12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200" b="0" dirty="0"/>
                        <a:t>40%</a:t>
                      </a:r>
                      <a:endParaRPr lang="en-US" sz="1200" b="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  <a:endParaRPr lang="en-US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022824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(1/3)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208442"/>
              </p:ext>
            </p:extLst>
          </p:nvPr>
        </p:nvGraphicFramePr>
        <p:xfrm>
          <a:off x="185179" y="1593201"/>
          <a:ext cx="11204480" cy="323767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68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Mission Critical Architecture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enhMC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Sharing of administrative configuration between interconnected MC service systems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MCShAC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 </a:t>
                      </a:r>
                      <a:r>
                        <a:rPr lang="nb-NO" sz="1600" kern="1200" baseline="0" dirty="0" err="1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completed</a:t>
                      </a: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Railways specific Enhancements to Mission Critical </a:t>
                      </a:r>
                      <a:r>
                        <a:rPr lang="en-GB" sz="16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Services Phase 5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FRMCS_Ph5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SA#106</a:t>
                      </a:r>
                    </a:p>
                    <a:p>
                      <a:r>
                        <a:rPr lang="en-US" sz="1600" dirty="0"/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MSGin5G Service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5GMARCH_Ph3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SA#106</a:t>
                      </a:r>
                    </a:p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(12/2024)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(2/3)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806403"/>
              </p:ext>
            </p:extLst>
          </p:nvPr>
        </p:nvGraphicFramePr>
        <p:xfrm>
          <a:off x="185179" y="1593201"/>
          <a:ext cx="11204480" cy="415012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18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1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2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34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for enabling Edge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EDGEAPP_Ph3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Application Architecture for UAS applications Phase 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UASAPP_Ph3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60%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Guidelines for CAPIF Usage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CAPIF_EXT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90%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SA#105 (09/2024)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46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SEAL DD (Data Delivery) Phase 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SEALDD_Ph2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SA#101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(09/2023)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70%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80%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Enhanced application layer support for location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eLSAPP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(06/2024)</a:t>
                      </a:r>
                      <a:endParaRPr lang="en-US" sz="16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30%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26338358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Technical Enhancements and Improvements for Release 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TEI19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N/A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4324028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909623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Rel-19 Work-Items (3/3)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145662"/>
              </p:ext>
            </p:extLst>
          </p:nvPr>
        </p:nvGraphicFramePr>
        <p:xfrm>
          <a:off x="265862" y="1589852"/>
          <a:ext cx="11034150" cy="3527797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525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36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46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666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043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aspects for MMTel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MMTel_App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10%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</a:t>
                      </a: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AI/ML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dirty="0" err="1"/>
                        <a:t>AIML_App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5%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40%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mobile metaverse services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Metaverse_App</a:t>
                      </a:r>
                      <a:endParaRPr lang="en-US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2%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25%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XRM Services Phase 2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XRM_Ph2_App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15%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54986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enablement for satellite access Phase 3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16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5GSAT_Ph3_App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SA#104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(06/2024)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600" b="1" dirty="0"/>
                        <a:t>0%</a:t>
                      </a:r>
                      <a:endParaRPr lang="en-US" sz="1600" b="1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/>
                        <a:t>5%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SA#106 (12/2024)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666903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Thursday August 29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Pre-SA6#63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MC (1)</a:t>
            </a:r>
          </a:p>
          <a:p>
            <a:pPr marL="1225039" lvl="2" indent="-295323">
              <a:defRPr/>
            </a:pPr>
            <a:r>
              <a:rPr lang="en-GB" altLang="en-US" sz="1400" dirty="0"/>
              <a:t>AIML (1)</a:t>
            </a:r>
          </a:p>
          <a:p>
            <a:pPr marL="1225039" lvl="2" indent="-295323">
              <a:defRPr/>
            </a:pPr>
            <a:r>
              <a:rPr lang="en-GB" altLang="en-US" sz="1400" dirty="0"/>
              <a:t>5GSAT (1)</a:t>
            </a:r>
          </a:p>
          <a:p>
            <a:pPr marL="1225039" lvl="2" indent="-295323">
              <a:defRPr/>
            </a:pPr>
            <a:r>
              <a:rPr lang="en-GB" altLang="en-US" sz="1400" dirty="0"/>
              <a:t>MMTel (?)</a:t>
            </a:r>
          </a:p>
          <a:p>
            <a:pPr marL="1225039" lvl="2" indent="-295323">
              <a:defRPr/>
            </a:pPr>
            <a:r>
              <a:rPr lang="en-GB" altLang="en-US" sz="1400" dirty="0"/>
              <a:t>XR (?)</a:t>
            </a:r>
          </a:p>
          <a:p>
            <a:pPr marL="1225039" lvl="2" indent="-295323">
              <a:defRPr/>
            </a:pPr>
            <a:r>
              <a:rPr lang="en-GB" altLang="en-US" sz="1400" dirty="0"/>
              <a:t>Meta (1)</a:t>
            </a:r>
          </a:p>
          <a:p>
            <a:pPr marL="1225039" lvl="2" indent="-295323">
              <a:defRPr/>
            </a:pPr>
            <a:r>
              <a:rPr lang="en-GB" altLang="en-US" sz="1400" dirty="0"/>
              <a:t>Other ???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848558"/>
              </p:ext>
            </p:extLst>
          </p:nvPr>
        </p:nvGraphicFramePr>
        <p:xfrm>
          <a:off x="630378" y="1626609"/>
          <a:ext cx="7983685" cy="35689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89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316858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047855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19278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606634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August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Maastricht, Netherlands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8317117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14 – 18 October 2024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Hyderabad, India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37478425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November 2024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Orlando,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3998579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r>
                        <a:rPr lang="en-GB" sz="1600" dirty="0">
                          <a:effectLst/>
                        </a:rPr>
                        <a:t>	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537460" algn="l"/>
                          <a:tab pos="3352165" algn="ctr"/>
                        </a:tabLs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3489697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17 – 21 Feb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Greece, Athens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7 – 11 April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19 – 23 May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Japan,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October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SA6#70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USA,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C526967-0CF6-6836-765B-85E9C0B24D6E}"/>
              </a:ext>
            </a:extLst>
          </p:cNvPr>
          <p:cNvSpPr txBox="1">
            <a:spLocks/>
          </p:cNvSpPr>
          <p:nvPr/>
        </p:nvSpPr>
        <p:spPr bwMode="auto">
          <a:xfrm>
            <a:off x="679232" y="5628734"/>
            <a:ext cx="7768083" cy="529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GB" altLang="fr-FR" sz="1800" dirty="0">
                <a:solidFill>
                  <a:srgbClr val="0066FF"/>
                </a:solidFill>
                <a:latin typeface="+mn-lt"/>
              </a:rPr>
              <a:t>2026 calendar is in progress and planned completed at SA#104.</a:t>
            </a:r>
            <a:br>
              <a:rPr lang="en-GB" altLang="fr-FR" sz="1800" dirty="0">
                <a:solidFill>
                  <a:srgbClr val="0066FF"/>
                </a:solidFill>
                <a:latin typeface="+mn-lt"/>
              </a:rPr>
            </a:br>
            <a:r>
              <a:rPr lang="en-GB" altLang="fr-FR" sz="1800" dirty="0">
                <a:solidFill>
                  <a:srgbClr val="0066FF"/>
                </a:solidFill>
                <a:latin typeface="+mn-lt"/>
              </a:rPr>
              <a:t>SA6 is currently scheduled for 6 f2f-meetings</a:t>
            </a:r>
          </a:p>
        </p:txBody>
      </p:sp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29352</TotalTime>
  <Words>904</Words>
  <Application>Microsoft Office PowerPoint</Application>
  <PresentationFormat>Widescreen</PresentationFormat>
  <Paragraphs>260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   SA6#62 Work Plan Review</vt:lpstr>
      <vt:lpstr>Overview: Rel-19 Studies</vt:lpstr>
      <vt:lpstr>Overview: Rel-19 Work-Items (1/3)</vt:lpstr>
      <vt:lpstr>Overview: Rel-19 Work-Items (2/3)</vt:lpstr>
      <vt:lpstr>Overview: Rel-19 Work-Items (3/3)</vt:lpstr>
      <vt:lpstr>Conference calls and other items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</cp:lastModifiedBy>
  <cp:revision>2304</cp:revision>
  <dcterms:created xsi:type="dcterms:W3CDTF">2010-02-05T13:52:04Z</dcterms:created>
  <dcterms:modified xsi:type="dcterms:W3CDTF">2024-08-23T10:42:20Z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