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17"/>
  </p:notesMasterIdLst>
  <p:handoutMasterIdLst>
    <p:handoutMasterId r:id="rId18"/>
  </p:handoutMasterIdLst>
  <p:sldIdLst>
    <p:sldId id="256" r:id="rId6"/>
    <p:sldId id="260" r:id="rId7"/>
    <p:sldId id="781" r:id="rId8"/>
    <p:sldId id="259" r:id="rId9"/>
    <p:sldId id="258" r:id="rId10"/>
    <p:sldId id="706" r:id="rId11"/>
    <p:sldId id="769" r:id="rId12"/>
    <p:sldId id="782" r:id="rId13"/>
    <p:sldId id="469" r:id="rId14"/>
    <p:sldId id="777" r:id="rId15"/>
    <p:sldId id="778" r:id="rId16"/>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3" autoAdjust="0"/>
    <p:restoredTop sz="93533" autoAdjust="0"/>
  </p:normalViewPr>
  <p:slideViewPr>
    <p:cSldViewPr>
      <p:cViewPr varScale="1">
        <p:scale>
          <a:sx n="82" d="100"/>
          <a:sy n="82" d="100"/>
        </p:scale>
        <p:origin x="4080" y="90"/>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6</a:t>
            </a:fld>
            <a:endParaRPr lang="en-GB" altLang="en-US" sz="12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4131972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1416051" y="1052517"/>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#128</a:t>
            </a:r>
          </a:p>
          <a:p>
            <a:pPr algn="ctr">
              <a:lnSpc>
                <a:spcPct val="100000"/>
              </a:lnSpc>
              <a:spcBef>
                <a:spcPts val="600"/>
              </a:spcBef>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SA4#128, Jeju, Korea, </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20-24 April 2024</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TTA</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a:solidFill>
                  <a:srgbClr val="000099"/>
                </a:solidFill>
                <a:latin typeface="Arial" panose="020B0604020202020204" pitchFamily="34" charset="0"/>
                <a:cs typeface="Arial" panose="020B0604020202020204" pitchFamily="34" charset="0"/>
              </a:rPr>
              <a:t>SA4 Chair</a:t>
            </a:r>
          </a:p>
          <a:p>
            <a:pPr algn="ctr">
              <a:lnSpc>
                <a:spcPct val="100000"/>
              </a:lnSpc>
              <a:spcBef>
                <a:spcPts val="600"/>
              </a:spcBef>
              <a:buNone/>
            </a:pP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S4-241084</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- 2025</a:t>
            </a:r>
          </a:p>
        </p:txBody>
      </p:sp>
      <p:sp>
        <p:nvSpPr>
          <p:cNvPr id="2" name="TextBox 1">
            <a:extLst>
              <a:ext uri="{FF2B5EF4-FFF2-40B4-BE49-F238E27FC236}">
                <a16:creationId xmlns:a16="http://schemas.microsoft.com/office/drawing/2014/main" id="{AD92F84E-654F-3BE4-985D-3BEA15780854}"/>
              </a:ext>
            </a:extLst>
          </p:cNvPr>
          <p:cNvSpPr txBox="1"/>
          <p:nvPr/>
        </p:nvSpPr>
        <p:spPr>
          <a:xfrm>
            <a:off x="1271464" y="5805264"/>
            <a:ext cx="9721080" cy="461665"/>
          </a:xfrm>
          <a:prstGeom prst="rect">
            <a:avLst/>
          </a:prstGeom>
          <a:noFill/>
        </p:spPr>
        <p:txBody>
          <a:bodyPr wrap="square" rtlCol="0">
            <a:spAutoFit/>
          </a:bodyPr>
          <a:lstStyle/>
          <a:p>
            <a:r>
              <a:rPr lang="en-US" sz="1200" dirty="0">
                <a:solidFill>
                  <a:schemeClr val="tx1"/>
                </a:solidFill>
              </a:rPr>
              <a:t>Note: </a:t>
            </a:r>
            <a:r>
              <a:rPr lang="en-US" sz="1200" b="0" dirty="0">
                <a:solidFill>
                  <a:schemeClr val="tx1"/>
                </a:solidFill>
              </a:rPr>
              <a:t>In case hosting offers are received from individual companies or other organizations, these offers would need to be worked into the overall plan. I.e., these offers would NOT entail additional F2F meetings.</a:t>
            </a:r>
            <a:endParaRPr lang="en-US" sz="1200" dirty="0">
              <a:solidFill>
                <a:schemeClr val="tx1"/>
              </a:solidFill>
            </a:endParaRPr>
          </a:p>
        </p:txBody>
      </p:sp>
      <p:graphicFrame>
        <p:nvGraphicFramePr>
          <p:cNvPr id="5" name="Table 4">
            <a:extLst>
              <a:ext uri="{FF2B5EF4-FFF2-40B4-BE49-F238E27FC236}">
                <a16:creationId xmlns:a16="http://schemas.microsoft.com/office/drawing/2014/main" id="{0A98CF69-CE64-1D04-9D63-D3FA8029DFFA}"/>
              </a:ext>
            </a:extLst>
          </p:cNvPr>
          <p:cNvGraphicFramePr>
            <a:graphicFrameLocks noGrp="1"/>
          </p:cNvGraphicFramePr>
          <p:nvPr>
            <p:extLst>
              <p:ext uri="{D42A27DB-BD31-4B8C-83A1-F6EECF244321}">
                <p14:modId xmlns:p14="http://schemas.microsoft.com/office/powerpoint/2010/main" val="1936681832"/>
              </p:ext>
            </p:extLst>
          </p:nvPr>
        </p:nvGraphicFramePr>
        <p:xfrm>
          <a:off x="2207568" y="914401"/>
          <a:ext cx="7559675" cy="481885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6068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12743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74965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7-11 Apr. 2025</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MPEG#150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70912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91595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0912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2033444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2026 (To be agreed)</a:t>
            </a:r>
          </a:p>
        </p:txBody>
      </p:sp>
      <p:sp>
        <p:nvSpPr>
          <p:cNvPr id="2" name="TextBox 1">
            <a:extLst>
              <a:ext uri="{FF2B5EF4-FFF2-40B4-BE49-F238E27FC236}">
                <a16:creationId xmlns:a16="http://schemas.microsoft.com/office/drawing/2014/main" id="{AD92F84E-654F-3BE4-985D-3BEA15780854}"/>
              </a:ext>
            </a:extLst>
          </p:cNvPr>
          <p:cNvSpPr txBox="1"/>
          <p:nvPr/>
        </p:nvSpPr>
        <p:spPr>
          <a:xfrm>
            <a:off x="1271464" y="5805264"/>
            <a:ext cx="9721080" cy="646331"/>
          </a:xfrm>
          <a:prstGeom prst="rect">
            <a:avLst/>
          </a:prstGeom>
          <a:noFill/>
        </p:spPr>
        <p:txBody>
          <a:bodyPr wrap="square" rtlCol="0">
            <a:spAutoFit/>
          </a:bodyPr>
          <a:lstStyle/>
          <a:p>
            <a:r>
              <a:rPr lang="en-US" sz="1200" dirty="0">
                <a:solidFill>
                  <a:schemeClr val="tx1"/>
                </a:solidFill>
              </a:rPr>
              <a:t>* </a:t>
            </a:r>
            <a:r>
              <a:rPr lang="en-US" sz="1200" b="0" dirty="0">
                <a:solidFill>
                  <a:schemeClr val="tx1"/>
                </a:solidFill>
              </a:rPr>
              <a:t>Only one of April or October meeting is expected to be needed.</a:t>
            </a:r>
          </a:p>
          <a:p>
            <a:r>
              <a:rPr lang="en-US" sz="1200" dirty="0">
                <a:solidFill>
                  <a:schemeClr val="tx1"/>
                </a:solidFill>
              </a:rPr>
              <a:t>Note: </a:t>
            </a:r>
            <a:r>
              <a:rPr lang="en-US" sz="1200" b="0" dirty="0">
                <a:solidFill>
                  <a:schemeClr val="tx1"/>
                </a:solidFill>
              </a:rPr>
              <a:t>In case hosting offers are received from individual companies or other organizations, these offers would need to be worked into the overall plan. I.e., these offers would NOT entail additional F2F meetings.</a:t>
            </a:r>
            <a:endParaRPr lang="en-US" sz="1200" dirty="0">
              <a:solidFill>
                <a:schemeClr val="tx1"/>
              </a:solidFill>
            </a:endParaRPr>
          </a:p>
        </p:txBody>
      </p:sp>
      <p:graphicFrame>
        <p:nvGraphicFramePr>
          <p:cNvPr id="5" name="Table 4">
            <a:extLst>
              <a:ext uri="{FF2B5EF4-FFF2-40B4-BE49-F238E27FC236}">
                <a16:creationId xmlns:a16="http://schemas.microsoft.com/office/drawing/2014/main" id="{0A98CF69-CE64-1D04-9D63-D3FA8029DFFA}"/>
              </a:ext>
            </a:extLst>
          </p:cNvPr>
          <p:cNvGraphicFramePr>
            <a:graphicFrameLocks noGrp="1"/>
          </p:cNvGraphicFramePr>
          <p:nvPr>
            <p:extLst>
              <p:ext uri="{D42A27DB-BD31-4B8C-83A1-F6EECF244321}">
                <p14:modId xmlns:p14="http://schemas.microsoft.com/office/powerpoint/2010/main" val="1793992092"/>
              </p:ext>
            </p:extLst>
          </p:nvPr>
        </p:nvGraphicFramePr>
        <p:xfrm>
          <a:off x="2207568" y="914401"/>
          <a:ext cx="7559675" cy="481885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1152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3431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6965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3345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8182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8182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63345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8926960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Welcome from the host</a:t>
            </a:r>
            <a:endParaRPr lang="en-US" altLang="en-US" dirty="0">
              <a:solidFill>
                <a:srgbClr val="000099"/>
              </a:solidFill>
              <a:latin typeface="Arial" panose="020B0604020202020204" pitchFamily="34" charset="0"/>
              <a:cs typeface="Arial" panose="020B0604020202020204" pitchFamily="34" charset="0"/>
            </a:endParaRP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3" name="Picture 2">
            <a:extLst>
              <a:ext uri="{FF2B5EF4-FFF2-40B4-BE49-F238E27FC236}">
                <a16:creationId xmlns:a16="http://schemas.microsoft.com/office/drawing/2014/main" id="{E5A9CC89-120A-7028-F4C5-E03C4FC10F77}"/>
              </a:ext>
            </a:extLst>
          </p:cNvPr>
          <p:cNvPicPr>
            <a:picLocks noChangeAspect="1"/>
          </p:cNvPicPr>
          <p:nvPr/>
        </p:nvPicPr>
        <p:blipFill>
          <a:blip r:embed="rId3"/>
          <a:stretch>
            <a:fillRect/>
          </a:stretch>
        </p:blipFill>
        <p:spPr>
          <a:xfrm>
            <a:off x="4367808" y="2152040"/>
            <a:ext cx="5763429" cy="4372585"/>
          </a:xfrm>
          <a:prstGeom prst="rect">
            <a:avLst/>
          </a:prstGeom>
        </p:spPr>
      </p:pic>
      <p:pic>
        <p:nvPicPr>
          <p:cNvPr id="5" name="Picture 4">
            <a:extLst>
              <a:ext uri="{FF2B5EF4-FFF2-40B4-BE49-F238E27FC236}">
                <a16:creationId xmlns:a16="http://schemas.microsoft.com/office/drawing/2014/main" id="{F9F2B6CF-4036-4FC3-6DD2-7F1BFA5733AF}"/>
              </a:ext>
            </a:extLst>
          </p:cNvPr>
          <p:cNvPicPr>
            <a:picLocks noChangeAspect="1"/>
          </p:cNvPicPr>
          <p:nvPr/>
        </p:nvPicPr>
        <p:blipFill>
          <a:blip r:embed="rId4"/>
          <a:stretch>
            <a:fillRect/>
          </a:stretch>
        </p:blipFill>
        <p:spPr>
          <a:xfrm>
            <a:off x="551384" y="1268760"/>
            <a:ext cx="3505689" cy="19719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2294BB87-AE80-499B-8D01-9B955E78B4D3}"/>
              </a:ext>
            </a:extLst>
          </p:cNvPr>
          <p:cNvSpPr txBox="1"/>
          <p:nvPr/>
        </p:nvSpPr>
        <p:spPr>
          <a:xfrm>
            <a:off x="1992316" y="1241427"/>
            <a:ext cx="8351837" cy="4201150"/>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7" indent="-285757">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7" indent="-285757">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extLst>
      <p:ext uri="{BB962C8B-B14F-4D97-AF65-F5344CB8AC3E}">
        <p14:creationId xmlns:p14="http://schemas.microsoft.com/office/powerpoint/2010/main" val="4171432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2011366" y="1268413"/>
            <a:ext cx="7900987" cy="3097212"/>
          </a:xfrm>
        </p:spPr>
        <p:txBody>
          <a:bodyPr/>
          <a:lstStyle/>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None/>
            </a:pPr>
            <a:br>
              <a:rPr lang="en-US" altLang="en-US" sz="1600" dirty="0"/>
            </a:br>
            <a:br>
              <a:rPr lang="en-US" altLang="en-US" sz="1600" dirty="0"/>
            </a:br>
            <a:endParaRPr lang="en-US" altLang="en-US" sz="1600" dirty="0"/>
          </a:p>
          <a:p>
            <a:pPr marL="0" indent="0">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2846933"/>
          </a:xfrm>
          <a:prstGeom prst="rect">
            <a:avLst/>
          </a:prstGeom>
          <a:noFill/>
        </p:spPr>
        <p:txBody>
          <a:bodyPr>
            <a:spAutoFit/>
          </a:bodyPr>
          <a:lstStyle/>
          <a:p>
            <a:pPr marL="285757" indent="-285757">
              <a:spcBef>
                <a:spcPts val="600"/>
              </a:spcBef>
              <a:buFontTx/>
              <a:buChar char="-"/>
              <a:defRPr/>
            </a:pPr>
            <a:r>
              <a:rPr lang="en-US" sz="1800" dirty="0">
                <a:solidFill>
                  <a:srgbClr val="000099"/>
                </a:solidFill>
                <a:latin typeface="Arial" charset="0"/>
              </a:rPr>
              <a:t>SA4 leadership and subgroups</a:t>
            </a:r>
          </a:p>
          <a:p>
            <a:pPr marL="285757" indent="-285757">
              <a:spcBef>
                <a:spcPts val="600"/>
              </a:spcBef>
              <a:buFontTx/>
              <a:buChar char="-"/>
              <a:defRPr/>
            </a:pPr>
            <a:r>
              <a:rPr lang="en-US" sz="1800" dirty="0">
                <a:solidFill>
                  <a:srgbClr val="000099"/>
                </a:solidFill>
                <a:latin typeface="Arial" charset="0"/>
              </a:rPr>
              <a:t>SWG Ad Hoc Telcos </a:t>
            </a:r>
          </a:p>
          <a:p>
            <a:pPr marL="285757" indent="-285757">
              <a:spcBef>
                <a:spcPts val="600"/>
              </a:spcBef>
              <a:buFontTx/>
              <a:buChar char="-"/>
              <a:defRPr/>
            </a:pPr>
            <a:r>
              <a:rPr lang="en-US" sz="1800" dirty="0">
                <a:solidFill>
                  <a:srgbClr val="000099"/>
                </a:solidFill>
                <a:latin typeface="Arial" charset="0"/>
              </a:rPr>
              <a:t>“Endorsed” or not “Endorsed” ?</a:t>
            </a:r>
          </a:p>
          <a:p>
            <a:pPr marL="285757" indent="-285757">
              <a:spcBef>
                <a:spcPts val="600"/>
              </a:spcBef>
              <a:buFontTx/>
              <a:buChar char="-"/>
              <a:defRPr/>
            </a:pPr>
            <a:r>
              <a:rPr lang="en-US" sz="1800" dirty="0">
                <a:solidFill>
                  <a:srgbClr val="000099"/>
                </a:solidFill>
                <a:latin typeface="Arial" charset="0"/>
              </a:rPr>
              <a:t>SA4 Calendar 2024/2025/2026 (to be agreed at SA4#128)</a:t>
            </a:r>
          </a:p>
          <a:p>
            <a:pPr marL="285757"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France SAS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a:t>
            </a:r>
          </a:p>
          <a:p>
            <a:pPr lvl="2">
              <a:lnSpc>
                <a:spcPct val="90000"/>
              </a:lnSpc>
              <a:spcBef>
                <a:spcPts val="200"/>
              </a:spcBef>
              <a:tabLst>
                <a:tab pos="2152650" algn="l"/>
                <a:tab pos="5118100" algn="l"/>
              </a:tabLst>
              <a:defRPr/>
            </a:pPr>
            <a:r>
              <a:rPr lang="en-GB" sz="1600" dirty="0"/>
              <a:t>Jaeyeon Song (Samsung Electronics Co., Ltd, TTA)</a:t>
            </a:r>
          </a:p>
          <a:p>
            <a:pPr lvl="1">
              <a:lnSpc>
                <a:spcPct val="90000"/>
              </a:lnSpc>
              <a:spcBef>
                <a:spcPts val="400"/>
              </a:spcBef>
              <a:tabLst>
                <a:tab pos="2152650" algn="l"/>
                <a:tab pos="5118100" algn="l"/>
              </a:tabLst>
              <a:defRPr/>
            </a:pPr>
            <a:r>
              <a:rPr lang="fi-FI" sz="1800" kern="0" dirty="0"/>
              <a:t>Secretary: Andrijana Brekalo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5" name="Table 4">
            <a:extLst>
              <a:ext uri="{FF2B5EF4-FFF2-40B4-BE49-F238E27FC236}">
                <a16:creationId xmlns:a16="http://schemas.microsoft.com/office/drawing/2014/main" id="{EC45B5C7-CF6B-1A1B-9223-1500E9DE08C9}"/>
              </a:ext>
            </a:extLst>
          </p:cNvPr>
          <p:cNvGraphicFramePr>
            <a:graphicFrameLocks noGrp="1"/>
          </p:cNvGraphicFramePr>
          <p:nvPr>
            <p:extLst>
              <p:ext uri="{D42A27DB-BD31-4B8C-83A1-F6EECF244321}">
                <p14:modId xmlns:p14="http://schemas.microsoft.com/office/powerpoint/2010/main" val="2284972398"/>
              </p:ext>
            </p:extLst>
          </p:nvPr>
        </p:nvGraphicFramePr>
        <p:xfrm>
          <a:off x="983432" y="3869532"/>
          <a:ext cx="9108490" cy="1260476"/>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Tomas Toftgård (Ericsson LM, ETSI) </a:t>
                      </a: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10065563" cy="3600986"/>
          </a:xfrm>
          <a:prstGeom prst="rect">
            <a:avLst/>
          </a:prstGeom>
          <a:noFill/>
        </p:spPr>
        <p:txBody>
          <a:bodyPr wrap="square">
            <a:spAutoFit/>
          </a:bodyPr>
          <a:lstStyle/>
          <a:p>
            <a:pPr marL="0" marR="0">
              <a:spcBef>
                <a:spcPts val="0"/>
              </a:spcBef>
              <a:spcAft>
                <a:spcPts val="0"/>
              </a:spcAft>
            </a:pPr>
            <a:r>
              <a:rPr lang="en-US" sz="1200" b="0" dirty="0">
                <a:solidFill>
                  <a:schemeClr val="tx1"/>
                </a:solidFill>
                <a:effectLst/>
                <a:latin typeface="+mn-lt"/>
                <a:ea typeface="Calibri" panose="020F0502020204030204" pitchFamily="34" charset="0"/>
              </a:rPr>
              <a:t>To WI/SI rapporteurs, when preparing post SA4#128 WI/SI work plans, please beware of the following guidelines:</a:t>
            </a:r>
          </a:p>
          <a:p>
            <a:pPr marL="285750" marR="0" lvl="0" indent="-285750">
              <a:spcBef>
                <a:spcPts val="0"/>
              </a:spcBef>
              <a:spcAft>
                <a:spcPts val="0"/>
              </a:spcAft>
              <a:buFont typeface="Arial" panose="020B0604020202020204" pitchFamily="34" charset="0"/>
              <a:buChar char="•"/>
            </a:pPr>
            <a:r>
              <a:rPr lang="en-US" sz="1200" b="0" dirty="0">
                <a:solidFill>
                  <a:schemeClr val="tx1"/>
                </a:solidFill>
                <a:effectLst/>
                <a:latin typeface="+mn-lt"/>
                <a:ea typeface="Times New Roman" panose="02020603050405020304" pitchFamily="18" charset="0"/>
              </a:rPr>
              <a:t>Available weeks: </a:t>
            </a:r>
            <a:endParaRPr lang="en-US" sz="1200" b="0" dirty="0">
              <a:solidFill>
                <a:schemeClr val="tx1"/>
              </a:solidFill>
              <a:effectLst/>
              <a:latin typeface="+mn-lt"/>
              <a:ea typeface="Calibri" panose="020F0502020204030204" pitchFamily="34" charset="0"/>
            </a:endParaRPr>
          </a:p>
          <a:p>
            <a:pPr marR="0" lvl="0">
              <a:spcBef>
                <a:spcPts val="0"/>
              </a:spcBef>
              <a:spcAft>
                <a:spcPts val="0"/>
              </a:spcAft>
            </a:pPr>
            <a:r>
              <a:rPr lang="en-US" sz="1200" b="0" dirty="0">
                <a:solidFill>
                  <a:schemeClr val="tx1"/>
                </a:solidFill>
                <a:effectLst/>
                <a:latin typeface="+mn-lt"/>
                <a:ea typeface="Times New Roman" panose="02020603050405020304" pitchFamily="18" charset="0"/>
              </a:rPr>
              <a:t>Note 1: according to a decision by 3GPP SA#90-e, meetings are not allowed during certain weeks. E.g. in this case, the week before and after SA4 meetings, SA#104, Olympics etc.</a:t>
            </a:r>
          </a:p>
          <a:p>
            <a:pPr marR="0" lvl="0">
              <a:spcBef>
                <a:spcPts val="0"/>
              </a:spcBef>
              <a:spcAft>
                <a:spcPts val="0"/>
              </a:spcAft>
            </a:pPr>
            <a:r>
              <a:rPr lang="en-US" sz="1200" b="0" dirty="0">
                <a:solidFill>
                  <a:schemeClr val="tx1"/>
                </a:solidFill>
                <a:effectLst/>
                <a:latin typeface="+mn-lt"/>
                <a:ea typeface="Times New Roman" panose="02020603050405020304" pitchFamily="18" charset="0"/>
              </a:rPr>
              <a:t>Note 2: it is expected that not all weeks will be filled with SA4 AH Telcos.</a:t>
            </a:r>
          </a:p>
          <a:p>
            <a:pPr marR="0" lvl="0">
              <a:spcBef>
                <a:spcPts val="0"/>
              </a:spcBef>
              <a:spcAft>
                <a:spcPts val="0"/>
              </a:spcAft>
            </a:pPr>
            <a:endParaRPr lang="en-US" sz="1200" b="0" dirty="0">
              <a:solidFill>
                <a:schemeClr val="tx1"/>
              </a:solidFill>
              <a:effectLst/>
              <a:latin typeface="+mn-lt"/>
              <a:ea typeface="Calibri" panose="020F0502020204030204" pitchFamily="34" charset="0"/>
            </a:endParaRPr>
          </a:p>
          <a:p>
            <a:pPr marL="285750" marR="0" indent="-285750">
              <a:spcBef>
                <a:spcPts val="0"/>
              </a:spcBef>
              <a:spcAft>
                <a:spcPts val="0"/>
              </a:spcAft>
              <a:buFont typeface="Arial" panose="020B0604020202020204" pitchFamily="34" charset="0"/>
              <a:buChar char="•"/>
            </a:pPr>
            <a:r>
              <a:rPr lang="en-US" sz="1200" b="0" dirty="0">
                <a:solidFill>
                  <a:schemeClr val="tx1"/>
                </a:solidFill>
                <a:effectLst/>
                <a:latin typeface="+mn-lt"/>
                <a:ea typeface="Calibri" panose="020F0502020204030204" pitchFamily="34" charset="0"/>
              </a:rPr>
              <a:t>Here is the proposed list of available weeks for SA4 AH meetings:</a:t>
            </a: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3-7 June 2024</a:t>
            </a: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24-28 June 2024</a:t>
            </a: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8-12 July 2024</a:t>
            </a: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22-26 July 2024</a:t>
            </a: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5-9 August (beware of 2024 Olympics)</a:t>
            </a:r>
          </a:p>
          <a:p>
            <a:pPr marL="285750" indent="-285750">
              <a:spcBef>
                <a:spcPts val="0"/>
              </a:spcBef>
              <a:spcAft>
                <a:spcPts val="0"/>
              </a:spcAft>
              <a:buFont typeface="+mj-lt"/>
              <a:buAutoNum type="alphaLcPeriod"/>
            </a:pPr>
            <a:endParaRPr lang="en-US" sz="1200" b="0" dirty="0">
              <a:solidFill>
                <a:schemeClr val="tx1"/>
              </a:solidFill>
              <a:effectLst/>
              <a:latin typeface="+mn-lt"/>
              <a:ea typeface="Calibri" panose="020F0502020204030204" pitchFamily="34" charset="0"/>
            </a:endParaRPr>
          </a:p>
          <a:p>
            <a:pPr marL="285750" marR="0" lvl="0" indent="-285750">
              <a:spcBef>
                <a:spcPts val="0"/>
              </a:spcBef>
              <a:spcAft>
                <a:spcPts val="0"/>
              </a:spcAft>
              <a:buFont typeface="Arial" panose="020B0604020202020204" pitchFamily="34" charset="0"/>
              <a:buChar char="•"/>
            </a:pPr>
            <a:r>
              <a:rPr lang="en-US" sz="1200" b="0" dirty="0">
                <a:solidFill>
                  <a:schemeClr val="tx1"/>
                </a:solidFill>
                <a:effectLst/>
                <a:latin typeface="+mn-lt"/>
                <a:ea typeface="Times New Roman" panose="02020603050405020304" pitchFamily="18" charset="0"/>
              </a:rPr>
              <a:t>Reminder on preferred day of the week per SWG:</a:t>
            </a:r>
            <a:endParaRPr lang="en-US" sz="1200" b="0" dirty="0">
              <a:solidFill>
                <a:schemeClr val="tx1"/>
              </a:solidFill>
              <a:effectLst/>
              <a:latin typeface="+mn-lt"/>
              <a:ea typeface="Calibri" panose="020F0502020204030204" pitchFamily="34" charset="0"/>
            </a:endParaRP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Monday – Audio SWG</a:t>
            </a:r>
            <a:endParaRPr lang="en-US" sz="1200" b="0" dirty="0">
              <a:solidFill>
                <a:schemeClr val="tx1"/>
              </a:solidFill>
              <a:effectLst/>
              <a:latin typeface="+mn-lt"/>
              <a:ea typeface="Calibri" panose="020F0502020204030204" pitchFamily="34" charset="0"/>
            </a:endParaRP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Tuesday – Video SWG</a:t>
            </a:r>
            <a:endParaRPr lang="en-US" sz="1200" b="0" dirty="0">
              <a:solidFill>
                <a:schemeClr val="tx1"/>
              </a:solidFill>
              <a:effectLst/>
              <a:latin typeface="+mn-lt"/>
              <a:ea typeface="Calibri" panose="020F0502020204030204" pitchFamily="34" charset="0"/>
            </a:endParaRP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Wednesday – RTC SWG</a:t>
            </a:r>
            <a:endParaRPr lang="en-US" sz="1200" b="0" dirty="0">
              <a:solidFill>
                <a:schemeClr val="tx1"/>
              </a:solidFill>
              <a:effectLst/>
              <a:latin typeface="+mn-lt"/>
              <a:ea typeface="Calibri" panose="020F0502020204030204" pitchFamily="34" charset="0"/>
            </a:endParaRP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Thursday – MBS SWG</a:t>
            </a:r>
            <a:endParaRPr lang="en-US" sz="1200" b="0" dirty="0">
              <a:solidFill>
                <a:schemeClr val="tx1"/>
              </a:solidFill>
              <a:effectLst/>
              <a:latin typeface="+mn-lt"/>
              <a:ea typeface="Calibri" panose="020F0502020204030204" pitchFamily="34" charset="0"/>
            </a:endParaRPr>
          </a:p>
          <a:p>
            <a:pPr marL="742950" marR="0" lvl="1" indent="-285750">
              <a:spcBef>
                <a:spcPts val="0"/>
              </a:spcBef>
              <a:spcAft>
                <a:spcPts val="0"/>
              </a:spcAft>
              <a:buFont typeface="+mj-lt"/>
              <a:buAutoNum type="alphaLcPeriod"/>
            </a:pPr>
            <a:r>
              <a:rPr lang="en-US" sz="1200" b="0" dirty="0">
                <a:solidFill>
                  <a:schemeClr val="tx1"/>
                </a:solidFill>
                <a:effectLst/>
                <a:latin typeface="+mn-lt"/>
                <a:ea typeface="Times New Roman" panose="02020603050405020304" pitchFamily="18" charset="0"/>
              </a:rPr>
              <a:t>Friday –  Audio SWG</a:t>
            </a:r>
            <a:endParaRPr lang="en-US" sz="2400" b="0" dirty="0">
              <a:solidFill>
                <a:schemeClr val="tx1"/>
              </a:solidFill>
              <a:latin typeface="+mn-lt"/>
            </a:endParaRPr>
          </a:p>
        </p:txBody>
      </p:sp>
    </p:spTree>
    <p:extLst>
      <p:ext uri="{BB962C8B-B14F-4D97-AF65-F5344CB8AC3E}">
        <p14:creationId xmlns:p14="http://schemas.microsoft.com/office/powerpoint/2010/main" val="241450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“Endorsed” or not “Endorsed” ?</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10065563" cy="276999"/>
          </a:xfrm>
          <a:prstGeom prst="rect">
            <a:avLst/>
          </a:prstGeom>
          <a:noFill/>
        </p:spPr>
        <p:txBody>
          <a:bodyPr wrap="square">
            <a:spAutoFit/>
          </a:bodyPr>
          <a:lstStyle/>
          <a:p>
            <a:pPr marL="0" marR="0">
              <a:spcBef>
                <a:spcPts val="0"/>
              </a:spcBef>
              <a:spcAft>
                <a:spcPts val="0"/>
              </a:spcAft>
            </a:pPr>
            <a:r>
              <a:rPr lang="en-US" sz="1200" b="0" dirty="0">
                <a:solidFill>
                  <a:schemeClr val="tx1"/>
                </a:solidFill>
                <a:latin typeface="+mn-lt"/>
                <a:ea typeface="Calibri" panose="020F0502020204030204" pitchFamily="34" charset="0"/>
              </a:rPr>
              <a:t>Should we use “endorsed” as status for all </a:t>
            </a:r>
            <a:r>
              <a:rPr lang="en-US" sz="1200" b="0" dirty="0" err="1">
                <a:solidFill>
                  <a:schemeClr val="tx1"/>
                </a:solidFill>
                <a:latin typeface="+mn-lt"/>
                <a:ea typeface="Calibri" panose="020F0502020204030204" pitchFamily="34" charset="0"/>
              </a:rPr>
              <a:t>Tdocs</a:t>
            </a:r>
            <a:r>
              <a:rPr lang="en-US" sz="1200" b="0" dirty="0">
                <a:solidFill>
                  <a:schemeClr val="tx1"/>
                </a:solidFill>
                <a:latin typeface="+mn-lt"/>
                <a:ea typeface="Calibri" panose="020F0502020204030204" pitchFamily="34" charset="0"/>
              </a:rPr>
              <a:t> “agreed as basis for future work” ?</a:t>
            </a:r>
            <a:endParaRPr lang="en-US" sz="2400" b="0" dirty="0">
              <a:solidFill>
                <a:schemeClr val="tx1"/>
              </a:solidFill>
              <a:latin typeface="+mn-lt"/>
            </a:endParaRPr>
          </a:p>
        </p:txBody>
      </p:sp>
    </p:spTree>
    <p:extLst>
      <p:ext uri="{BB962C8B-B14F-4D97-AF65-F5344CB8AC3E}">
        <p14:creationId xmlns:p14="http://schemas.microsoft.com/office/powerpoint/2010/main" val="4075269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8F94D38C-B54C-FB90-084E-9FA4E4330FBF}"/>
              </a:ext>
            </a:extLst>
          </p:cNvPr>
          <p:cNvGraphicFramePr>
            <a:graphicFrameLocks noGrp="1"/>
          </p:cNvGraphicFramePr>
          <p:nvPr>
            <p:extLst>
              <p:ext uri="{D42A27DB-BD31-4B8C-83A1-F6EECF244321}">
                <p14:modId xmlns:p14="http://schemas.microsoft.com/office/powerpoint/2010/main" val="3673534720"/>
              </p:ext>
            </p:extLst>
          </p:nvPr>
        </p:nvGraphicFramePr>
        <p:xfrm>
          <a:off x="2111398" y="1767719"/>
          <a:ext cx="7559675" cy="275313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Remaining 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14072</TotalTime>
  <Pages>15</Pages>
  <Words>1013</Words>
  <Application>Microsoft Office PowerPoint</Application>
  <PresentationFormat>Widescreen</PresentationFormat>
  <Paragraphs>126</Paragraphs>
  <Slides>11</Slides>
  <Notes>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vt:i4>
      </vt:variant>
    </vt:vector>
  </HeadingPairs>
  <TitlesOfParts>
    <vt:vector size="19" baseType="lpstr">
      <vt:lpstr>arial</vt:lpstr>
      <vt:lpstr>arial</vt:lpstr>
      <vt:lpstr>Calibri</vt:lpstr>
      <vt:lpstr>Calibri Light</vt:lpstr>
      <vt:lpstr>Rotis Sans Serif for Nokia</vt:lpstr>
      <vt:lpstr>Times New Roman</vt:lpstr>
      <vt:lpstr>Blank Presentation A4</vt:lpstr>
      <vt:lpstr>Office Theme</vt:lpstr>
      <vt:lpstr>PowerPoint Presentation</vt:lpstr>
      <vt:lpstr>Welcome from the host</vt:lpstr>
      <vt:lpstr>A.I.3 - Call for IPRs </vt:lpstr>
      <vt:lpstr>A.I.3 - Statement regarding competition law</vt:lpstr>
      <vt:lpstr>A.I. 6 - Issues for immediate attention</vt:lpstr>
      <vt:lpstr>SA4 leadership and subgroups</vt:lpstr>
      <vt:lpstr>SWG Ad Hoc Telcos</vt:lpstr>
      <vt:lpstr>“Endorsed” or not “Endorsed” ?</vt:lpstr>
      <vt:lpstr>SA4 calendar - 2024</vt:lpstr>
      <vt:lpstr>SA4 calendar - 2025</vt:lpstr>
      <vt:lpstr>SA4 calendar – 2026 (To be agreed)</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564</cp:revision>
  <cp:lastPrinted>1999-04-27T06:51:51Z</cp:lastPrinted>
  <dcterms:created xsi:type="dcterms:W3CDTF">2002-09-29T21:39:56Z</dcterms:created>
  <dcterms:modified xsi:type="dcterms:W3CDTF">2024-05-14T19:07:15Z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