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7"/>
  </p:handoutMasterIdLst>
  <p:sldIdLst>
    <p:sldId id="303" r:id="rId3"/>
    <p:sldId id="829" r:id="rId5"/>
    <p:sldId id="826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60" d="100"/>
          <a:sy n="60" d="100"/>
        </p:scale>
        <p:origin x="-1584" y="-172"/>
      </p:cViewPr>
      <p:guideLst>
        <p:guide orient="horz" pos="2133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08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sz="1400" b="1" dirty="0" smtClean="0">
                <a:effectLst/>
              </a:rPr>
              <a:t>S2-2</a:t>
            </a:r>
            <a:r>
              <a:rPr lang="en-US" sz="1400" b="1" dirty="0" smtClean="0">
                <a:effectLst/>
              </a:rPr>
              <a:t>40xxxx</a:t>
            </a:r>
            <a:endParaRPr lang="en-US" sz="1400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63</a:t>
            </a:r>
            <a:endParaRPr lang="de-DE" altLang="ko-KR" sz="14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Jeju, Korea, May 27th – 31th, 2024</a:t>
            </a:r>
            <a:endParaRPr lang="en-US" altLang="zh-CN" sz="14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8107680" y="6567805"/>
            <a:ext cx="3048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1089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</a:t>
            </a:r>
            <a:r>
              <a:rPr lang="en-US" altLang="en-GB" sz="800" dirty="0" smtClean="0"/>
              <a:t>4</a:t>
            </a:r>
            <a:endParaRPr lang="en-US" altLang="en-GB" sz="800" dirty="0" smtClean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38163" y="642969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algn="l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WG2#16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</a:rPr>
              <a:t>3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May 27th – 31th, 2024</a:t>
            </a:r>
            <a:r>
              <a:rPr lang="en-US" altLang="en-GB" sz="1300" dirty="0" smtClean="0">
                <a:solidFill>
                  <a:schemeClr val="bg1"/>
                </a:solidFill>
                <a:latin typeface="+mn-lt"/>
                <a:sym typeface="+mn-ea"/>
              </a:rPr>
              <a:t>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  <a:sym typeface="+mn-ea"/>
              </a:rPr>
              <a:t>Jeju, Korea </a:t>
            </a:r>
            <a:endParaRPr lang="en-US" altLang="en-GB" sz="1300" dirty="0" smtClean="0">
              <a:solidFill>
                <a:schemeClr val="bg1"/>
              </a:solidFill>
              <a:latin typeface="+mn-lt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en-GB" sz="3600" b="1" dirty="0"/>
              <a:t>FS_</a:t>
            </a:r>
            <a:r>
              <a:rPr lang="en-GB" sz="3600" b="1" dirty="0" smtClean="0"/>
              <a:t>NG_RTC</a:t>
            </a:r>
            <a:r>
              <a:rPr lang="en-US" altLang="en-GB" sz="3600" b="1" dirty="0" smtClean="0"/>
              <a:t>_Ph2 SI</a:t>
            </a:r>
            <a:br>
              <a:rPr lang="en-US" altLang="en-GB" sz="3600" b="1" dirty="0" smtClean="0"/>
            </a:b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331470" y="5340985"/>
            <a:ext cx="8554720" cy="80962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11.5 TUs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6 TUs for Study Phase and 5.5 TUs for Normative Work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>
                <a:sym typeface="+mn-ea"/>
              </a:rPr>
              <a:t>5.5 TUs have been used after #162, 0.5 TUs are left for study phase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kern="0" dirty="0"/>
          </a:p>
        </p:txBody>
      </p:sp>
      <p:sp>
        <p:nvSpPr>
          <p:cNvPr id="9" name="Title 1"/>
          <p:cNvSpPr txBox="1"/>
          <p:nvPr/>
        </p:nvSpPr>
        <p:spPr bwMode="auto">
          <a:xfrm>
            <a:off x="294758" y="20495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>
              <a:buClrTx/>
              <a:buSzTx/>
              <a:buFontTx/>
            </a:pPr>
            <a:r>
              <a:rPr lang="en-US" altLang="zh-CN" sz="3200" b="1" kern="0" dirty="0" smtClean="0"/>
              <a:t>FS_NG_RTC_Ph2 Work plan</a:t>
            </a:r>
            <a:endParaRPr lang="en-US" altLang="zh-CN" b="1" kern="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8785" y="1287145"/>
          <a:ext cx="834072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215"/>
                <a:gridCol w="938530"/>
                <a:gridCol w="820420"/>
                <a:gridCol w="720090"/>
                <a:gridCol w="490347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  <a:endParaRPr lang="en-US" sz="1400" b="1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400" b="0" dirty="0"/>
                        <a:t>SA2 #159</a:t>
                      </a:r>
                      <a:endParaRPr lang="en-US" alt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400" b="0" dirty="0"/>
                        <a:t>Oct. 2023</a:t>
                      </a:r>
                      <a:endParaRPr lang="en-US" alt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/>
                        <a:t>1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/>
                        <a:t>1</a:t>
                      </a:r>
                      <a:endParaRPr lang="en-US" altLang="en-US" sz="14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ea typeface="宋体" panose="02010600030101010101" pitchFamily="2" charset="-122"/>
                          <a:cs typeface="Times New Roman" panose="02020603050405020304"/>
                          <a:sym typeface="+mn-ea"/>
                        </a:rPr>
                        <a:t>TR skeleton, scope and achitectural assumptions were agreed;</a:t>
                      </a:r>
                      <a:endParaRPr lang="en-US" altLang="zh-CN" sz="1400" dirty="0" smtClean="0">
                        <a:ea typeface="宋体" panose="02010600030101010101" pitchFamily="2" charset="-122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ea typeface="宋体" panose="02010600030101010101" pitchFamily="2" charset="-122"/>
                          <a:cs typeface="Times New Roman" panose="02020603050405020304"/>
                          <a:sym typeface="+mn-ea"/>
                        </a:rPr>
                        <a:t>5 Key Issues were agreed.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ym typeface="+mn-ea"/>
                        </a:rPr>
                        <a:t>SA2 #160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Nov. 2023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1.5</a:t>
                      </a:r>
                      <a:endParaRPr lang="en-US" sz="14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ym typeface="+mn-ea"/>
                        </a:rPr>
                        <a:t>All 8 KIs were agreed; Started discussions on solutions.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r>
                        <a:rPr lang="en-US" sz="1400" b="0" dirty="0"/>
                        <a:t>Jan. 2024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/>
                        <a:t>1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/>
                        <a:t>1</a:t>
                      </a:r>
                      <a:endParaRPr lang="en-US" altLang="en-US" sz="14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ym typeface="+mn-ea"/>
                        </a:rPr>
                        <a:t>Discussions on solutions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705">
                <a:tc>
                  <a:txBody>
                    <a:bodyPr/>
                    <a:lstStyle/>
                    <a:p>
                      <a:r>
                        <a:rPr lang="en-US" sz="1400" b="0" dirty="0"/>
                        <a:t>SA2 #161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ym typeface="+mn-ea"/>
                        </a:rPr>
                        <a:t>Discussions on solutions; 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en-US" sz="1400" b="0" dirty="0"/>
                        <a:t>SA2 #162</a:t>
                      </a:r>
                      <a:endParaRPr lang="en-US" alt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en-US" sz="1400" b="0" dirty="0"/>
                        <a:t>Apr 2024</a:t>
                      </a:r>
                      <a:endParaRPr lang="en-US" alt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en-US" sz="1400" dirty="0"/>
                        <a:t>1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en-US" sz="1400" dirty="0"/>
                        <a:t>1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>
                          <a:sym typeface="+mn-ea"/>
                        </a:rPr>
                        <a:t>Discussions on solutions; Last meeting for new solution proposals;</a:t>
                      </a:r>
                      <a:endParaRPr lang="en-US" altLang="en-US" sz="1400" dirty="0">
                        <a:sym typeface="+mn-ea"/>
                      </a:endParaRP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Start discussion on evaluation and conclusion; </a:t>
                      </a:r>
                      <a:endParaRPr lang="en-US" alt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 #163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0.5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dirty="0"/>
                        <a:t>Complete </a:t>
                      </a:r>
                      <a:r>
                        <a:rPr lang="en-US" sz="1400" dirty="0"/>
                        <a:t>conclusions; </a:t>
                      </a:r>
                      <a:r>
                        <a:rPr lang="en-US" altLang="zh-CN" sz="1400" dirty="0" smtClean="0">
                          <a:sym typeface="+mn-ea"/>
                        </a:rPr>
                        <a:t>Send TR for approval or for information.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b="0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b="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5.5</a:t>
                      </a:r>
                      <a:endParaRPr lang="en-US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/>
                        <a:t>5.5</a:t>
                      </a:r>
                      <a:endParaRPr lang="en-US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400" dirty="0"/>
                        <a:t>TBD</a:t>
                      </a:r>
                      <a:endParaRPr lang="en-US" alt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645952" cy="787400"/>
          </a:xfrm>
        </p:spPr>
        <p:txBody>
          <a:bodyPr/>
          <a:lstStyle/>
          <a:p>
            <a:pPr algn="l"/>
            <a:r>
              <a:rPr lang="en-US" altLang="zh-CN" b="1" dirty="0" smtClean="0"/>
              <a:t>FS_NG_RTC_ph2</a:t>
            </a:r>
            <a:r>
              <a:rPr lang="en-US" altLang="de-DE" b="1" dirty="0" smtClean="0"/>
              <a:t> status </a:t>
            </a:r>
            <a:r>
              <a:rPr lang="en-US" altLang="zh-CN" b="1" dirty="0" smtClean="0"/>
              <a:t>after</a:t>
            </a:r>
            <a:r>
              <a:rPr lang="en-US" altLang="de-DE" b="1" dirty="0" smtClean="0"/>
              <a:t> </a:t>
            </a:r>
            <a:r>
              <a:rPr lang="en-US" altLang="de-DE" b="1" dirty="0" smtClean="0"/>
              <a:t>SA2#163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303269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44 </a:t>
            </a:r>
            <a:r>
              <a:rPr lang="en-US" altLang="zh-CN" sz="1400" dirty="0" smtClean="0"/>
              <a:t>contributions were submitted to #162 and 8 contributions were handled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>
                <a:ea typeface="宋体" panose="02010600030101010101" pitchFamily="2" charset="-122"/>
                <a:cs typeface="Times New Roman" panose="02020603050405020304"/>
              </a:rPr>
              <a:t>Achievements: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en-GB" sz="1300" dirty="0" smtClean="0">
                <a:ea typeface="宋体" panose="02010600030101010101" pitchFamily="2" charset="-122"/>
                <a:cs typeface="Times New Roman" panose="02020603050405020304"/>
              </a:rPr>
              <a:t>5 KIs (1, 2, 4, 5, 7) has been concluded</a:t>
            </a:r>
            <a:endParaRPr lang="en-US" altLang="en-GB" sz="130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en-GB" sz="1300" dirty="0" smtClean="0">
                <a:ea typeface="宋体" panose="02010600030101010101" pitchFamily="2" charset="-122"/>
                <a:cs typeface="Times New Roman" panose="02020603050405020304"/>
              </a:rPr>
              <a:t>3 KI is under discussion and revision</a:t>
            </a:r>
            <a:endParaRPr lang="en-US" altLang="en-GB" sz="130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80" dirty="0" smtClean="0">
                <a:ea typeface="宋体" panose="02010600030101010101" pitchFamily="2" charset="-122"/>
                <a:cs typeface="Times New Roman" panose="02020603050405020304"/>
              </a:rPr>
              <a:t>TR will be sent for approval, cover sheet will be updated </a:t>
            </a:r>
            <a:r>
              <a:rPr lang="en-US" altLang="zh-CN" sz="1680" dirty="0" smtClean="0">
                <a:ea typeface="宋体" panose="02010600030101010101" pitchFamily="2" charset="-122"/>
                <a:cs typeface="Times New Roman" panose="02020603050405020304"/>
                <a:sym typeface="+mn-ea"/>
              </a:rPr>
              <a:t>based on the result from this meeting</a:t>
            </a:r>
            <a:endParaRPr lang="en-US" altLang="zh-CN" sz="168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80" dirty="0" smtClean="0">
                <a:ea typeface="宋体" panose="02010600030101010101" pitchFamily="2" charset="-122"/>
                <a:cs typeface="Times New Roman" panose="02020603050405020304"/>
              </a:rPr>
              <a:t>WID will be modified based on the result from this meeting and agreed </a:t>
            </a:r>
            <a:endParaRPr lang="en-US" altLang="zh-CN" sz="168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2000" dirty="0" smtClean="0">
                <a:ea typeface="+mn-ea"/>
                <a:cs typeface="+mn-cs"/>
              </a:rPr>
              <a:t>Controversial issues</a:t>
            </a:r>
            <a:endParaRPr lang="en-US" altLang="en-GB" sz="1170" dirty="0" smtClean="0">
              <a:ea typeface="宋体" panose="02010600030101010101" pitchFamily="2" charset="-122"/>
              <a:cs typeface="Times New Roman" panose="02020603050405020304"/>
            </a:endParaRPr>
          </a:p>
          <a:p>
            <a:pPr marL="735330" lvl="2" indent="-277495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cs typeface="+mn-ea"/>
              </a:rPr>
              <a:t>None</a:t>
            </a:r>
            <a:endParaRPr lang="en-US" altLang="zh-CN" sz="1400" dirty="0" smtClean="0">
              <a:cs typeface="+mn-ea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normative work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</p:txBody>
      </p:sp>
      <p:graphicFrame>
        <p:nvGraphicFramePr>
          <p:cNvPr id="6" name="Content Placeholder 8"/>
          <p:cNvGraphicFramePr/>
          <p:nvPr/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/>
                <a:gridCol w="4026197"/>
                <a:gridCol w="1148080"/>
                <a:gridCol w="1219200"/>
                <a:gridCol w="1095135"/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  <a:endParaRPr lang="en-US" sz="12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  <a:endParaRPr lang="en-US" sz="12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FS_NG_RTC_Ph2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 phase 2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45%-&gt;100%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2024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1010030</a:t>
                      </a:r>
                      <a:endParaRPr kumimoji="0" lang="en-US" sz="12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1402</Words>
  <Application>WPS 演示</Application>
  <PresentationFormat>全屏显示(4:3)</PresentationFormat>
  <Paragraphs>134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Arial</vt:lpstr>
      <vt:lpstr>Times New Roman</vt:lpstr>
      <vt:lpstr>Times New Roman</vt:lpstr>
      <vt:lpstr>微软雅黑</vt:lpstr>
      <vt:lpstr>Arial Unicode MS</vt:lpstr>
      <vt:lpstr>Office Theme</vt:lpstr>
      <vt:lpstr>   FS_NG_RTC_Ph2 SI Status Report</vt:lpstr>
      <vt:lpstr>PowerPoint 演示文稿</vt:lpstr>
      <vt:lpstr>FS_NG_RTC_ph2 status after SA2#162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R2</cp:lastModifiedBy>
  <cp:revision>1603</cp:revision>
  <dcterms:created xsi:type="dcterms:W3CDTF">2008-08-30T09:32:00Z</dcterms:created>
  <dcterms:modified xsi:type="dcterms:W3CDTF">2024-05-30T08:47:58Z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  <property fmtid="{D5CDD505-2E9C-101B-9397-08002B2CF9AE}" pid="13" name="ICV">
    <vt:lpwstr>EBEE91320ACF4BB2ADBE0E93DE87C612</vt:lpwstr>
  </property>
  <property fmtid="{D5CDD505-2E9C-101B-9397-08002B2CF9AE}" pid="14" name="KSOProductBuildVer">
    <vt:lpwstr>2052-11.8.2.12085</vt:lpwstr>
  </property>
</Properties>
</file>