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795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LaeYoung April19 (LG Electronics)" initials="LY" lastIdx="1" clrIdx="1">
    <p:extLst>
      <p:ext uri="{19B8F6BF-5375-455C-9EA6-DF929625EA0E}">
        <p15:presenceInfo xmlns:p15="http://schemas.microsoft.com/office/powerpoint/2012/main" userId="LaeYoung April19 (LG Electronics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FF"/>
    <a:srgbClr val="FF33CC"/>
    <a:srgbClr val="3366FF"/>
    <a:srgbClr val="CCFFCC"/>
    <a:srgbClr val="FF99CC"/>
    <a:srgbClr val="FF3300"/>
    <a:srgbClr val="D9D9D9"/>
    <a:srgbClr val="FF99FF"/>
    <a:srgbClr val="FFCC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E678EE-79B5-4605-B917-BBB5A7CE9AF6}" v="3" dt="2024-04-22T11:31:08.347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7097" autoAdjust="0"/>
  </p:normalViewPr>
  <p:slideViewPr>
    <p:cSldViewPr snapToGrid="0">
      <p:cViewPr varScale="1">
        <p:scale>
          <a:sx n="139" d="100"/>
          <a:sy n="139" d="100"/>
        </p:scale>
        <p:origin x="49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bnam Sultana" userId="65b107c6-3ab7-432d-8a17-9eeb35e3ae6f" providerId="ADAL" clId="{90E678EE-79B5-4605-B917-BBB5A7CE9AF6}"/>
    <pc:docChg chg="custSel modSld">
      <pc:chgData name="Shabnam Sultana" userId="65b107c6-3ab7-432d-8a17-9eeb35e3ae6f" providerId="ADAL" clId="{90E678EE-79B5-4605-B917-BBB5A7CE9AF6}" dt="2024-04-22T11:36:26.171" v="217" actId="20577"/>
      <pc:docMkLst>
        <pc:docMk/>
      </pc:docMkLst>
      <pc:sldChg chg="modSp mod">
        <pc:chgData name="Shabnam Sultana" userId="65b107c6-3ab7-432d-8a17-9eeb35e3ae6f" providerId="ADAL" clId="{90E678EE-79B5-4605-B917-BBB5A7CE9AF6}" dt="2024-04-22T11:26:40" v="143" actId="20577"/>
        <pc:sldMkLst>
          <pc:docMk/>
          <pc:sldMk cId="287321685" sldId="795"/>
        </pc:sldMkLst>
        <pc:spChg chg="mod">
          <ac:chgData name="Shabnam Sultana" userId="65b107c6-3ab7-432d-8a17-9eeb35e3ae6f" providerId="ADAL" clId="{90E678EE-79B5-4605-B917-BBB5A7CE9AF6}" dt="2024-04-22T11:26:40" v="143" actId="20577"/>
          <ac:spMkLst>
            <pc:docMk/>
            <pc:sldMk cId="287321685" sldId="795"/>
            <ac:spMk id="6" creationId="{00000000-0000-0000-0000-000000000000}"/>
          </ac:spMkLst>
        </pc:spChg>
        <pc:graphicFrameChg chg="mod">
          <ac:chgData name="Shabnam Sultana" userId="65b107c6-3ab7-432d-8a17-9eeb35e3ae6f" providerId="ADAL" clId="{90E678EE-79B5-4605-B917-BBB5A7CE9AF6}" dt="2024-04-22T11:24:58.058" v="129" actId="1076"/>
          <ac:graphicFrameMkLst>
            <pc:docMk/>
            <pc:sldMk cId="287321685" sldId="795"/>
            <ac:graphicFrameMk id="3" creationId="{43C9E521-0D75-0E66-3E4C-E45DBD127471}"/>
          </ac:graphicFrameMkLst>
        </pc:graphicFrameChg>
      </pc:sldChg>
      <pc:sldChg chg="modSp mod">
        <pc:chgData name="Shabnam Sultana" userId="65b107c6-3ab7-432d-8a17-9eeb35e3ae6f" providerId="ADAL" clId="{90E678EE-79B5-4605-B917-BBB5A7CE9AF6}" dt="2024-04-22T11:36:26.171" v="217" actId="20577"/>
        <pc:sldMkLst>
          <pc:docMk/>
          <pc:sldMk cId="3384665742" sldId="909"/>
        </pc:sldMkLst>
        <pc:graphicFrameChg chg="mod modGraphic">
          <ac:chgData name="Shabnam Sultana" userId="65b107c6-3ab7-432d-8a17-9eeb35e3ae6f" providerId="ADAL" clId="{90E678EE-79B5-4605-B917-BBB5A7CE9AF6}" dt="2024-04-22T11:36:26.171" v="217" actId="20577"/>
          <ac:graphicFrameMkLst>
            <pc:docMk/>
            <pc:sldMk cId="3384665742" sldId="909"/>
            <ac:graphicFrameMk id="2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085842" y="294367"/>
            <a:ext cx="1940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>
                <a:effectLst/>
              </a:rPr>
              <a:t>S2-240uuuu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#163</a:t>
            </a:r>
            <a:endParaRPr lang="de-DE" sz="14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US" altLang="zh-CN" sz="140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Jeju, Korea, May 27 – May 31, 2024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</a:t>
            </a:r>
            <a:r>
              <a:rPr lang="en-GB" altLang="de-DE" sz="1200">
                <a:solidFill>
                  <a:schemeClr val="bg1"/>
                </a:solidFill>
              </a:rPr>
              <a:t>SA WG2#163</a:t>
            </a:r>
            <a:r>
              <a:rPr lang="en-GB" altLang="de-DE" sz="1200" baseline="0">
                <a:solidFill>
                  <a:schemeClr val="bg1"/>
                </a:solidFill>
              </a:rPr>
              <a:t>  May 27 – May 31, </a:t>
            </a:r>
            <a:r>
              <a:rPr lang="en-GB" altLang="de-DE" sz="1200" baseline="0" dirty="0">
                <a:solidFill>
                  <a:schemeClr val="bg1"/>
                </a:solidFill>
              </a:rPr>
              <a:t>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2660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98105" y="2332023"/>
            <a:ext cx="6153476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/>
              <a:t>FS_UAS_Ph3 Status 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295372" y="4321302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/>
            </a:b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LaeYoung Kim (</a:t>
            </a:r>
            <a:r>
              <a:rPr lang="en-GB" sz="2000">
                <a:latin typeface="Calibri" panose="020F0502020204030204" pitchFamily="34" charset="0"/>
                <a:cs typeface="Calibri" panose="020F0502020204030204" pitchFamily="34" charset="0"/>
              </a:rPr>
              <a:t>LG Electronics),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Shabnam Sultana (Ericsson)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(Rapporteurs)</a:t>
            </a:r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말풍선: 모서리가 둥근 사각형 3">
            <a:extLst>
              <a:ext uri="{FF2B5EF4-FFF2-40B4-BE49-F238E27FC236}">
                <a16:creationId xmlns:a16="http://schemas.microsoft.com/office/drawing/2014/main" id="{06BD9353-2C94-964B-7146-CE7FC6DC2D59}"/>
              </a:ext>
            </a:extLst>
          </p:cNvPr>
          <p:cNvSpPr/>
          <p:nvPr/>
        </p:nvSpPr>
        <p:spPr bwMode="auto">
          <a:xfrm>
            <a:off x="5134866" y="1564877"/>
            <a:ext cx="3156612" cy="487180"/>
          </a:xfrm>
          <a:prstGeom prst="wedgeRoundRectCallout">
            <a:avLst>
              <a:gd name="adj1" fmla="val -16176"/>
              <a:gd name="adj2" fmla="val 168654"/>
              <a:gd name="adj3" fmla="val 16667"/>
            </a:avLst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ko-KR" sz="2400" b="1" i="0" u="none" strike="noStrike" cap="none" normalizeH="0" baseline="0">
                <a:ln>
                  <a:noFill/>
                </a:ln>
                <a:solidFill>
                  <a:srgbClr val="CC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Interim Status Report</a:t>
            </a:r>
            <a:endParaRPr kumimoji="0" lang="ko-KR" altLang="en-US" sz="2400" b="1" i="0" u="none" strike="noStrike" cap="none" normalizeH="0" baseline="0">
              <a:ln>
                <a:noFill/>
              </a:ln>
              <a:solidFill>
                <a:srgbClr val="CC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AC272FDF-05EA-9793-73B2-7E17E8A37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36" y="1349579"/>
            <a:ext cx="2190750" cy="27432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err="1"/>
              <a:t>FS</a:t>
            </a:r>
            <a:r>
              <a:rPr lang="en-US" altLang="de-DE" b="1"/>
              <a:t>_UAS_Ph3 Status during SA2#163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159283" y="2011897"/>
            <a:ext cx="8816041" cy="4424414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ko-KR" sz="1600" b="1">
                <a:solidFill>
                  <a:prstClr val="black"/>
                </a:solidFill>
              </a:rPr>
              <a:t>Progress on conclusions during SA2#163</a:t>
            </a:r>
            <a:endParaRPr lang="de-DE" altLang="ko-KR" sz="16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/>
              <a:t>Conclusions for KI#1 (Enhancement of NEF services)</a:t>
            </a:r>
          </a:p>
          <a:p>
            <a:pPr marL="893763" lvl="2" indent="-179388">
              <a:spcBef>
                <a:spcPts val="0"/>
              </a:spcBef>
              <a:spcAft>
                <a:spcPts val="300"/>
              </a:spcAft>
              <a:buClr>
                <a:srgbClr val="00B050"/>
              </a:buClr>
            </a:pPr>
            <a:r>
              <a:rPr lang="en-US" altLang="de-DE" sz="1400"/>
              <a:t>KI#1.1 (Pre-mission flight planning and in-mission flight monitoring): </a:t>
            </a:r>
            <a:r>
              <a:rPr lang="en-US" altLang="de-DE" sz="1400" i="1">
                <a:solidFill>
                  <a:srgbClr val="FF33CC"/>
                </a:solidFill>
              </a:rPr>
              <a:t>Tdoc revised and open</a:t>
            </a:r>
          </a:p>
          <a:p>
            <a:pPr marL="1162050" lvl="3" indent="-268288">
              <a:spcBef>
                <a:spcPts val="0"/>
              </a:spcBef>
              <a:spcAft>
                <a:spcPts val="300"/>
              </a:spcAft>
            </a:pPr>
            <a:r>
              <a:rPr lang="en-US" altLang="de-DE" sz="1400"/>
              <a:t>Re-formulated/worded version is under discussion.</a:t>
            </a:r>
          </a:p>
          <a:p>
            <a:pPr marL="893763" lvl="2" indent="-179388">
              <a:spcBef>
                <a:spcPts val="0"/>
              </a:spcBef>
              <a:spcAft>
                <a:spcPts val="300"/>
              </a:spcAft>
              <a:buClr>
                <a:srgbClr val="00B050"/>
              </a:buClr>
            </a:pPr>
            <a:r>
              <a:rPr lang="en-US" altLang="de-DE" sz="1400"/>
              <a:t>KI#1.2 (Multiple USS serving): </a:t>
            </a:r>
            <a:r>
              <a:rPr lang="en-US" altLang="de-DE" sz="1400" i="1">
                <a:solidFill>
                  <a:srgbClr val="FF33CC"/>
                </a:solidFill>
              </a:rPr>
              <a:t>Tdoc revised and open</a:t>
            </a:r>
          </a:p>
          <a:p>
            <a:pPr marL="1162050" lvl="3" indent="-268288">
              <a:spcBef>
                <a:spcPts val="0"/>
              </a:spcBef>
              <a:spcAft>
                <a:spcPts val="300"/>
              </a:spcAft>
            </a:pPr>
            <a:r>
              <a:rPr lang="en-US" altLang="de-DE" sz="1400"/>
              <a:t>Checking is needed whether the latest tdoc can work or some re-wording is needed.</a:t>
            </a:r>
          </a:p>
          <a:p>
            <a:pPr marL="893763" lvl="2" indent="-179388">
              <a:spcBef>
                <a:spcPts val="0"/>
              </a:spcBef>
              <a:spcAft>
                <a:spcPts val="300"/>
              </a:spcAft>
              <a:buClr>
                <a:srgbClr val="00B050"/>
              </a:buClr>
            </a:pPr>
            <a:r>
              <a:rPr lang="en-US" altLang="de-DE" sz="1400"/>
              <a:t>KI#1.3 (C2 communication reliability): </a:t>
            </a:r>
            <a:r>
              <a:rPr lang="en-US" altLang="de-DE" sz="1400" i="1">
                <a:solidFill>
                  <a:srgbClr val="3366FF"/>
                </a:solidFill>
              </a:rPr>
              <a:t>Agreed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de-DE" sz="140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/>
              <a:t>Conclusion for KI#2 (Network-assisted/ground-based mechanism for DAA): </a:t>
            </a:r>
            <a:r>
              <a:rPr lang="en-US" altLang="de-DE" sz="1400" i="1">
                <a:solidFill>
                  <a:srgbClr val="FF33CC"/>
                </a:solidFill>
              </a:rPr>
              <a:t>Tdoc revised and open</a:t>
            </a:r>
          </a:p>
          <a:p>
            <a:pPr marL="893763" lvl="2" indent="-179388">
              <a:spcBef>
                <a:spcPts val="0"/>
              </a:spcBef>
              <a:spcAft>
                <a:spcPts val="300"/>
              </a:spcAft>
            </a:pPr>
            <a:r>
              <a:rPr lang="en-US" altLang="de-DE" sz="1400"/>
              <a:t>Re-formulation/wording needs to be considered.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de-DE" sz="140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b="1" i="1"/>
              <a:t>Interim</a:t>
            </a:r>
            <a:r>
              <a:rPr lang="en-US" altLang="de-DE" sz="1400"/>
              <a:t> Conclusion for KI#3 (Support of No Transmit Zones): </a:t>
            </a:r>
            <a:r>
              <a:rPr lang="en-US" altLang="de-DE" sz="1400" i="1">
                <a:solidFill>
                  <a:srgbClr val="FF33CC"/>
                </a:solidFill>
              </a:rPr>
              <a:t>Tdoc revised and open</a:t>
            </a:r>
            <a:endParaRPr lang="en-US" altLang="de-DE" sz="1400" i="1" dirty="0">
              <a:solidFill>
                <a:srgbClr val="FF33CC"/>
              </a:solidFill>
            </a:endParaRPr>
          </a:p>
          <a:p>
            <a:pPr marL="893763" lvl="2" indent="-179388">
              <a:spcBef>
                <a:spcPts val="0"/>
              </a:spcBef>
              <a:spcAft>
                <a:spcPts val="300"/>
              </a:spcAft>
            </a:pPr>
            <a:r>
              <a:rPr lang="en-US" altLang="zh-CN" sz="1400">
                <a:solidFill>
                  <a:prstClr val="black"/>
                </a:solidFill>
                <a:sym typeface="+mn-ea"/>
              </a:rPr>
              <a:t>Whether and how to capture operations of UAV UE supporting NTZ are under discussion. </a:t>
            </a:r>
          </a:p>
          <a:p>
            <a:pPr marL="893763" lvl="2" indent="-179388">
              <a:spcBef>
                <a:spcPts val="0"/>
              </a:spcBef>
              <a:spcAft>
                <a:spcPts val="300"/>
              </a:spcAft>
            </a:pPr>
            <a:r>
              <a:rPr lang="en-US" altLang="zh-CN" sz="1400">
                <a:solidFill>
                  <a:prstClr val="black"/>
                </a:solidFill>
                <a:sym typeface="+mn-ea"/>
              </a:rPr>
              <a:t>KI#3 requires RAN feedback before proceeding to final conclusion. </a:t>
            </a:r>
            <a:r>
              <a:rPr lang="en-US" altLang="zh-CN" sz="1400">
                <a:solidFill>
                  <a:srgbClr val="CC00FF"/>
                </a:solidFill>
                <a:sym typeface="Wingdings" panose="05000000000000000000" pitchFamily="2" charset="2"/>
              </a:rPr>
              <a:t> LS Out to RAN is under discussion.</a:t>
            </a:r>
            <a:r>
              <a:rPr lang="en-US" altLang="zh-CN" sz="1400">
                <a:solidFill>
                  <a:srgbClr val="CC00FF"/>
                </a:solidFill>
                <a:sym typeface="+mn-ea"/>
              </a:rPr>
              <a:t> </a:t>
            </a:r>
          </a:p>
          <a:p>
            <a:pPr marL="893763" lvl="2" indent="-179388">
              <a:spcBef>
                <a:spcPts val="0"/>
              </a:spcBef>
              <a:spcAft>
                <a:spcPts val="300"/>
              </a:spcAft>
            </a:pPr>
            <a:r>
              <a:rPr lang="en-US" altLang="de-DE" sz="1400">
                <a:solidFill>
                  <a:prstClr val="black"/>
                </a:solidFill>
                <a:sym typeface="+mn-ea"/>
              </a:rPr>
              <a:t>Based on RAN feedback (or lack of feedback), SA2 needs to finalise the rest of the open issues and complete the KI, remaining 10% reserved for such work.</a:t>
            </a:r>
            <a:endParaRPr lang="en-US" altLang="de-DE" sz="1400" dirty="0">
              <a:solidFill>
                <a:prstClr val="black"/>
              </a:solidFill>
              <a:sym typeface="+mn-ea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defRPr/>
            </a:pPr>
            <a:endParaRPr lang="en-US" altLang="de-DE" sz="180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7878135"/>
              </p:ext>
            </p:extLst>
          </p:nvPr>
        </p:nvGraphicFramePr>
        <p:xfrm>
          <a:off x="295300" y="1118012"/>
          <a:ext cx="8266044" cy="69829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FS_UAS_Ph3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/>
                        <a:t>Study on Phase 3 for UAS, UAV and UAM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73% -&gt; </a:t>
                      </a:r>
                      <a:r>
                        <a:rPr lang="en-US" sz="1200" b="1" kern="120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90%?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200" b="1" dirty="0"/>
                        <a:t>SP-231801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2168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3344</TotalTime>
  <Words>254</Words>
  <Application>Microsoft Office PowerPoint</Application>
  <PresentationFormat>화면 슬라이드 쇼(4:3)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Office Theme</vt:lpstr>
      <vt:lpstr>FS_UAS_Ph3 Status Report</vt:lpstr>
      <vt:lpstr>FS_UAS_Ph3 Status during SA2#163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LaeYoung v1 (LG Electronics)</cp:lastModifiedBy>
  <cp:revision>2146</cp:revision>
  <dcterms:created xsi:type="dcterms:W3CDTF">2008-08-30T09:32:10Z</dcterms:created>
  <dcterms:modified xsi:type="dcterms:W3CDTF">2024-05-30T08:40:18Z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