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911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  <a:srgbClr val="FF33CC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105" d="100"/>
          <a:sy n="105" d="100"/>
        </p:scale>
        <p:origin x="8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Jeju, Korea, May 27 – May 31, 2024</a:t>
            </a:r>
            <a:r>
              <a:rPr lang="en-GB" sz="1200" b="1" dirty="0">
                <a:solidFill>
                  <a:srgbClr val="3333FF"/>
                </a:solidFill>
                <a:effectLst/>
                <a:latin typeface="+mn-lt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fr-FR" sz="1200" dirty="0">
              <a:effectLst/>
              <a:latin typeface="+mn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43733" y="64934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b="0" dirty="0">
                <a:solidFill>
                  <a:schemeClr val="bg1"/>
                </a:solidFill>
              </a:rPr>
              <a:t>TSG SA WG2#163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Jeju, Korea, May 27 – May 31, 2024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fr-FR" sz="1300" b="0" dirty="0">
              <a:solidFill>
                <a:schemeClr val="bg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5781" y="2123349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/>
              <a:t>FS_5GSAT_Ph3 _ARCH  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fr-FR" sz="1800" b="1" dirty="0">
                <a:latin typeface="Arial" panose="020B0604020202020204" pitchFamily="34" charset="0"/>
              </a:rPr>
              <a:t>Thursday </a:t>
            </a:r>
            <a:r>
              <a:rPr lang="fr-FR" sz="1800" b="1" dirty="0" err="1">
                <a:latin typeface="Arial" panose="020B0604020202020204" pitchFamily="34" charset="0"/>
              </a:rPr>
              <a:t>intermediate</a:t>
            </a:r>
            <a:r>
              <a:rPr lang="fr-FR" sz="1800" b="1" dirty="0">
                <a:latin typeface="Arial" panose="020B0604020202020204" pitchFamily="34" charset="0"/>
              </a:rPr>
              <a:t> </a:t>
            </a:r>
            <a:r>
              <a:rPr lang="fr-FR" sz="1800" b="1" dirty="0" err="1">
                <a:latin typeface="Arial" panose="020B0604020202020204" pitchFamily="34" charset="0"/>
              </a:rPr>
              <a:t>status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061848" y="3890951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 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909819" y="1833339"/>
            <a:ext cx="4260961" cy="373878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Conclusion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reached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(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S2-2407601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a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pproved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) 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kern="0" dirty="0">
              <a:solidFill>
                <a:srgbClr val="00B05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6B2376-48BB-4AA4-89EE-BAB50D7A458E}"/>
              </a:ext>
            </a:extLst>
          </p:cNvPr>
          <p:cNvSpPr txBox="1">
            <a:spLocks/>
          </p:cNvSpPr>
          <p:nvPr/>
        </p:nvSpPr>
        <p:spPr bwMode="auto">
          <a:xfrm>
            <a:off x="1618629" y="423042"/>
            <a:ext cx="5202795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</a:rPr>
              <a:t>Thursday </a:t>
            </a:r>
            <a:r>
              <a:rPr lang="fr-FR" sz="2800" b="1" dirty="0" err="1">
                <a:solidFill>
                  <a:srgbClr val="00B0F0"/>
                </a:solidFill>
                <a:latin typeface="Arial" panose="020B0604020202020204" pitchFamily="34" charset="0"/>
              </a:rPr>
              <a:t>intermediate</a:t>
            </a: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</a:rPr>
              <a:t> </a:t>
            </a:r>
            <a:r>
              <a:rPr lang="fr-FR" sz="2800" b="1" dirty="0" err="1">
                <a:solidFill>
                  <a:srgbClr val="00B0F0"/>
                </a:solidFill>
                <a:latin typeface="Arial" panose="020B0604020202020204" pitchFamily="34" charset="0"/>
              </a:rPr>
              <a:t>status</a:t>
            </a:r>
            <a:endParaRPr lang="fr-FR" sz="2800" b="1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l"/>
            <a:r>
              <a:rPr lang="fr-FR" sz="2000" b="1" kern="0" dirty="0">
                <a:solidFill>
                  <a:srgbClr val="00B0F0"/>
                </a:solidFill>
                <a:latin typeface="Arial" panose="020B0604020202020204" pitchFamily="34" charset="0"/>
              </a:rPr>
              <a:t>	4 docs + 1 LS out open </a:t>
            </a:r>
            <a:endParaRPr lang="en-US" sz="2000" kern="0" dirty="0">
              <a:solidFill>
                <a:srgbClr val="00B0F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1AF5-CC3B-D1A1-F0F4-54B9B6EB5121}"/>
              </a:ext>
            </a:extLst>
          </p:cNvPr>
          <p:cNvSpPr txBox="1">
            <a:spLocks/>
          </p:cNvSpPr>
          <p:nvPr/>
        </p:nvSpPr>
        <p:spPr bwMode="auto">
          <a:xfrm>
            <a:off x="292751" y="1332386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>
                <a:solidFill>
                  <a:srgbClr val="00B050"/>
                </a:solidFill>
                <a:latin typeface="+mn-lt"/>
              </a:rPr>
              <a:t>KI#1 </a:t>
            </a:r>
            <a:r>
              <a:rPr lang="en-GB" sz="2000" b="1" dirty="0">
                <a:solidFill>
                  <a:srgbClr val="00B050"/>
                </a:solidFill>
                <a:effectLst/>
                <a:latin typeface="+mn-lt"/>
                <a:ea typeface="Malgun Gothic" panose="020B0503020000020004" pitchFamily="34" charset="-127"/>
              </a:rPr>
              <a:t>Regenerative payload</a:t>
            </a:r>
            <a:endParaRPr lang="en-US" sz="2000" b="1" kern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24E3F8-CC78-B9DF-CFFD-18D8D816FC21}"/>
              </a:ext>
            </a:extLst>
          </p:cNvPr>
          <p:cNvSpPr txBox="1">
            <a:spLocks/>
          </p:cNvSpPr>
          <p:nvPr/>
        </p:nvSpPr>
        <p:spPr bwMode="auto">
          <a:xfrm>
            <a:off x="292749" y="212404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>
                <a:solidFill>
                  <a:srgbClr val="FFC000"/>
                </a:solidFill>
              </a:rPr>
              <a:t>KI#2 Store and Forward</a:t>
            </a:r>
            <a:endParaRPr lang="en-US" sz="2000" kern="0" dirty="0">
              <a:solidFill>
                <a:srgbClr val="FFC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0E3F9B9-D360-E2C2-B25C-122389B39F9E}"/>
              </a:ext>
            </a:extLst>
          </p:cNvPr>
          <p:cNvSpPr txBox="1">
            <a:spLocks/>
          </p:cNvSpPr>
          <p:nvPr/>
        </p:nvSpPr>
        <p:spPr>
          <a:xfrm>
            <a:off x="909819" y="2716039"/>
            <a:ext cx="8311895" cy="373878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 différents architectures are candidate to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in the TR, not exclusive, the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both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could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approved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in the TR </a:t>
            </a:r>
          </a:p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S2-2407161 (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initially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S2-2406796)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stil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l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under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discussion,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some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hope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to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conclude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tomorrow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</a:p>
          <a:p>
            <a:pPr marL="342900" indent="-34290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S2-2407162 (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initially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S2-2406554)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stil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l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under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discussion,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some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hope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to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conclude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tomorrow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kern="0" dirty="0">
              <a:solidFill>
                <a:srgbClr val="00B05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BA5AFD3-C3A7-0E5E-74C7-236D4C762A77}"/>
              </a:ext>
            </a:extLst>
          </p:cNvPr>
          <p:cNvSpPr txBox="1">
            <a:spLocks/>
          </p:cNvSpPr>
          <p:nvPr/>
        </p:nvSpPr>
        <p:spPr bwMode="auto">
          <a:xfrm>
            <a:off x="292748" y="3740179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>
                <a:solidFill>
                  <a:srgbClr val="FFC000"/>
                </a:solidFill>
              </a:rPr>
              <a:t>KI#3 UE-Sat-UE communication</a:t>
            </a:r>
            <a:endParaRPr lang="en-US" sz="2000" kern="0" dirty="0">
              <a:solidFill>
                <a:srgbClr val="FFC000"/>
              </a:solidFill>
            </a:endParaRP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7CE5A96F-4CB6-3B90-59B6-C552472167AD}"/>
              </a:ext>
            </a:extLst>
          </p:cNvPr>
          <p:cNvSpPr txBox="1">
            <a:spLocks/>
          </p:cNvSpPr>
          <p:nvPr/>
        </p:nvSpPr>
        <p:spPr>
          <a:xfrm>
            <a:off x="909818" y="4313685"/>
            <a:ext cx="8311895" cy="373878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 différents architectures are candidate to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in the TR, not exclusive, the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both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could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approved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in the TR </a:t>
            </a:r>
          </a:p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S2-2407164 (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initially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S2-2406364)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stil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l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under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discussion,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some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hope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to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conclude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tomorrow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</a:p>
          <a:p>
            <a:pPr marL="342900" indent="-34290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S2-2407163 (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initially</a:t>
            </a: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S2-2406556) </a:t>
            </a:r>
            <a:r>
              <a:rPr lang="fr-FR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stil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l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under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discussion,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some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hope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to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conclude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tomorrow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kern="0" dirty="0">
              <a:solidFill>
                <a:srgbClr val="00B050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AFFB50B-2BCE-91D8-8D4C-C25D8F44024A}"/>
              </a:ext>
            </a:extLst>
          </p:cNvPr>
          <p:cNvSpPr txBox="1">
            <a:spLocks/>
          </p:cNvSpPr>
          <p:nvPr/>
        </p:nvSpPr>
        <p:spPr bwMode="auto">
          <a:xfrm>
            <a:off x="292749" y="5441182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>
                <a:solidFill>
                  <a:srgbClr val="00B050"/>
                </a:solidFill>
              </a:rPr>
              <a:t>LS OUT </a:t>
            </a:r>
            <a:endParaRPr lang="en-US" sz="2000" kern="0" dirty="0">
              <a:solidFill>
                <a:srgbClr val="00B050"/>
              </a:solidFill>
            </a:endParaRP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D2251247-0040-F5B3-4F2F-0DEA1C4D5DBA}"/>
              </a:ext>
            </a:extLst>
          </p:cNvPr>
          <p:cNvSpPr txBox="1">
            <a:spLocks/>
          </p:cNvSpPr>
          <p:nvPr/>
        </p:nvSpPr>
        <p:spPr>
          <a:xfrm>
            <a:off x="1316584" y="5669258"/>
            <a:ext cx="8311895" cy="373878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fr-FR" sz="1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 global LS out to anser 3 LS IN (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S2-2405870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S2-2405871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S2-2405886</a:t>
            </a:r>
            <a:r>
              <a:rPr lang="fr-FR" sz="1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fr-FR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Need 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to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approve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something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tomorrow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, to </a:t>
            </a:r>
            <a:r>
              <a:rPr lang="fr-FR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be</a:t>
            </a:r>
            <a:r>
              <a:rPr lang="fr-FR" sz="1400" dirty="0">
                <a:solidFill>
                  <a:srgbClr val="00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input for July SA3</a:t>
            </a:r>
          </a:p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919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dcc30912-d230-4cc2-b11f-bb5ca2a6b6f5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09cef1fd-e61b-4dbf-b745-21988b13f978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FS_5GSAT_Ph3 _ARCH     Thursday intermediate status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Jean-Yves2</cp:lastModifiedBy>
  <cp:revision>1980</cp:revision>
  <dcterms:created xsi:type="dcterms:W3CDTF">2008-08-30T09:32:10Z</dcterms:created>
  <dcterms:modified xsi:type="dcterms:W3CDTF">2024-05-30T08:10:56Z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