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8"/>
  </p:notesMasterIdLst>
  <p:handoutMasterIdLst>
    <p:handoutMasterId r:id="rId19"/>
  </p:handoutMasterIdLst>
  <p:sldIdLst>
    <p:sldId id="303" r:id="rId5"/>
    <p:sldId id="928" r:id="rId6"/>
    <p:sldId id="929" r:id="rId7"/>
    <p:sldId id="939" r:id="rId8"/>
    <p:sldId id="930" r:id="rId9"/>
    <p:sldId id="937" r:id="rId10"/>
    <p:sldId id="932" r:id="rId11"/>
    <p:sldId id="933" r:id="rId12"/>
    <p:sldId id="935" r:id="rId13"/>
    <p:sldId id="936" r:id="rId14"/>
    <p:sldId id="938" r:id="rId15"/>
    <p:sldId id="934" r:id="rId16"/>
    <p:sldId id="931" r:id="rId1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558F9-3FF5-4A41-8D9F-129B3DCD9344}" v="20" dt="2024-05-28T00:42:10.843"/>
    <p1510:client id="{E6783B2F-3433-433C-A0A7-9B9DAAD75A2D}" v="3" dt="2024-05-27T03:59:38.140"/>
    <p1510:client id="{8736EE97-D40C-4E78-8C51-86B662A9EC78}" v="3" dt="2024-05-27T10:28:12.217"/>
    <p1510:client id="{C2AD5C04-7DFA-4FC8-B219-F900173A198E}" v="3" dt="2024-05-27T05:53:54.353"/>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57" autoAdjust="0"/>
    <p:restoredTop sz="97097" autoAdjust="0"/>
  </p:normalViewPr>
  <p:slideViewPr>
    <p:cSldViewPr snapToGrid="0">
      <p:cViewPr>
        <p:scale>
          <a:sx n="125" d="100"/>
          <a:sy n="125" d="100"/>
        </p:scale>
        <p:origin x="509"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5/29/2024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5/29/2024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a:t>
            </a:r>
          </a:p>
          <a:p>
            <a:pPr marL="1314450" lvl="3" indent="-457200">
              <a:spcBef>
                <a:spcPts val="0"/>
              </a:spcBef>
              <a:spcAft>
                <a:spcPts val="0"/>
              </a:spcAft>
            </a:pPr>
            <a:r>
              <a:rPr lang="en-US" altLang="de-DE" sz="1200" dirty="0"/>
              <a:t>Yes (e.g. S2-2406618, 6683):</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Q12: Should it be possible to expose, to an authorized AF, whether a user is active,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200" dirty="0"/>
              <a:t>Yes (e.g. S2-2406618, 5931, 6814):</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Q14: Should it be possible to expose, to an authorized AF, the user identities that are linked to a user subscription,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5251300"/>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trike="sngStrike" dirty="0"/>
              <a:t>Q5: Should it be possible to include more than one User Identities in the User Identity Profile (S2-2406014)?</a:t>
            </a:r>
            <a:endParaRPr lang="en-US" altLang="de-DE" sz="1400" strike="sngStrike" dirty="0"/>
          </a:p>
          <a:p>
            <a:pPr marL="1314450" lvl="3" indent="-457200">
              <a:spcBef>
                <a:spcPts val="0"/>
              </a:spcBef>
              <a:spcAft>
                <a:spcPts val="0"/>
              </a:spcAft>
            </a:pPr>
            <a:r>
              <a:rPr lang="en-US" altLang="de-DE" sz="1600" strike="sngStrike" dirty="0"/>
              <a:t>Yes:</a:t>
            </a:r>
          </a:p>
          <a:p>
            <a:pPr marL="1314450" lvl="3" indent="-457200">
              <a:spcBef>
                <a:spcPts val="0"/>
              </a:spcBef>
              <a:spcAft>
                <a:spcPts val="0"/>
              </a:spcAft>
            </a:pPr>
            <a:r>
              <a:rPr lang="en-US" altLang="de-DE" sz="1600" strike="sngStrike"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55214"/>
            <a:ext cx="7291602" cy="632637"/>
          </a:xfrm>
        </p:spPr>
        <p:txBody>
          <a:bodyPr/>
          <a:lstStyle/>
          <a:p>
            <a:pPr algn="l"/>
            <a:r>
              <a:rPr lang="en-US" altLang="de-DE" b="1" dirty="0"/>
              <a:t>KI#1 - Activating a User Identity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75018" y="763544"/>
            <a:ext cx="8891411" cy="5330912"/>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050" dirty="0"/>
              <a:t>In round 1 of the NWM, Q-1.11 asked: “How does a linked user become active with a subscription?”.</a:t>
            </a:r>
          </a:p>
          <a:p>
            <a:pPr marL="1314450" lvl="3" indent="-457200">
              <a:spcBef>
                <a:spcPts val="0"/>
              </a:spcBef>
              <a:spcAft>
                <a:spcPts val="0"/>
              </a:spcAft>
            </a:pPr>
            <a:r>
              <a:rPr lang="en-US" altLang="de-DE" sz="1050" dirty="0"/>
              <a:t>15 companies responded.</a:t>
            </a:r>
          </a:p>
          <a:p>
            <a:pPr marL="1314450" lvl="3" indent="-457200">
              <a:spcBef>
                <a:spcPts val="0"/>
              </a:spcBef>
              <a:spcAft>
                <a:spcPts val="0"/>
              </a:spcAft>
            </a:pPr>
            <a:r>
              <a:rPr lang="en-US" altLang="de-DE" sz="1050" dirty="0"/>
              <a:t>12 companies indicated that the user identifier is provided in NAS signaling. </a:t>
            </a:r>
          </a:p>
          <a:p>
            <a:pPr marL="1771650" lvl="4" indent="-457200">
              <a:spcBef>
                <a:spcPts val="0"/>
              </a:spcBef>
              <a:spcAft>
                <a:spcPts val="0"/>
              </a:spcAft>
            </a:pPr>
            <a:r>
              <a:rPr lang="en-US" altLang="de-DE" sz="1050" dirty="0"/>
              <a:t>3 of these companies expressed a clear preference for the user identifier being provided during PDU Session Establishment. </a:t>
            </a:r>
          </a:p>
          <a:p>
            <a:pPr marL="1771650" lvl="4" indent="-457200">
              <a:spcBef>
                <a:spcPts val="0"/>
              </a:spcBef>
              <a:spcAft>
                <a:spcPts val="0"/>
              </a:spcAft>
            </a:pPr>
            <a:r>
              <a:rPr lang="en-US" altLang="de-DE" sz="1050" dirty="0"/>
              <a:t>4 of these companies expressed a preference for the user identifier being provided during registration.</a:t>
            </a:r>
          </a:p>
          <a:p>
            <a:pPr marL="1314450" lvl="3" indent="-457200">
              <a:spcBef>
                <a:spcPts val="0"/>
              </a:spcBef>
              <a:spcAft>
                <a:spcPts val="0"/>
              </a:spcAft>
            </a:pPr>
            <a:r>
              <a:rPr lang="en-US" altLang="de-DE" sz="1050" dirty="0"/>
              <a:t>2 companies indicated that an application layer procedure may be used.</a:t>
            </a:r>
          </a:p>
          <a:p>
            <a:pPr marL="857250" lvl="2" indent="-457200">
              <a:spcBef>
                <a:spcPts val="0"/>
              </a:spcBef>
              <a:spcAft>
                <a:spcPts val="0"/>
              </a:spcAft>
            </a:pPr>
            <a:r>
              <a:rPr lang="en-US" altLang="de-DE" sz="105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50" dirty="0"/>
              <a:t>17 Companies responded.</a:t>
            </a:r>
          </a:p>
          <a:p>
            <a:pPr marL="1314450" lvl="3" indent="-457200">
              <a:spcBef>
                <a:spcPts val="0"/>
              </a:spcBef>
              <a:spcAft>
                <a:spcPts val="0"/>
              </a:spcAft>
            </a:pPr>
            <a:r>
              <a:rPr lang="en-US" altLang="de-DE" sz="1050" dirty="0"/>
              <a:t>7 companies answered, “NAS-MM”.</a:t>
            </a:r>
          </a:p>
          <a:p>
            <a:pPr marL="1314450" lvl="3" indent="-457200">
              <a:spcBef>
                <a:spcPts val="0"/>
              </a:spcBef>
              <a:spcAft>
                <a:spcPts val="0"/>
              </a:spcAft>
            </a:pPr>
            <a:r>
              <a:rPr lang="en-US" altLang="de-DE" sz="1050" dirty="0"/>
              <a:t>4 companies answered, “NAS-SM”.</a:t>
            </a:r>
          </a:p>
          <a:p>
            <a:pPr marL="1314450" lvl="3" indent="-457200">
              <a:spcBef>
                <a:spcPts val="0"/>
              </a:spcBef>
              <a:spcAft>
                <a:spcPts val="0"/>
              </a:spcAft>
            </a:pPr>
            <a:r>
              <a:rPr lang="en-US" altLang="de-DE" sz="1050" dirty="0"/>
              <a:t>4 companies prefer no NAS impact, 3 of the 4 prefer NAS-SM if there is impact.</a:t>
            </a:r>
          </a:p>
          <a:p>
            <a:pPr marL="1314450" lvl="3" indent="-457200">
              <a:spcBef>
                <a:spcPts val="0"/>
              </a:spcBef>
              <a:spcAft>
                <a:spcPts val="0"/>
              </a:spcAft>
            </a:pPr>
            <a:r>
              <a:rPr lang="en-US" altLang="de-DE" sz="1050" dirty="0"/>
              <a:t>1 company indicated that both NAS-MM and NAS-SM may need to be supported.</a:t>
            </a:r>
          </a:p>
          <a:p>
            <a:pPr marL="1314450" lvl="3" indent="-457200">
              <a:spcBef>
                <a:spcPts val="0"/>
              </a:spcBef>
              <a:spcAft>
                <a:spcPts val="0"/>
              </a:spcAft>
            </a:pPr>
            <a:r>
              <a:rPr lang="en-US" altLang="de-DE" sz="1050" dirty="0"/>
              <a:t>1 company prefers more discussion but comments that NAS-SM seems not appropriate.</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200" dirty="0"/>
              <a:t>Q1a1: </a:t>
            </a:r>
            <a:r>
              <a:rPr lang="en-US" altLang="de-DE" sz="1200" dirty="0">
                <a:solidFill>
                  <a:srgbClr val="00B050"/>
                </a:solidFill>
              </a:rPr>
              <a:t>Should NAS signaling support to initiate the activation procedure by sending the user identity to the network (i.e. without credentials)  (S2-2306251, 6012, 6371, 6480, 6616)? </a:t>
            </a:r>
          </a:p>
          <a:p>
            <a:pPr marL="1314450" lvl="3" indent="-457200">
              <a:spcBef>
                <a:spcPts val="0"/>
              </a:spcBef>
              <a:spcAft>
                <a:spcPts val="0"/>
              </a:spcAft>
            </a:pPr>
            <a:r>
              <a:rPr lang="en-US" altLang="de-DE" sz="1200" dirty="0"/>
              <a:t>Yes: 10</a:t>
            </a:r>
          </a:p>
          <a:p>
            <a:pPr marL="1314450" lvl="3" indent="-457200">
              <a:spcBef>
                <a:spcPts val="0"/>
              </a:spcBef>
              <a:spcAft>
                <a:spcPts val="0"/>
              </a:spcAft>
            </a:pPr>
            <a:r>
              <a:rPr lang="en-US" altLang="de-DE" sz="1200" dirty="0"/>
              <a:t>No: 3 (2 objections)</a:t>
            </a:r>
          </a:p>
          <a:p>
            <a:pPr marL="857250" lvl="2" indent="-457200">
              <a:spcBef>
                <a:spcPts val="0"/>
              </a:spcBef>
              <a:spcAft>
                <a:spcPts val="0"/>
              </a:spcAft>
            </a:pPr>
            <a:r>
              <a:rPr lang="en-US" altLang="de-DE" sz="1200" dirty="0"/>
              <a:t>Q1a2: Should NAS signaling support to initiate and perform the authentication to activate the user identity in the network (S2-2305929, 6040, 6480, 6616, 6816)?</a:t>
            </a:r>
          </a:p>
          <a:p>
            <a:pPr marL="1314450" lvl="3" indent="-457200">
              <a:spcBef>
                <a:spcPts val="0"/>
              </a:spcBef>
              <a:spcAft>
                <a:spcPts val="0"/>
              </a:spcAft>
            </a:pPr>
            <a:r>
              <a:rPr lang="en-US" altLang="de-DE" sz="1200" dirty="0"/>
              <a:t>Yes: 12</a:t>
            </a:r>
          </a:p>
          <a:p>
            <a:pPr marL="1314450" lvl="3" indent="-457200">
              <a:spcBef>
                <a:spcPts val="0"/>
              </a:spcBef>
              <a:spcAft>
                <a:spcPts val="0"/>
              </a:spcAft>
            </a:pPr>
            <a:r>
              <a:rPr lang="en-US" altLang="de-DE" sz="1200" dirty="0"/>
              <a:t>No: 4 (2 objections)</a:t>
            </a:r>
          </a:p>
          <a:p>
            <a:pPr marL="857250" lvl="2" indent="-457200">
              <a:spcBef>
                <a:spcPts val="0"/>
              </a:spcBef>
              <a:spcAft>
                <a:spcPts val="0"/>
              </a:spcAft>
            </a:pPr>
            <a:r>
              <a:rPr lang="en-US" altLang="de-DE" sz="1200" dirty="0"/>
              <a:t>Q1b: Should an application layer signaling support to initiate and perform the authentication to activate the user identity (S2-2306391)?</a:t>
            </a:r>
          </a:p>
          <a:p>
            <a:pPr marL="1314450" lvl="3" indent="-457200">
              <a:spcBef>
                <a:spcPts val="0"/>
              </a:spcBef>
              <a:spcAft>
                <a:spcPts val="0"/>
              </a:spcAft>
            </a:pPr>
            <a:r>
              <a:rPr lang="en-US" altLang="de-DE" sz="1200" dirty="0"/>
              <a:t>Yes: 5</a:t>
            </a:r>
          </a:p>
          <a:p>
            <a:pPr marL="1314450" lvl="3" indent="-457200">
              <a:spcBef>
                <a:spcPts val="0"/>
              </a:spcBef>
              <a:spcAft>
                <a:spcPts val="0"/>
              </a:spcAft>
            </a:pPr>
            <a:r>
              <a:rPr lang="en-US" altLang="de-DE" sz="1200" dirty="0"/>
              <a:t>No: 11 (10 objections)</a:t>
            </a:r>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39777"/>
            <a:ext cx="8891411" cy="5645791"/>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z="1600" dirty="0"/>
              <a:t>Q2a</a:t>
            </a:r>
            <a:r>
              <a:rPr lang="en-US" altLang="de-DE" sz="1600" dirty="0">
                <a:solidFill>
                  <a:srgbClr val="00B050"/>
                </a:solidFill>
              </a:rPr>
              <a:t>: If NAS Signaling is used, is NAS-MM (e.g. registration, S2-2406039) preferred?</a:t>
            </a:r>
          </a:p>
          <a:p>
            <a:pPr marL="1314450" lvl="3" indent="-457200">
              <a:spcBef>
                <a:spcPts val="0"/>
              </a:spcBef>
              <a:spcAft>
                <a:spcPts val="0"/>
              </a:spcAft>
            </a:pPr>
            <a:r>
              <a:rPr lang="en-US" altLang="de-DE" sz="1600" dirty="0"/>
              <a:t>Yes: 10</a:t>
            </a:r>
          </a:p>
          <a:p>
            <a:pPr marL="1314450" lvl="3" indent="-457200">
              <a:spcBef>
                <a:spcPts val="0"/>
              </a:spcBef>
              <a:spcAft>
                <a:spcPts val="0"/>
              </a:spcAft>
            </a:pPr>
            <a:r>
              <a:rPr lang="en-US" altLang="de-DE" sz="1600" dirty="0"/>
              <a:t>No: 4 (2 objection)</a:t>
            </a:r>
          </a:p>
          <a:p>
            <a:pPr marL="857250" lvl="2" indent="-457200">
              <a:spcBef>
                <a:spcPts val="0"/>
              </a:spcBef>
              <a:spcAft>
                <a:spcPts val="0"/>
              </a:spcAft>
            </a:pPr>
            <a:r>
              <a:rPr lang="en-US" altLang="de-DE" sz="1600" dirty="0"/>
              <a:t>Q2b: If NAS Signaling is used, is NAS-SM (e.g. PDU Session Establishment, S2-2406480) preferred?</a:t>
            </a:r>
          </a:p>
          <a:p>
            <a:pPr marL="1314450" lvl="3" indent="-457200">
              <a:spcBef>
                <a:spcPts val="0"/>
              </a:spcBef>
              <a:spcAft>
                <a:spcPts val="0"/>
              </a:spcAft>
            </a:pPr>
            <a:r>
              <a:rPr lang="en-US" altLang="de-DE" sz="1600" dirty="0"/>
              <a:t>Yes: 6</a:t>
            </a:r>
          </a:p>
          <a:p>
            <a:pPr marL="1314450" lvl="3" indent="-457200">
              <a:spcBef>
                <a:spcPts val="0"/>
              </a:spcBef>
              <a:spcAft>
                <a:spcPts val="0"/>
              </a:spcAft>
            </a:pPr>
            <a:r>
              <a:rPr lang="en-US" altLang="de-DE" sz="1600" dirty="0"/>
              <a:t>No: 6 (4 objection)</a:t>
            </a:r>
          </a:p>
          <a:p>
            <a:pPr marL="857250" lvl="2" indent="-457200">
              <a:spcBef>
                <a:spcPts val="0"/>
              </a:spcBef>
              <a:spcAft>
                <a:spcPts val="0"/>
              </a:spcAft>
            </a:pPr>
            <a:r>
              <a:rPr lang="en-US" altLang="de-DE" sz="1600" dirty="0"/>
              <a:t>Q2c: If NAS Signaling is used, is both NAS-MM (e.g. registration) and NAS-SM (e.g. PDU Session Establishment) preferred (e.g. S2-2406703)?</a:t>
            </a:r>
          </a:p>
          <a:p>
            <a:pPr marL="1314450" lvl="3" indent="-457200">
              <a:spcBef>
                <a:spcPts val="0"/>
              </a:spcBef>
              <a:spcAft>
                <a:spcPts val="0"/>
              </a:spcAft>
            </a:pPr>
            <a:r>
              <a:rPr lang="en-US" altLang="de-DE" sz="1600" dirty="0"/>
              <a:t>Yes: 3</a:t>
            </a:r>
          </a:p>
          <a:p>
            <a:pPr marL="1314450" lvl="3" indent="-457200">
              <a:spcBef>
                <a:spcPts val="0"/>
              </a:spcBef>
              <a:spcAft>
                <a:spcPts val="0"/>
              </a:spcAft>
            </a:pPr>
            <a:r>
              <a:rPr lang="en-US" altLang="de-DE" sz="1600" dirty="0"/>
              <a:t>No: 9 (9 objection)</a:t>
            </a:r>
          </a:p>
          <a:p>
            <a:pPr marL="857250" lvl="2" indent="-457200">
              <a:spcBef>
                <a:spcPts val="0"/>
              </a:spcBef>
              <a:spcAft>
                <a:spcPts val="0"/>
              </a:spcAft>
            </a:pPr>
            <a:endParaRPr lang="en-US" altLang="de-DE" sz="14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80621483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26564"/>
            <a:ext cx="8810067" cy="5040324"/>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a:t>
            </a:r>
            <a:r>
              <a:rPr lang="en-US" altLang="de-DE" dirty="0">
                <a:solidFill>
                  <a:srgbClr val="00B050"/>
                </a:solidFill>
              </a:rPr>
              <a:t>Should the User Identity Profile be stored as a data set in the UDR (i.e., the user identifier is used as a data key) </a:t>
            </a:r>
            <a:r>
              <a:rPr lang="en-US" altLang="de-DE" dirty="0"/>
              <a:t>(e.g. S2-2406251, 5929, 6012, 6040, 6371, 6480, 6545, 6616, 6816).</a:t>
            </a:r>
            <a:endParaRPr lang="en-US" altLang="de-DE" sz="1400" dirty="0"/>
          </a:p>
          <a:p>
            <a:pPr marL="1314450" lvl="3" indent="-457200">
              <a:spcBef>
                <a:spcPts val="0"/>
              </a:spcBef>
              <a:spcAft>
                <a:spcPts val="0"/>
              </a:spcAft>
            </a:pPr>
            <a:r>
              <a:rPr lang="en-US" altLang="de-DE" sz="1800" dirty="0"/>
              <a:t>Yes: 14</a:t>
            </a:r>
          </a:p>
          <a:p>
            <a:pPr marL="1314450" lvl="3" indent="-457200">
              <a:spcBef>
                <a:spcPts val="0"/>
              </a:spcBef>
              <a:spcAft>
                <a:spcPts val="0"/>
              </a:spcAft>
            </a:pPr>
            <a:r>
              <a:rPr lang="en-US" altLang="de-DE" sz="1800" dirty="0"/>
              <a:t>No: 3 (2 objections)</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URSP Rules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Q6a: </a:t>
            </a:r>
            <a:r>
              <a:rPr lang="en-US" altLang="de-DE" dirty="0">
                <a:solidFill>
                  <a:srgbClr val="00B050"/>
                </a:solidFill>
              </a:rPr>
              <a:t>Should user identities be considered by the PCF when generating URSP Rules (S2-2406048)?</a:t>
            </a:r>
            <a:endParaRPr lang="en-US" altLang="de-DE" sz="1400" dirty="0">
              <a:solidFill>
                <a:srgbClr val="00B050"/>
              </a:solidFill>
            </a:endParaRPr>
          </a:p>
          <a:p>
            <a:pPr marL="1314450" lvl="3" indent="-457200">
              <a:spcBef>
                <a:spcPts val="0"/>
              </a:spcBef>
              <a:spcAft>
                <a:spcPts val="0"/>
              </a:spcAft>
            </a:pPr>
            <a:r>
              <a:rPr lang="en-US" altLang="de-DE" sz="1800" dirty="0"/>
              <a:t>Yes: 11</a:t>
            </a:r>
          </a:p>
          <a:p>
            <a:pPr marL="1314450" lvl="3" indent="-457200">
              <a:spcBef>
                <a:spcPts val="0"/>
              </a:spcBef>
              <a:spcAft>
                <a:spcPts val="0"/>
              </a:spcAft>
            </a:pPr>
            <a:r>
              <a:rPr lang="en-US" altLang="de-DE" sz="1800" dirty="0"/>
              <a:t>No: 3 (2 objections)</a:t>
            </a:r>
          </a:p>
          <a:p>
            <a:pPr marL="857250" lvl="2" indent="-457200">
              <a:spcBef>
                <a:spcPts val="0"/>
              </a:spcBef>
              <a:spcAft>
                <a:spcPts val="0"/>
              </a:spcAft>
            </a:pPr>
            <a:r>
              <a:rPr lang="en-US" altLang="de-DE" dirty="0"/>
              <a:t>Q6b: Should a new parameter for user identifiers be included in URSP Rules (S2-2406048)?</a:t>
            </a:r>
            <a:endParaRPr lang="en-US" altLang="de-DE" sz="1400" dirty="0"/>
          </a:p>
          <a:p>
            <a:pPr marL="1314450" lvl="3" indent="-457200">
              <a:spcBef>
                <a:spcPts val="0"/>
              </a:spcBef>
              <a:spcAft>
                <a:spcPts val="0"/>
              </a:spcAft>
            </a:pPr>
            <a:r>
              <a:rPr lang="en-US" altLang="de-DE" sz="1800" dirty="0"/>
              <a:t>Yes: 5</a:t>
            </a:r>
          </a:p>
          <a:p>
            <a:pPr marL="1314450" lvl="3" indent="-457200">
              <a:spcBef>
                <a:spcPts val="0"/>
              </a:spcBef>
              <a:spcAft>
                <a:spcPts val="0"/>
              </a:spcAft>
            </a:pPr>
            <a:r>
              <a:rPr lang="en-US" altLang="de-DE" sz="1800" dirty="0"/>
              <a:t>No: 4 (4 objections)</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100" dirty="0"/>
              <a:t>Generally, 3 options for handling SMS have been discussed.</a:t>
            </a:r>
          </a:p>
          <a:p>
            <a:pPr marL="1314450" lvl="3" indent="-457200">
              <a:spcBef>
                <a:spcPts val="0"/>
              </a:spcBef>
              <a:spcAft>
                <a:spcPts val="0"/>
              </a:spcAft>
              <a:buFont typeface="+mj-lt"/>
              <a:buAutoNum type="arabicPeriod"/>
            </a:pPr>
            <a:r>
              <a:rPr lang="en-US" altLang="de-DE" sz="11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1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Assume no normative impact and send an LS to SA1. The response may trigger work in this release or a future release.</a:t>
            </a:r>
          </a:p>
          <a:p>
            <a:pPr marL="857250" lvl="2" indent="-457200">
              <a:spcBef>
                <a:spcPts val="0"/>
              </a:spcBef>
              <a:spcAft>
                <a:spcPts val="0"/>
              </a:spcAft>
            </a:pPr>
            <a:r>
              <a:rPr lang="en-US" altLang="de-DE" sz="1400" strike="sngStrike" dirty="0"/>
              <a:t>Q7a: When a user id is active, should there be 5GC impact in order to provide the SMS service?</a:t>
            </a:r>
          </a:p>
          <a:p>
            <a:pPr marL="1314450" lvl="3" indent="-457200">
              <a:spcBef>
                <a:spcPts val="0"/>
              </a:spcBef>
              <a:spcAft>
                <a:spcPts val="0"/>
              </a:spcAft>
            </a:pPr>
            <a:r>
              <a:rPr lang="en-US" altLang="de-DE" sz="1100" strike="sngStrike" dirty="0"/>
              <a:t>Yes (e.g. S2-2406264 , S2-2406371):</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Q7b: If the answer to Q7 is yes, should it be possible for the SMS Service disabled based on the active user?</a:t>
            </a:r>
          </a:p>
          <a:p>
            <a:pPr marL="1314450" lvl="3" indent="-457200">
              <a:spcBef>
                <a:spcPts val="0"/>
              </a:spcBef>
              <a:spcAft>
                <a:spcPts val="0"/>
              </a:spcAft>
            </a:pPr>
            <a:r>
              <a:rPr lang="en-US" altLang="de-DE" sz="1100" strike="sngStrike" dirty="0"/>
              <a:t>Yes (S2-2406371):</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Q7c: If the answer to Q7 is yes, should delivery of the SMS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Q8: Should SA2 send an LS to SA1 to let them know that the 3 options above have been discussed and ask them for their opinion?</a:t>
            </a:r>
            <a:endParaRPr lang="en-US" altLang="de-DE" sz="1050" strike="sngStrike" dirty="0"/>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en-US" altLang="de-DE" sz="1400" strike="sngStrike" dirty="0"/>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39536018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Send an LS to SA1. The response may trigger work in this release or a future release.</a:t>
            </a:r>
          </a:p>
          <a:p>
            <a:pPr marL="857250" lvl="2" indent="-457200">
              <a:spcBef>
                <a:spcPts val="0"/>
              </a:spcBef>
              <a:spcAft>
                <a:spcPts val="0"/>
              </a:spcAft>
            </a:pPr>
            <a:r>
              <a:rPr lang="en-US" altLang="de-DE" sz="1400" strike="sngStrike" dirty="0"/>
              <a:t>Q9: When a user id is active, should there be 5GS impact in order to provide the IMS service?</a:t>
            </a:r>
          </a:p>
          <a:p>
            <a:pPr marL="1314450" lvl="3" indent="-457200">
              <a:spcBef>
                <a:spcPts val="0"/>
              </a:spcBef>
              <a:spcAft>
                <a:spcPts val="0"/>
              </a:spcAft>
            </a:pPr>
            <a:r>
              <a:rPr lang="en-US" altLang="de-DE" sz="1100" strike="sngStrike" dirty="0"/>
              <a:t>Yes (e.g. S2-2406264):</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Q9a: If the answer to Q9 is yes, should it be possible for the IMS Service disabled based on the active user?</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endParaRPr lang="en-US" altLang="de-DE" sz="1600" strike="sngStrike" dirty="0"/>
          </a:p>
          <a:p>
            <a:pPr marL="857250" lvl="2" indent="-457200">
              <a:spcBef>
                <a:spcPts val="0"/>
              </a:spcBef>
              <a:spcAft>
                <a:spcPts val="0"/>
              </a:spcAft>
            </a:pPr>
            <a:r>
              <a:rPr lang="en-US" altLang="de-DE" sz="1400" strike="sngStrike"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de-DE" altLang="ko-KR" dirty="0">
              <a:solidFill>
                <a:prstClr val="black"/>
              </a:solidFill>
            </a:endParaRPr>
          </a:p>
        </p:txBody>
      </p:sp>
    </p:spTree>
    <p:extLst>
      <p:ext uri="{BB962C8B-B14F-4D97-AF65-F5344CB8AC3E}">
        <p14:creationId xmlns:p14="http://schemas.microsoft.com/office/powerpoint/2010/main" val="187187199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E10A3-DB35-414F-83C1-BF5FB8647349}">
  <ds:schemaRefs>
    <ds:schemaRef ds:uri="http://purl.org/dc/elements/1.1/"/>
    <ds:schemaRef ds:uri="http://purl.org/dc/terms/"/>
    <ds:schemaRef ds:uri="http://purl.org/dc/dcmitype/"/>
    <ds:schemaRef ds:uri="http://schemas.microsoft.com/office/infopath/2007/PartnerControls"/>
    <ds:schemaRef ds:uri="dcc30912-d230-4cc2-b11f-bb5ca2a6b6f5"/>
    <ds:schemaRef ds:uri="http://schemas.openxmlformats.org/package/2006/metadata/core-properties"/>
    <ds:schemaRef ds:uri="http://schemas.microsoft.com/office/2006/documentManagement/types"/>
    <ds:schemaRef ds:uri="09cef1fd-e61b-4dbf-b745-21988b13f97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4978</TotalTime>
  <Words>2339</Words>
  <Application>Microsoft Office PowerPoint</Application>
  <PresentationFormat>全屏显示(4:3)</PresentationFormat>
  <Paragraphs>180</Paragraphs>
  <Slides>13</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宋体</vt:lpstr>
      <vt:lpstr>Arial</vt:lpstr>
      <vt:lpstr>Calibri</vt:lpstr>
      <vt:lpstr>Times New Roman</vt:lpstr>
      <vt:lpstr>Office Theme</vt:lpstr>
      <vt:lpstr>SoH Questions for FS_UIA_ARC</vt:lpstr>
      <vt:lpstr>Proposed Way Forward</vt:lpstr>
      <vt:lpstr>KI#1 - Activating a User Identity (1/2)</vt:lpstr>
      <vt:lpstr>KI#1 - Activating a User Identity (2/2)</vt:lpstr>
      <vt:lpstr>KI#1 – Where is the UIP Stored?</vt:lpstr>
      <vt:lpstr>KI#1 – URSP Rules</vt:lpstr>
      <vt:lpstr>KI#1 - SMS</vt:lpstr>
      <vt:lpstr>KI#1 - IMS</vt:lpstr>
      <vt:lpstr>KI#4 (1/3)</vt:lpstr>
      <vt:lpstr>KI#4 (2/3)</vt:lpstr>
      <vt:lpstr>KI#4 (3/3)</vt:lpstr>
      <vt:lpstr>KI#3 - Exposure</vt:lpstr>
      <vt:lpstr>KI#1 - One or More User Identities in a UIP</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Wanqiang Zhang 张万强</cp:lastModifiedBy>
  <cp:revision>2009</cp:revision>
  <dcterms:created xsi:type="dcterms:W3CDTF">2008-08-30T09:32:10Z</dcterms:created>
  <dcterms:modified xsi:type="dcterms:W3CDTF">2024-05-29T00:04:08Z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