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911" r:id="rId6"/>
    <p:sldId id="912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99"/>
    <a:srgbClr val="FF33CC"/>
    <a:srgbClr val="FF3300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2" autoAdjust="0"/>
    <p:restoredTop sz="94625" autoAdjust="0"/>
  </p:normalViewPr>
  <p:slideViewPr>
    <p:cSldViewPr snapToGrid="0">
      <p:cViewPr varScale="1">
        <p:scale>
          <a:sx n="87" d="100"/>
          <a:sy n="87" d="100"/>
        </p:scale>
        <p:origin x="149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2764" y="3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5/27/2024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5/27/2024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3GPP TSG SA WG2 Meeting #163</a:t>
            </a:r>
          </a:p>
          <a:p>
            <a:r>
              <a:rPr lang="en-GB" sz="1200" b="1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</a:rPr>
              <a:t>Jeju, Korea, May 27 – May 31, 2024</a:t>
            </a:r>
            <a:r>
              <a:rPr lang="en-GB" sz="1200" b="1" dirty="0">
                <a:solidFill>
                  <a:srgbClr val="3333FF"/>
                </a:solidFill>
                <a:effectLst/>
                <a:latin typeface="+mn-lt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endParaRPr lang="fr-FR" sz="1200" dirty="0">
              <a:effectLst/>
              <a:latin typeface="+mn-lt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643733" y="64934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6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300" b="0" dirty="0">
                <a:solidFill>
                  <a:schemeClr val="bg1"/>
                </a:solidFill>
              </a:rPr>
              <a:t>TSG SA WG2#163 </a:t>
            </a: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Jeju, Korea, May 27 – May 31, 2024</a:t>
            </a:r>
            <a:r>
              <a:rPr lang="en-GB" sz="1800" b="1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endParaRPr lang="fr-FR" sz="1300" b="0" dirty="0">
              <a:solidFill>
                <a:schemeClr val="bg1"/>
              </a:solidFill>
              <a:effectLst/>
              <a:latin typeface="Arial" panose="020B06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5781" y="2123349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dirty="0"/>
              <a:t>FS_5GSAT_Ph3 _ARCH  </a:t>
            </a:r>
            <a:br>
              <a:rPr lang="en-GB" dirty="0"/>
            </a:br>
            <a:r>
              <a:rPr lang="en-GB" dirty="0"/>
              <a:t> </a:t>
            </a:r>
            <a:br>
              <a:rPr lang="en-GB" dirty="0"/>
            </a:br>
            <a:r>
              <a:rPr lang="fr-FR" sz="1800" b="1" dirty="0">
                <a:latin typeface="Arial" panose="020B0604020202020204" pitchFamily="34" charset="0"/>
              </a:rPr>
              <a:t>Questions for </a:t>
            </a:r>
            <a:r>
              <a:rPr lang="fr-FR" sz="1800" b="1" dirty="0" err="1">
                <a:latin typeface="Arial" panose="020B0604020202020204" pitchFamily="34" charset="0"/>
              </a:rPr>
              <a:t>SoH</a:t>
            </a:r>
            <a:r>
              <a:rPr lang="fr-FR" sz="1800" b="1" dirty="0">
                <a:latin typeface="Arial" panose="020B0604020202020204" pitchFamily="34" charset="0"/>
              </a:rPr>
              <a:t> 28/05/2024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061848" y="3890951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> </a:t>
            </a:r>
            <a:endParaRPr lang="en-US" altLang="en-US" sz="18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Arial" panose="020B0604020202020204" pitchFamily="34" charset="0"/>
              </a:rPr>
              <a:t> 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DF1840B9-5A65-4E28-9D05-6670B7583CB2}"/>
              </a:ext>
            </a:extLst>
          </p:cNvPr>
          <p:cNvSpPr txBox="1">
            <a:spLocks/>
          </p:cNvSpPr>
          <p:nvPr/>
        </p:nvSpPr>
        <p:spPr>
          <a:xfrm>
            <a:off x="448199" y="1763882"/>
            <a:ext cx="8247601" cy="197583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0" indent="-342900" hangingPunct="0">
              <a:spcAft>
                <a:spcPts val="900"/>
              </a:spcAft>
              <a:buFont typeface="Times New Roman" panose="02020603050405020304" pitchFamily="18" charset="0"/>
              <a:buChar char="-"/>
            </a:pPr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 deployment may use an intermediate IWF or proxy (called IWF hereafter) that used to hide onboard RAN node mobility as an </a:t>
            </a:r>
            <a:r>
              <a:rPr lang="en-GB" sz="14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DengXian" panose="02010600030101010101" pitchFamily="2" charset="-122"/>
              </a:rPr>
              <a:t>optional deployment option and which will documented in informative Annex in TS 23.501 [x] and TS 23.401 [x]:</a:t>
            </a:r>
            <a:endParaRPr lang="fr-FR" sz="1400" dirty="0">
              <a:solidFill>
                <a:srgbClr val="000000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630555" indent="-228600" hangingPunct="0">
              <a:spcAft>
                <a:spcPts val="90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-	The IWF acts as earth fixed RAN node towards CN and as AMF/UPF/MME/SGW towards RAN. </a:t>
            </a:r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Existing N2/N3/S1 interfaces are supported to connect IWF to CN and to connect IWF to RAN.</a:t>
            </a:r>
            <a:endParaRPr lang="fr-FR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630555" indent="-228600" hangingPunct="0">
              <a:spcAft>
                <a:spcPts val="90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-	Support of ULI information as per Rel-18 transmission for the IWF.</a:t>
            </a:r>
            <a:endParaRPr lang="fr-FR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630555" indent="-228600" hangingPunct="0">
              <a:spcAft>
                <a:spcPts val="90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-	Support of reusing S1/N2 based handover procedures as IWF changes.</a:t>
            </a:r>
            <a:endParaRPr lang="fr-FR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kern="0" dirty="0">
              <a:solidFill>
                <a:srgbClr val="00B050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46B2376-48BB-4AA4-89EE-BAB50D7A458E}"/>
              </a:ext>
            </a:extLst>
          </p:cNvPr>
          <p:cNvSpPr txBox="1">
            <a:spLocks/>
          </p:cNvSpPr>
          <p:nvPr/>
        </p:nvSpPr>
        <p:spPr bwMode="auto">
          <a:xfrm>
            <a:off x="283855" y="226609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>
                <a:highlight>
                  <a:srgbClr val="FFFF00"/>
                </a:highlight>
              </a:rPr>
              <a:t>Questions for </a:t>
            </a:r>
            <a:r>
              <a:rPr lang="en-US" altLang="de-DE" sz="2800" b="1" kern="0" dirty="0" err="1">
                <a:highlight>
                  <a:srgbClr val="FFFF00"/>
                </a:highlight>
              </a:rPr>
              <a:t>SoH</a:t>
            </a:r>
            <a:r>
              <a:rPr lang="en-US" altLang="de-DE" sz="2800" b="1" kern="0" dirty="0">
                <a:highlight>
                  <a:srgbClr val="FFFF00"/>
                </a:highlight>
              </a:rPr>
              <a:t> in KI1: asked on WedQ3 </a:t>
            </a:r>
            <a:endParaRPr lang="en-US" sz="900" kern="0" dirty="0">
              <a:highlight>
                <a:srgbClr val="FFFF00"/>
              </a:highligh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D21AF5-CC3B-D1A1-F0F4-54B9B6EB5121}"/>
              </a:ext>
            </a:extLst>
          </p:cNvPr>
          <p:cNvSpPr txBox="1">
            <a:spLocks/>
          </p:cNvSpPr>
          <p:nvPr/>
        </p:nvSpPr>
        <p:spPr bwMode="auto">
          <a:xfrm>
            <a:off x="166966" y="108871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000" b="1" kern="0" dirty="0"/>
              <a:t>Considering the following text (revised S2-2406551) </a:t>
            </a:r>
            <a:endParaRPr lang="en-US" sz="2000" kern="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8C3E151-90C4-C446-3503-BB8A4EED34DE}"/>
              </a:ext>
            </a:extLst>
          </p:cNvPr>
          <p:cNvSpPr txBox="1">
            <a:spLocks/>
          </p:cNvSpPr>
          <p:nvPr/>
        </p:nvSpPr>
        <p:spPr bwMode="auto">
          <a:xfrm>
            <a:off x="597668" y="4414885"/>
            <a:ext cx="7721777" cy="11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000" b="1" kern="0" dirty="0">
                <a:solidFill>
                  <a:schemeClr val="tx1"/>
                </a:solidFill>
              </a:rPr>
              <a:t>Question 2: Shall an informative Annex about IWK function be captured in TS 23.401 and TS 23.501? (6 objections: Ericsson, EchoStar, NEC, Nokia, Samsung, ViaSat)</a:t>
            </a:r>
          </a:p>
          <a:p>
            <a:pPr marL="342900" indent="-342900" algn="l">
              <a:buFontTx/>
              <a:buChar char="-"/>
            </a:pPr>
            <a:r>
              <a:rPr lang="en-US" altLang="de-DE" sz="2000" b="1" kern="0" dirty="0">
                <a:solidFill>
                  <a:schemeClr val="tx1"/>
                </a:solidFill>
              </a:rPr>
              <a:t>YES: 8</a:t>
            </a:r>
          </a:p>
          <a:p>
            <a:pPr marL="342900" indent="-342900" algn="l">
              <a:buFontTx/>
              <a:buChar char="-"/>
            </a:pPr>
            <a:r>
              <a:rPr lang="en-US" altLang="de-DE" sz="2000" b="1" kern="0" dirty="0">
                <a:solidFill>
                  <a:schemeClr val="tx1"/>
                </a:solidFill>
              </a:rPr>
              <a:t>NO: 10</a:t>
            </a:r>
            <a:endParaRPr lang="en-US" sz="20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919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DF1840B9-5A65-4E28-9D05-6670B7583CB2}"/>
              </a:ext>
            </a:extLst>
          </p:cNvPr>
          <p:cNvSpPr txBox="1">
            <a:spLocks/>
          </p:cNvSpPr>
          <p:nvPr/>
        </p:nvSpPr>
        <p:spPr>
          <a:xfrm>
            <a:off x="448199" y="1718120"/>
            <a:ext cx="8247601" cy="3624991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hangingPunct="0">
              <a:spcAft>
                <a:spcPts val="900"/>
              </a:spcAft>
            </a:pP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Proposal#3: Considering the complexity of determining satellite interconnectivity in real time, check whether or not to limit the UE-SAT-UE communication scenario in this release. </a:t>
            </a:r>
            <a:endParaRPr lang="fr-FR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lvl="0" hangingPunct="0">
              <a:spcAft>
                <a:spcPts val="900"/>
              </a:spcAft>
              <a:buFontTx/>
              <a:buChar char="-"/>
            </a:pPr>
            <a:r>
              <a:rPr lang="en-GB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Option#1: 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Support UE-SAT-UE communication for single satellite (4 objections: CMCC, Nokia, DISH, DoCoMo)</a:t>
            </a:r>
            <a:endParaRPr lang="en-GB" sz="1600" b="1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lvl="1">
              <a:spcAft>
                <a:spcPts val="900"/>
              </a:spcAft>
              <a:buFontTx/>
              <a:buChar char="-"/>
            </a:pPr>
            <a:r>
              <a:rPr lang="en-GB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Yes: 7</a:t>
            </a:r>
          </a:p>
          <a:p>
            <a:pPr lvl="1">
              <a:spcAft>
                <a:spcPts val="900"/>
              </a:spcAft>
              <a:buFontTx/>
              <a:buChar char="-"/>
            </a:pPr>
            <a:r>
              <a:rPr lang="en-GB" sz="1200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No: 5</a:t>
            </a:r>
            <a:endParaRPr lang="en-GB" sz="12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buFontTx/>
              <a:buChar char="-"/>
            </a:pPr>
            <a:r>
              <a:rPr lang="en-GB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Option#2: 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Support UE-SAT-UE communication for multiple satellites with ISL (5 objections: Ericsson, Qualcomm, Vivo, Oppo, Huawei)</a:t>
            </a:r>
          </a:p>
          <a:p>
            <a:pPr lvl="1">
              <a:buFontTx/>
              <a:buChar char="-"/>
            </a:pPr>
            <a:r>
              <a:rPr lang="en-GB" sz="1200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Yes: 13</a:t>
            </a:r>
          </a:p>
          <a:p>
            <a:pPr lvl="1">
              <a:buFontTx/>
              <a:buChar char="-"/>
            </a:pPr>
            <a:r>
              <a:rPr lang="en-GB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No: 8</a:t>
            </a:r>
          </a:p>
          <a:p>
            <a:pPr>
              <a:buFontTx/>
              <a:buChar char="-"/>
            </a:pPr>
            <a:endParaRPr lang="en-GB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de-DE" altLang="de-DE" sz="1400" kern="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de-DE" altLang="de-DE" sz="1400" kern="0" dirty="0">
              <a:solidFill>
                <a:srgbClr val="00B050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46B2376-48BB-4AA4-89EE-BAB50D7A458E}"/>
              </a:ext>
            </a:extLst>
          </p:cNvPr>
          <p:cNvSpPr txBox="1">
            <a:spLocks/>
          </p:cNvSpPr>
          <p:nvPr/>
        </p:nvSpPr>
        <p:spPr bwMode="auto">
          <a:xfrm>
            <a:off x="166966" y="255446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>
                <a:highlight>
                  <a:srgbClr val="FFFF00"/>
                </a:highlight>
              </a:rPr>
              <a:t>Questions for </a:t>
            </a:r>
            <a:r>
              <a:rPr lang="en-US" altLang="de-DE" sz="2800" b="1" kern="0" dirty="0" err="1">
                <a:highlight>
                  <a:srgbClr val="FFFF00"/>
                </a:highlight>
              </a:rPr>
              <a:t>SoH</a:t>
            </a:r>
            <a:r>
              <a:rPr lang="en-US" altLang="de-DE" sz="2800" b="1" kern="0" dirty="0">
                <a:highlight>
                  <a:srgbClr val="FFFF00"/>
                </a:highlight>
              </a:rPr>
              <a:t> in KI3: asked on TueQ3 </a:t>
            </a:r>
            <a:endParaRPr lang="en-US" sz="900" kern="0" dirty="0">
              <a:highlight>
                <a:srgbClr val="FFFF00"/>
              </a:highligh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D21AF5-CC3B-D1A1-F0F4-54B9B6EB5121}"/>
              </a:ext>
            </a:extLst>
          </p:cNvPr>
          <p:cNvSpPr txBox="1">
            <a:spLocks/>
          </p:cNvSpPr>
          <p:nvPr/>
        </p:nvSpPr>
        <p:spPr bwMode="auto">
          <a:xfrm>
            <a:off x="166966" y="1103554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000" b="1" kern="0" dirty="0"/>
              <a:t>Considering the following text 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478099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dcc30912-d230-4cc2-b11f-bb5ca2a6b6f5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09cef1fd-e61b-4dbf-b745-21988b13f978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297</Words>
  <Application>Microsoft Office PowerPoint</Application>
  <PresentationFormat>On-screen Show (4:3)</PresentationFormat>
  <Paragraphs>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FS_5GSAT_Ph3 _ARCH     Questions for SoH 28/05/2024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Dario Serafino Tonesi</cp:lastModifiedBy>
  <cp:revision>1993</cp:revision>
  <dcterms:created xsi:type="dcterms:W3CDTF">2008-08-30T09:32:10Z</dcterms:created>
  <dcterms:modified xsi:type="dcterms:W3CDTF">2024-05-28T06:35:27Z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