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7.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8.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6" r:id="rId3"/>
    <p:sldMasterId id="2147483660" r:id="rId4"/>
    <p:sldMasterId id="2147483664" r:id="rId5"/>
    <p:sldMasterId id="2147483668" r:id="rId6"/>
    <p:sldMasterId id="2147483672" r:id="rId7"/>
    <p:sldMasterId id="2147483676" r:id="rId8"/>
    <p:sldMasterId id="2147483680" r:id="rId9"/>
  </p:sldMasterIdLst>
  <p:notesMasterIdLst>
    <p:notesMasterId r:id="rId22"/>
  </p:notesMasterIdLst>
  <p:handoutMasterIdLst>
    <p:handoutMasterId r:id="rId23"/>
  </p:handoutMasterIdLst>
  <p:sldIdLst>
    <p:sldId id="303" r:id="rId10"/>
    <p:sldId id="800" r:id="rId11"/>
    <p:sldId id="810" r:id="rId12"/>
    <p:sldId id="801" r:id="rId13"/>
    <p:sldId id="811" r:id="rId14"/>
    <p:sldId id="812" r:id="rId15"/>
    <p:sldId id="802" r:id="rId16"/>
    <p:sldId id="803" r:id="rId17"/>
    <p:sldId id="804" r:id="rId18"/>
    <p:sldId id="807" r:id="rId19"/>
    <p:sldId id="806" r:id="rId20"/>
    <p:sldId id="808" r:id="rId2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75">
          <p15:clr>
            <a:srgbClr val="A4A3A4"/>
          </p15:clr>
        </p15:guide>
        <p15:guide id="2" pos="2880">
          <p15:clr>
            <a:srgbClr val="A4A3A4"/>
          </p15:clr>
        </p15:guide>
      </p15:sldGuideLst>
    </p:ext>
    <p:ext uri="{2D200454-40CA-4A62-9FC3-DE9A4176ACB9}">
      <p15:notesGuideLst xmlns:p15="http://schemas.microsoft.com/office/powerpoint/2012/main">
        <p15:guide id="1" orient="horz" pos="314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92" d="100"/>
          <a:sy n="92" d="100"/>
        </p:scale>
        <p:origin x="1349" y="106"/>
      </p:cViewPr>
      <p:guideLst>
        <p:guide orient="horz" pos="217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9" d="100"/>
          <a:sy n="79" d="100"/>
        </p:scale>
        <p:origin x="-4056" y="-108"/>
      </p:cViewPr>
      <p:guideLst>
        <p:guide orient="horz" pos="314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cs typeface="+mn-cs"/>
              </a:defRPr>
            </a:lvl1pPr>
          </a:lstStyle>
          <a:p>
            <a:pPr>
              <a:defRPr/>
            </a:pPr>
            <a:fld id="{9E436C27-80EF-4A0D-A875-AA5301B61E12}" type="datetime1">
              <a:rPr lang="en-US"/>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ln>
        </p:spPr>
        <p:txBody>
          <a:bodyPr vert="horz" wrap="square" lIns="92859" tIns="46430" rIns="92859" bIns="46430" numCol="1" anchor="b" anchorCtr="0" compatLnSpc="1"/>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cs typeface="+mn-cs"/>
              </a:defRPr>
            </a:lvl1pPr>
          </a:lstStyle>
          <a:p>
            <a:pPr>
              <a:defRPr/>
            </a:pPr>
            <a:fld id="{63FBF7EF-8678-4E88-BD87-1D3EF3670A8E}" type="datetime1">
              <a:rPr lang="en-US"/>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ln>
        </p:spPr>
        <p:txBody>
          <a:bodyPr vert="horz" wrap="square" lIns="92859" tIns="46430" rIns="92859" bIns="46430"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ln>
        </p:spPr>
        <p:txBody>
          <a:bodyPr vert="horz" wrap="square" lIns="92859" tIns="46430" rIns="92859" bIns="46430" numCol="1" anchor="b" anchorCtr="0" compatLnSpc="1"/>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p:spPr>
      </p:sp>
      <p:sp>
        <p:nvSpPr>
          <p:cNvPr id="7172" name="Rectangle 3"/>
          <p:cNvSpPr>
            <a:spLocks noGrp="1" noChangeArrowheads="1"/>
          </p:cNvSpPr>
          <p:nvPr>
            <p:ph type="body" idx="1"/>
          </p:nvPr>
        </p:nvSpPr>
        <p:spPr>
          <a:xfrm>
            <a:off x="904875" y="4718050"/>
            <a:ext cx="498792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err="1"/>
              <a:t>SoH</a:t>
            </a:r>
            <a:r>
              <a:rPr lang="en-US" altLang="de-DE" sz="3600" b="1" dirty="0"/>
              <a:t> questions on FS_NG_RTC_Ph2 Conclusions</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China Mobile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KI#5: PS data off for data channel:</a:t>
            </a:r>
            <a:r>
              <a:rPr lang="en-US" altLang="zh-CN" sz="2400" b="1" dirty="0">
                <a:highlight>
                  <a:srgbClr val="FFFF00"/>
                </a:highlight>
              </a:rPr>
              <a:t> not asked </a:t>
            </a:r>
            <a:r>
              <a:rPr lang="en-US" altLang="zh-CN" sz="2400" dirty="0"/>
              <a:t>	</a:t>
            </a:r>
          </a:p>
        </p:txBody>
      </p:sp>
      <p:sp>
        <p:nvSpPr>
          <p:cNvPr id="3" name="内容占位符 2"/>
          <p:cNvSpPr>
            <a:spLocks noGrp="1"/>
          </p:cNvSpPr>
          <p:nvPr>
            <p:ph idx="1"/>
          </p:nvPr>
        </p:nvSpPr>
        <p:spPr>
          <a:xfrm>
            <a:off x="485775" y="1342390"/>
            <a:ext cx="8388350" cy="4830763"/>
          </a:xfrm>
        </p:spPr>
        <p:txBody>
          <a:bodyPr/>
          <a:lstStyle/>
          <a:p>
            <a:pPr lvl="0"/>
            <a:r>
              <a:rPr lang="en-US" altLang="zh-CN" sz="1630" dirty="0"/>
              <a:t>Q1: Shall </a:t>
            </a:r>
            <a:r>
              <a:rPr lang="en-US" altLang="zh-CN" sz="1630" i="1" dirty="0"/>
              <a:t>application level PS Data Off management </a:t>
            </a:r>
            <a:r>
              <a:rPr lang="en-US" altLang="zh-CN" sz="1630" dirty="0"/>
              <a:t>be supported?</a:t>
            </a:r>
          </a:p>
          <a:p>
            <a:pPr lvl="1" algn="l">
              <a:buSzTx/>
            </a:pPr>
            <a:r>
              <a:rPr lang="en-US" altLang="zh-CN" sz="1395" dirty="0">
                <a:cs typeface="+mn-ea"/>
                <a:sym typeface="+mn-ea"/>
              </a:rPr>
              <a:t>Yes:</a:t>
            </a:r>
          </a:p>
          <a:p>
            <a:pPr lvl="1" algn="l">
              <a:buSzTx/>
            </a:pPr>
            <a:r>
              <a:rPr lang="en-US" altLang="zh-CN" sz="1395" dirty="0">
                <a:cs typeface="+mn-ea"/>
              </a:rPr>
              <a:t>No:</a:t>
            </a:r>
          </a:p>
          <a:p>
            <a:pPr lvl="0" algn="l">
              <a:buSzTx/>
            </a:pPr>
            <a:endParaRPr lang="en-US" altLang="zh-CN" sz="1400" dirty="0">
              <a:cs typeface="+mn-ea"/>
            </a:endParaRPr>
          </a:p>
          <a:p>
            <a:pPr lvl="1"/>
            <a:endParaRPr lang="en-US" altLang="zh-CN" sz="1000" dirty="0">
              <a:cs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highlight>
                  <a:srgbClr val="FFFF00"/>
                </a:highlight>
              </a:rPr>
              <a:t>KI#3: Data </a:t>
            </a:r>
            <a:r>
              <a:rPr lang="en-US" altLang="zh-CN" sz="2400">
                <a:highlight>
                  <a:srgbClr val="FFFF00"/>
                </a:highlight>
              </a:rPr>
              <a:t>Channel Interworking: asked</a:t>
            </a:r>
            <a:endParaRPr lang="en-US" altLang="zh-CN" sz="2400" dirty="0">
              <a:highlight>
                <a:srgbClr val="FFFF00"/>
              </a:highlight>
            </a:endParaRPr>
          </a:p>
        </p:txBody>
      </p:sp>
      <p:sp>
        <p:nvSpPr>
          <p:cNvPr id="3" name="内容占位符 2"/>
          <p:cNvSpPr>
            <a:spLocks noGrp="1"/>
          </p:cNvSpPr>
          <p:nvPr>
            <p:ph idx="1"/>
          </p:nvPr>
        </p:nvSpPr>
        <p:spPr>
          <a:xfrm>
            <a:off x="485775" y="1342390"/>
            <a:ext cx="8388350" cy="4830763"/>
          </a:xfrm>
        </p:spPr>
        <p:txBody>
          <a:bodyPr/>
          <a:lstStyle/>
          <a:p>
            <a:pPr lvl="0"/>
            <a:r>
              <a:rPr lang="en-US" altLang="zh-CN" sz="1630" dirty="0"/>
              <a:t>Q1: Shall the scenario of </a:t>
            </a:r>
            <a:r>
              <a:rPr lang="en-US" altLang="zh-CN" sz="1800" i="1" dirty="0"/>
              <a:t>MTSI UE accessing DC application via hyperlink</a:t>
            </a:r>
            <a:r>
              <a:rPr lang="en-US" altLang="zh-CN" sz="1800" i="1" dirty="0">
                <a:sym typeface="+mn-ea"/>
              </a:rPr>
              <a:t> provided in SMS</a:t>
            </a:r>
            <a:r>
              <a:rPr lang="en-US" altLang="zh-CN" sz="1630" i="1" dirty="0">
                <a:sym typeface="+mn-ea"/>
              </a:rPr>
              <a:t> </a:t>
            </a:r>
            <a:r>
              <a:rPr lang="en-US" altLang="zh-CN" sz="1630" dirty="0">
                <a:sym typeface="+mn-ea"/>
              </a:rPr>
              <a:t>be supported?</a:t>
            </a:r>
            <a:endParaRPr lang="en-US" altLang="zh-CN" sz="1630" dirty="0"/>
          </a:p>
          <a:p>
            <a:pPr lvl="1" algn="l">
              <a:buSzTx/>
            </a:pPr>
            <a:r>
              <a:rPr lang="en-US" altLang="zh-CN" sz="1395" dirty="0">
                <a:cs typeface="+mn-ea"/>
                <a:sym typeface="+mn-ea"/>
              </a:rPr>
              <a:t>Yes: 2</a:t>
            </a:r>
          </a:p>
          <a:p>
            <a:pPr lvl="1" algn="l">
              <a:buSzTx/>
            </a:pPr>
            <a:r>
              <a:rPr lang="en-US" altLang="zh-CN" sz="1395" dirty="0">
                <a:cs typeface="+mn-ea"/>
              </a:rPr>
              <a:t>No: 5</a:t>
            </a:r>
          </a:p>
          <a:p>
            <a:pPr lvl="0"/>
            <a:r>
              <a:rPr lang="en-US" altLang="zh-CN" sz="1625" dirty="0">
                <a:sym typeface="+mn-ea"/>
              </a:rPr>
              <a:t>Q2: Shall </a:t>
            </a:r>
            <a:r>
              <a:rPr lang="en-US" altLang="zh-CN" sz="1625" i="1" dirty="0">
                <a:sym typeface="+mn-ea"/>
              </a:rPr>
              <a:t>interworking of MTSI UE initiating a session to DCMTSI UE </a:t>
            </a:r>
            <a:r>
              <a:rPr lang="en-US" altLang="zh-CN" sz="1625" dirty="0">
                <a:sym typeface="+mn-ea"/>
              </a:rPr>
              <a:t>be supported?</a:t>
            </a:r>
            <a:endParaRPr lang="en-US" altLang="zh-CN" sz="1625" dirty="0"/>
          </a:p>
          <a:p>
            <a:pPr lvl="1" algn="l">
              <a:buSzTx/>
            </a:pPr>
            <a:r>
              <a:rPr lang="en-US" altLang="zh-CN" sz="1400" dirty="0">
                <a:cs typeface="+mn-ea"/>
                <a:sym typeface="+mn-ea"/>
              </a:rPr>
              <a:t>Yes:4</a:t>
            </a:r>
          </a:p>
          <a:p>
            <a:pPr lvl="1" algn="l">
              <a:buSzTx/>
            </a:pPr>
            <a:r>
              <a:rPr lang="en-US" altLang="zh-CN" sz="1400" dirty="0">
                <a:cs typeface="+mn-ea"/>
                <a:sym typeface="+mn-ea"/>
              </a:rPr>
              <a:t>No:4</a:t>
            </a:r>
            <a:endParaRPr lang="en-US" altLang="zh-CN" sz="1400" dirty="0">
              <a:cs typeface="+mn-ea"/>
            </a:endParaRPr>
          </a:p>
          <a:p>
            <a:pPr lvl="0" algn="l">
              <a:buSzTx/>
            </a:pPr>
            <a:endParaRPr lang="en-US" altLang="zh-CN" sz="1400" dirty="0">
              <a:cs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81705" y="2735580"/>
            <a:ext cx="3048000" cy="768350"/>
          </a:xfrm>
          <a:prstGeom prst="rect">
            <a:avLst/>
          </a:prstGeom>
          <a:noFill/>
        </p:spPr>
        <p:txBody>
          <a:bodyPr wrap="square" rtlCol="0">
            <a:spAutoFit/>
          </a:bodyPr>
          <a:lstStyle/>
          <a:p>
            <a:r>
              <a:rPr lang="en-US" altLang="zh-CN" sz="4400"/>
              <a:t>Thanks!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a:t>
            </a:r>
            <a:endParaRPr lang="zh-CN" altLang="en-US" dirty="0"/>
          </a:p>
        </p:txBody>
      </p:sp>
      <p:sp>
        <p:nvSpPr>
          <p:cNvPr id="3" name="内容占位符 2"/>
          <p:cNvSpPr>
            <a:spLocks noGrp="1"/>
          </p:cNvSpPr>
          <p:nvPr>
            <p:ph idx="1"/>
          </p:nvPr>
        </p:nvSpPr>
        <p:spPr>
          <a:xfrm>
            <a:off x="485775" y="1555750"/>
            <a:ext cx="8388350" cy="4830763"/>
          </a:xfrm>
        </p:spPr>
        <p:txBody>
          <a:bodyPr/>
          <a:lstStyle/>
          <a:p>
            <a:pPr lvl="0"/>
            <a:r>
              <a:rPr lang="en-US" altLang="zh-CN" sz="1800" dirty="0"/>
              <a:t>It has been discussed in drafting session whether non-subscriber specific events are in the scope and companies are OK to keep in in the conclusions; it is also agreed that the subscription of </a:t>
            </a:r>
            <a:r>
              <a:rPr lang="en-US" altLang="zh-CN" sz="1800" dirty="0">
                <a:sym typeface="+mn-ea"/>
              </a:rPr>
              <a:t>non-subscriber events</a:t>
            </a:r>
            <a:r>
              <a:rPr lang="en-US" altLang="zh-CN" sz="1800" dirty="0"/>
              <a:t> is directly from the consumer to all the possible producers</a:t>
            </a:r>
          </a:p>
          <a:p>
            <a:pPr lvl="0"/>
            <a:r>
              <a:rPr lang="en-US" altLang="zh-CN" sz="1800" dirty="0"/>
              <a:t>This remaining issue is about subscriber specific events on how the event consumer, i.e. DC AS, subscribes events from the event producer, i.e. IMS AS, inlcuding how the consumer discovers producer and how the event is subscribed.</a:t>
            </a:r>
          </a:p>
          <a:p>
            <a:pPr lvl="0"/>
            <a:r>
              <a:rPr lang="en-US" altLang="zh-CN" sz="1800" dirty="0"/>
              <a:t>The alternative options for event producer discovery are as follows:</a:t>
            </a:r>
          </a:p>
          <a:p>
            <a:pPr lvl="1"/>
            <a:r>
              <a:rPr lang="en-US" altLang="zh-CN" sz="1600" dirty="0"/>
              <a:t>Option 1: HSS based</a:t>
            </a:r>
          </a:p>
          <a:p>
            <a:pPr lvl="2"/>
            <a:r>
              <a:rPr lang="en-US" altLang="zh-CN" sz="1200" dirty="0"/>
              <a:t>the event producer registers itself in HSS and the consumer queries HSS to discover event producer</a:t>
            </a:r>
          </a:p>
          <a:p>
            <a:pPr lvl="1"/>
            <a:r>
              <a:rPr lang="en-US" altLang="zh-CN" sz="1600" dirty="0"/>
              <a:t>Option 2: NRF based </a:t>
            </a:r>
          </a:p>
          <a:p>
            <a:pPr lvl="2"/>
            <a:r>
              <a:rPr lang="en-US" altLang="zh-CN" sz="1200" dirty="0">
                <a:sym typeface="+mn-ea"/>
              </a:rPr>
              <a:t>the event producer registers itself in NRF and the consumer queries NRF to discover event producer</a:t>
            </a:r>
          </a:p>
          <a:p>
            <a:pPr lvl="1"/>
            <a:r>
              <a:rPr lang="en-US" altLang="zh-CN" sz="1600" dirty="0"/>
              <a:t>Option 3: implicit subscription with no discovery needed</a:t>
            </a:r>
            <a:endParaRPr lang="en-US" altLang="zh-CN" sz="1600" dirty="0">
              <a:sym typeface="+mn-ea"/>
            </a:endParaRPr>
          </a:p>
          <a:p>
            <a:pPr lvl="2"/>
            <a:r>
              <a:rPr lang="en-US" altLang="zh-CN" sz="1200" dirty="0"/>
              <a:t>the event is implicitly subscribed to event producer through subscription data in HSS, so no need for event consumer to discover event producer</a:t>
            </a:r>
          </a:p>
          <a:p>
            <a:pPr lvl="0" algn="l">
              <a:buClrTx/>
              <a:buSzTx/>
              <a:buFontTx/>
              <a:buBlip>
                <a:blip r:embed="rId2"/>
              </a:buBlip>
            </a:pPr>
            <a:endParaRPr lang="en-US" altLang="zh-CN" sz="1200" dirty="0">
              <a:cs typeface="+mn-ea"/>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 (Cont’)</a:t>
            </a:r>
            <a:endParaRPr lang="zh-CN" altLang="en-US" dirty="0"/>
          </a:p>
        </p:txBody>
      </p:sp>
      <p:sp>
        <p:nvSpPr>
          <p:cNvPr id="3" name="内容占位符 2"/>
          <p:cNvSpPr>
            <a:spLocks noGrp="1"/>
          </p:cNvSpPr>
          <p:nvPr>
            <p:ph idx="1"/>
          </p:nvPr>
        </p:nvSpPr>
        <p:spPr>
          <a:xfrm>
            <a:off x="485775" y="1342390"/>
            <a:ext cx="8388350" cy="4830763"/>
          </a:xfrm>
        </p:spPr>
        <p:txBody>
          <a:bodyPr/>
          <a:lstStyle/>
          <a:p>
            <a:pPr lvl="0" algn="l">
              <a:buClrTx/>
              <a:buSzTx/>
              <a:buFontTx/>
              <a:buBlip>
                <a:blip r:embed="rId2"/>
              </a:buBlip>
            </a:pPr>
            <a:r>
              <a:rPr lang="en-US" altLang="zh-CN" sz="1800" dirty="0">
                <a:sym typeface="+mn-ea"/>
              </a:rPr>
              <a:t>The alternative options for event subscription are as follows:</a:t>
            </a:r>
            <a:endParaRPr lang="en-US" altLang="zh-CN" sz="1800" dirty="0"/>
          </a:p>
          <a:p>
            <a:pPr lvl="1" algn="l">
              <a:buSzTx/>
            </a:pPr>
            <a:r>
              <a:rPr lang="en-US" altLang="zh-CN" sz="1600" dirty="0">
                <a:cs typeface="+mn-ea"/>
                <a:sym typeface="+mn-ea"/>
              </a:rPr>
              <a:t>Option 1: HSS based</a:t>
            </a:r>
            <a:endParaRPr lang="en-US" altLang="zh-CN" sz="1600" dirty="0">
              <a:cs typeface="+mn-ea"/>
            </a:endParaRPr>
          </a:p>
          <a:p>
            <a:pPr lvl="2" algn="l">
              <a:buClrTx/>
              <a:buSzTx/>
            </a:pPr>
            <a:r>
              <a:rPr lang="en-US" altLang="zh-CN" sz="1200" dirty="0">
                <a:cs typeface="+mn-ea"/>
                <a:sym typeface="+mn-ea"/>
              </a:rPr>
              <a:t>The consumer subscribes subscriber related events via HSS and non-subscriber evnets directly to event producer</a:t>
            </a:r>
            <a:endParaRPr lang="en-US" altLang="zh-CN" sz="1200" dirty="0">
              <a:cs typeface="+mn-ea"/>
            </a:endParaRPr>
          </a:p>
          <a:p>
            <a:pPr lvl="1" algn="l">
              <a:buSzTx/>
            </a:pPr>
            <a:r>
              <a:rPr lang="en-US" altLang="zh-CN" sz="1600" dirty="0">
                <a:cs typeface="+mn-ea"/>
                <a:sym typeface="+mn-ea"/>
              </a:rPr>
              <a:t>Option 2: directly </a:t>
            </a:r>
            <a:endParaRPr lang="en-US" altLang="zh-CN" sz="1600" dirty="0">
              <a:cs typeface="+mn-ea"/>
            </a:endParaRPr>
          </a:p>
          <a:p>
            <a:pPr lvl="2" algn="l">
              <a:buClrTx/>
              <a:buSzTx/>
            </a:pPr>
            <a:r>
              <a:rPr lang="en-US" altLang="zh-CN" sz="1200" dirty="0">
                <a:cs typeface="+mn-ea"/>
                <a:sym typeface="+mn-ea"/>
              </a:rPr>
              <a:t>The consumer subscribes event directly from event producer</a:t>
            </a:r>
            <a:endParaRPr lang="en-US" altLang="zh-CN" sz="1200" dirty="0">
              <a:cs typeface="+mn-ea"/>
            </a:endParaRPr>
          </a:p>
          <a:p>
            <a:pPr lvl="1" algn="l">
              <a:buSzTx/>
            </a:pPr>
            <a:r>
              <a:rPr lang="en-US" altLang="zh-CN" sz="1600" dirty="0">
                <a:cs typeface="+mn-ea"/>
                <a:sym typeface="+mn-ea"/>
              </a:rPr>
              <a:t>Option 3: subcription data based</a:t>
            </a:r>
          </a:p>
          <a:p>
            <a:pPr lvl="2" algn="l">
              <a:buClrTx/>
              <a:buSzTx/>
            </a:pPr>
            <a:r>
              <a:rPr lang="en-US" altLang="zh-CN" sz="1200" dirty="0">
                <a:cs typeface="+mn-ea"/>
                <a:sym typeface="+mn-ea"/>
              </a:rPr>
              <a:t>no need to subscribe event. Instead the event producer discover the subscribed events based on the event subscription data</a:t>
            </a:r>
          </a:p>
          <a:p>
            <a:pPr lvl="1" algn="l">
              <a:buSzTx/>
            </a:pPr>
            <a:endParaRPr lang="en-US" altLang="zh-CN" sz="1200" dirty="0">
              <a:cs typeface="+mn-ea"/>
              <a:sym typeface="+mn-ea"/>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a:t>
            </a:r>
            <a:endParaRPr lang="zh-CN" altLang="en-US" dirty="0"/>
          </a:p>
        </p:txBody>
      </p:sp>
      <p:sp>
        <p:nvSpPr>
          <p:cNvPr id="3" name="内容占位符 2"/>
          <p:cNvSpPr>
            <a:spLocks noGrp="1"/>
          </p:cNvSpPr>
          <p:nvPr>
            <p:ph idx="1"/>
          </p:nvPr>
        </p:nvSpPr>
        <p:spPr>
          <a:xfrm>
            <a:off x="485775" y="1037590"/>
            <a:ext cx="8388350" cy="4830763"/>
          </a:xfrm>
        </p:spPr>
        <p:txBody>
          <a:bodyPr/>
          <a:lstStyle/>
          <a:p>
            <a:pPr lvl="0"/>
            <a:r>
              <a:rPr lang="en-US" altLang="zh-CN" sz="1630" dirty="0"/>
              <a:t>SoH question on event producer discovery are as follows:</a:t>
            </a:r>
          </a:p>
          <a:p>
            <a:pPr lvl="1"/>
            <a:r>
              <a:rPr lang="en-US" altLang="zh-CN" sz="1395" dirty="0"/>
              <a:t>Option 1: HSS based solution is supported</a:t>
            </a:r>
          </a:p>
          <a:p>
            <a:pPr lvl="2"/>
            <a:r>
              <a:rPr lang="en-US" altLang="zh-CN" sz="1160" dirty="0"/>
              <a:t>Yes:</a:t>
            </a:r>
          </a:p>
          <a:p>
            <a:pPr lvl="2"/>
            <a:r>
              <a:rPr lang="en-US" altLang="zh-CN" sz="1160" dirty="0"/>
              <a:t>No:</a:t>
            </a:r>
          </a:p>
          <a:p>
            <a:pPr lvl="1"/>
            <a:r>
              <a:rPr lang="en-US" altLang="zh-CN" sz="1395" dirty="0"/>
              <a:t>Option 2: NRF based solution is supported </a:t>
            </a:r>
          </a:p>
          <a:p>
            <a:pPr lvl="2"/>
            <a:r>
              <a:rPr lang="en-US" altLang="zh-CN" sz="1160" dirty="0">
                <a:sym typeface="+mn-ea"/>
              </a:rPr>
              <a:t>Yes:</a:t>
            </a:r>
          </a:p>
          <a:p>
            <a:pPr lvl="2"/>
            <a:r>
              <a:rPr lang="en-US" altLang="zh-CN" sz="1160" dirty="0">
                <a:sym typeface="+mn-ea"/>
              </a:rPr>
              <a:t>No:</a:t>
            </a:r>
          </a:p>
          <a:p>
            <a:pPr lvl="1"/>
            <a:r>
              <a:rPr lang="en-US" altLang="zh-CN" sz="1395" dirty="0"/>
              <a:t>Option 3: </a:t>
            </a:r>
            <a:r>
              <a:rPr lang="en-US" altLang="zh-CN" sz="1395" dirty="0">
                <a:sym typeface="+mn-ea"/>
              </a:rPr>
              <a:t>implicit subscription solution is supported</a:t>
            </a:r>
          </a:p>
          <a:p>
            <a:pPr lvl="2"/>
            <a:r>
              <a:rPr lang="en-US" altLang="zh-CN" sz="1160" dirty="0"/>
              <a:t>Yes:</a:t>
            </a:r>
          </a:p>
          <a:p>
            <a:pPr lvl="2"/>
            <a:r>
              <a:rPr lang="en-US" altLang="zh-CN" sz="1160" dirty="0"/>
              <a:t>No:</a:t>
            </a:r>
          </a:p>
          <a:p>
            <a:pPr lvl="0" algn="l">
              <a:buClrTx/>
              <a:buSzTx/>
              <a:buFontTx/>
              <a:buBlip>
                <a:blip r:embed="rId2"/>
              </a:buBlip>
            </a:pPr>
            <a:r>
              <a:rPr lang="en-US" altLang="zh-CN" sz="1630" dirty="0">
                <a:sym typeface="+mn-ea"/>
              </a:rPr>
              <a:t>SoH question on event subscription are as follows:</a:t>
            </a:r>
            <a:endParaRPr lang="en-US" altLang="zh-CN" sz="1630" dirty="0"/>
          </a:p>
          <a:p>
            <a:pPr lvl="1" algn="l">
              <a:buSzTx/>
            </a:pPr>
            <a:r>
              <a:rPr lang="en-US" altLang="zh-CN" sz="1395" dirty="0">
                <a:cs typeface="+mn-ea"/>
                <a:sym typeface="+mn-ea"/>
              </a:rPr>
              <a:t>Option 1: </a:t>
            </a:r>
            <a:r>
              <a:rPr lang="en-US" altLang="zh-CN" sz="1395" dirty="0">
                <a:sym typeface="+mn-ea"/>
              </a:rPr>
              <a:t>HSS based solution is supported</a:t>
            </a:r>
            <a:endParaRPr lang="en-US" altLang="zh-CN" sz="1395" dirty="0">
              <a:cs typeface="+mn-ea"/>
            </a:endParaRPr>
          </a:p>
          <a:p>
            <a:pPr lvl="2" algn="l">
              <a:buClrTx/>
              <a:buSzTx/>
            </a:pPr>
            <a:r>
              <a:rPr lang="en-US" altLang="zh-CN" sz="1160" dirty="0">
                <a:cs typeface="+mn-ea"/>
                <a:sym typeface="+mn-ea"/>
              </a:rPr>
              <a:t>Yes:</a:t>
            </a:r>
          </a:p>
          <a:p>
            <a:pPr lvl="2" algn="l">
              <a:buClrTx/>
              <a:buSzTx/>
            </a:pPr>
            <a:r>
              <a:rPr lang="en-US" altLang="zh-CN" sz="1160" dirty="0">
                <a:cs typeface="+mn-ea"/>
                <a:sym typeface="+mn-ea"/>
              </a:rPr>
              <a:t>No:</a:t>
            </a:r>
            <a:endParaRPr lang="en-US" altLang="zh-CN" sz="1160" dirty="0">
              <a:cs typeface="+mn-ea"/>
            </a:endParaRPr>
          </a:p>
          <a:p>
            <a:pPr lvl="1" algn="l">
              <a:buSzTx/>
            </a:pPr>
            <a:r>
              <a:rPr lang="en-US" altLang="zh-CN" sz="1395" dirty="0">
                <a:cs typeface="+mn-ea"/>
                <a:sym typeface="+mn-ea"/>
              </a:rPr>
              <a:t>Option 2: Direct subscription solution is supported </a:t>
            </a:r>
            <a:endParaRPr lang="en-US" altLang="zh-CN" sz="1395" dirty="0">
              <a:cs typeface="+mn-ea"/>
            </a:endParaRPr>
          </a:p>
          <a:p>
            <a:pPr lvl="2" algn="l">
              <a:buClrTx/>
              <a:buSzTx/>
            </a:pPr>
            <a:r>
              <a:rPr lang="en-US" altLang="zh-CN" sz="1160" dirty="0">
                <a:cs typeface="+mn-ea"/>
                <a:sym typeface="+mn-ea"/>
              </a:rPr>
              <a:t>Yes:</a:t>
            </a:r>
          </a:p>
          <a:p>
            <a:pPr lvl="2" algn="l">
              <a:buClrTx/>
              <a:buSzTx/>
            </a:pPr>
            <a:r>
              <a:rPr lang="en-US" altLang="zh-CN" sz="1160" dirty="0">
                <a:cs typeface="+mn-ea"/>
                <a:sym typeface="+mn-ea"/>
              </a:rPr>
              <a:t>No:</a:t>
            </a:r>
            <a:endParaRPr lang="en-US" altLang="zh-CN" sz="1160" dirty="0">
              <a:cs typeface="+mn-ea"/>
            </a:endParaRPr>
          </a:p>
          <a:p>
            <a:pPr lvl="1" algn="l">
              <a:buSzTx/>
            </a:pPr>
            <a:r>
              <a:rPr lang="en-US" altLang="zh-CN" sz="1395" dirty="0">
                <a:cs typeface="+mn-ea"/>
                <a:sym typeface="+mn-ea"/>
              </a:rPr>
              <a:t>Option 3: </a:t>
            </a:r>
            <a:r>
              <a:rPr lang="en-US" altLang="zh-CN" sz="1395" dirty="0">
                <a:sym typeface="+mn-ea"/>
              </a:rPr>
              <a:t>implicit subscription solution is supported</a:t>
            </a:r>
            <a:endParaRPr lang="en-US" altLang="zh-CN" sz="1395" dirty="0">
              <a:cs typeface="+mn-ea"/>
              <a:sym typeface="+mn-ea"/>
            </a:endParaRPr>
          </a:p>
          <a:p>
            <a:pPr lvl="2" algn="l">
              <a:buClrTx/>
              <a:buSzTx/>
            </a:pPr>
            <a:r>
              <a:rPr lang="en-US" altLang="zh-CN" sz="1160" dirty="0">
                <a:cs typeface="+mn-ea"/>
                <a:sym typeface="+mn-ea"/>
              </a:rPr>
              <a:t>Yes:</a:t>
            </a:r>
          </a:p>
          <a:p>
            <a:pPr lvl="2" algn="l">
              <a:buClrTx/>
              <a:buSzTx/>
            </a:pPr>
            <a:r>
              <a:rPr lang="en-US" altLang="zh-CN" sz="1160" dirty="0">
                <a:cs typeface="+mn-ea"/>
                <a:sym typeface="+mn-ea"/>
              </a:rPr>
              <a:t>No:</a:t>
            </a:r>
          </a:p>
          <a:p>
            <a:pPr lvl="1" algn="l">
              <a:buSzTx/>
            </a:pPr>
            <a:endParaRPr lang="en-US" altLang="zh-CN" sz="1160" dirty="0">
              <a:cs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20DF-4C36-F666-A4CE-6DA8CCB98075}"/>
              </a:ext>
            </a:extLst>
          </p:cNvPr>
          <p:cNvSpPr>
            <a:spLocks noGrp="1"/>
          </p:cNvSpPr>
          <p:nvPr>
            <p:ph type="title"/>
          </p:nvPr>
        </p:nvSpPr>
        <p:spPr/>
        <p:txBody>
          <a:bodyPr/>
          <a:lstStyle/>
          <a:p>
            <a:r>
              <a:rPr lang="en-US" b="1" dirty="0">
                <a:highlight>
                  <a:srgbClr val="FFFF00"/>
                </a:highlight>
              </a:rPr>
              <a:t>KI1 Questions for </a:t>
            </a:r>
            <a:r>
              <a:rPr lang="en-US" b="1" dirty="0" err="1">
                <a:highlight>
                  <a:srgbClr val="FFFF00"/>
                </a:highlight>
              </a:rPr>
              <a:t>SoH</a:t>
            </a:r>
            <a:r>
              <a:rPr lang="en-US" b="1" dirty="0">
                <a:highlight>
                  <a:srgbClr val="FFFF00"/>
                </a:highlight>
              </a:rPr>
              <a:t> (1 of 2)</a:t>
            </a:r>
          </a:p>
        </p:txBody>
      </p:sp>
      <p:sp>
        <p:nvSpPr>
          <p:cNvPr id="3" name="Content Placeholder 2">
            <a:extLst>
              <a:ext uri="{FF2B5EF4-FFF2-40B4-BE49-F238E27FC236}">
                <a16:creationId xmlns:a16="http://schemas.microsoft.com/office/drawing/2014/main" id="{DCA9C3EE-E0AD-1105-A13E-DD04CED4D209}"/>
              </a:ext>
            </a:extLst>
          </p:cNvPr>
          <p:cNvSpPr>
            <a:spLocks noGrp="1"/>
          </p:cNvSpPr>
          <p:nvPr>
            <p:ph idx="1"/>
          </p:nvPr>
        </p:nvSpPr>
        <p:spPr/>
        <p:txBody>
          <a:bodyPr/>
          <a:lstStyle/>
          <a:p>
            <a:pPr lvl="0"/>
            <a:r>
              <a:rPr lang="en-US" altLang="zh-CN" sz="1800" b="1" dirty="0"/>
              <a:t>Question 1. </a:t>
            </a:r>
            <a:r>
              <a:rPr lang="en-US" altLang="zh-CN" sz="1800" dirty="0"/>
              <a:t>The alternative options for event producer discovery are as follows. Which option(s) shall be supported?</a:t>
            </a:r>
          </a:p>
          <a:p>
            <a:pPr lvl="1"/>
            <a:r>
              <a:rPr lang="en-US" altLang="zh-CN" sz="1600" b="1" dirty="0"/>
              <a:t>Option 1: HSS based (the event producer registers itself in HSS and the consumer queries HSS to discover event producer)</a:t>
            </a:r>
          </a:p>
          <a:p>
            <a:pPr lvl="2"/>
            <a:r>
              <a:rPr lang="en-US" altLang="zh-CN" sz="1200" b="1" dirty="0"/>
              <a:t>Yes: 4</a:t>
            </a:r>
          </a:p>
          <a:p>
            <a:pPr lvl="2"/>
            <a:r>
              <a:rPr lang="en-US" altLang="zh-CN" sz="1200" b="1" dirty="0"/>
              <a:t>No: 2</a:t>
            </a:r>
          </a:p>
          <a:p>
            <a:pPr lvl="1"/>
            <a:r>
              <a:rPr lang="en-US" altLang="zh-CN" sz="1600" dirty="0"/>
              <a:t>Option 2: NRF based (</a:t>
            </a:r>
            <a:r>
              <a:rPr lang="en-US" altLang="zh-CN" sz="1600" dirty="0">
                <a:sym typeface="+mn-ea"/>
              </a:rPr>
              <a:t>the event producer registers itself in NRF and the consumer queries NRF to discover event producer</a:t>
            </a:r>
          </a:p>
          <a:p>
            <a:pPr lvl="2"/>
            <a:r>
              <a:rPr lang="en-US" altLang="zh-CN" sz="1200" dirty="0">
                <a:sym typeface="+mn-ea"/>
              </a:rPr>
              <a:t>Yes: 1</a:t>
            </a:r>
          </a:p>
          <a:p>
            <a:pPr lvl="2"/>
            <a:r>
              <a:rPr lang="en-US" altLang="zh-CN" sz="1200" dirty="0">
                <a:sym typeface="+mn-ea"/>
              </a:rPr>
              <a:t>No: 5</a:t>
            </a:r>
          </a:p>
          <a:p>
            <a:pPr lvl="1"/>
            <a:r>
              <a:rPr lang="en-US" altLang="zh-CN" sz="1600" dirty="0"/>
              <a:t>Option 3: implicit subscription with no discovery needed</a:t>
            </a:r>
            <a:r>
              <a:rPr lang="en-US" altLang="zh-CN" sz="1600" dirty="0">
                <a:sym typeface="+mn-ea"/>
              </a:rPr>
              <a:t> (</a:t>
            </a:r>
            <a:r>
              <a:rPr lang="en-US" altLang="zh-CN" sz="1600" dirty="0"/>
              <a:t>the event is implicitly subscribed to event producer through subscription data in HSS, so no need for event consumer to discover event producer)</a:t>
            </a:r>
          </a:p>
          <a:p>
            <a:pPr lvl="2"/>
            <a:r>
              <a:rPr lang="en-US" altLang="zh-CN" sz="1200" dirty="0"/>
              <a:t>Yes: 3</a:t>
            </a:r>
          </a:p>
          <a:p>
            <a:pPr lvl="2"/>
            <a:r>
              <a:rPr lang="en-US" altLang="zh-CN" sz="1200" dirty="0"/>
              <a:t>No: 4</a:t>
            </a:r>
          </a:p>
          <a:p>
            <a:r>
              <a:rPr lang="en-US" dirty="0"/>
              <a:t>Option 1 taken as basis for </a:t>
            </a:r>
            <a:r>
              <a:rPr lang="en-US" dirty="0" err="1"/>
              <a:t>pCR</a:t>
            </a:r>
            <a:r>
              <a:rPr lang="en-US" dirty="0"/>
              <a:t> update</a:t>
            </a:r>
          </a:p>
        </p:txBody>
      </p:sp>
    </p:spTree>
    <p:extLst>
      <p:ext uri="{BB962C8B-B14F-4D97-AF65-F5344CB8AC3E}">
        <p14:creationId xmlns:p14="http://schemas.microsoft.com/office/powerpoint/2010/main" val="274454607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79CD1-CC7A-F0F4-2D52-77CF457189D1}"/>
              </a:ext>
            </a:extLst>
          </p:cNvPr>
          <p:cNvSpPr>
            <a:spLocks noGrp="1"/>
          </p:cNvSpPr>
          <p:nvPr>
            <p:ph type="title"/>
          </p:nvPr>
        </p:nvSpPr>
        <p:spPr/>
        <p:txBody>
          <a:bodyPr/>
          <a:lstStyle/>
          <a:p>
            <a:r>
              <a:rPr lang="en-US" b="1" dirty="0">
                <a:highlight>
                  <a:srgbClr val="FFFF00"/>
                </a:highlight>
              </a:rPr>
              <a:t>KI1 Questions for </a:t>
            </a:r>
            <a:r>
              <a:rPr lang="en-US" b="1" dirty="0" err="1">
                <a:highlight>
                  <a:srgbClr val="FFFF00"/>
                </a:highlight>
              </a:rPr>
              <a:t>SoH</a:t>
            </a:r>
            <a:r>
              <a:rPr lang="en-US" b="1" dirty="0">
                <a:highlight>
                  <a:srgbClr val="FFFF00"/>
                </a:highlight>
              </a:rPr>
              <a:t> (2 of 2)</a:t>
            </a:r>
          </a:p>
        </p:txBody>
      </p:sp>
      <p:sp>
        <p:nvSpPr>
          <p:cNvPr id="3" name="Content Placeholder 2">
            <a:extLst>
              <a:ext uri="{FF2B5EF4-FFF2-40B4-BE49-F238E27FC236}">
                <a16:creationId xmlns:a16="http://schemas.microsoft.com/office/drawing/2014/main" id="{DFDA6847-ACAA-7D7D-0028-DA36677EE4F6}"/>
              </a:ext>
            </a:extLst>
          </p:cNvPr>
          <p:cNvSpPr>
            <a:spLocks noGrp="1"/>
          </p:cNvSpPr>
          <p:nvPr>
            <p:ph idx="1"/>
          </p:nvPr>
        </p:nvSpPr>
        <p:spPr/>
        <p:txBody>
          <a:bodyPr/>
          <a:lstStyle/>
          <a:p>
            <a:pPr lvl="0" algn="l">
              <a:buClrTx/>
              <a:buSzTx/>
              <a:buFontTx/>
              <a:buBlip>
                <a:blip r:embed="rId2"/>
              </a:buBlip>
            </a:pPr>
            <a:r>
              <a:rPr lang="en-US" altLang="zh-CN" sz="1800" b="1" dirty="0">
                <a:sym typeface="+mn-ea"/>
              </a:rPr>
              <a:t>Question 2. </a:t>
            </a:r>
            <a:r>
              <a:rPr lang="en-US" altLang="zh-CN" sz="1800" dirty="0">
                <a:sym typeface="+mn-ea"/>
              </a:rPr>
              <a:t>The alternative options for event subscription are as follows. </a:t>
            </a:r>
            <a:r>
              <a:rPr lang="en-US" altLang="zh-CN" sz="1800" dirty="0"/>
              <a:t>Which option(s) shall be supported?</a:t>
            </a:r>
          </a:p>
          <a:p>
            <a:pPr lvl="1" algn="l">
              <a:buSzTx/>
            </a:pPr>
            <a:r>
              <a:rPr lang="en-US" altLang="zh-CN" sz="1600" dirty="0">
                <a:cs typeface="+mn-ea"/>
                <a:sym typeface="+mn-ea"/>
              </a:rPr>
              <a:t>Option 1: HSS based (The consumer subscribes subscriber related events via HSS and non-subscriber events directly to event producer)</a:t>
            </a:r>
          </a:p>
          <a:p>
            <a:pPr lvl="2"/>
            <a:r>
              <a:rPr lang="en-US" altLang="zh-CN" sz="1200" dirty="0">
                <a:cs typeface="+mn-ea"/>
                <a:sym typeface="+mn-ea"/>
              </a:rPr>
              <a:t>Yes: 3</a:t>
            </a:r>
          </a:p>
          <a:p>
            <a:pPr lvl="2"/>
            <a:r>
              <a:rPr lang="en-US" altLang="zh-CN" sz="1200" dirty="0">
                <a:cs typeface="+mn-ea"/>
                <a:sym typeface="+mn-ea"/>
              </a:rPr>
              <a:t>No: 5 </a:t>
            </a:r>
            <a:r>
              <a:rPr lang="en-US" altLang="zh-CN" sz="1200" dirty="0">
                <a:cs typeface="+mn-ea"/>
                <a:sym typeface="Wingdings" panose="05000000000000000000" pitchFamily="2" charset="2"/>
              </a:rPr>
              <a:t> 3 objections (Huawei, Samsung, ZTE)</a:t>
            </a:r>
            <a:endParaRPr lang="en-US" altLang="zh-CN" sz="1200" dirty="0">
              <a:cs typeface="+mn-ea"/>
            </a:endParaRPr>
          </a:p>
          <a:p>
            <a:pPr lvl="1" algn="l">
              <a:buSzTx/>
            </a:pPr>
            <a:r>
              <a:rPr lang="en-US" altLang="zh-CN" sz="1600" dirty="0">
                <a:cs typeface="+mn-ea"/>
                <a:sym typeface="+mn-ea"/>
              </a:rPr>
              <a:t>Option 2: direct subscription (The consumer subscribes event directly from event producer)</a:t>
            </a:r>
          </a:p>
          <a:p>
            <a:pPr lvl="2"/>
            <a:r>
              <a:rPr lang="en-US" altLang="zh-CN" sz="1200" dirty="0">
                <a:cs typeface="+mn-ea"/>
                <a:sym typeface="+mn-ea"/>
              </a:rPr>
              <a:t>Yes: 4</a:t>
            </a:r>
          </a:p>
          <a:p>
            <a:pPr lvl="2"/>
            <a:r>
              <a:rPr lang="en-US" altLang="zh-CN" sz="1200" dirty="0">
                <a:cs typeface="+mn-ea"/>
                <a:sym typeface="+mn-ea"/>
              </a:rPr>
              <a:t>No: 4 </a:t>
            </a:r>
            <a:r>
              <a:rPr lang="en-US" altLang="zh-CN" sz="1200" dirty="0">
                <a:cs typeface="+mn-ea"/>
                <a:sym typeface="Wingdings" panose="05000000000000000000" pitchFamily="2" charset="2"/>
              </a:rPr>
              <a:t> 3 objections (Nokia, Ericsson, Huawei)</a:t>
            </a:r>
            <a:endParaRPr lang="en-US" altLang="zh-CN" sz="1200" dirty="0">
              <a:cs typeface="+mn-ea"/>
            </a:endParaRPr>
          </a:p>
          <a:p>
            <a:pPr lvl="1" algn="l">
              <a:buSzTx/>
            </a:pPr>
            <a:r>
              <a:rPr lang="en-US" altLang="zh-CN" sz="1600" dirty="0">
                <a:cs typeface="+mn-ea"/>
                <a:sym typeface="+mn-ea"/>
              </a:rPr>
              <a:t>Option 3: subscription data based (no need to subscribe event. Instead, the event producer discover the subscribed events based on the event subscription data)</a:t>
            </a:r>
          </a:p>
          <a:p>
            <a:pPr lvl="2"/>
            <a:r>
              <a:rPr lang="en-US" altLang="zh-CN" sz="1200" dirty="0">
                <a:cs typeface="+mn-ea"/>
                <a:sym typeface="+mn-ea"/>
              </a:rPr>
              <a:t>Yes: 3</a:t>
            </a:r>
          </a:p>
          <a:p>
            <a:pPr lvl="2"/>
            <a:r>
              <a:rPr lang="en-US" altLang="zh-CN" sz="1200" dirty="0">
                <a:cs typeface="+mn-ea"/>
                <a:sym typeface="+mn-ea"/>
              </a:rPr>
              <a:t>No: 4 </a:t>
            </a:r>
            <a:r>
              <a:rPr lang="en-US" altLang="zh-CN" sz="1200" dirty="0">
                <a:cs typeface="+mn-ea"/>
                <a:sym typeface="Wingdings" panose="05000000000000000000" pitchFamily="2" charset="2"/>
              </a:rPr>
              <a:t> 4 objections (Samsung, Qualcomm, Ericsson, Nokia)</a:t>
            </a:r>
            <a:endParaRPr lang="en-US" altLang="zh-CN" sz="1200" dirty="0">
              <a:cs typeface="+mn-ea"/>
              <a:sym typeface="+mn-ea"/>
            </a:endParaRPr>
          </a:p>
          <a:p>
            <a:endParaRPr lang="en-US" dirty="0"/>
          </a:p>
        </p:txBody>
      </p:sp>
    </p:spTree>
    <p:extLst>
      <p:ext uri="{BB962C8B-B14F-4D97-AF65-F5344CB8AC3E}">
        <p14:creationId xmlns:p14="http://schemas.microsoft.com/office/powerpoint/2010/main" val="288019096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KI#2: IMS capability exposure: </a:t>
            </a:r>
            <a:r>
              <a:rPr lang="en-US" altLang="zh-CN" sz="2400" b="1" dirty="0">
                <a:highlight>
                  <a:srgbClr val="FFFF00"/>
                </a:highlight>
              </a:rPr>
              <a:t>not asked</a:t>
            </a:r>
          </a:p>
        </p:txBody>
      </p:sp>
      <p:sp>
        <p:nvSpPr>
          <p:cNvPr id="3" name="内容占位符 2"/>
          <p:cNvSpPr>
            <a:spLocks noGrp="1"/>
          </p:cNvSpPr>
          <p:nvPr>
            <p:ph idx="1"/>
          </p:nvPr>
        </p:nvSpPr>
        <p:spPr>
          <a:xfrm>
            <a:off x="485775" y="1342390"/>
            <a:ext cx="8388350" cy="4830763"/>
          </a:xfrm>
        </p:spPr>
        <p:txBody>
          <a:bodyPr/>
          <a:lstStyle/>
          <a:p>
            <a:r>
              <a:rPr lang="en-US" altLang="zh-CN" sz="1795" dirty="0">
                <a:sym typeface="+mn-ea"/>
              </a:rPr>
              <a:t>Q1: Shall the IMS session management request from the DC AS be sent to the IMS AS </a:t>
            </a:r>
            <a:r>
              <a:rPr lang="en-US" altLang="zh-CN" sz="1795" b="1" u="sng" dirty="0">
                <a:sym typeface="+mn-ea"/>
              </a:rPr>
              <a:t>via DCSF</a:t>
            </a:r>
            <a:r>
              <a:rPr lang="en-US" altLang="zh-CN" sz="1795" dirty="0">
                <a:sym typeface="+mn-ea"/>
              </a:rPr>
              <a:t>?</a:t>
            </a:r>
            <a:endParaRPr lang="en-US" altLang="zh-CN" sz="1795" dirty="0"/>
          </a:p>
          <a:p>
            <a:pPr lvl="1"/>
            <a:r>
              <a:rPr lang="en-US" altLang="zh-CN" sz="1795" dirty="0">
                <a:sym typeface="+mn-ea"/>
              </a:rPr>
              <a:t>Yes:</a:t>
            </a:r>
            <a:endParaRPr lang="en-US" altLang="zh-CN" sz="1795" dirty="0"/>
          </a:p>
          <a:p>
            <a:pPr lvl="1"/>
            <a:r>
              <a:rPr lang="en-US" altLang="zh-CN" sz="1795" dirty="0">
                <a:sym typeface="+mn-ea"/>
              </a:rPr>
              <a:t>No:</a:t>
            </a:r>
            <a:endParaRPr lang="en-US" altLang="zh-CN" sz="1795" dirty="0"/>
          </a:p>
          <a:p>
            <a:r>
              <a:rPr lang="en-US" altLang="zh-CN" sz="1795" dirty="0">
                <a:sym typeface="+mn-ea"/>
              </a:rPr>
              <a:t>Q2: Shall the IMS session management request from the DC AS be sent to the IMS AS </a:t>
            </a:r>
            <a:r>
              <a:rPr lang="en-US" altLang="zh-CN" sz="1795" b="1" u="sng" dirty="0">
                <a:sym typeface="+mn-ea"/>
              </a:rPr>
              <a:t>directly</a:t>
            </a:r>
            <a:r>
              <a:rPr lang="en-US" altLang="zh-CN" sz="1795" dirty="0">
                <a:sym typeface="+mn-ea"/>
              </a:rPr>
              <a:t>?</a:t>
            </a:r>
            <a:endParaRPr lang="en-US" altLang="zh-CN" sz="1795" dirty="0"/>
          </a:p>
          <a:p>
            <a:pPr lvl="1"/>
            <a:r>
              <a:rPr lang="en-US" altLang="zh-CN" sz="1795" dirty="0">
                <a:sym typeface="+mn-ea"/>
              </a:rPr>
              <a:t>Yes:</a:t>
            </a:r>
          </a:p>
          <a:p>
            <a:pPr lvl="1"/>
            <a:r>
              <a:rPr lang="en-US" altLang="zh-CN" sz="1795" dirty="0">
                <a:sym typeface="+mn-ea"/>
              </a:rPr>
              <a:t>No:</a:t>
            </a:r>
            <a:endParaRPr lang="en-US" altLang="zh-CN" sz="1560" dirty="0">
              <a:cs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b="1" dirty="0">
                <a:highlight>
                  <a:srgbClr val="FFFF00"/>
                </a:highlight>
              </a:rPr>
              <a:t>KI#6: Standalone Data Channel: only first one asked</a:t>
            </a:r>
          </a:p>
        </p:txBody>
      </p:sp>
      <p:sp>
        <p:nvSpPr>
          <p:cNvPr id="3" name="内容占位符 2"/>
          <p:cNvSpPr>
            <a:spLocks noGrp="1"/>
          </p:cNvSpPr>
          <p:nvPr>
            <p:ph idx="1"/>
          </p:nvPr>
        </p:nvSpPr>
        <p:spPr>
          <a:xfrm>
            <a:off x="485775" y="915670"/>
            <a:ext cx="8388350" cy="5231765"/>
          </a:xfrm>
        </p:spPr>
        <p:txBody>
          <a:bodyPr/>
          <a:lstStyle/>
          <a:p>
            <a:pPr lvl="0"/>
            <a:r>
              <a:rPr lang="en-US" altLang="zh-CN" sz="1630" dirty="0"/>
              <a:t>Q1: Shall capability negotiation for standalone data channel be supported?</a:t>
            </a:r>
          </a:p>
          <a:p>
            <a:pPr lvl="1"/>
            <a:r>
              <a:rPr lang="en-US" altLang="zh-CN" sz="1400" dirty="0"/>
              <a:t>Yes: 3</a:t>
            </a:r>
          </a:p>
          <a:p>
            <a:pPr lvl="1"/>
            <a:r>
              <a:rPr lang="en-US" altLang="zh-CN" sz="1400" dirty="0"/>
              <a:t>No: 5</a:t>
            </a:r>
          </a:p>
          <a:p>
            <a:r>
              <a:rPr lang="en-US" altLang="zh-CN" sz="1000" strike="sngStrike" dirty="0"/>
              <a:t>Q2: How to avoid long lasting sessions?</a:t>
            </a:r>
          </a:p>
          <a:p>
            <a:pPr lvl="1"/>
            <a:r>
              <a:rPr lang="en-US" altLang="zh-CN" sz="800" strike="sngStrike" dirty="0"/>
              <a:t>Option 1: wait for user to terminate session</a:t>
            </a:r>
          </a:p>
          <a:p>
            <a:pPr lvl="2"/>
            <a:r>
              <a:rPr lang="en-US" altLang="zh-CN" sz="700" strike="sngStrike" dirty="0"/>
              <a:t>Yes:</a:t>
            </a:r>
          </a:p>
          <a:p>
            <a:pPr lvl="2"/>
            <a:r>
              <a:rPr lang="en-US" altLang="zh-CN" sz="700" strike="sngStrike" dirty="0"/>
              <a:t>No:</a:t>
            </a:r>
          </a:p>
          <a:p>
            <a:pPr lvl="1"/>
            <a:r>
              <a:rPr lang="en-US" altLang="zh-CN" sz="800" strike="sngStrike" dirty="0"/>
              <a:t>Option 2: using session timer mechanism</a:t>
            </a:r>
          </a:p>
          <a:p>
            <a:pPr lvl="2"/>
            <a:r>
              <a:rPr lang="en-US" altLang="zh-CN" sz="700" strike="sngStrike" dirty="0"/>
              <a:t>Yes:</a:t>
            </a:r>
          </a:p>
          <a:p>
            <a:pPr lvl="2"/>
            <a:r>
              <a:rPr lang="en-US" altLang="zh-CN" sz="700" strike="sngStrike" dirty="0"/>
              <a:t>No:</a:t>
            </a:r>
          </a:p>
          <a:p>
            <a:r>
              <a:rPr lang="en-US" altLang="zh-CN" sz="1630" dirty="0"/>
              <a:t>Q3: Is Standalone DC a new service or part of MMTel?</a:t>
            </a:r>
          </a:p>
          <a:p>
            <a:pPr lvl="1"/>
            <a:r>
              <a:rPr lang="en-US" altLang="zh-CN" sz="1400" dirty="0"/>
              <a:t>New service</a:t>
            </a:r>
          </a:p>
          <a:p>
            <a:pPr lvl="1"/>
            <a:r>
              <a:rPr lang="en-US" altLang="zh-CN" sz="1400" dirty="0"/>
              <a:t>Part of MMTel</a:t>
            </a:r>
          </a:p>
          <a:p>
            <a:pPr lvl="0"/>
            <a:r>
              <a:rPr lang="en-US" altLang="zh-CN" sz="1625" dirty="0"/>
              <a:t>Q4: How does a terminating UE behave in case of combination of standalone Bootstrap DC and standalone Application DC when the terminating UE has not downloaded the DC App?</a:t>
            </a:r>
          </a:p>
          <a:p>
            <a:pPr lvl="1"/>
            <a:r>
              <a:rPr lang="en-US" altLang="zh-CN" sz="1390" dirty="0"/>
              <a:t>Option 1: answers to accept BDC first then downloads that DC App</a:t>
            </a:r>
          </a:p>
          <a:p>
            <a:pPr lvl="1"/>
            <a:r>
              <a:rPr lang="en-US" altLang="zh-CN" sz="1390" dirty="0"/>
              <a:t>Option 2: downloads that DC App first then answers to accept both BDC and ADC together</a:t>
            </a:r>
          </a:p>
          <a:p>
            <a:pPr lvl="1"/>
            <a:r>
              <a:rPr lang="en-US" altLang="zh-CN" sz="1390" dirty="0"/>
              <a:t>Option 3: operates Option 1 or Option 2 based on terminating side local configuration</a:t>
            </a:r>
          </a:p>
          <a:p>
            <a:pPr lvl="1"/>
            <a:endParaRPr lang="en-US" altLang="zh-CN" sz="1390" dirty="0"/>
          </a:p>
          <a:p>
            <a:pPr marL="0" indent="0">
              <a:buNone/>
            </a:pPr>
            <a:r>
              <a:rPr lang="en-US" altLang="zh-CN" sz="1790" b="1" dirty="0"/>
              <a:t>No need for capability indication </a:t>
            </a:r>
            <a:r>
              <a:rPr lang="en-US" sz="1800" b="1" dirty="0"/>
              <a:t>taken as basis for </a:t>
            </a:r>
            <a:r>
              <a:rPr lang="en-US" sz="1800" b="1" dirty="0" err="1"/>
              <a:t>pCR</a:t>
            </a:r>
            <a:r>
              <a:rPr lang="en-US" sz="1800" b="1" dirty="0"/>
              <a:t> update</a:t>
            </a:r>
            <a:r>
              <a:rPr lang="en-US" altLang="zh-CN" sz="1790" b="1" dirty="0"/>
              <a:t>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b="1" dirty="0">
                <a:highlight>
                  <a:srgbClr val="FFFF00"/>
                </a:highlight>
              </a:rPr>
              <a:t>KI#8: Avatar communication: asked</a:t>
            </a:r>
          </a:p>
        </p:txBody>
      </p:sp>
      <p:sp>
        <p:nvSpPr>
          <p:cNvPr id="3" name="内容占位符 2"/>
          <p:cNvSpPr>
            <a:spLocks noGrp="1"/>
          </p:cNvSpPr>
          <p:nvPr>
            <p:ph idx="1"/>
          </p:nvPr>
        </p:nvSpPr>
        <p:spPr>
          <a:xfrm>
            <a:off x="485775" y="1342390"/>
            <a:ext cx="8388350" cy="4830763"/>
          </a:xfrm>
        </p:spPr>
        <p:txBody>
          <a:bodyPr>
            <a:normAutofit fontScale="92500" lnSpcReduction="20000"/>
          </a:bodyPr>
          <a:lstStyle/>
          <a:p>
            <a:pPr lvl="0"/>
            <a:r>
              <a:rPr lang="en-US" altLang="zh-CN" sz="1630" dirty="0">
                <a:sym typeface="+mn-ea"/>
              </a:rPr>
              <a:t>In the draft session discussion, it is agreed to support rendering at the UE which does not own avatar representation for remote UE</a:t>
            </a:r>
            <a:endParaRPr lang="en-US" altLang="zh-CN" sz="1630" dirty="0"/>
          </a:p>
          <a:p>
            <a:pPr lvl="0"/>
            <a:r>
              <a:rPr lang="en-US" altLang="zh-CN" sz="1630" dirty="0">
                <a:sym typeface="+mn-ea"/>
              </a:rPr>
              <a:t>It is also agreed that avatar ID list is downloaded by DCSF via bootstrap DC</a:t>
            </a:r>
            <a:endParaRPr lang="en-US" altLang="zh-CN" sz="1630" dirty="0"/>
          </a:p>
          <a:p>
            <a:pPr lvl="0" algn="l">
              <a:buClrTx/>
              <a:buSzTx/>
              <a:buFontTx/>
              <a:buBlip>
                <a:blip r:embed="rId2"/>
              </a:buBlip>
            </a:pPr>
            <a:r>
              <a:rPr lang="en-US" altLang="zh-CN" sz="1630" dirty="0">
                <a:sym typeface="+mn-ea"/>
              </a:rPr>
              <a:t>This remaining issue is about which NF connects directly with DAR to download the avatar representation</a:t>
            </a:r>
            <a:endParaRPr lang="en-US" altLang="zh-CN" sz="1630" dirty="0"/>
          </a:p>
          <a:p>
            <a:pPr lvl="0"/>
            <a:r>
              <a:rPr lang="en-US" altLang="zh-CN" sz="1630" b="1" dirty="0">
                <a:sym typeface="+mn-ea"/>
              </a:rPr>
              <a:t>Question 1</a:t>
            </a:r>
            <a:r>
              <a:rPr lang="en-US" altLang="zh-CN" sz="1630" dirty="0">
                <a:sym typeface="+mn-ea"/>
              </a:rPr>
              <a:t>: in case the avatar representation needs to be downloaded to the MF, to which network function the DAR needs to be connected to provide the avatar representation to the MF?</a:t>
            </a:r>
            <a:endParaRPr lang="en-US" altLang="zh-CN" sz="1630" dirty="0"/>
          </a:p>
          <a:p>
            <a:pPr lvl="1"/>
            <a:r>
              <a:rPr lang="en-US" altLang="zh-CN" sz="2100" dirty="0">
                <a:cs typeface="+mn-ea"/>
                <a:sym typeface="+mn-ea"/>
              </a:rPr>
              <a:t>Option 1: DC AS connects directly to DAR (</a:t>
            </a:r>
            <a:r>
              <a:rPr lang="en-US" altLang="zh-CN" sz="2100" dirty="0">
                <a:cs typeface="+mn-ea"/>
                <a:sym typeface="Wingdings" panose="05000000000000000000" pitchFamily="2" charset="2"/>
              </a:rPr>
              <a:t>3 </a:t>
            </a:r>
            <a:r>
              <a:rPr lang="en-US" altLang="zh-CN" sz="2100" dirty="0">
                <a:cs typeface="+mn-ea"/>
                <a:sym typeface="+mn-ea"/>
              </a:rPr>
              <a:t>objections by Samsung, ZTE and Qualcomm)</a:t>
            </a:r>
          </a:p>
          <a:p>
            <a:pPr lvl="2"/>
            <a:r>
              <a:rPr lang="en-US" altLang="zh-CN" sz="1630" dirty="0">
                <a:sym typeface="+mn-ea"/>
              </a:rPr>
              <a:t>Yes: 2 </a:t>
            </a:r>
          </a:p>
          <a:p>
            <a:pPr lvl="2"/>
            <a:r>
              <a:rPr lang="en-US" altLang="zh-CN" sz="1630" dirty="0">
                <a:sym typeface="+mn-ea"/>
              </a:rPr>
              <a:t>No: 3 </a:t>
            </a:r>
          </a:p>
          <a:p>
            <a:pPr lvl="1"/>
            <a:r>
              <a:rPr lang="en-US" altLang="zh-CN" sz="2030" dirty="0">
                <a:cs typeface="+mn-ea"/>
                <a:sym typeface="+mn-ea"/>
              </a:rPr>
              <a:t>Option 2: DCSF connects directly to DAR (3 objections by Nokia, Ericsson and Qualcomm)</a:t>
            </a:r>
          </a:p>
          <a:p>
            <a:pPr lvl="2" algn="l">
              <a:buSzTx/>
            </a:pPr>
            <a:r>
              <a:rPr lang="en-US" altLang="zh-CN" sz="1630" dirty="0">
                <a:cs typeface="+mn-ea"/>
                <a:sym typeface="+mn-ea"/>
              </a:rPr>
              <a:t>Yes: 4</a:t>
            </a:r>
          </a:p>
          <a:p>
            <a:pPr lvl="2" algn="l">
              <a:buSzTx/>
            </a:pPr>
            <a:r>
              <a:rPr lang="en-US" altLang="zh-CN" sz="1630" dirty="0">
                <a:cs typeface="+mn-ea"/>
                <a:sym typeface="+mn-ea"/>
              </a:rPr>
              <a:t>No: 3 </a:t>
            </a:r>
          </a:p>
          <a:p>
            <a:pPr lvl="1"/>
            <a:r>
              <a:rPr lang="en-US" altLang="zh-CN" sz="2030" dirty="0">
                <a:cs typeface="+mn-ea"/>
                <a:sym typeface="+mn-ea"/>
              </a:rPr>
              <a:t>Option 3: MF connects directly to DAR (2 objections by Samsung and Ericsson)</a:t>
            </a:r>
          </a:p>
          <a:p>
            <a:pPr lvl="2" algn="l">
              <a:buClrTx/>
              <a:buSzTx/>
            </a:pPr>
            <a:r>
              <a:rPr lang="en-US" altLang="zh-CN" sz="1630" dirty="0">
                <a:cs typeface="+mn-ea"/>
                <a:sym typeface="+mn-ea"/>
              </a:rPr>
              <a:t>Yes: 4</a:t>
            </a:r>
            <a:endParaRPr lang="en-US" altLang="zh-CN" sz="1630" dirty="0">
              <a:cs typeface="+mn-ea"/>
            </a:endParaRPr>
          </a:p>
          <a:p>
            <a:pPr lvl="2" algn="l">
              <a:buClrTx/>
              <a:buSzTx/>
            </a:pPr>
            <a:r>
              <a:rPr lang="en-US" altLang="zh-CN" sz="1630" dirty="0">
                <a:cs typeface="+mn-ea"/>
                <a:sym typeface="+mn-ea"/>
              </a:rPr>
              <a:t>No: 3</a:t>
            </a:r>
          </a:p>
          <a:p>
            <a:endParaRPr lang="en-US" altLang="zh-CN" sz="2430" dirty="0">
              <a:cs typeface="+mn-ea"/>
              <a:sym typeface="+mn-ea"/>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1153</Words>
  <Application>Microsoft Office PowerPoint</Application>
  <PresentationFormat>On-screen Show (4:3)</PresentationFormat>
  <Paragraphs>118</Paragraphs>
  <Slides>12</Slides>
  <Notes>1</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12</vt:i4>
      </vt:variant>
    </vt:vector>
  </HeadingPairs>
  <TitlesOfParts>
    <vt:vector size="24" baseType="lpstr">
      <vt:lpstr>Arial</vt:lpstr>
      <vt:lpstr>Calibri</vt:lpstr>
      <vt:lpstr>Times New Roman</vt:lpstr>
      <vt:lpstr>Office Theme</vt:lpstr>
      <vt:lpstr>1_Office Theme</vt:lpstr>
      <vt:lpstr>2_Office Theme</vt:lpstr>
      <vt:lpstr>3_Office Theme</vt:lpstr>
      <vt:lpstr>4_Office Theme</vt:lpstr>
      <vt:lpstr>6_Office Theme</vt:lpstr>
      <vt:lpstr>7_Office Theme</vt:lpstr>
      <vt:lpstr>8_Office Theme</vt:lpstr>
      <vt:lpstr>9_Office Theme</vt:lpstr>
      <vt:lpstr>SoH questions on FS_NG_RTC_Ph2 Conclusions</vt:lpstr>
      <vt:lpstr>KI#1: Event subscription and notification</vt:lpstr>
      <vt:lpstr>KI#1: Event subscription and notification (Cont’)</vt:lpstr>
      <vt:lpstr>KI#1: Event subscription and notification</vt:lpstr>
      <vt:lpstr>KI1 Questions for SoH (1 of 2)</vt:lpstr>
      <vt:lpstr>KI1 Questions for SoH (2 of 2)</vt:lpstr>
      <vt:lpstr>KI#2: IMS capability exposure: not asked</vt:lpstr>
      <vt:lpstr>KI#6: Standalone Data Channel: only first one asked</vt:lpstr>
      <vt:lpstr>KI#8: Avatar communication: asked</vt:lpstr>
      <vt:lpstr>KI#5: PS data off for data channel: not asked  </vt:lpstr>
      <vt:lpstr>KI#3: Data Channel Interworking: asked</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Dario Serafino Tonesi</cp:lastModifiedBy>
  <cp:revision>2108</cp:revision>
  <dcterms:created xsi:type="dcterms:W3CDTF">2008-08-30T09:32:00Z</dcterms:created>
  <dcterms:modified xsi:type="dcterms:W3CDTF">2024-05-28T03:30:38Z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ICV">
    <vt:lpwstr>630AE7DA63BF45629BCE7FAA05428794</vt:lpwstr>
  </property>
  <property fmtid="{D5CDD505-2E9C-101B-9397-08002B2CF9AE}" pid="14" name="KSOProductBuildVer">
    <vt:lpwstr>2052-11.8.2.12085</vt:lpwstr>
  </property>
</Properties>
</file>