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3"/>
    <p:sldMasterId id="2147483656" r:id="rId4"/>
    <p:sldMasterId id="2147483660" r:id="rId5"/>
    <p:sldMasterId id="2147483664" r:id="rId6"/>
    <p:sldMasterId id="2147483668" r:id="rId7"/>
    <p:sldMasterId id="2147483672" r:id="rId8"/>
    <p:sldMasterId id="2147483676" r:id="rId9"/>
    <p:sldMasterId id="2147483680" r:id="rId10"/>
  </p:sldMasterIdLst>
  <p:notesMasterIdLst>
    <p:notesMasterId r:id="rId12"/>
  </p:notesMasterIdLst>
  <p:handoutMasterIdLst>
    <p:handoutMasterId r:id="rId22"/>
  </p:handoutMasterIdLst>
  <p:sldIdLst>
    <p:sldId id="303" r:id="rId11"/>
    <p:sldId id="800" r:id="rId13"/>
    <p:sldId id="810" r:id="rId14"/>
    <p:sldId id="801" r:id="rId15"/>
    <p:sldId id="802" r:id="rId16"/>
    <p:sldId id="803" r:id="rId17"/>
    <p:sldId id="804" r:id="rId18"/>
    <p:sldId id="807" r:id="rId19"/>
    <p:sldId id="806" r:id="rId20"/>
    <p:sldId id="808" r:id="rId21"/>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33CC"/>
    <a:srgbClr val="FF6699"/>
    <a:srgbClr val="FF99FF"/>
    <a:srgbClr val="62A14D"/>
    <a:srgbClr val="000000"/>
    <a:srgbClr val="C6D254"/>
    <a:srgbClr val="B1D254"/>
    <a:srgbClr val="72AF2F"/>
    <a:srgbClr val="5C88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02" autoAdjust="0"/>
    <p:restoredTop sz="94625" autoAdjust="0"/>
  </p:normalViewPr>
  <p:slideViewPr>
    <p:cSldViewPr snapToGrid="0">
      <p:cViewPr varScale="1">
        <p:scale>
          <a:sx n="92" d="100"/>
          <a:sy n="92" d="100"/>
        </p:scale>
        <p:origin x="1349" y="82"/>
      </p:cViewPr>
      <p:guideLst>
        <p:guide orient="horz" pos="217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9" d="100"/>
          <a:sy n="79" d="100"/>
        </p:scale>
        <p:origin x="-4056" y="-108"/>
      </p:cViewPr>
      <p:guideLst>
        <p:guide orient="horz" pos="3148"/>
        <p:guide pos="214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8.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6" Type="http://schemas.openxmlformats.org/officeDocument/2006/relationships/commentAuthors" Target="commentAuthors.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slide" Target="slides/slide10.xml"/><Relationship Id="rId20" Type="http://schemas.openxmlformats.org/officeDocument/2006/relationships/slide" Target="slides/slide9.xml"/><Relationship Id="rId2" Type="http://schemas.openxmlformats.org/officeDocument/2006/relationships/theme" Target="theme/theme1.xml"/><Relationship Id="rId19" Type="http://schemas.openxmlformats.org/officeDocument/2006/relationships/slide" Target="slides/slide8.xml"/><Relationship Id="rId18" Type="http://schemas.openxmlformats.org/officeDocument/2006/relationships/slide" Target="slides/slide7.xml"/><Relationship Id="rId17" Type="http://schemas.openxmlformats.org/officeDocument/2006/relationships/slide" Target="slides/slide6.xml"/><Relationship Id="rId16" Type="http://schemas.openxmlformats.org/officeDocument/2006/relationships/slide" Target="slides/slide5.xml"/><Relationship Id="rId15" Type="http://schemas.openxmlformats.org/officeDocument/2006/relationships/slide" Target="slides/slide4.xml"/><Relationship Id="rId14" Type="http://schemas.openxmlformats.org/officeDocument/2006/relationships/slide" Target="slides/slide3.xml"/><Relationship Id="rId13" Type="http://schemas.openxmlformats.org/officeDocument/2006/relationships/slide" Target="slides/slide2.xml"/><Relationship Id="rId12" Type="http://schemas.openxmlformats.org/officeDocument/2006/relationships/notesMaster" Target="notesMasters/notesMaster1.xml"/><Relationship Id="rId11" Type="http://schemas.openxmlformats.org/officeDocument/2006/relationships/slide" Target="slides/slide1.xml"/><Relationship Id="rId10" Type="http://schemas.openxmlformats.org/officeDocument/2006/relationships/slideMaster" Target="slideMasters/slideMaster9.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ln>
        </p:spPr>
        <p:txBody>
          <a:bodyPr vert="horz" wrap="square" lIns="92859" tIns="46430" rIns="92859" bIns="46430" numCol="1" anchor="t" anchorCtr="0" compatLnSpc="1"/>
          <a:lstStyle>
            <a:lvl1pPr defTabSz="930275" eaLnBrk="1" hangingPunct="1">
              <a:defRPr sz="1200">
                <a:latin typeface="Times New Roman" panose="02020603050405020304"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ln>
        </p:spPr>
        <p:txBody>
          <a:bodyPr vert="horz" wrap="square" lIns="92859" tIns="46430" rIns="92859" bIns="46430" numCol="1" anchor="t" anchorCtr="0" compatLnSpc="1"/>
          <a:lstStyle>
            <a:lvl1pPr algn="r" defTabSz="930275" eaLnBrk="1" hangingPunct="1">
              <a:defRPr sz="1200">
                <a:latin typeface="Times New Roman" panose="02020603050405020304" pitchFamily="18" charset="0"/>
                <a:cs typeface="+mn-cs"/>
              </a:defRPr>
            </a:lvl1pPr>
          </a:lstStyle>
          <a:p>
            <a:pPr>
              <a:defRPr/>
            </a:pPr>
            <a:fld id="{9E436C27-80EF-4A0D-A875-AA5301B61E12}" type="datetime1">
              <a:rPr lang="en-US"/>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ln>
        </p:spPr>
        <p:txBody>
          <a:bodyPr vert="horz" wrap="square" lIns="92859" tIns="46430" rIns="92859" bIns="46430" numCol="1" anchor="b" anchorCtr="0" compatLnSpc="1"/>
          <a:lstStyle>
            <a:lvl1pPr defTabSz="930275" eaLnBrk="1" hangingPunct="1">
              <a:defRPr sz="1200">
                <a:latin typeface="Times New Roman" panose="02020603050405020304"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ln>
        </p:spPr>
        <p:txBody>
          <a:bodyPr vert="horz" wrap="square" lIns="92859" tIns="46430" rIns="92859" bIns="46430" numCol="1" anchor="b" anchorCtr="0" compatLnSpc="1"/>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fld>
            <a:endParaRPr lang="en-GB"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ln>
        </p:spPr>
        <p:txBody>
          <a:bodyPr vert="horz" wrap="square" lIns="92859" tIns="46430" rIns="92859" bIns="46430" numCol="1" anchor="t" anchorCtr="0" compatLnSpc="1"/>
          <a:lstStyle>
            <a:lvl1pPr defTabSz="930275" eaLnBrk="1" hangingPunct="1">
              <a:defRPr sz="1200">
                <a:latin typeface="Times New Roman" panose="02020603050405020304"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ln>
        </p:spPr>
        <p:txBody>
          <a:bodyPr vert="horz" wrap="square" lIns="92859" tIns="46430" rIns="92859" bIns="46430" numCol="1" anchor="t" anchorCtr="0" compatLnSpc="1"/>
          <a:lstStyle>
            <a:lvl1pPr algn="r" defTabSz="930275" eaLnBrk="1" hangingPunct="1">
              <a:defRPr sz="1200">
                <a:latin typeface="Times New Roman" panose="02020603050405020304" pitchFamily="18" charset="0"/>
                <a:cs typeface="+mn-cs"/>
              </a:defRPr>
            </a:lvl1pPr>
          </a:lstStyle>
          <a:p>
            <a:pPr>
              <a:defRPr/>
            </a:pPr>
            <a:fld id="{63FBF7EF-8678-4E88-BD87-1D3EF3670A8E}" type="datetime1">
              <a:rPr lang="en-US"/>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ln>
        </p:spPr>
        <p:txBody>
          <a:bodyPr vert="horz" wrap="square" lIns="92859" tIns="46430" rIns="92859" bIns="46430" numCol="1" anchor="t" anchorCtr="0" compatLnSpc="1"/>
          <a:lstStyle/>
          <a:p>
            <a:pPr lvl="0"/>
            <a:r>
              <a:rPr lang="en-GB" noProof="0"/>
              <a:t>Click to edit Master text styles</a:t>
            </a:r>
            <a:endParaRPr lang="en-GB" noProof="0"/>
          </a:p>
          <a:p>
            <a:pPr lvl="1"/>
            <a:r>
              <a:rPr lang="en-GB" noProof="0"/>
              <a:t>Second level</a:t>
            </a:r>
            <a:endParaRPr lang="en-GB" noProof="0"/>
          </a:p>
          <a:p>
            <a:pPr lvl="2"/>
            <a:r>
              <a:rPr lang="en-GB" noProof="0"/>
              <a:t>Third level</a:t>
            </a:r>
            <a:endParaRPr lang="en-GB" noProof="0"/>
          </a:p>
          <a:p>
            <a:pPr lvl="3"/>
            <a:r>
              <a:rPr lang="en-GB" noProof="0"/>
              <a:t>Fourth level</a:t>
            </a:r>
            <a:endParaRPr lang="en-GB" noProof="0"/>
          </a:p>
          <a:p>
            <a:pPr lvl="4"/>
            <a:r>
              <a:rPr lang="en-GB" noProof="0"/>
              <a:t>Fifth level</a:t>
            </a:r>
            <a:endParaRPr lang="en-GB" noProof="0"/>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ln>
        </p:spPr>
        <p:txBody>
          <a:bodyPr vert="horz" wrap="square" lIns="92859" tIns="46430" rIns="92859" bIns="46430" numCol="1" anchor="b" anchorCtr="0" compatLnSpc="1"/>
          <a:lstStyle>
            <a:lvl1pPr defTabSz="930275" eaLnBrk="1" hangingPunct="1">
              <a:defRPr sz="1200">
                <a:latin typeface="Times New Roman" panose="02020603050405020304"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ln>
        </p:spPr>
        <p:txBody>
          <a:bodyPr vert="horz" wrap="square" lIns="92859" tIns="46430" rIns="92859" bIns="46430" numCol="1" anchor="b" anchorCtr="0" compatLnSpc="1"/>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fld>
            <a:endParaRPr lang="en-GB"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fld>
            <a:endParaRPr lang="en-GB" altLang="en-US" sz="1200" dirty="0"/>
          </a:p>
        </p:txBody>
      </p:sp>
      <p:sp>
        <p:nvSpPr>
          <p:cNvPr id="7171" name="Rectangle 2"/>
          <p:cNvSpPr>
            <a:spLocks noGrp="1" noRot="1" noChangeAspect="1" noChangeArrowheads="1" noTextEdit="1"/>
          </p:cNvSpPr>
          <p:nvPr>
            <p:ph type="sldImg"/>
          </p:nvPr>
        </p:nvSpPr>
        <p:spPr>
          <a:xfrm>
            <a:off x="915988" y="742950"/>
            <a:ext cx="4967287" cy="3725863"/>
          </a:xfrm>
        </p:spPr>
      </p:sp>
      <p:sp>
        <p:nvSpPr>
          <p:cNvPr id="7172" name="Rectangle 3"/>
          <p:cNvSpPr>
            <a:spLocks noGrp="1" noChangeArrowheads="1"/>
          </p:cNvSpPr>
          <p:nvPr>
            <p:ph type="body" idx="1"/>
          </p:nvPr>
        </p:nvSpPr>
        <p:spPr>
          <a:xfrm>
            <a:off x="904875" y="4718050"/>
            <a:ext cx="498792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endParaRPr lang="en-US" altLang="zh-CN" sz="1200" b="1" kern="1200" dirty="0">
              <a:solidFill>
                <a:schemeClr val="tx1"/>
              </a:solidFill>
              <a:effectLst/>
              <a:latin typeface="Arial" panose="020B0604020202020204" pitchFamily="34" charset="0"/>
              <a:ea typeface="+mn-ea"/>
              <a:cs typeface="Arial" panose="020B0604020202020204" pitchFamily="34" charset="0"/>
            </a:endParaRP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endParaRPr lang="de-DE" sz="1400" b="1" dirty="0">
              <a:effectLst/>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endParaRPr lang="en-US" altLang="zh-CN" sz="1200" b="1" kern="1200" dirty="0">
              <a:solidFill>
                <a:schemeClr val="tx1"/>
              </a:solidFill>
              <a:effectLst/>
              <a:latin typeface="Arial" panose="020B0604020202020204" pitchFamily="34" charset="0"/>
              <a:ea typeface="+mn-ea"/>
              <a:cs typeface="Arial" panose="020B0604020202020204" pitchFamily="34" charset="0"/>
            </a:endParaRP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endParaRPr lang="de-DE" sz="1400" b="1" dirty="0">
              <a:effectLst/>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GB" dirty="0"/>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endParaRPr lang="en-US" altLang="zh-CN" sz="1200" b="1" kern="1200" dirty="0">
              <a:solidFill>
                <a:schemeClr val="tx1"/>
              </a:solidFill>
              <a:effectLst/>
              <a:latin typeface="Arial" panose="020B0604020202020204" pitchFamily="34" charset="0"/>
              <a:ea typeface="+mn-ea"/>
              <a:cs typeface="Arial" panose="020B0604020202020204" pitchFamily="34" charset="0"/>
            </a:endParaRP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endParaRPr lang="de-DE" sz="1400" b="1" dirty="0">
              <a:effectLst/>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GB" dirty="0"/>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endParaRPr lang="en-US" altLang="zh-CN" sz="1200" b="1" kern="1200" dirty="0">
              <a:solidFill>
                <a:schemeClr val="tx1"/>
              </a:solidFill>
              <a:effectLst/>
              <a:latin typeface="Arial" panose="020B0604020202020204" pitchFamily="34" charset="0"/>
              <a:ea typeface="+mn-ea"/>
              <a:cs typeface="Arial" panose="020B0604020202020204" pitchFamily="34" charset="0"/>
            </a:endParaRP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endParaRPr lang="de-DE" sz="1400" b="1" dirty="0">
              <a:effectLst/>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GB" dirty="0"/>
          </a:p>
        </p:txBody>
      </p:sp>
    </p:spTree>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endParaRPr lang="en-US" altLang="zh-CN" sz="1200" b="1" kern="1200" dirty="0">
              <a:solidFill>
                <a:schemeClr val="tx1"/>
              </a:solidFill>
              <a:effectLst/>
              <a:latin typeface="Arial" panose="020B0604020202020204" pitchFamily="34" charset="0"/>
              <a:ea typeface="+mn-ea"/>
              <a:cs typeface="Arial" panose="020B0604020202020204" pitchFamily="34" charset="0"/>
            </a:endParaRP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endParaRPr lang="de-DE" sz="1400" b="1" dirty="0">
              <a:effectLst/>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GB" dirty="0"/>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GB" dirty="0"/>
          </a:p>
        </p:txBody>
      </p:sp>
    </p:spTree>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endParaRPr lang="en-US" altLang="zh-CN" sz="1200" b="1" kern="1200" dirty="0">
              <a:solidFill>
                <a:schemeClr val="tx1"/>
              </a:solidFill>
              <a:effectLst/>
              <a:latin typeface="Arial" panose="020B0604020202020204" pitchFamily="34" charset="0"/>
              <a:ea typeface="+mn-ea"/>
              <a:cs typeface="Arial" panose="020B0604020202020204" pitchFamily="34" charset="0"/>
            </a:endParaRP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endParaRPr lang="de-DE" sz="1400" b="1" dirty="0">
              <a:effectLst/>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GB" dirty="0"/>
          </a:p>
        </p:txBody>
      </p:sp>
    </p:spTree>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endParaRPr lang="en-US" altLang="zh-CN" sz="1200" b="1" kern="1200" dirty="0">
              <a:solidFill>
                <a:schemeClr val="tx1"/>
              </a:solidFill>
              <a:effectLst/>
              <a:latin typeface="Arial" panose="020B0604020202020204" pitchFamily="34" charset="0"/>
              <a:ea typeface="+mn-ea"/>
              <a:cs typeface="Arial" panose="020B0604020202020204" pitchFamily="34" charset="0"/>
            </a:endParaRP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endParaRPr lang="de-DE" sz="1400" b="1" dirty="0">
              <a:effectLst/>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GB" dirty="0"/>
          </a:p>
        </p:txBody>
      </p:sp>
    </p:spTree>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endParaRPr lang="en-US" altLang="zh-CN" sz="1200" b="1" kern="1200" dirty="0">
              <a:solidFill>
                <a:schemeClr val="tx1"/>
              </a:solidFill>
              <a:effectLst/>
              <a:latin typeface="Arial" panose="020B0604020202020204" pitchFamily="34" charset="0"/>
              <a:ea typeface="+mn-ea"/>
              <a:cs typeface="Arial" panose="020B0604020202020204" pitchFamily="34" charset="0"/>
            </a:endParaRP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endParaRPr lang="de-DE" sz="1400" b="1" dirty="0">
              <a:effectLst/>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GB"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panose="020B0604020202020204"/>
            </a:endParaRPr>
          </a:p>
          <a:p>
            <a:pPr algn="l" rtl="0" eaLnBrk="0" fontAlgn="base" hangingPunct="0">
              <a:spcBef>
                <a:spcPct val="0"/>
              </a:spcBef>
              <a:spcAft>
                <a:spcPct val="0"/>
              </a:spcAft>
            </a:pPr>
            <a:r>
              <a:rPr lang="de-DE" altLang="ko-KR" sz="1200" b="1" kern="1200" dirty="0">
                <a:solidFill>
                  <a:schemeClr val="tx1"/>
                </a:solidFill>
                <a:effectLst/>
                <a:latin typeface="Arial" panose="020B0604020202020204" pitchFamily="34" charset="0"/>
                <a:ea typeface="+mn-ea"/>
                <a:cs typeface="Arial" panose="020B0604020202020204" pitchFamily="34" charset="0"/>
              </a:rPr>
              <a:t>3GPP TSG SA WG2 Meeting #16</a:t>
            </a:r>
            <a:r>
              <a:rPr lang="en-US" sz="1200" b="1" kern="1200" dirty="0">
                <a:solidFill>
                  <a:schemeClr val="tx1"/>
                </a:solidFill>
                <a:effectLst/>
                <a:latin typeface="Arial" panose="020B0604020202020204" pitchFamily="34" charset="0"/>
                <a:ea typeface="+mn-ea"/>
                <a:cs typeface="Arial" panose="020B0604020202020204" pitchFamily="34" charset="0"/>
              </a:rPr>
              <a:t>3</a:t>
            </a:r>
            <a:endParaRPr lang="de-DE" altLang="ko-KR" sz="1200" b="1" kern="1200" dirty="0">
              <a:solidFill>
                <a:schemeClr val="tx1"/>
              </a:solidFill>
              <a:effectLst/>
              <a:latin typeface="Arial" panose="020B0604020202020204" pitchFamily="34" charset="0"/>
              <a:ea typeface="+mn-ea"/>
              <a:cs typeface="Arial" panose="020B0604020202020204" pitchFamily="34" charset="0"/>
            </a:endParaRPr>
          </a:p>
          <a:p>
            <a:r>
              <a:rPr lang="en-US" altLang="zh-CN" sz="1200" b="1" kern="1200" dirty="0">
                <a:solidFill>
                  <a:schemeClr val="tx1"/>
                </a:solidFill>
                <a:effectLst/>
                <a:latin typeface="Arial" panose="020B0604020202020204" pitchFamily="34" charset="0"/>
                <a:ea typeface="+mn-ea"/>
                <a:cs typeface="Arial" panose="020B0604020202020204" pitchFamily="34" charset="0"/>
              </a:rPr>
              <a:t>May 20 - 31, 2024 Jeju, South Korea</a:t>
            </a:r>
            <a:endParaRPr lang="en-US" altLang="zh-CN" sz="1200" b="1" kern="1200" dirty="0">
              <a:solidFill>
                <a:schemeClr val="tx1"/>
              </a:solidFill>
              <a:effectLst/>
              <a:latin typeface="Arial" panose="020B0604020202020204" pitchFamily="34" charset="0"/>
              <a:ea typeface="+mn-ea"/>
              <a:cs typeface="Arial" panose="020B0604020202020204" pitchFamily="34" charset="0"/>
            </a:endParaRP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S2-24xxxxx</a:t>
            </a:r>
            <a:endParaRPr lang="de-DE" sz="1400" b="1" dirty="0">
              <a:effectLst/>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GB" dirty="0"/>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image" Target="../media/image2.png"/><Relationship Id="rId4" Type="http://schemas.openxmlformats.org/officeDocument/2006/relationships/image" Target="../media/image1.jpe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6" Type="http://schemas.openxmlformats.org/officeDocument/2006/relationships/theme" Target="../theme/theme2.xml"/><Relationship Id="rId5" Type="http://schemas.openxmlformats.org/officeDocument/2006/relationships/image" Target="../media/image2.png"/><Relationship Id="rId4" Type="http://schemas.openxmlformats.org/officeDocument/2006/relationships/image" Target="../media/image1.jpeg"/><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6" Type="http://schemas.openxmlformats.org/officeDocument/2006/relationships/theme" Target="../theme/theme3.xml"/><Relationship Id="rId5" Type="http://schemas.openxmlformats.org/officeDocument/2006/relationships/image" Target="../media/image2.png"/><Relationship Id="rId4" Type="http://schemas.openxmlformats.org/officeDocument/2006/relationships/image" Target="../media/image1.jpeg"/><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6" Type="http://schemas.openxmlformats.org/officeDocument/2006/relationships/theme" Target="../theme/theme4.xml"/><Relationship Id="rId5" Type="http://schemas.openxmlformats.org/officeDocument/2006/relationships/image" Target="../media/image2.png"/><Relationship Id="rId4" Type="http://schemas.openxmlformats.org/officeDocument/2006/relationships/image" Target="../media/image1.jpeg"/><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6" Type="http://schemas.openxmlformats.org/officeDocument/2006/relationships/theme" Target="../theme/theme5.xml"/><Relationship Id="rId5" Type="http://schemas.openxmlformats.org/officeDocument/2006/relationships/image" Target="../media/image2.png"/><Relationship Id="rId4" Type="http://schemas.openxmlformats.org/officeDocument/2006/relationships/image" Target="../media/image1.jpeg"/><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6.xml.rels><?xml version="1.0" encoding="UTF-8" standalone="yes"?>
<Relationships xmlns="http://schemas.openxmlformats.org/package/2006/relationships"><Relationship Id="rId6" Type="http://schemas.openxmlformats.org/officeDocument/2006/relationships/theme" Target="../theme/theme6.xml"/><Relationship Id="rId5" Type="http://schemas.openxmlformats.org/officeDocument/2006/relationships/image" Target="../media/image2.png"/><Relationship Id="rId4" Type="http://schemas.openxmlformats.org/officeDocument/2006/relationships/image" Target="../media/image1.jpeg"/><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6" Type="http://schemas.openxmlformats.org/officeDocument/2006/relationships/theme" Target="../theme/theme7.xml"/><Relationship Id="rId5" Type="http://schemas.openxmlformats.org/officeDocument/2006/relationships/image" Target="../media/image2.png"/><Relationship Id="rId4" Type="http://schemas.openxmlformats.org/officeDocument/2006/relationships/image" Target="../media/image1.jpeg"/><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_rels/slideMaster8.xml.rels><?xml version="1.0" encoding="UTF-8" standalone="yes"?>
<Relationships xmlns="http://schemas.openxmlformats.org/package/2006/relationships"><Relationship Id="rId6" Type="http://schemas.openxmlformats.org/officeDocument/2006/relationships/theme" Target="../theme/theme8.xml"/><Relationship Id="rId5" Type="http://schemas.openxmlformats.org/officeDocument/2006/relationships/image" Target="../media/image2.png"/><Relationship Id="rId4" Type="http://schemas.openxmlformats.org/officeDocument/2006/relationships/image" Target="../media/image1.jpeg"/><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s>
</file>

<file path=ppt/slideMasters/_rels/slideMaster9.xml.rels><?xml version="1.0" encoding="UTF-8" standalone="yes"?>
<Relationships xmlns="http://schemas.openxmlformats.org/package/2006/relationships"><Relationship Id="rId6" Type="http://schemas.openxmlformats.org/officeDocument/2006/relationships/theme" Target="../theme/theme9.xml"/><Relationship Id="rId5" Type="http://schemas.openxmlformats.org/officeDocument/2006/relationships/image" Target="../media/image2.png"/><Relationship Id="rId4" Type="http://schemas.openxmlformats.org/officeDocument/2006/relationships/image" Target="../media/image1.jpeg"/><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endParaRPr lang="en-US" altLang="de-DE" sz="12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endParaRPr lang="en-GB" altLang="en-US" sz="800" dirty="0"/>
          </a:p>
        </p:txBody>
      </p:sp>
      <p:pic>
        <p:nvPicPr>
          <p:cNvPr id="1033" name="Picture 10" descr="3GPP_TM_RD.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endParaRPr lang="en-US" altLang="de-DE" sz="12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endParaRPr lang="en-GB" altLang="en-US" sz="800" dirty="0"/>
          </a:p>
        </p:txBody>
      </p:sp>
      <p:pic>
        <p:nvPicPr>
          <p:cNvPr id="1033" name="Picture 10" descr="3GPP_TM_RD.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endParaRPr lang="en-US" altLang="de-DE" sz="12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endParaRPr lang="en-GB" altLang="en-US" sz="800" dirty="0"/>
          </a:p>
        </p:txBody>
      </p:sp>
      <p:pic>
        <p:nvPicPr>
          <p:cNvPr id="1033" name="Picture 10" descr="3GPP_TM_RD.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endParaRPr lang="en-US" altLang="de-DE" sz="12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endParaRPr lang="en-GB" altLang="en-US" sz="800" dirty="0"/>
          </a:p>
        </p:txBody>
      </p:sp>
      <p:pic>
        <p:nvPicPr>
          <p:cNvPr id="1033" name="Picture 10" descr="3GPP_TM_RD.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endParaRPr lang="en-US" altLang="de-DE" sz="12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endParaRPr lang="en-GB" altLang="en-US" sz="800" dirty="0"/>
          </a:p>
        </p:txBody>
      </p:sp>
      <p:pic>
        <p:nvPicPr>
          <p:cNvPr id="1033" name="Picture 10" descr="3GPP_TM_RD.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endParaRPr lang="en-US" altLang="de-DE" sz="12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endParaRPr lang="en-GB" altLang="en-US" sz="800" dirty="0"/>
          </a:p>
        </p:txBody>
      </p:sp>
      <p:pic>
        <p:nvPicPr>
          <p:cNvPr id="1033" name="Picture 10" descr="3GPP_TM_RD.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endParaRPr lang="en-US" altLang="de-DE" sz="12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endParaRPr lang="en-GB" altLang="en-US" sz="800" dirty="0"/>
          </a:p>
        </p:txBody>
      </p:sp>
      <p:pic>
        <p:nvPicPr>
          <p:cNvPr id="1033" name="Picture 10" descr="3GPP_TM_RD.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endParaRPr lang="en-US" altLang="de-DE" sz="12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endParaRPr lang="en-GB" altLang="en-US" sz="800" dirty="0"/>
          </a:p>
        </p:txBody>
      </p:sp>
      <p:pic>
        <p:nvPicPr>
          <p:cNvPr id="1033" name="Picture 10" descr="3GPP_TM_RD.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72500"/>
          </a:bodyPr>
          <a:lstStyle/>
          <a:p>
            <a:pPr marL="0" marR="0" lvl="0" indent="0" algn="l" defTabSz="914400" rtl="0" eaLnBrk="0" fontAlgn="base" latinLnBrk="0" hangingPunct="0">
              <a:lnSpc>
                <a:spcPct val="100000"/>
              </a:lnSpc>
              <a:spcBef>
                <a:spcPct val="0"/>
              </a:spcBef>
              <a:spcAft>
                <a:spcPct val="0"/>
              </a:spcAft>
              <a:buClrTx/>
              <a:buSzTx/>
              <a:buFontTx/>
              <a:buNone/>
              <a:defRPr/>
            </a:pPr>
            <a:r>
              <a:rPr lang="fr-FR" altLang="de-DE" sz="1200" dirty="0">
                <a:solidFill>
                  <a:schemeClr val="bg1"/>
                </a:solidFill>
              </a:rPr>
              <a:t>TSG SA WG2 Meeting #16</a:t>
            </a:r>
            <a:r>
              <a:rPr lang="en-US" altLang="fr-FR" sz="1200" dirty="0">
                <a:solidFill>
                  <a:schemeClr val="bg1"/>
                </a:solidFill>
              </a:rPr>
              <a:t>3</a:t>
            </a:r>
            <a:r>
              <a:rPr lang="fr-FR" altLang="de-DE" sz="1200" dirty="0">
                <a:solidFill>
                  <a:schemeClr val="bg1"/>
                </a:solidFill>
              </a:rPr>
              <a:t>, </a:t>
            </a:r>
            <a:r>
              <a:rPr lang="en-US" altLang="de-DE" sz="1200" dirty="0">
                <a:solidFill>
                  <a:schemeClr val="bg1"/>
                </a:solidFill>
              </a:rPr>
              <a:t>May 20 - 31, 2024 Jeju, South Korea</a:t>
            </a:r>
            <a:endParaRPr lang="en-US" altLang="de-DE" sz="12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endParaRPr lang="en-GB" altLang="en-US" sz="800" dirty="0"/>
          </a:p>
        </p:txBody>
      </p:sp>
      <p:pic>
        <p:nvPicPr>
          <p:cNvPr id="1033" name="Picture 10" descr="3GPP_TM_RD.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dirty="0" err="1"/>
              <a:t>SoH</a:t>
            </a:r>
            <a:r>
              <a:rPr lang="en-US" altLang="de-DE" sz="3600" b="1" dirty="0"/>
              <a:t> questions on FS_NG_RTC_Ph2 Conclusions</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541243" y="4006360"/>
            <a:ext cx="6400800" cy="1314450"/>
          </a:xfrm>
        </p:spPr>
        <p:txBody>
          <a:bodyPr/>
          <a:lstStyle/>
          <a:p>
            <a:pPr>
              <a:lnSpc>
                <a:spcPct val="80000"/>
              </a:lnSpc>
            </a:pPr>
            <a:br>
              <a:rPr lang="en-US" altLang="en-US" sz="1800" dirty="0"/>
            </a:br>
            <a:r>
              <a:rPr lang="en-US" altLang="en-US" sz="1800" dirty="0">
                <a:latin typeface="Arial" panose="020B0604020202020204" pitchFamily="34" charset="0"/>
              </a:rPr>
              <a:t>China Mobile (Rapporteur)</a:t>
            </a: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481705" y="2735580"/>
            <a:ext cx="3048000" cy="768350"/>
          </a:xfrm>
          <a:prstGeom prst="rect">
            <a:avLst/>
          </a:prstGeom>
          <a:noFill/>
        </p:spPr>
        <p:txBody>
          <a:bodyPr wrap="square" rtlCol="0">
            <a:spAutoFit/>
          </a:bodyPr>
          <a:lstStyle/>
          <a:p>
            <a:r>
              <a:rPr lang="en-US" altLang="zh-CN" sz="4400"/>
              <a:t>Thanks!</a:t>
            </a:r>
            <a:endParaRPr lang="en-US" altLang="zh-CN" sz="440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400" dirty="0"/>
              <a:t>KI#1: Event subscription and notification</a:t>
            </a:r>
            <a:endParaRPr lang="zh-CN" altLang="en-US" dirty="0"/>
          </a:p>
        </p:txBody>
      </p:sp>
      <p:sp>
        <p:nvSpPr>
          <p:cNvPr id="3" name="内容占位符 2"/>
          <p:cNvSpPr>
            <a:spLocks noGrp="1"/>
          </p:cNvSpPr>
          <p:nvPr>
            <p:ph idx="1"/>
          </p:nvPr>
        </p:nvSpPr>
        <p:spPr>
          <a:xfrm>
            <a:off x="485775" y="1555750"/>
            <a:ext cx="8388350" cy="4830763"/>
          </a:xfrm>
        </p:spPr>
        <p:txBody>
          <a:bodyPr/>
          <a:lstStyle/>
          <a:p>
            <a:pPr lvl="0"/>
            <a:r>
              <a:rPr lang="en-US" altLang="zh-CN" sz="1800" dirty="0"/>
              <a:t>It has been discussed in drafting session whether non-subscriber specific events are in the scope and companies are OK to keep in in the conclusions; it is also agreed that the subscription of </a:t>
            </a:r>
            <a:r>
              <a:rPr lang="en-US" altLang="zh-CN" sz="1800" dirty="0">
                <a:sym typeface="+mn-ea"/>
              </a:rPr>
              <a:t>non-subscriber events</a:t>
            </a:r>
            <a:r>
              <a:rPr lang="en-US" altLang="zh-CN" sz="1800" dirty="0"/>
              <a:t> is directly from the consumer to all the possible producers</a:t>
            </a:r>
            <a:endParaRPr lang="en-US" altLang="zh-CN" sz="1800" dirty="0"/>
          </a:p>
          <a:p>
            <a:pPr lvl="0"/>
            <a:r>
              <a:rPr lang="en-US" altLang="zh-CN" sz="1800" dirty="0"/>
              <a:t>This remaining issue is about subscriber specific events on how the event consumer, i.e. DC AS, subscribes events from the event producer, i.e. IMS AS, inlcuding how the consumer discovers producer and how the event is subscribed.</a:t>
            </a:r>
            <a:endParaRPr lang="en-US" altLang="zh-CN" sz="1800" dirty="0"/>
          </a:p>
          <a:p>
            <a:pPr lvl="0"/>
            <a:r>
              <a:rPr lang="en-US" altLang="zh-CN" sz="1800" dirty="0"/>
              <a:t>The alternative options for event producer discovery are as follows:</a:t>
            </a:r>
            <a:endParaRPr lang="en-US" altLang="zh-CN" sz="1800" dirty="0"/>
          </a:p>
          <a:p>
            <a:pPr lvl="1"/>
            <a:r>
              <a:rPr lang="en-US" altLang="zh-CN" sz="1600" dirty="0"/>
              <a:t>Option 1: HSS based</a:t>
            </a:r>
            <a:endParaRPr lang="en-US" altLang="zh-CN" sz="1600" dirty="0"/>
          </a:p>
          <a:p>
            <a:pPr lvl="2"/>
            <a:r>
              <a:rPr lang="en-US" altLang="zh-CN" sz="1200" dirty="0"/>
              <a:t>the event producer registers itself in HSS and the consumer queries HSS to discover event producer</a:t>
            </a:r>
            <a:endParaRPr lang="en-US" altLang="zh-CN" sz="1200" dirty="0"/>
          </a:p>
          <a:p>
            <a:pPr lvl="1"/>
            <a:r>
              <a:rPr lang="en-US" altLang="zh-CN" sz="1600" dirty="0"/>
              <a:t>Option 2: NRF based </a:t>
            </a:r>
            <a:endParaRPr lang="en-US" altLang="zh-CN" sz="1600" dirty="0"/>
          </a:p>
          <a:p>
            <a:pPr lvl="2"/>
            <a:r>
              <a:rPr lang="en-US" altLang="zh-CN" sz="1200" dirty="0">
                <a:sym typeface="+mn-ea"/>
              </a:rPr>
              <a:t>the event producer registers itself in NRF and the consumer queries NRF to discover event producer</a:t>
            </a:r>
            <a:endParaRPr lang="en-US" altLang="zh-CN" sz="1200" dirty="0">
              <a:sym typeface="+mn-ea"/>
            </a:endParaRPr>
          </a:p>
          <a:p>
            <a:pPr lvl="1"/>
            <a:r>
              <a:rPr lang="en-US" altLang="zh-CN" sz="1600" dirty="0"/>
              <a:t>Option 3: implicit subscription with no discovery needed</a:t>
            </a:r>
            <a:endParaRPr lang="en-US" altLang="zh-CN" sz="1600" dirty="0">
              <a:sym typeface="+mn-ea"/>
            </a:endParaRPr>
          </a:p>
          <a:p>
            <a:pPr lvl="2"/>
            <a:r>
              <a:rPr lang="en-US" altLang="zh-CN" sz="1200" dirty="0"/>
              <a:t>the event is implicitly subscribed to event producer through subscription data in HSS, so no need for event consumer to discover event producer</a:t>
            </a:r>
            <a:endParaRPr lang="en-US" altLang="zh-CN" sz="1200" dirty="0"/>
          </a:p>
          <a:p>
            <a:pPr lvl="0" algn="l">
              <a:buClrTx/>
              <a:buSzTx/>
              <a:buFontTx/>
              <a:buBlip>
                <a:blip r:embed="rId1"/>
              </a:buBlip>
            </a:pPr>
            <a:endParaRPr lang="en-US" altLang="zh-CN" sz="1200" dirty="0">
              <a:cs typeface="+mn-ea"/>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400" dirty="0"/>
              <a:t>KI#1: Event subscription and notification (Cont’)</a:t>
            </a:r>
            <a:endParaRPr lang="zh-CN" altLang="en-US" dirty="0"/>
          </a:p>
        </p:txBody>
      </p:sp>
      <p:sp>
        <p:nvSpPr>
          <p:cNvPr id="3" name="内容占位符 2"/>
          <p:cNvSpPr>
            <a:spLocks noGrp="1"/>
          </p:cNvSpPr>
          <p:nvPr>
            <p:ph idx="1"/>
          </p:nvPr>
        </p:nvSpPr>
        <p:spPr>
          <a:xfrm>
            <a:off x="485775" y="1342390"/>
            <a:ext cx="8388350" cy="4830763"/>
          </a:xfrm>
        </p:spPr>
        <p:txBody>
          <a:bodyPr/>
          <a:lstStyle/>
          <a:p>
            <a:pPr lvl="0" algn="l">
              <a:buClrTx/>
              <a:buSzTx/>
              <a:buFontTx/>
              <a:buBlip>
                <a:blip r:embed="rId1"/>
              </a:buBlip>
            </a:pPr>
            <a:r>
              <a:rPr lang="en-US" altLang="zh-CN" sz="1800" dirty="0">
                <a:sym typeface="+mn-ea"/>
              </a:rPr>
              <a:t>The alternative options for event subscription are as follows:</a:t>
            </a:r>
            <a:endParaRPr lang="en-US" altLang="zh-CN" sz="1800" dirty="0"/>
          </a:p>
          <a:p>
            <a:pPr lvl="1" algn="l">
              <a:buSzTx/>
            </a:pPr>
            <a:r>
              <a:rPr lang="en-US" altLang="zh-CN" sz="1600" dirty="0">
                <a:cs typeface="+mn-ea"/>
                <a:sym typeface="+mn-ea"/>
              </a:rPr>
              <a:t>Option 1: HSS based</a:t>
            </a:r>
            <a:endParaRPr lang="en-US" altLang="zh-CN" sz="1600" dirty="0">
              <a:cs typeface="+mn-ea"/>
            </a:endParaRPr>
          </a:p>
          <a:p>
            <a:pPr lvl="2" algn="l">
              <a:buClrTx/>
              <a:buSzTx/>
            </a:pPr>
            <a:r>
              <a:rPr lang="en-US" altLang="zh-CN" sz="1200" dirty="0">
                <a:cs typeface="+mn-ea"/>
                <a:sym typeface="+mn-ea"/>
              </a:rPr>
              <a:t>The consumer subscribes subscriber related events via HSS and non-subscriber evnets directly to event producer</a:t>
            </a:r>
            <a:endParaRPr lang="en-US" altLang="zh-CN" sz="1200" dirty="0">
              <a:cs typeface="+mn-ea"/>
            </a:endParaRPr>
          </a:p>
          <a:p>
            <a:pPr lvl="1" algn="l">
              <a:buSzTx/>
            </a:pPr>
            <a:r>
              <a:rPr lang="en-US" altLang="zh-CN" sz="1600" dirty="0">
                <a:cs typeface="+mn-ea"/>
                <a:sym typeface="+mn-ea"/>
              </a:rPr>
              <a:t>Option 2: directly </a:t>
            </a:r>
            <a:endParaRPr lang="en-US" altLang="zh-CN" sz="1600" dirty="0">
              <a:cs typeface="+mn-ea"/>
            </a:endParaRPr>
          </a:p>
          <a:p>
            <a:pPr lvl="2" algn="l">
              <a:buClrTx/>
              <a:buSzTx/>
            </a:pPr>
            <a:r>
              <a:rPr lang="en-US" altLang="zh-CN" sz="1200" dirty="0">
                <a:cs typeface="+mn-ea"/>
                <a:sym typeface="+mn-ea"/>
              </a:rPr>
              <a:t>The consumer subscribes event directly from event producer</a:t>
            </a:r>
            <a:endParaRPr lang="en-US" altLang="zh-CN" sz="1200" dirty="0">
              <a:cs typeface="+mn-ea"/>
            </a:endParaRPr>
          </a:p>
          <a:p>
            <a:pPr lvl="1" algn="l">
              <a:buSzTx/>
            </a:pPr>
            <a:r>
              <a:rPr lang="en-US" altLang="zh-CN" sz="1600" dirty="0">
                <a:cs typeface="+mn-ea"/>
                <a:sym typeface="+mn-ea"/>
              </a:rPr>
              <a:t>Option 3: subcription data based</a:t>
            </a:r>
            <a:endParaRPr lang="en-US" altLang="zh-CN" sz="1600" dirty="0">
              <a:cs typeface="+mn-ea"/>
              <a:sym typeface="+mn-ea"/>
            </a:endParaRPr>
          </a:p>
          <a:p>
            <a:pPr lvl="2" algn="l">
              <a:buClrTx/>
              <a:buSzTx/>
            </a:pPr>
            <a:r>
              <a:rPr lang="en-US" altLang="zh-CN" sz="1200" dirty="0">
                <a:cs typeface="+mn-ea"/>
                <a:sym typeface="+mn-ea"/>
              </a:rPr>
              <a:t>no need to subscribe event. Instead the event producer discover the subscribed events based on the event subscription data</a:t>
            </a:r>
            <a:endParaRPr lang="en-US" altLang="zh-CN" sz="1200" dirty="0">
              <a:cs typeface="+mn-ea"/>
              <a:sym typeface="+mn-ea"/>
            </a:endParaRPr>
          </a:p>
          <a:p>
            <a:pPr lvl="1" algn="l">
              <a:buSzTx/>
            </a:pPr>
            <a:endParaRPr lang="en-US" altLang="zh-CN" sz="1200" dirty="0">
              <a:cs typeface="+mn-ea"/>
              <a:sym typeface="+mn-ea"/>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400" dirty="0"/>
              <a:t>KI#1: Event subscription and notification</a:t>
            </a:r>
            <a:endParaRPr lang="zh-CN" altLang="en-US" dirty="0"/>
          </a:p>
        </p:txBody>
      </p:sp>
      <p:sp>
        <p:nvSpPr>
          <p:cNvPr id="3" name="内容占位符 2"/>
          <p:cNvSpPr>
            <a:spLocks noGrp="1"/>
          </p:cNvSpPr>
          <p:nvPr>
            <p:ph idx="1"/>
          </p:nvPr>
        </p:nvSpPr>
        <p:spPr>
          <a:xfrm>
            <a:off x="485775" y="1037590"/>
            <a:ext cx="8388350" cy="4830763"/>
          </a:xfrm>
        </p:spPr>
        <p:txBody>
          <a:bodyPr/>
          <a:lstStyle/>
          <a:p>
            <a:pPr lvl="0"/>
            <a:r>
              <a:rPr lang="en-US" altLang="zh-CN" sz="1630" dirty="0"/>
              <a:t>SoH question on event producer discovery are as follows:</a:t>
            </a:r>
            <a:endParaRPr lang="en-US" altLang="zh-CN" sz="1630" dirty="0"/>
          </a:p>
          <a:p>
            <a:pPr lvl="1"/>
            <a:r>
              <a:rPr lang="en-US" altLang="zh-CN" sz="1395" dirty="0"/>
              <a:t>Option 1: HSS based solution is supported</a:t>
            </a:r>
            <a:endParaRPr lang="en-US" altLang="zh-CN" sz="1395" dirty="0"/>
          </a:p>
          <a:p>
            <a:pPr lvl="2"/>
            <a:r>
              <a:rPr lang="en-US" altLang="zh-CN" sz="1160" dirty="0"/>
              <a:t>Yes:</a:t>
            </a:r>
            <a:endParaRPr lang="en-US" altLang="zh-CN" sz="1160" dirty="0"/>
          </a:p>
          <a:p>
            <a:pPr lvl="2"/>
            <a:r>
              <a:rPr lang="en-US" altLang="zh-CN" sz="1160" dirty="0"/>
              <a:t>No:</a:t>
            </a:r>
            <a:endParaRPr lang="en-US" altLang="zh-CN" sz="1160" dirty="0"/>
          </a:p>
          <a:p>
            <a:pPr lvl="1"/>
            <a:r>
              <a:rPr lang="en-US" altLang="zh-CN" sz="1395" dirty="0"/>
              <a:t>Option 2: NRF based solution is supported </a:t>
            </a:r>
            <a:endParaRPr lang="en-US" altLang="zh-CN" sz="1395" dirty="0"/>
          </a:p>
          <a:p>
            <a:pPr lvl="2"/>
            <a:r>
              <a:rPr lang="en-US" altLang="zh-CN" sz="1160" dirty="0">
                <a:sym typeface="+mn-ea"/>
              </a:rPr>
              <a:t>Yes:</a:t>
            </a:r>
            <a:endParaRPr lang="en-US" altLang="zh-CN" sz="1160" dirty="0">
              <a:sym typeface="+mn-ea"/>
            </a:endParaRPr>
          </a:p>
          <a:p>
            <a:pPr lvl="2"/>
            <a:r>
              <a:rPr lang="en-US" altLang="zh-CN" sz="1160" dirty="0">
                <a:sym typeface="+mn-ea"/>
              </a:rPr>
              <a:t>No:</a:t>
            </a:r>
            <a:endParaRPr lang="en-US" altLang="zh-CN" sz="1160" dirty="0">
              <a:sym typeface="+mn-ea"/>
            </a:endParaRPr>
          </a:p>
          <a:p>
            <a:pPr lvl="1"/>
            <a:r>
              <a:rPr lang="en-US" altLang="zh-CN" sz="1395" dirty="0"/>
              <a:t>Option 3: </a:t>
            </a:r>
            <a:r>
              <a:rPr lang="en-US" altLang="zh-CN" sz="1395" dirty="0">
                <a:sym typeface="+mn-ea"/>
              </a:rPr>
              <a:t>implicit subscription solution is supported</a:t>
            </a:r>
            <a:endParaRPr lang="en-US" altLang="zh-CN" sz="1395" dirty="0">
              <a:sym typeface="+mn-ea"/>
            </a:endParaRPr>
          </a:p>
          <a:p>
            <a:pPr lvl="2"/>
            <a:r>
              <a:rPr lang="en-US" altLang="zh-CN" sz="1160" dirty="0"/>
              <a:t>Yes:</a:t>
            </a:r>
            <a:endParaRPr lang="en-US" altLang="zh-CN" sz="1160" dirty="0"/>
          </a:p>
          <a:p>
            <a:pPr lvl="2"/>
            <a:r>
              <a:rPr lang="en-US" altLang="zh-CN" sz="1160" dirty="0"/>
              <a:t>No:</a:t>
            </a:r>
            <a:endParaRPr lang="en-US" altLang="zh-CN" sz="1160" dirty="0"/>
          </a:p>
          <a:p>
            <a:pPr lvl="0" algn="l">
              <a:buClrTx/>
              <a:buSzTx/>
              <a:buFontTx/>
              <a:buBlip>
                <a:blip r:embed="rId1"/>
              </a:buBlip>
            </a:pPr>
            <a:r>
              <a:rPr lang="en-US" altLang="zh-CN" sz="1630" dirty="0">
                <a:sym typeface="+mn-ea"/>
              </a:rPr>
              <a:t>SoH question on event subscription are as follows:</a:t>
            </a:r>
            <a:endParaRPr lang="en-US" altLang="zh-CN" sz="1630" dirty="0"/>
          </a:p>
          <a:p>
            <a:pPr lvl="1" algn="l">
              <a:buSzTx/>
            </a:pPr>
            <a:r>
              <a:rPr lang="en-US" altLang="zh-CN" sz="1395" dirty="0">
                <a:cs typeface="+mn-ea"/>
                <a:sym typeface="+mn-ea"/>
              </a:rPr>
              <a:t>Option 1: </a:t>
            </a:r>
            <a:r>
              <a:rPr lang="en-US" altLang="zh-CN" sz="1395" dirty="0">
                <a:sym typeface="+mn-ea"/>
              </a:rPr>
              <a:t>HSS based solution is supported</a:t>
            </a:r>
            <a:endParaRPr lang="en-US" altLang="zh-CN" sz="1395" dirty="0">
              <a:cs typeface="+mn-ea"/>
            </a:endParaRPr>
          </a:p>
          <a:p>
            <a:pPr lvl="2" algn="l">
              <a:buClrTx/>
              <a:buSzTx/>
            </a:pPr>
            <a:r>
              <a:rPr lang="en-US" altLang="zh-CN" sz="1160" dirty="0">
                <a:cs typeface="+mn-ea"/>
                <a:sym typeface="+mn-ea"/>
              </a:rPr>
              <a:t>Yes:</a:t>
            </a:r>
            <a:endParaRPr lang="en-US" altLang="zh-CN" sz="1160" dirty="0">
              <a:cs typeface="+mn-ea"/>
              <a:sym typeface="+mn-ea"/>
            </a:endParaRPr>
          </a:p>
          <a:p>
            <a:pPr lvl="2" algn="l">
              <a:buClrTx/>
              <a:buSzTx/>
            </a:pPr>
            <a:r>
              <a:rPr lang="en-US" altLang="zh-CN" sz="1160" dirty="0">
                <a:cs typeface="+mn-ea"/>
                <a:sym typeface="+mn-ea"/>
              </a:rPr>
              <a:t>No:</a:t>
            </a:r>
            <a:endParaRPr lang="en-US" altLang="zh-CN" sz="1160" dirty="0">
              <a:cs typeface="+mn-ea"/>
            </a:endParaRPr>
          </a:p>
          <a:p>
            <a:pPr lvl="1" algn="l">
              <a:buSzTx/>
            </a:pPr>
            <a:r>
              <a:rPr lang="en-US" altLang="zh-CN" sz="1395" dirty="0">
                <a:cs typeface="+mn-ea"/>
                <a:sym typeface="+mn-ea"/>
              </a:rPr>
              <a:t>Option 2: Direct subscription solution is supported </a:t>
            </a:r>
            <a:endParaRPr lang="en-US" altLang="zh-CN" sz="1395" dirty="0">
              <a:cs typeface="+mn-ea"/>
            </a:endParaRPr>
          </a:p>
          <a:p>
            <a:pPr lvl="2" algn="l">
              <a:buClrTx/>
              <a:buSzTx/>
            </a:pPr>
            <a:r>
              <a:rPr lang="en-US" altLang="zh-CN" sz="1160" dirty="0">
                <a:cs typeface="+mn-ea"/>
                <a:sym typeface="+mn-ea"/>
              </a:rPr>
              <a:t>Yes:</a:t>
            </a:r>
            <a:endParaRPr lang="en-US" altLang="zh-CN" sz="1160" dirty="0">
              <a:cs typeface="+mn-ea"/>
              <a:sym typeface="+mn-ea"/>
            </a:endParaRPr>
          </a:p>
          <a:p>
            <a:pPr lvl="2" algn="l">
              <a:buClrTx/>
              <a:buSzTx/>
            </a:pPr>
            <a:r>
              <a:rPr lang="en-US" altLang="zh-CN" sz="1160" dirty="0">
                <a:cs typeface="+mn-ea"/>
                <a:sym typeface="+mn-ea"/>
              </a:rPr>
              <a:t>No:</a:t>
            </a:r>
            <a:endParaRPr lang="en-US" altLang="zh-CN" sz="1160" dirty="0">
              <a:cs typeface="+mn-ea"/>
            </a:endParaRPr>
          </a:p>
          <a:p>
            <a:pPr lvl="1" algn="l">
              <a:buSzTx/>
            </a:pPr>
            <a:r>
              <a:rPr lang="en-US" altLang="zh-CN" sz="1395" dirty="0">
                <a:cs typeface="+mn-ea"/>
                <a:sym typeface="+mn-ea"/>
              </a:rPr>
              <a:t>Option 3: </a:t>
            </a:r>
            <a:r>
              <a:rPr lang="en-US" altLang="zh-CN" sz="1395" dirty="0">
                <a:sym typeface="+mn-ea"/>
              </a:rPr>
              <a:t>implicit subscription solution is supported</a:t>
            </a:r>
            <a:endParaRPr lang="en-US" altLang="zh-CN" sz="1395" dirty="0">
              <a:cs typeface="+mn-ea"/>
              <a:sym typeface="+mn-ea"/>
            </a:endParaRPr>
          </a:p>
          <a:p>
            <a:pPr lvl="2" algn="l">
              <a:buClrTx/>
              <a:buSzTx/>
            </a:pPr>
            <a:r>
              <a:rPr lang="en-US" altLang="zh-CN" sz="1160" dirty="0">
                <a:cs typeface="+mn-ea"/>
                <a:sym typeface="+mn-ea"/>
              </a:rPr>
              <a:t>Yes:</a:t>
            </a:r>
            <a:endParaRPr lang="en-US" altLang="zh-CN" sz="1160" dirty="0">
              <a:cs typeface="+mn-ea"/>
              <a:sym typeface="+mn-ea"/>
            </a:endParaRPr>
          </a:p>
          <a:p>
            <a:pPr lvl="2" algn="l">
              <a:buClrTx/>
              <a:buSzTx/>
            </a:pPr>
            <a:r>
              <a:rPr lang="en-US" altLang="zh-CN" sz="1160" dirty="0">
                <a:cs typeface="+mn-ea"/>
                <a:sym typeface="+mn-ea"/>
              </a:rPr>
              <a:t>No:</a:t>
            </a:r>
            <a:endParaRPr lang="en-US" altLang="zh-CN" sz="1160" dirty="0">
              <a:cs typeface="+mn-ea"/>
              <a:sym typeface="+mn-ea"/>
            </a:endParaRPr>
          </a:p>
          <a:p>
            <a:pPr lvl="1" algn="l">
              <a:buSzTx/>
            </a:pPr>
            <a:endParaRPr lang="en-US" altLang="zh-CN" sz="1160" dirty="0">
              <a:cs typeface="+mn-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400" dirty="0"/>
              <a:t>KI#2: IMS capability exposure</a:t>
            </a:r>
            <a:endParaRPr lang="en-US" altLang="zh-CN" sz="2400" dirty="0"/>
          </a:p>
        </p:txBody>
      </p:sp>
      <p:sp>
        <p:nvSpPr>
          <p:cNvPr id="3" name="内容占位符 2"/>
          <p:cNvSpPr>
            <a:spLocks noGrp="1"/>
          </p:cNvSpPr>
          <p:nvPr>
            <p:ph idx="1"/>
          </p:nvPr>
        </p:nvSpPr>
        <p:spPr>
          <a:xfrm>
            <a:off x="485775" y="1342390"/>
            <a:ext cx="8388350" cy="4830763"/>
          </a:xfrm>
        </p:spPr>
        <p:txBody>
          <a:bodyPr/>
          <a:lstStyle/>
          <a:p>
            <a:r>
              <a:rPr lang="en-US" altLang="zh-CN" sz="1795" dirty="0">
                <a:sym typeface="+mn-ea"/>
              </a:rPr>
              <a:t>Q1: Shall the IMS session management request from the DC AS be sent to the IMS AS </a:t>
            </a:r>
            <a:r>
              <a:rPr lang="en-US" altLang="zh-CN" sz="1795" b="1" u="sng" dirty="0">
                <a:sym typeface="+mn-ea"/>
              </a:rPr>
              <a:t>via DCSF</a:t>
            </a:r>
            <a:r>
              <a:rPr lang="en-US" altLang="zh-CN" sz="1795" dirty="0">
                <a:sym typeface="+mn-ea"/>
              </a:rPr>
              <a:t>?</a:t>
            </a:r>
            <a:endParaRPr lang="en-US" altLang="zh-CN" sz="1795" dirty="0"/>
          </a:p>
          <a:p>
            <a:pPr lvl="1"/>
            <a:r>
              <a:rPr lang="en-US" altLang="zh-CN" sz="1795" dirty="0">
                <a:sym typeface="+mn-ea"/>
              </a:rPr>
              <a:t>Yes:</a:t>
            </a:r>
            <a:endParaRPr lang="en-US" altLang="zh-CN" sz="1795" dirty="0"/>
          </a:p>
          <a:p>
            <a:pPr lvl="1"/>
            <a:r>
              <a:rPr lang="en-US" altLang="zh-CN" sz="1795" dirty="0">
                <a:sym typeface="+mn-ea"/>
              </a:rPr>
              <a:t>No:</a:t>
            </a:r>
            <a:endParaRPr lang="en-US" altLang="zh-CN" sz="1795" dirty="0"/>
          </a:p>
          <a:p>
            <a:r>
              <a:rPr lang="en-US" altLang="zh-CN" sz="1795" dirty="0">
                <a:sym typeface="+mn-ea"/>
              </a:rPr>
              <a:t>Q2: Shall the IMS session management request from the DC AS be sent to the IMS AS </a:t>
            </a:r>
            <a:r>
              <a:rPr lang="en-US" altLang="zh-CN" sz="1795" b="1" u="sng" dirty="0">
                <a:sym typeface="+mn-ea"/>
              </a:rPr>
              <a:t>directly</a:t>
            </a:r>
            <a:r>
              <a:rPr lang="en-US" altLang="zh-CN" sz="1795" dirty="0">
                <a:sym typeface="+mn-ea"/>
              </a:rPr>
              <a:t>?</a:t>
            </a:r>
            <a:endParaRPr lang="en-US" altLang="zh-CN" sz="1795" dirty="0"/>
          </a:p>
          <a:p>
            <a:pPr lvl="1"/>
            <a:r>
              <a:rPr lang="en-US" altLang="zh-CN" sz="1795" dirty="0">
                <a:sym typeface="+mn-ea"/>
              </a:rPr>
              <a:t>Yes:</a:t>
            </a:r>
            <a:endParaRPr lang="en-US" altLang="zh-CN" sz="1795" dirty="0">
              <a:sym typeface="+mn-ea"/>
            </a:endParaRPr>
          </a:p>
          <a:p>
            <a:pPr lvl="1"/>
            <a:r>
              <a:rPr lang="en-US" altLang="zh-CN" sz="1795" dirty="0">
                <a:sym typeface="+mn-ea"/>
              </a:rPr>
              <a:t>No:</a:t>
            </a:r>
            <a:endParaRPr lang="en-US" altLang="zh-CN" sz="1560" dirty="0">
              <a:cs typeface="+mn-ea"/>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400" dirty="0"/>
              <a:t>KI#6: Standalone Data Channel</a:t>
            </a:r>
            <a:endParaRPr lang="en-US" altLang="zh-CN" sz="2400" dirty="0"/>
          </a:p>
        </p:txBody>
      </p:sp>
      <p:sp>
        <p:nvSpPr>
          <p:cNvPr id="3" name="内容占位符 2"/>
          <p:cNvSpPr>
            <a:spLocks noGrp="1"/>
          </p:cNvSpPr>
          <p:nvPr>
            <p:ph idx="1"/>
          </p:nvPr>
        </p:nvSpPr>
        <p:spPr>
          <a:xfrm>
            <a:off x="485775" y="915670"/>
            <a:ext cx="8388350" cy="5231765"/>
          </a:xfrm>
        </p:spPr>
        <p:txBody>
          <a:bodyPr/>
          <a:lstStyle/>
          <a:p>
            <a:pPr lvl="0"/>
            <a:r>
              <a:rPr lang="en-US" altLang="zh-CN" sz="1630" dirty="0"/>
              <a:t>Q1: Shall capability negotiation for standalone data channel be supported?</a:t>
            </a:r>
            <a:endParaRPr lang="en-US" altLang="zh-CN" sz="1630" dirty="0"/>
          </a:p>
          <a:p>
            <a:pPr lvl="1"/>
            <a:r>
              <a:rPr lang="en-US" altLang="zh-CN" sz="1400" dirty="0"/>
              <a:t>Yes</a:t>
            </a:r>
            <a:endParaRPr lang="en-US" altLang="zh-CN" sz="1400" dirty="0"/>
          </a:p>
          <a:p>
            <a:pPr lvl="1"/>
            <a:r>
              <a:rPr lang="en-US" altLang="zh-CN" sz="1400" dirty="0"/>
              <a:t>No</a:t>
            </a:r>
            <a:endParaRPr lang="en-US" altLang="zh-CN" sz="1400" dirty="0"/>
          </a:p>
          <a:p>
            <a:r>
              <a:rPr lang="en-US" altLang="zh-CN" sz="1630" dirty="0"/>
              <a:t>Q2: How to avoid long lasting sessions?</a:t>
            </a:r>
            <a:endParaRPr lang="en-US" altLang="zh-CN" sz="1630" dirty="0"/>
          </a:p>
          <a:p>
            <a:pPr lvl="1"/>
            <a:r>
              <a:rPr lang="en-US" altLang="zh-CN" sz="1400" dirty="0" err="1"/>
              <a:t>Option</a:t>
            </a:r>
            <a:r>
              <a:rPr lang="en-US" altLang="zh-CN" sz="1400" dirty="0"/>
              <a:t> 1: by user</a:t>
            </a:r>
            <a:endParaRPr lang="en-US" altLang="zh-CN" sz="1400" dirty="0"/>
          </a:p>
          <a:p>
            <a:pPr lvl="2"/>
            <a:r>
              <a:rPr lang="en-US" altLang="zh-CN" sz="1165" dirty="0"/>
              <a:t>Yes:</a:t>
            </a:r>
            <a:endParaRPr lang="en-US" altLang="zh-CN" sz="1165" dirty="0"/>
          </a:p>
          <a:p>
            <a:pPr lvl="2"/>
            <a:r>
              <a:rPr lang="en-US" altLang="zh-CN" sz="1165" dirty="0"/>
              <a:t>No:</a:t>
            </a:r>
            <a:endParaRPr lang="en-US" altLang="zh-CN" sz="1165" dirty="0"/>
          </a:p>
          <a:p>
            <a:pPr lvl="1"/>
            <a:r>
              <a:rPr lang="en-US" altLang="zh-CN" sz="1400" dirty="0" err="1"/>
              <a:t>Option</a:t>
            </a:r>
            <a:r>
              <a:rPr lang="en-US" altLang="zh-CN" sz="1400" dirty="0"/>
              <a:t> 2: using session timer mechanism</a:t>
            </a:r>
            <a:endParaRPr lang="en-US" altLang="zh-CN" sz="1400" dirty="0"/>
          </a:p>
          <a:p>
            <a:pPr lvl="2"/>
            <a:r>
              <a:rPr lang="en-US" altLang="zh-CN" sz="1165" dirty="0"/>
              <a:t>Yes:</a:t>
            </a:r>
            <a:endParaRPr lang="en-US" altLang="zh-CN" sz="1165" dirty="0"/>
          </a:p>
          <a:p>
            <a:pPr lvl="2"/>
            <a:r>
              <a:rPr lang="en-US" altLang="zh-CN" sz="1165" dirty="0"/>
              <a:t>No:</a:t>
            </a:r>
            <a:endParaRPr lang="en-US" altLang="zh-CN" sz="1165" dirty="0"/>
          </a:p>
          <a:p>
            <a:r>
              <a:rPr lang="en-US" altLang="zh-CN" sz="1630" dirty="0"/>
              <a:t>Q3: Is Standalone DC a new service or part of MMTel?</a:t>
            </a:r>
            <a:endParaRPr lang="en-US" altLang="zh-CN" sz="1630" dirty="0"/>
          </a:p>
          <a:p>
            <a:pPr lvl="1"/>
            <a:r>
              <a:rPr lang="en-US" altLang="zh-CN" sz="1400" dirty="0"/>
              <a:t>New service</a:t>
            </a:r>
            <a:endParaRPr lang="en-US" altLang="zh-CN" sz="1400" dirty="0"/>
          </a:p>
          <a:p>
            <a:pPr lvl="2"/>
            <a:r>
              <a:rPr lang="en-US" altLang="zh-CN" sz="1165" dirty="0"/>
              <a:t>Yes:</a:t>
            </a:r>
            <a:endParaRPr lang="en-US" altLang="zh-CN" sz="1165" dirty="0"/>
          </a:p>
          <a:p>
            <a:pPr lvl="2"/>
            <a:r>
              <a:rPr lang="en-US" altLang="zh-CN" sz="1165" dirty="0"/>
              <a:t>No:</a:t>
            </a:r>
            <a:endParaRPr lang="en-US" altLang="zh-CN" sz="1165" dirty="0"/>
          </a:p>
          <a:p>
            <a:pPr lvl="1"/>
            <a:r>
              <a:rPr lang="en-US" altLang="zh-CN" sz="1400" dirty="0"/>
              <a:t>Part of MMTel</a:t>
            </a:r>
            <a:endParaRPr lang="en-US" altLang="zh-CN" sz="1400" dirty="0"/>
          </a:p>
          <a:p>
            <a:pPr lvl="2"/>
            <a:r>
              <a:rPr lang="en-US" altLang="zh-CN" sz="1165" dirty="0"/>
              <a:t>Yes:</a:t>
            </a:r>
            <a:endParaRPr lang="en-US" altLang="zh-CN" sz="1165" dirty="0"/>
          </a:p>
          <a:p>
            <a:pPr lvl="2"/>
            <a:r>
              <a:rPr lang="en-US" altLang="zh-CN" sz="1165" dirty="0"/>
              <a:t>No:</a:t>
            </a:r>
            <a:endParaRPr lang="en-US" altLang="zh-CN" sz="1165" dirty="0"/>
          </a:p>
          <a:p>
            <a:pPr lvl="0"/>
            <a:r>
              <a:rPr lang="en-US" altLang="zh-CN" sz="1625" dirty="0"/>
              <a:t>Q4: how terminating UE behaves in case of combination of standalone BDC and standalone ADC, when the terminating UE has not downloaded the DC App</a:t>
            </a:r>
            <a:endParaRPr lang="en-US" altLang="zh-CN" sz="1625" dirty="0"/>
          </a:p>
          <a:p>
            <a:pPr lvl="1"/>
            <a:r>
              <a:rPr lang="en-US" altLang="zh-CN" sz="1390" dirty="0"/>
              <a:t>Option 1: answers to accept BDC first then downloads that DC App</a:t>
            </a:r>
            <a:endParaRPr lang="en-US" altLang="zh-CN" sz="1390" dirty="0"/>
          </a:p>
          <a:p>
            <a:pPr lvl="1"/>
            <a:r>
              <a:rPr lang="en-US" altLang="zh-CN" sz="1390" dirty="0"/>
              <a:t>Option 2: downloads that DC App first then answers to accept both BDC and ADC together</a:t>
            </a:r>
            <a:endParaRPr lang="en-US" altLang="zh-CN" sz="1390" dirty="0"/>
          </a:p>
          <a:p>
            <a:pPr lvl="1"/>
            <a:r>
              <a:rPr lang="en-US" altLang="zh-CN" sz="1390" dirty="0"/>
              <a:t>Option 3: operates Option 1 or Option 2 based on terminating side local configuration</a:t>
            </a:r>
            <a:endParaRPr lang="en-US" altLang="zh-CN" sz="1390"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400" dirty="0"/>
              <a:t>KI#8: Avatar communication</a:t>
            </a:r>
            <a:endParaRPr lang="en-US" altLang="zh-CN" sz="2400" dirty="0"/>
          </a:p>
        </p:txBody>
      </p:sp>
      <p:sp>
        <p:nvSpPr>
          <p:cNvPr id="3" name="内容占位符 2"/>
          <p:cNvSpPr>
            <a:spLocks noGrp="1"/>
          </p:cNvSpPr>
          <p:nvPr>
            <p:ph idx="1"/>
          </p:nvPr>
        </p:nvSpPr>
        <p:spPr>
          <a:xfrm>
            <a:off x="485775" y="1342390"/>
            <a:ext cx="8388350" cy="4830763"/>
          </a:xfrm>
        </p:spPr>
        <p:txBody>
          <a:bodyPr/>
          <a:lstStyle/>
          <a:p>
            <a:pPr lvl="0"/>
            <a:r>
              <a:rPr lang="en-US" altLang="zh-CN" sz="1630" dirty="0">
                <a:sym typeface="+mn-ea"/>
              </a:rPr>
              <a:t>In the draft session discussion, it is agreed to support rendering at the UE which does not own avatar representation for remote UE</a:t>
            </a:r>
            <a:endParaRPr lang="en-US" altLang="zh-CN" sz="1630" dirty="0"/>
          </a:p>
          <a:p>
            <a:pPr lvl="0"/>
            <a:r>
              <a:rPr lang="en-US" altLang="zh-CN" sz="1630" dirty="0">
                <a:sym typeface="+mn-ea"/>
              </a:rPr>
              <a:t>It is also agreed that avatar ID list is downloaded by DCSF via bootstrap DC</a:t>
            </a:r>
            <a:endParaRPr lang="en-US" altLang="zh-CN" sz="1630" dirty="0"/>
          </a:p>
          <a:p>
            <a:pPr lvl="0" algn="l">
              <a:buClrTx/>
              <a:buSzTx/>
              <a:buFontTx/>
              <a:buBlip>
                <a:blip r:embed="rId1"/>
              </a:buBlip>
            </a:pPr>
            <a:r>
              <a:rPr lang="en-US" altLang="zh-CN" sz="1630" dirty="0">
                <a:sym typeface="+mn-ea"/>
              </a:rPr>
              <a:t>This remaining issues is which NF connects directly with DAR to download the avatar representation</a:t>
            </a:r>
            <a:endParaRPr lang="en-US" altLang="zh-CN" sz="1630" dirty="0"/>
          </a:p>
          <a:p>
            <a:pPr lvl="0" algn="l">
              <a:buClrTx/>
              <a:buSzTx/>
              <a:buFontTx/>
              <a:buBlip>
                <a:blip r:embed="rId1"/>
              </a:buBlip>
            </a:pPr>
            <a:endParaRPr lang="en-US" altLang="zh-CN" sz="1630" dirty="0"/>
          </a:p>
          <a:p>
            <a:pPr lvl="0"/>
            <a:r>
              <a:rPr lang="en-US" altLang="zh-CN" sz="1630" dirty="0">
                <a:sym typeface="+mn-ea"/>
              </a:rPr>
              <a:t>SoH question: which network function the DAR need to be connected to provide the avatar representation?</a:t>
            </a:r>
            <a:endParaRPr lang="en-US" altLang="zh-CN" sz="1630" dirty="0"/>
          </a:p>
          <a:p>
            <a:pPr lvl="1" algn="l">
              <a:buSzTx/>
            </a:pPr>
            <a:r>
              <a:rPr lang="en-US" altLang="zh-CN" sz="1630" dirty="0">
                <a:cs typeface="+mn-ea"/>
                <a:sym typeface="+mn-ea"/>
              </a:rPr>
              <a:t>Option 1: DC AS </a:t>
            </a:r>
            <a:r>
              <a:rPr lang="en-US" altLang="zh-CN" sz="1630" dirty="0">
                <a:ea typeface="Arial" panose="020B0604020202020204" pitchFamily="34" charset="0"/>
                <a:cs typeface="+mn-ea"/>
                <a:sym typeface="+mn-ea"/>
              </a:rPr>
              <a:t>connects to DAR</a:t>
            </a:r>
            <a:endParaRPr lang="en-US" altLang="zh-CN" sz="1630" dirty="0">
              <a:cs typeface="+mn-ea"/>
              <a:sym typeface="+mn-ea"/>
            </a:endParaRPr>
          </a:p>
          <a:p>
            <a:pPr lvl="2"/>
            <a:r>
              <a:rPr lang="en-US" altLang="zh-CN" sz="1630" dirty="0">
                <a:sym typeface="+mn-ea"/>
              </a:rPr>
              <a:t>Yes:</a:t>
            </a:r>
            <a:endParaRPr lang="en-US" altLang="zh-CN" sz="1630" dirty="0">
              <a:sym typeface="+mn-ea"/>
            </a:endParaRPr>
          </a:p>
          <a:p>
            <a:pPr lvl="2"/>
            <a:r>
              <a:rPr lang="en-US" altLang="zh-CN" sz="1630" dirty="0">
                <a:sym typeface="+mn-ea"/>
              </a:rPr>
              <a:t>No:</a:t>
            </a:r>
            <a:endParaRPr lang="en-US" altLang="zh-CN" sz="1630" dirty="0">
              <a:sym typeface="+mn-ea"/>
            </a:endParaRPr>
          </a:p>
          <a:p>
            <a:pPr lvl="1" algn="l">
              <a:buSzTx/>
            </a:pPr>
            <a:r>
              <a:rPr lang="en-US" altLang="zh-CN" sz="1630" dirty="0">
                <a:cs typeface="+mn-ea"/>
                <a:sym typeface="+mn-ea"/>
              </a:rPr>
              <a:t>Option 2: DCSF connects to DAR</a:t>
            </a:r>
            <a:endParaRPr lang="en-US" altLang="zh-CN" sz="1630" dirty="0">
              <a:cs typeface="+mn-ea"/>
              <a:sym typeface="+mn-ea"/>
            </a:endParaRPr>
          </a:p>
          <a:p>
            <a:pPr lvl="2" algn="l">
              <a:buSzTx/>
            </a:pPr>
            <a:r>
              <a:rPr lang="en-US" altLang="zh-CN" sz="1630" dirty="0">
                <a:cs typeface="+mn-ea"/>
                <a:sym typeface="+mn-ea"/>
              </a:rPr>
              <a:t>Yes:</a:t>
            </a:r>
            <a:endParaRPr lang="en-US" altLang="zh-CN" sz="1630" dirty="0">
              <a:cs typeface="+mn-ea"/>
              <a:sym typeface="+mn-ea"/>
            </a:endParaRPr>
          </a:p>
          <a:p>
            <a:pPr lvl="2" algn="l">
              <a:buSzTx/>
            </a:pPr>
            <a:r>
              <a:rPr lang="en-US" altLang="zh-CN" sz="1630" dirty="0">
                <a:cs typeface="+mn-ea"/>
                <a:sym typeface="+mn-ea"/>
              </a:rPr>
              <a:t>No:</a:t>
            </a:r>
            <a:endParaRPr lang="en-US" altLang="zh-CN" sz="1630" dirty="0">
              <a:cs typeface="+mn-ea"/>
              <a:sym typeface="+mn-ea"/>
            </a:endParaRPr>
          </a:p>
          <a:p>
            <a:pPr lvl="1"/>
            <a:r>
              <a:rPr lang="en-US" altLang="zh-CN" sz="1630" dirty="0">
                <a:cs typeface="+mn-ea"/>
                <a:sym typeface="+mn-ea"/>
              </a:rPr>
              <a:t>Option 3: MF connects to DAR</a:t>
            </a:r>
            <a:endParaRPr lang="en-US" altLang="zh-CN" sz="1630" dirty="0">
              <a:cs typeface="+mn-ea"/>
              <a:sym typeface="+mn-ea"/>
            </a:endParaRPr>
          </a:p>
          <a:p>
            <a:pPr lvl="2" algn="l">
              <a:buClrTx/>
              <a:buSzTx/>
            </a:pPr>
            <a:r>
              <a:rPr lang="en-US" altLang="zh-CN" sz="1630" dirty="0">
                <a:cs typeface="+mn-ea"/>
                <a:sym typeface="+mn-ea"/>
              </a:rPr>
              <a:t>Yes:</a:t>
            </a:r>
            <a:endParaRPr lang="en-US" altLang="zh-CN" sz="1630" dirty="0">
              <a:cs typeface="+mn-ea"/>
            </a:endParaRPr>
          </a:p>
          <a:p>
            <a:pPr lvl="2" algn="l">
              <a:buClrTx/>
              <a:buSzTx/>
            </a:pPr>
            <a:r>
              <a:rPr lang="en-US" altLang="zh-CN" sz="1630" dirty="0">
                <a:cs typeface="+mn-ea"/>
                <a:sym typeface="+mn-ea"/>
              </a:rPr>
              <a:t>No:</a:t>
            </a:r>
            <a:endParaRPr lang="en-US" altLang="zh-CN" sz="1160" dirty="0">
              <a:cs typeface="+mn-ea"/>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400" dirty="0"/>
              <a:t>KI#5: PS data off for data channel	</a:t>
            </a:r>
            <a:endParaRPr lang="en-US" altLang="zh-CN" sz="2400" dirty="0"/>
          </a:p>
        </p:txBody>
      </p:sp>
      <p:sp>
        <p:nvSpPr>
          <p:cNvPr id="3" name="内容占位符 2"/>
          <p:cNvSpPr>
            <a:spLocks noGrp="1"/>
          </p:cNvSpPr>
          <p:nvPr>
            <p:ph idx="1"/>
          </p:nvPr>
        </p:nvSpPr>
        <p:spPr>
          <a:xfrm>
            <a:off x="485775" y="1342390"/>
            <a:ext cx="8388350" cy="4830763"/>
          </a:xfrm>
        </p:spPr>
        <p:txBody>
          <a:bodyPr/>
          <a:lstStyle/>
          <a:p>
            <a:pPr lvl="0"/>
            <a:r>
              <a:rPr lang="en-US" altLang="zh-CN" sz="1630" dirty="0"/>
              <a:t>Q1: Shall </a:t>
            </a:r>
            <a:r>
              <a:rPr lang="en-US" altLang="zh-CN" sz="1630" i="1" dirty="0"/>
              <a:t>application level PS Data Off management </a:t>
            </a:r>
            <a:r>
              <a:rPr lang="en-US" altLang="zh-CN" sz="1630" dirty="0"/>
              <a:t>be supported?</a:t>
            </a:r>
            <a:endParaRPr lang="en-US" altLang="zh-CN" sz="1630" dirty="0"/>
          </a:p>
          <a:p>
            <a:pPr lvl="1" algn="l">
              <a:buSzTx/>
            </a:pPr>
            <a:r>
              <a:rPr lang="en-US" altLang="zh-CN" sz="1395" dirty="0">
                <a:cs typeface="+mn-ea"/>
                <a:sym typeface="+mn-ea"/>
              </a:rPr>
              <a:t>Yes:</a:t>
            </a:r>
            <a:endParaRPr lang="en-US" altLang="zh-CN" sz="1395" dirty="0">
              <a:cs typeface="+mn-ea"/>
              <a:sym typeface="+mn-ea"/>
            </a:endParaRPr>
          </a:p>
          <a:p>
            <a:pPr lvl="1" algn="l">
              <a:buSzTx/>
            </a:pPr>
            <a:r>
              <a:rPr lang="en-US" altLang="zh-CN" sz="1395" dirty="0">
                <a:cs typeface="+mn-ea"/>
              </a:rPr>
              <a:t>No:</a:t>
            </a:r>
            <a:endParaRPr lang="en-US" altLang="zh-CN" sz="1395" dirty="0">
              <a:cs typeface="+mn-ea"/>
            </a:endParaRPr>
          </a:p>
          <a:p>
            <a:pPr lvl="0" algn="l">
              <a:buSzTx/>
            </a:pPr>
            <a:endParaRPr lang="en-US" altLang="zh-CN" sz="1400" dirty="0">
              <a:cs typeface="+mn-ea"/>
            </a:endParaRPr>
          </a:p>
          <a:p>
            <a:pPr lvl="1"/>
            <a:endParaRPr lang="en-US" altLang="zh-CN" sz="1000" dirty="0">
              <a:cs typeface="+mn-ea"/>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400" dirty="0"/>
              <a:t>KI#3: Data Channel Interworking</a:t>
            </a:r>
            <a:endParaRPr lang="en-US" altLang="zh-CN" sz="2400" dirty="0"/>
          </a:p>
        </p:txBody>
      </p:sp>
      <p:sp>
        <p:nvSpPr>
          <p:cNvPr id="3" name="内容占位符 2"/>
          <p:cNvSpPr>
            <a:spLocks noGrp="1"/>
          </p:cNvSpPr>
          <p:nvPr>
            <p:ph idx="1"/>
          </p:nvPr>
        </p:nvSpPr>
        <p:spPr>
          <a:xfrm>
            <a:off x="485775" y="1342390"/>
            <a:ext cx="8388350" cy="4830763"/>
          </a:xfrm>
        </p:spPr>
        <p:txBody>
          <a:bodyPr/>
          <a:lstStyle/>
          <a:p>
            <a:pPr lvl="0"/>
            <a:r>
              <a:rPr lang="en-US" altLang="zh-CN" sz="1630" dirty="0"/>
              <a:t>Q1: Shall the scenario of </a:t>
            </a:r>
            <a:r>
              <a:rPr lang="en-US" altLang="zh-CN" sz="1800" i="1" dirty="0"/>
              <a:t>MTSI UE accessing DC application via hyperlink</a:t>
            </a:r>
            <a:r>
              <a:rPr lang="en-US" altLang="zh-CN" sz="1800" i="1" dirty="0">
                <a:sym typeface="+mn-ea"/>
              </a:rPr>
              <a:t> provided in SMS</a:t>
            </a:r>
            <a:r>
              <a:rPr lang="en-US" altLang="zh-CN" sz="1630" i="1" dirty="0">
                <a:sym typeface="+mn-ea"/>
              </a:rPr>
              <a:t> </a:t>
            </a:r>
            <a:r>
              <a:rPr lang="en-US" altLang="zh-CN" sz="1630" dirty="0">
                <a:sym typeface="+mn-ea"/>
              </a:rPr>
              <a:t>be supported?</a:t>
            </a:r>
            <a:endParaRPr lang="en-US" altLang="zh-CN" sz="1630" dirty="0"/>
          </a:p>
          <a:p>
            <a:pPr lvl="1" algn="l">
              <a:buSzTx/>
            </a:pPr>
            <a:r>
              <a:rPr lang="en-US" altLang="zh-CN" sz="1395" dirty="0">
                <a:cs typeface="+mn-ea"/>
                <a:sym typeface="+mn-ea"/>
              </a:rPr>
              <a:t>Yes:</a:t>
            </a:r>
            <a:endParaRPr lang="en-US" altLang="zh-CN" sz="1395" dirty="0">
              <a:cs typeface="+mn-ea"/>
              <a:sym typeface="+mn-ea"/>
            </a:endParaRPr>
          </a:p>
          <a:p>
            <a:pPr lvl="1" algn="l">
              <a:buSzTx/>
            </a:pPr>
            <a:r>
              <a:rPr lang="en-US" altLang="zh-CN" sz="1395" dirty="0">
                <a:cs typeface="+mn-ea"/>
              </a:rPr>
              <a:t>No:</a:t>
            </a:r>
            <a:endParaRPr lang="en-US" altLang="zh-CN" sz="1395" dirty="0">
              <a:cs typeface="+mn-ea"/>
            </a:endParaRPr>
          </a:p>
          <a:p>
            <a:pPr lvl="0" algn="l">
              <a:buSzTx/>
            </a:pPr>
            <a:endParaRPr lang="en-US" altLang="zh-CN" sz="1625" dirty="0">
              <a:cs typeface="+mn-ea"/>
            </a:endParaRPr>
          </a:p>
          <a:p>
            <a:pPr lvl="0"/>
            <a:r>
              <a:rPr lang="en-US" altLang="zh-CN" sz="1625" dirty="0">
                <a:sym typeface="+mn-ea"/>
              </a:rPr>
              <a:t>Q2: Shall </a:t>
            </a:r>
            <a:r>
              <a:rPr lang="en-US" altLang="zh-CN" sz="1625" i="1" dirty="0">
                <a:sym typeface="+mn-ea"/>
              </a:rPr>
              <a:t>interworking of MTSI UE initiating a session to DCMTSI UE </a:t>
            </a:r>
            <a:r>
              <a:rPr lang="en-US" altLang="zh-CN" sz="1625" dirty="0">
                <a:sym typeface="+mn-ea"/>
              </a:rPr>
              <a:t>be supported?</a:t>
            </a:r>
            <a:endParaRPr lang="en-US" altLang="zh-CN" sz="1625" dirty="0"/>
          </a:p>
          <a:p>
            <a:pPr lvl="1" algn="l">
              <a:buSzTx/>
            </a:pPr>
            <a:r>
              <a:rPr lang="en-US" altLang="zh-CN" sz="1400" dirty="0">
                <a:cs typeface="+mn-ea"/>
                <a:sym typeface="+mn-ea"/>
              </a:rPr>
              <a:t>Yes:</a:t>
            </a:r>
            <a:endParaRPr lang="en-US" altLang="zh-CN" sz="1400" dirty="0">
              <a:cs typeface="+mn-ea"/>
              <a:sym typeface="+mn-ea"/>
            </a:endParaRPr>
          </a:p>
          <a:p>
            <a:pPr lvl="1" algn="l">
              <a:buSzTx/>
            </a:pPr>
            <a:r>
              <a:rPr lang="en-US" altLang="zh-CN" sz="1400" dirty="0">
                <a:cs typeface="+mn-ea"/>
                <a:sym typeface="+mn-ea"/>
              </a:rPr>
              <a:t>No:</a:t>
            </a:r>
            <a:endParaRPr lang="en-US" altLang="zh-CN" sz="1400" dirty="0">
              <a:cs typeface="+mn-ea"/>
            </a:endParaRPr>
          </a:p>
          <a:p>
            <a:pPr lvl="0" algn="l">
              <a:buSzTx/>
            </a:pPr>
            <a:endParaRPr lang="en-US" altLang="zh-CN" sz="1400" dirty="0">
              <a:cs typeface="+mn-ea"/>
            </a:endParaRP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3854</Words>
  <Application>WPS 演示</Application>
  <PresentationFormat>On-screen Show (4:3)</PresentationFormat>
  <Paragraphs>124</Paragraphs>
  <Slides>10</Slides>
  <Notes>1</Notes>
  <HiddenSlides>0</HiddenSlides>
  <MMClips>0</MMClips>
  <ScaleCrop>false</ScaleCrop>
  <HeadingPairs>
    <vt:vector size="6" baseType="variant">
      <vt:variant>
        <vt:lpstr>已用的字体</vt:lpstr>
      </vt:variant>
      <vt:variant>
        <vt:i4>8</vt:i4>
      </vt:variant>
      <vt:variant>
        <vt:lpstr>主题</vt:lpstr>
      </vt:variant>
      <vt:variant>
        <vt:i4>9</vt:i4>
      </vt:variant>
      <vt:variant>
        <vt:lpstr>幻灯片标题</vt:lpstr>
      </vt:variant>
      <vt:variant>
        <vt:i4>10</vt:i4>
      </vt:variant>
    </vt:vector>
  </HeadingPairs>
  <TitlesOfParts>
    <vt:vector size="27" baseType="lpstr">
      <vt:lpstr>Arial</vt:lpstr>
      <vt:lpstr>宋体</vt:lpstr>
      <vt:lpstr>Wingdings</vt:lpstr>
      <vt:lpstr>Calibri</vt:lpstr>
      <vt:lpstr>Arial</vt:lpstr>
      <vt:lpstr>Times New Roman</vt:lpstr>
      <vt:lpstr>微软雅黑</vt:lpstr>
      <vt:lpstr>Arial Unicode MS</vt:lpstr>
      <vt:lpstr>Office Theme</vt:lpstr>
      <vt:lpstr>1_Office Theme</vt:lpstr>
      <vt:lpstr>2_Office Theme</vt:lpstr>
      <vt:lpstr>3_Office Theme</vt:lpstr>
      <vt:lpstr>4_Office Theme</vt:lpstr>
      <vt:lpstr>6_Office Theme</vt:lpstr>
      <vt:lpstr>7_Office Theme</vt:lpstr>
      <vt:lpstr>8_Office Theme</vt:lpstr>
      <vt:lpstr>9_Office Theme</vt:lpstr>
      <vt:lpstr>SoH questions on FS_NG_RTC_Ph2 Conclusions</vt:lpstr>
      <vt:lpstr>KI#1: Event subscription and notification</vt:lpstr>
      <vt:lpstr>KI#1: Event subscription and notification</vt:lpstr>
      <vt:lpstr>KI#1: Event subscription and notification</vt:lpstr>
      <vt:lpstr>KI#2: IMS capability exposure</vt:lpstr>
      <vt:lpstr>KI#6: Standalone Data Channel</vt:lpstr>
      <vt:lpstr>KI#8: Avatar communication</vt:lpstr>
      <vt:lpstr>KI#5: PS data off for data channel	</vt:lpstr>
      <vt:lpstr>KI#3: Data Channel Interworking</vt:lpstr>
      <vt:lpstr>PowerPoint 演示文稿</vt:lpstr>
    </vt:vector>
  </TitlesOfParts>
  <Company>3GPP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R1</cp:lastModifiedBy>
  <cp:revision>2081</cp:revision>
  <dcterms:created xsi:type="dcterms:W3CDTF">2008-08-30T09:32:00Z</dcterms:created>
  <dcterms:modified xsi:type="dcterms:W3CDTF">2024-05-28T01:42:04Z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ICV">
    <vt:lpwstr>630AE7DA63BF45629BCE7FAA05428794</vt:lpwstr>
  </property>
  <property fmtid="{D5CDD505-2E9C-101B-9397-08002B2CF9AE}" pid="14" name="KSOProductBuildVer">
    <vt:lpwstr>2052-11.8.2.12085</vt:lpwstr>
  </property>
</Properties>
</file>