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5"/>
  </p:notesMasterIdLst>
  <p:handoutMasterIdLst>
    <p:handoutMasterId r:id="rId16"/>
  </p:handoutMasterIdLst>
  <p:sldIdLst>
    <p:sldId id="303" r:id="rId5"/>
    <p:sldId id="1123" r:id="rId6"/>
    <p:sldId id="1120" r:id="rId7"/>
    <p:sldId id="1125" r:id="rId8"/>
    <p:sldId id="1126" r:id="rId9"/>
    <p:sldId id="1124" r:id="rId10"/>
    <p:sldId id="913" r:id="rId11"/>
    <p:sldId id="1127" r:id="rId12"/>
    <p:sldId id="795" r:id="rId13"/>
    <p:sldId id="1119" r:id="rId1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26" autoAdjust="0"/>
    <p:restoredTop sz="97097" autoAdjust="0"/>
  </p:normalViewPr>
  <p:slideViewPr>
    <p:cSldViewPr snapToGrid="0">
      <p:cViewPr varScale="1">
        <p:scale>
          <a:sx n="152" d="100"/>
          <a:sy n="152" d="100"/>
        </p:scale>
        <p:origin x="20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3472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5/20/24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5/20/24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7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 (Pre-Meeting CC)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WG2#163 Conference Call May 21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FS_MASSS Pre-SA2#163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0FDBE0D-AFC7-CC64-98A1-5D320AFC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FS_MASSS status at SA#103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6BEF47B-7EA2-9018-1649-C6EC73C79206}"/>
              </a:ext>
            </a:extLst>
          </p:cNvPr>
          <p:cNvSpPr txBox="1">
            <a:spLocks/>
          </p:cNvSpPr>
          <p:nvPr/>
        </p:nvSpPr>
        <p:spPr>
          <a:xfrm>
            <a:off x="234135" y="2205510"/>
            <a:ext cx="8344428" cy="4423890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800" kern="0" dirty="0"/>
              <a:t>Progress since SA#102: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TR 23.700-54 v.0.2.0 was created based on approved contributions.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20 contributions agreed including TR skeleton, Scope, Architectural Assumptions and Requirements for ATSSS_Ph4, 6 key issues and 8 solutions addressing </a:t>
            </a:r>
            <a:r>
              <a:rPr lang="en-US" altLang="de-DE" sz="1200" dirty="0"/>
              <a:t>KI#2.1 &amp; KI#2.2 (ATSSS_Ph4)</a:t>
            </a:r>
            <a:r>
              <a:rPr lang="en-US" altLang="zh-CN" sz="1200" kern="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cs typeface="+mn-ea"/>
              </a:rPr>
              <a:t>Terms and Architectural Assumptions and Requirements for </a:t>
            </a:r>
            <a:r>
              <a:rPr lang="en-US" altLang="zh-CN" sz="1200" dirty="0" err="1">
                <a:cs typeface="+mn-ea"/>
              </a:rPr>
              <a:t>DualSteer</a:t>
            </a:r>
            <a:r>
              <a:rPr lang="en-US" altLang="zh-CN" sz="1200" dirty="0">
                <a:cs typeface="+mn-ea"/>
              </a:rPr>
              <a:t> were not approved after 2 meetings due to </a:t>
            </a:r>
            <a:r>
              <a:rPr lang="en-GB" altLang="zh-CN" sz="1200" dirty="0">
                <a:cs typeface="+mn-ea"/>
              </a:rPr>
              <a:t>d</a:t>
            </a:r>
            <a:r>
              <a:rPr lang="en-GB" altLang="ko-KR" sz="1200" dirty="0"/>
              <a:t>isagreement whether SA1 definitions require any Stage-2 alignments or not.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kern="0" dirty="0"/>
              <a:t>3.5 TUs are used and 4 TUs are left for the Study Phase.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/>
              <a:t>Impacts and dependencies on other WGs: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and #2.2 have SA3 dependencies to handle security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/>
              <a:t>Contentious issues:</a:t>
            </a:r>
          </a:p>
          <a:p>
            <a:pPr marL="742950" marR="0" lvl="1" indent="-28575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DualSteer</a:t>
            </a: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KIs may be at risk not to be completed by May 2024 if </a:t>
            </a:r>
            <a:r>
              <a:rPr lang="en-US" altLang="ko-KR" sz="1200" kern="0" dirty="0"/>
              <a:t>common understanding on </a:t>
            </a:r>
            <a:r>
              <a:rPr lang="en-US" altLang="ko-KR" sz="1200" kern="0" dirty="0" err="1"/>
              <a:t>DualSteer</a:t>
            </a:r>
            <a:r>
              <a:rPr lang="en-US" altLang="ko-KR" sz="1200" kern="0" dirty="0"/>
              <a:t> Device definition cannot be reached.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/>
              <a:t>Next steps: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aseline="0" dirty="0"/>
              <a:t>New solutions for </a:t>
            </a:r>
            <a:r>
              <a:rPr lang="en-US" sz="1200" baseline="0" dirty="0" err="1"/>
              <a:t>DualSteer</a:t>
            </a:r>
            <a:r>
              <a:rPr lang="en-US" sz="1200" baseline="0" dirty="0"/>
              <a:t>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aseline="0" dirty="0"/>
              <a:t>A</a:t>
            </a:r>
            <a:r>
              <a:rPr lang="en-US" altLang="ko-KR" sz="1200" kern="0" dirty="0"/>
              <a:t>gree </a:t>
            </a:r>
            <a:r>
              <a:rPr lang="en-US" altLang="en-US" sz="1200" dirty="0"/>
              <a:t>Architectural</a:t>
            </a:r>
            <a:r>
              <a:rPr lang="en-US" altLang="en-US" sz="1200" baseline="0" dirty="0"/>
              <a:t> assumptions/requirements and ter</a:t>
            </a:r>
            <a:r>
              <a:rPr lang="en-US" altLang="en-US" sz="1200" dirty="0"/>
              <a:t>ms and definitions</a:t>
            </a:r>
            <a:r>
              <a:rPr lang="en-US" altLang="en-US" sz="1200" baseline="0" dirty="0"/>
              <a:t> for </a:t>
            </a:r>
            <a:r>
              <a:rPr lang="en-US" altLang="en-US" sz="1200" baseline="0" dirty="0" err="1"/>
              <a:t>DualSteer</a:t>
            </a:r>
            <a:r>
              <a:rPr lang="en-US" altLang="en-US" sz="1200" baseline="0" dirty="0"/>
              <a:t>.</a:t>
            </a:r>
          </a:p>
          <a:p>
            <a:pPr lvl="1">
              <a:defRPr/>
            </a:pPr>
            <a:r>
              <a:rPr lang="en-US" sz="1200" kern="0" dirty="0"/>
              <a:t>Solution evaluation and conclusions, prepare sending TR for approval. Plan LS to SA3 based on agreed solutions. </a:t>
            </a:r>
          </a:p>
          <a:p>
            <a:pPr lvl="1">
              <a:defRPr/>
            </a:pPr>
            <a:endParaRPr lang="en-US" sz="105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5EA94A-AA24-F7F7-0584-CD023C3FFBC0}"/>
              </a:ext>
            </a:extLst>
          </p:cNvPr>
          <p:cNvGraphicFramePr>
            <a:graphicFrameLocks noGrp="1"/>
          </p:cNvGraphicFramePr>
          <p:nvPr/>
        </p:nvGraphicFramePr>
        <p:xfrm>
          <a:off x="399786" y="1221247"/>
          <a:ext cx="8344428" cy="98426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9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2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2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05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Target </a:t>
                      </a:r>
                      <a:r>
                        <a:rPr lang="en-GB" sz="800" dirty="0"/>
                        <a:t>(dd/mm/</a:t>
                      </a:r>
                      <a:r>
                        <a:rPr lang="en-GB" sz="800" dirty="0" err="1"/>
                        <a:t>yyyy</a:t>
                      </a:r>
                      <a:r>
                        <a:rPr lang="en-GB" sz="800" dirty="0"/>
                        <a:t>)</a:t>
                      </a:r>
                      <a:endParaRPr lang="en-GB" sz="10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1020070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Study on Multi-Access (</a:t>
                      </a:r>
                      <a:r>
                        <a:rPr lang="en-US" sz="1000" b="1" dirty="0" err="1"/>
                        <a:t>DualSteer</a:t>
                      </a:r>
                      <a:r>
                        <a:rPr lang="en-US" sz="1000" b="1" dirty="0"/>
                        <a:t> and ATSSS_Ph4)	</a:t>
                      </a:r>
                      <a:endParaRPr lang="en-GB" sz="1000" b="1" dirty="0"/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FS_MASSS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06/03/2024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dirty="0"/>
                        <a:t>0%</a:t>
                      </a:r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SP-231802</a:t>
                      </a:r>
                      <a:endParaRPr lang="en-GB" sz="500" dirty="0"/>
                    </a:p>
                  </a:txBody>
                  <a:tcPr marL="9525" marR="9525" marT="9513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30%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SID to be updated by S2-2401315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 txBox="1"/>
          <p:nvPr/>
        </p:nvSpPr>
        <p:spPr>
          <a:xfrm>
            <a:off x="287999" y="5888805"/>
            <a:ext cx="8554720" cy="68326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Total 13.5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7.5 TUs for Study Phase and 6 TUs for Normative Work</a:t>
            </a:r>
          </a:p>
        </p:txBody>
      </p:sp>
      <p:sp>
        <p:nvSpPr>
          <p:cNvPr id="9" name="Title 1"/>
          <p:cNvSpPr txBox="1"/>
          <p:nvPr/>
        </p:nvSpPr>
        <p:spPr bwMode="auto">
          <a:xfrm>
            <a:off x="287999" y="2859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altLang="de-DE" sz="2800" b="1" kern="0"/>
              <a:t>FS_MASSS Work plan</a:t>
            </a:r>
            <a:endParaRPr lang="en-US" ker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0" y="1036941"/>
          <a:ext cx="9144000" cy="4932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5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299">
                <a:tc>
                  <a:txBody>
                    <a:bodyPr/>
                    <a:lstStyle/>
                    <a:p>
                      <a:r>
                        <a:rPr lang="en-US" sz="1400" b="1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Planned</a:t>
                      </a:r>
                      <a:r>
                        <a:rPr lang="en-US" sz="1400" b="1" baseline="0"/>
                        <a:t> TU’s</a:t>
                      </a:r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299">
                <a:tc>
                  <a:txBody>
                    <a:bodyPr/>
                    <a:lstStyle/>
                    <a:p>
                      <a:r>
                        <a:rPr lang="en-US" sz="1400" b="0" dirty="0"/>
                        <a:t>SA2</a:t>
                      </a:r>
                      <a:r>
                        <a:rPr lang="en-US" sz="1400" b="0" baseline="0" dirty="0"/>
                        <a:t> #160AH-e</a:t>
                      </a:r>
                      <a:endParaRPr lang="en-US" sz="1400" b="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Jan.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 dirty="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1400" dirty="0"/>
                        <a:t>1.5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TR skeleton, TR scope, Terms, Architectural</a:t>
                      </a:r>
                      <a:r>
                        <a:rPr lang="en-US" altLang="en-US" sz="1400" baseline="0" dirty="0"/>
                        <a:t> assumptions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baseline="0" dirty="0"/>
                        <a:t>Key Issues for all WTs.</a:t>
                      </a:r>
                      <a:endParaRPr lang="en-US" altLang="en-US" sz="140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601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SA2#161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Feb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Terms, Architectural</a:t>
                      </a:r>
                      <a:r>
                        <a:rPr lang="en-US" altLang="en-US" sz="1400" baseline="0" dirty="0"/>
                        <a:t> assumptions/requirements for </a:t>
                      </a:r>
                      <a:r>
                        <a:rPr lang="en-US" altLang="en-US" sz="1400" baseline="0" dirty="0" err="1"/>
                        <a:t>DualSteer</a:t>
                      </a:r>
                      <a:r>
                        <a:rPr lang="en-US" altLang="en-US" sz="1400" baseline="0" dirty="0"/>
                        <a:t>, Postponed Key Issues for WT#1.3, </a:t>
                      </a:r>
                      <a:r>
                        <a:rPr lang="en-US" sz="1400" baseline="0" dirty="0"/>
                        <a:t>Key Issue updates (if necessary), New solutions for approved Key Issues. </a:t>
                      </a:r>
                      <a:endParaRPr lang="en-US" sz="1400" dirty="0"/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3627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Apr 2024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In priority order: New solutions for </a:t>
                      </a:r>
                      <a:r>
                        <a:rPr lang="en-US" altLang="zh-CN" sz="1400" dirty="0" err="1"/>
                        <a:t>DualSteer</a:t>
                      </a:r>
                      <a:r>
                        <a:rPr lang="en-US" altLang="zh-CN" sz="1400" dirty="0"/>
                        <a:t>, </a:t>
                      </a:r>
                      <a:r>
                        <a:rPr lang="en-US" altLang="en-US" sz="1400" dirty="0"/>
                        <a:t>Architectural</a:t>
                      </a:r>
                      <a:r>
                        <a:rPr lang="en-US" altLang="en-US" sz="1400" baseline="0" dirty="0"/>
                        <a:t> assumptions/requirements &amp; Ter</a:t>
                      </a:r>
                      <a:r>
                        <a:rPr lang="en-US" altLang="en-US" sz="1400" dirty="0"/>
                        <a:t>ms and definitions</a:t>
                      </a:r>
                      <a:r>
                        <a:rPr lang="en-US" altLang="en-US" sz="1400" baseline="0" dirty="0"/>
                        <a:t> for </a:t>
                      </a:r>
                      <a:r>
                        <a:rPr lang="en-US" altLang="en-US" sz="1400" baseline="0" dirty="0" err="1"/>
                        <a:t>DualSteer</a:t>
                      </a:r>
                      <a:r>
                        <a:rPr lang="en-US" altLang="en-US" sz="1400" baseline="0" dirty="0"/>
                        <a:t>, </a:t>
                      </a:r>
                      <a:r>
                        <a:rPr lang="en-US" altLang="zh-CN" sz="1400" dirty="0"/>
                        <a:t>Evaluation </a:t>
                      </a:r>
                      <a:r>
                        <a:rPr lang="en-US" altLang="ko-KR" sz="1400" dirty="0"/>
                        <a:t>and conclusion </a:t>
                      </a:r>
                      <a:r>
                        <a:rPr lang="en-US" altLang="zh-CN" sz="1400" dirty="0"/>
                        <a:t>for ATSSS_Ph4 (conclusion on SA3 dependencies need to wait for SA3 feedback), Solution updates for ATSSS_Ph4, </a:t>
                      </a:r>
                      <a:r>
                        <a:rPr lang="en-US" altLang="zh-CN" sz="1400" baseline="0" dirty="0"/>
                        <a:t>New s</a:t>
                      </a:r>
                      <a:r>
                        <a:rPr lang="en-US" altLang="zh-CN" sz="1400" dirty="0"/>
                        <a:t>olutions for ATSSS_Ph4.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/>
                        <a:t>No new KI is allowed</a:t>
                      </a:r>
                      <a:r>
                        <a:rPr lang="en-US" altLang="zh-CN" sz="1400" dirty="0"/>
                        <a:t>.</a:t>
                      </a:r>
                    </a:p>
                  </a:txBody>
                  <a:tcPr>
                    <a:pattFill prst="pct5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534024963"/>
                  </a:ext>
                </a:extLst>
              </a:tr>
              <a:tr h="1343627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/>
                        <a:t>In priority order: C</a:t>
                      </a:r>
                      <a:r>
                        <a:rPr lang="en-US" altLang="ko-KR" sz="1400" dirty="0"/>
                        <a:t>onclusions</a:t>
                      </a:r>
                      <a:r>
                        <a:rPr lang="en-US" altLang="zh-CN" sz="1400" dirty="0"/>
                        <a:t>, </a:t>
                      </a:r>
                      <a:r>
                        <a:rPr lang="en-US" altLang="zh-CN" sz="1400" baseline="0" dirty="0"/>
                        <a:t>S</a:t>
                      </a:r>
                      <a:r>
                        <a:rPr lang="en-US" altLang="zh-CN" sz="1400" dirty="0"/>
                        <a:t>olution updates (see NOTE), </a:t>
                      </a:r>
                      <a:r>
                        <a:rPr lang="en-US" altLang="en-US" sz="1400" dirty="0"/>
                        <a:t>Architectural</a:t>
                      </a:r>
                      <a:r>
                        <a:rPr lang="en-US" altLang="en-US" sz="1400" baseline="0" dirty="0"/>
                        <a:t> assumptions/requirements and ter</a:t>
                      </a:r>
                      <a:r>
                        <a:rPr lang="en-US" altLang="en-US" sz="1400" dirty="0"/>
                        <a:t>ms and definitions</a:t>
                      </a:r>
                      <a:r>
                        <a:rPr lang="en-US" altLang="en-US" sz="1400" baseline="0" dirty="0"/>
                        <a:t> for </a:t>
                      </a:r>
                      <a:r>
                        <a:rPr lang="en-US" altLang="en-US" sz="1400" baseline="0" dirty="0" err="1"/>
                        <a:t>DualSteer</a:t>
                      </a:r>
                      <a:r>
                        <a:rPr lang="en-US" altLang="zh-CN" sz="1400" dirty="0"/>
                        <a:t>. </a:t>
                      </a:r>
                      <a:r>
                        <a:rPr lang="en-US" altLang="ko-KR" sz="1400" baseline="0" dirty="0"/>
                        <a:t>Send TR for Information. </a:t>
                      </a:r>
                      <a:r>
                        <a:rPr lang="en-US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 approval.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For </a:t>
                      </a:r>
                      <a:r>
                        <a:rPr lang="en-US" sz="1400" kern="1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DualSteer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contributors should target one of the existing 19 solutions with updates. New solutions for </a:t>
                      </a:r>
                      <a:r>
                        <a:rPr lang="en-US" sz="1400" kern="1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DualSteer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 be treated only if no existing solutions could serve as "framework" for the contribution.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35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Conclusion papers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283" y="1003953"/>
            <a:ext cx="8659929" cy="48500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 to handle Conclusion papers during SA2#163: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57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Proposed to select 5 baseline papers for the 5 KIs (KI#1.x &amp; KI 2.1) and merge other papers into the baseline. For KI#2.2, more discussion is needed on the way forward.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Some papers already pre-selected for merging due to overlap (12)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40 papers are still marked as ‘Handle’ + 3 LS OUT + 1 LS IN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Use NWM output as baseline: S2-2406791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KI#2.2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NWM output is inconclusive but following seem to have consensus: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No simplified architecture will be defined that has NAS </a:t>
            </a:r>
            <a:r>
              <a:rPr lang="en-US" altLang="ko-KR" sz="1400" b="1" dirty="0" err="1">
                <a:solidFill>
                  <a:prstClr val="black"/>
                </a:solidFill>
              </a:rPr>
              <a:t>signalling</a:t>
            </a:r>
            <a:r>
              <a:rPr lang="en-US" altLang="ko-KR" sz="1400" b="1" dirty="0">
                <a:solidFill>
                  <a:prstClr val="black"/>
                </a:solidFill>
              </a:rPr>
              <a:t> between UE and CN over non-3GPP access and it is different from the Rel-18 architecture.</a:t>
            </a:r>
          </a:p>
          <a:p>
            <a:pPr marL="2228850" lvl="5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S2-2406674 challenging this view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Way forward proposals: S2-2406029, S2-2406238, S2-2406541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KI#2.1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More discussion is needed how to define MPQUIC steering functionalities and whether to support CONNECT-TCP.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Proposals to review: S2-2406822 (includes NWM output + way forward for open issues)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challenging NWM output: S2-2406378, S2-2406576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proposals: S2-2406450, S2-2406771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, 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2228850" lvl="5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725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Conclusion papers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156423"/>
            <a:ext cx="8290813" cy="49255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KI#1.1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NWM output: S2-2406823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challenging NWM output: S2-2406161, S2-2406278, S2-2406444, S2-2406565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proposals: S2-2406323, S2-2406410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KI#1.2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NWM output: S2-2406824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challenging NWM output: S2-2406279, S2-2406324, S2-2406524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proposals: S2-2406162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KI#1.3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NWM output: S2-2406826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challenging NWM output: S2-2406167/ S2-2406163, S2-2406325, S2-2406525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proposals: S2-2406280, S2-2406449, S2-2406568</a:t>
            </a:r>
          </a:p>
          <a:p>
            <a:pPr marL="857250" lvl="3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2228850" lvl="5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663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Conclusion papers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156423"/>
            <a:ext cx="8290813" cy="49255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KI#1.4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NWM output: S2-2406827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challenging NWM output: S2-2406409, S2-2406164, S2-2406597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proposals: S2-2406281, S2-2406326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Overall conclusion proposals: S2-2406377, S2-2406537, S2-2406560, S2-2406723, S2-2406318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2228850" lvl="5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40005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0031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Solution update / New solutions / Terms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9" y="1156423"/>
            <a:ext cx="7911072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200" b="1" dirty="0">
                <a:solidFill>
                  <a:prstClr val="black"/>
                </a:solidFill>
              </a:rPr>
              <a:t>30 Solution update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 err="1">
                <a:solidFill>
                  <a:prstClr val="black"/>
                </a:solidFill>
              </a:rPr>
              <a:t>DualSteer</a:t>
            </a:r>
            <a:r>
              <a:rPr lang="en-US" altLang="ko-KR" sz="1800" b="1" dirty="0">
                <a:solidFill>
                  <a:prstClr val="black"/>
                </a:solidFill>
              </a:rPr>
              <a:t>: Round#1 (</a:t>
            </a:r>
            <a:r>
              <a:rPr lang="en-US" altLang="ko-KR" sz="1800" b="1" dirty="0">
                <a:solidFill>
                  <a:srgbClr val="FF0000"/>
                </a:solidFill>
              </a:rPr>
              <a:t>14 papers</a:t>
            </a:r>
            <a:r>
              <a:rPr lang="en-US" altLang="ko-KR" sz="1800" b="1" dirty="0">
                <a:solidFill>
                  <a:prstClr val="black"/>
                </a:solidFill>
              </a:rPr>
              <a:t>): one solution per company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i="1" dirty="0">
                <a:solidFill>
                  <a:prstClr val="black"/>
                </a:solidFill>
              </a:rPr>
              <a:t>Please speak up if your company intends to assign another paper for round#1 &amp; round#2, etc.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200" b="1" dirty="0">
                <a:solidFill>
                  <a:prstClr val="black"/>
                </a:solidFill>
              </a:rPr>
              <a:t>10 New Solution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 err="1">
                <a:solidFill>
                  <a:prstClr val="black"/>
                </a:solidFill>
              </a:rPr>
              <a:t>DualSteer</a:t>
            </a:r>
            <a:r>
              <a:rPr lang="en-US" altLang="ko-KR" sz="1800" b="1" dirty="0">
                <a:solidFill>
                  <a:prstClr val="black"/>
                </a:solidFill>
              </a:rPr>
              <a:t>: Round#1 (</a:t>
            </a:r>
            <a:r>
              <a:rPr lang="en-US" altLang="ko-KR" sz="1800" b="1" dirty="0">
                <a:solidFill>
                  <a:srgbClr val="FF0000"/>
                </a:solidFill>
              </a:rPr>
              <a:t>6 papers</a:t>
            </a:r>
            <a:r>
              <a:rPr lang="en-US" altLang="ko-KR" sz="1800" b="1" dirty="0">
                <a:solidFill>
                  <a:prstClr val="black"/>
                </a:solidFill>
              </a:rPr>
              <a:t>): one solution per company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0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Terms, Assumptions &amp; Requirements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b="1" dirty="0">
                <a:solidFill>
                  <a:prstClr val="black"/>
                </a:solidFill>
              </a:rPr>
              <a:t>Handle the 2 baseline papers: S2-2406789 + S2-2406790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b="1" dirty="0">
                <a:solidFill>
                  <a:prstClr val="black"/>
                </a:solidFill>
              </a:rPr>
              <a:t>In addition, handle S2-2406165 + S2-2406548</a:t>
            </a:r>
            <a:endParaRPr lang="en-US" altLang="ko-KR" sz="2200" b="1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2200" b="1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5564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FS_MASSS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1" y="2105999"/>
            <a:ext cx="9144000" cy="43246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SA2#161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for </a:t>
            </a:r>
            <a:r>
              <a:rPr lang="en-US" altLang="de-DE" sz="1200" dirty="0" err="1"/>
              <a:t>DualSteer</a:t>
            </a:r>
            <a:r>
              <a:rPr lang="en-US" altLang="de-DE" sz="1200" dirty="0"/>
              <a:t>, New/updated solutions for ATSSS_Ph4 and Conclusions for ATSSS_Ph4 KI#2.1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23.700-54 v0.3.0 is available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94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and 64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could not be handled. The handled documents included: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 err="1"/>
              <a:t>DualSteer</a:t>
            </a:r>
            <a:r>
              <a:rPr lang="en-US" altLang="de-DE" sz="1100" dirty="0"/>
              <a:t> new solutions: KI#1.x (7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KI#1.1 &amp; 1.2 (4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KI#1.3 (3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KI#1.4 (5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KI#1.3 &amp; 1.4 (1 </a:t>
            </a:r>
            <a:r>
              <a:rPr lang="en-US" altLang="de-DE" sz="1100" dirty="0" err="1"/>
              <a:t>tdoc</a:t>
            </a:r>
            <a:r>
              <a:rPr lang="en-US" altLang="de-DE" sz="1100" dirty="0"/>
              <a:t>): </a:t>
            </a:r>
            <a:r>
              <a:rPr lang="en-US" altLang="de-DE" sz="1100" b="1" dirty="0"/>
              <a:t>19 </a:t>
            </a:r>
            <a:r>
              <a:rPr lang="en-US" altLang="de-DE" sz="1100" b="1" dirty="0" err="1"/>
              <a:t>tdocs</a:t>
            </a:r>
            <a:r>
              <a:rPr lang="en-US" altLang="de-DE" sz="1100" b="1" dirty="0"/>
              <a:t> Agreed, 1 Merged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ATSSS_Ph4 solution updates: KI#2.1 (3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): </a:t>
            </a:r>
            <a:r>
              <a:rPr lang="en-US" altLang="de-DE" sz="1100" b="1" dirty="0"/>
              <a:t>All (3) </a:t>
            </a:r>
            <a:r>
              <a:rPr lang="en-US" altLang="de-DE" sz="1100" b="1" dirty="0" err="1"/>
              <a:t>tdocs</a:t>
            </a:r>
            <a:r>
              <a:rPr lang="en-US" altLang="de-DE" sz="1100" b="1" dirty="0"/>
              <a:t> Agreed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ATSSS_Ph4 new solutions: KI#2.1 (3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 KI#2.2 (3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): </a:t>
            </a:r>
            <a:r>
              <a:rPr lang="en-US" altLang="de-DE" sz="1100" b="1" dirty="0"/>
              <a:t>5 </a:t>
            </a:r>
            <a:r>
              <a:rPr lang="en-US" altLang="de-DE" sz="1100" b="1" dirty="0" err="1"/>
              <a:t>tdocs</a:t>
            </a:r>
            <a:r>
              <a:rPr lang="en-US" altLang="de-DE" sz="1100" b="1" dirty="0"/>
              <a:t> Agreed, 1 </a:t>
            </a:r>
            <a:r>
              <a:rPr lang="en-US" altLang="de-DE" sz="1100" b="1" dirty="0" err="1"/>
              <a:t>tdoc</a:t>
            </a:r>
            <a:r>
              <a:rPr lang="en-US" altLang="de-DE" sz="1100" b="1" dirty="0"/>
              <a:t> Noted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ATSSS_Ph4 KI#2.1 conclusions: </a:t>
            </a:r>
            <a:r>
              <a:rPr lang="en-US" altLang="de-DE" sz="1100" b="1" dirty="0"/>
              <a:t>1 </a:t>
            </a:r>
            <a:r>
              <a:rPr lang="en-US" altLang="de-DE" sz="1100" b="1" dirty="0" err="1"/>
              <a:t>tdoc</a:t>
            </a:r>
            <a:r>
              <a:rPr lang="en-US" altLang="de-DE" sz="1100" b="1" dirty="0"/>
              <a:t> Postponed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+mn-ea"/>
                <a:cs typeface="Arial" panose="020B0604020202020204" pitchFamily="34" charset="0"/>
              </a:rPr>
              <a:t>All KIs have solutions after this meeting</a:t>
            </a:r>
            <a:endParaRPr lang="en-US" sz="1200" dirty="0">
              <a:effectLst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and #2.2 have SA3 dependencies to handle security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8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/>
              <a:t>Contentious issues: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/>
              <a:t>I</a:t>
            </a:r>
            <a:r>
              <a:rPr lang="en-US" altLang="ko-KR" sz="1200" kern="0" dirty="0"/>
              <a:t>ssues identified during SA2#160AH-e/#161 remain unresolved (see slide 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/>
              <a:t>Whether to support CONNECT-TCP as part of KI#2.1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8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</a:t>
            </a:r>
            <a:r>
              <a:rPr lang="de-DE" altLang="ko-KR" sz="1400" b="1" kern="0" dirty="0" err="1"/>
              <a:t>steps</a:t>
            </a:r>
            <a:endParaRPr lang="de-DE" altLang="ko-KR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Send TR 23.700-54 to SA for information</a:t>
            </a:r>
            <a:endParaRPr lang="en-US" altLang="ko-KR" sz="120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/>
              <a:t>Propose WI to start normative work in Q3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Complete Study Conclusions, Solution Updates (see NOTE on slide 3), </a:t>
            </a:r>
            <a:r>
              <a:rPr lang="en-US" altLang="en-US" sz="1200" dirty="0"/>
              <a:t>Architectural</a:t>
            </a:r>
            <a:r>
              <a:rPr lang="en-US" altLang="en-US" sz="1200" baseline="0" dirty="0"/>
              <a:t> assumptions/requirements &amp; ter</a:t>
            </a:r>
            <a:r>
              <a:rPr lang="en-US" altLang="en-US" sz="1200" dirty="0"/>
              <a:t>ms and definitions</a:t>
            </a:r>
            <a:r>
              <a:rPr lang="en-US" altLang="en-US" sz="1200" baseline="0" dirty="0"/>
              <a:t> for </a:t>
            </a:r>
            <a:r>
              <a:rPr lang="en-US" altLang="en-US" sz="1200" baseline="0" dirty="0" err="1"/>
              <a:t>DualSteer</a:t>
            </a:r>
            <a:endParaRPr lang="en-US" altLang="ko-KR" sz="1200" kern="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438978" y="1224824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FS_MASSS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Multi-Access (</a:t>
                      </a:r>
                      <a:r>
                        <a:rPr lang="en-US" sz="1200" b="1" dirty="0" err="1"/>
                        <a:t>DualSteer</a:t>
                      </a:r>
                      <a:r>
                        <a:rPr lang="en-US" sz="1200" b="1" dirty="0"/>
                        <a:t> and ATSSS_Ph4)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-&gt; 60%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1020070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37552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/>
              <a:t>FS_MASSS Status after SA2#161</a:t>
            </a:r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-99874" y="2106000"/>
            <a:ext cx="9341528" cy="42859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23.700-54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72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and 25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could not be handled. The handled documents included: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Terms and Architectural Assumptions/Requirements (12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Key Issue for WT#1.3 (13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updates to KIs (2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ATSSS_Ph4 solutions: KI#2.1 (7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 &amp; KI#2.2 (13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), </a:t>
            </a:r>
            <a:r>
              <a:rPr lang="en-US" altLang="de-DE" sz="1100" dirty="0" err="1"/>
              <a:t>DualSteer</a:t>
            </a:r>
            <a:r>
              <a:rPr lang="en-US" altLang="de-DE" sz="1100" dirty="0"/>
              <a:t> solution to KI#1.1 (1 </a:t>
            </a:r>
            <a:r>
              <a:rPr lang="en-US" altLang="de-DE" sz="1100" dirty="0" err="1"/>
              <a:t>tdoc</a:t>
            </a:r>
            <a:r>
              <a:rPr lang="en-US" altLang="de-DE" sz="1100" dirty="0"/>
              <a:t>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Updated Architectural Assumptions/Requirements for ATSSS_Ph4, 2 key issues for WT1.3, Updated KI#2.2, 4 new solutions to KI#2.1 and 4 new solutions to KI#2.2 were approved</a:t>
            </a:r>
            <a:r>
              <a:rPr lang="en-US" altLang="zh-CN" sz="1200" dirty="0">
                <a:cs typeface="+mn-ea"/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cs typeface="+mn-ea"/>
              </a:rPr>
              <a:t>Terms and Architectural Assumptions and Requirements for </a:t>
            </a:r>
            <a:r>
              <a:rPr lang="en-US" altLang="zh-CN" sz="1200" dirty="0" err="1">
                <a:cs typeface="+mn-ea"/>
              </a:rPr>
              <a:t>DualSteer</a:t>
            </a:r>
            <a:r>
              <a:rPr lang="en-US" altLang="zh-CN" sz="1200" dirty="0">
                <a:cs typeface="+mn-ea"/>
              </a:rPr>
              <a:t> were noted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0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and #2.2 have SA3 dependencies to handle security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0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/>
              <a:t>Contentious issues – issues identified during SA2#160AH-e remain unresolved: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kern="0" dirty="0" err="1"/>
              <a:t>Dual</a:t>
            </a:r>
            <a:r>
              <a:rPr lang="en-GB" altLang="ko-KR" sz="1200" dirty="0" err="1"/>
              <a:t>Steer</a:t>
            </a:r>
            <a:r>
              <a:rPr lang="en-GB" altLang="ko-KR" sz="1200" dirty="0"/>
              <a:t> Device definition by SA1 has been challenged by some companies. Disagreement whether it requires any Stage-2 alignments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kern="0" dirty="0"/>
              <a:t>Whether both traffic steering and switching requires anchoring in 5GC or only traffic switching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200" dirty="0"/>
              <a:t>W</a:t>
            </a:r>
            <a:r>
              <a:rPr lang="en-GB" altLang="ko-KR" sz="1200" kern="0" dirty="0"/>
              <a:t>hether two registered accesses are required to initiate traffic steering or switching in </a:t>
            </a:r>
            <a:r>
              <a:rPr lang="en-GB" altLang="ko-KR" sz="1200" kern="0" dirty="0" err="1"/>
              <a:t>DualSteer</a:t>
            </a:r>
            <a:r>
              <a:rPr lang="en-GB" altLang="ko-KR" sz="1200" kern="0" dirty="0"/>
              <a:t>, or whether traffic steering or switching could trigger second RAT/PLMN registration</a:t>
            </a:r>
            <a:endParaRPr lang="en-GB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</a:t>
            </a:r>
            <a:r>
              <a:rPr lang="de-DE" altLang="ko-KR" sz="1400" b="1" kern="0" dirty="0" err="1"/>
              <a:t>steps</a:t>
            </a:r>
            <a:endParaRPr lang="de-DE" altLang="ko-KR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Agree n</a:t>
            </a:r>
            <a:r>
              <a:rPr lang="en-US" sz="1200" baseline="0" dirty="0"/>
              <a:t>ew solutions for </a:t>
            </a:r>
            <a:r>
              <a:rPr lang="en-US" sz="1200" baseline="0" dirty="0" err="1"/>
              <a:t>DualSteer</a:t>
            </a:r>
            <a:r>
              <a:rPr lang="en-US" sz="1200" baseline="0" dirty="0"/>
              <a:t> Key Issues, </a:t>
            </a:r>
            <a:r>
              <a:rPr lang="en-US" altLang="en-US" sz="1200" dirty="0"/>
              <a:t>Architectural</a:t>
            </a:r>
            <a:r>
              <a:rPr lang="en-US" altLang="en-US" sz="1200" baseline="0" dirty="0"/>
              <a:t> assumptions/requirements and ter</a:t>
            </a:r>
            <a:r>
              <a:rPr lang="en-US" altLang="en-US" sz="1200" dirty="0"/>
              <a:t>ms and definitions</a:t>
            </a:r>
            <a:r>
              <a:rPr lang="en-US" altLang="en-US" sz="1200" baseline="0" dirty="0"/>
              <a:t> for </a:t>
            </a:r>
            <a:r>
              <a:rPr lang="en-US" altLang="en-US" sz="1200" baseline="0" dirty="0" err="1"/>
              <a:t>DualSteer</a:t>
            </a:r>
            <a:r>
              <a:rPr lang="en-US" altLang="en-US" sz="1200" baseline="0" dirty="0"/>
              <a:t>, Evaluation and conclusion of ATSSS_Ph4, Solution updates &amp; new solutions for ATSSS_Ph4 Key Issues.</a:t>
            </a:r>
            <a:endParaRPr lang="en-US" altLang="de-DE" sz="16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68444" y="1224824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FS_MASSS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Multi-Access (</a:t>
                      </a:r>
                      <a:r>
                        <a:rPr lang="en-US" sz="1200" b="1" dirty="0" err="1"/>
                        <a:t>DualSteer</a:t>
                      </a:r>
                      <a:r>
                        <a:rPr lang="en-US" sz="1200" b="1" dirty="0"/>
                        <a:t> and ATSSS_Ph4)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9% -&gt; 30%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1020070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6*239"/>
  <p:tag name="TABLE_ENDDRAG_RECT" val="34*101*656*2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5874</TotalTime>
  <Words>1481</Words>
  <Application>Microsoft Macintosh PowerPoint</Application>
  <PresentationFormat>On-screen Show (4:3)</PresentationFormat>
  <Paragraphs>210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FS_MASSS Pre-SA2#163 Conference Call</vt:lpstr>
      <vt:lpstr>PowerPoint Presentation</vt:lpstr>
      <vt:lpstr>Conclusion papers</vt:lpstr>
      <vt:lpstr>Conclusion papers</vt:lpstr>
      <vt:lpstr>Conclusion papers</vt:lpstr>
      <vt:lpstr>Solution update / New solutions / Terms</vt:lpstr>
      <vt:lpstr>Backup</vt:lpstr>
      <vt:lpstr>FS_MASSS Status after SA2#162</vt:lpstr>
      <vt:lpstr>FS_MASSS Status after SA2#161</vt:lpstr>
      <vt:lpstr>FS_MASSS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Kiss, Apple</cp:lastModifiedBy>
  <cp:revision>2010</cp:revision>
  <dcterms:created xsi:type="dcterms:W3CDTF">2008-08-30T09:32:10Z</dcterms:created>
  <dcterms:modified xsi:type="dcterms:W3CDTF">2024-05-21T22:09:39Z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