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303" r:id="rId3"/>
    <p:sldId id="812" r:id="rId4"/>
    <p:sldId id="819" r:id="rId5"/>
    <p:sldId id="309" r:id="rId6"/>
    <p:sldId id="818" r:id="rId7"/>
    <p:sldId id="810" r:id="rId8"/>
    <p:sldId id="811" r:id="rId9"/>
    <p:sldId id="262" r:id="rId10"/>
    <p:sldId id="307" r:id="rId11"/>
    <p:sldId id="305" r:id="rId12"/>
    <p:sldId id="308" r:id="rId13"/>
    <p:sldId id="306" r:id="rId14"/>
    <p:sldId id="813" r:id="rId15"/>
    <p:sldId id="815"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55B56-535E-48F9-BCDE-4C6658A80B94}" v="2" dt="2024-05-28T08:15:54.20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6357" autoAdjust="0"/>
  </p:normalViewPr>
  <p:slideViewPr>
    <p:cSldViewPr snapToGrid="0">
      <p:cViewPr varScale="1">
        <p:scale>
          <a:sx n="92" d="100"/>
          <a:sy n="92" d="100"/>
        </p:scale>
        <p:origin x="206" y="106"/>
      </p:cViewPr>
      <p:guideLst/>
    </p:cSldViewPr>
  </p:slideViewPr>
  <p:notesTextViewPr>
    <p:cViewPr>
      <p:scale>
        <a:sx n="1" d="1"/>
        <a:sy n="1" d="1"/>
      </p:scale>
      <p:origin x="0" y="0"/>
    </p:cViewPr>
  </p:notesTextViewPr>
  <p:notesViewPr>
    <p:cSldViewPr snapToGrid="0">
      <p:cViewPr varScale="1">
        <p:scale>
          <a:sx n="81" d="100"/>
          <a:sy n="81" d="100"/>
        </p:scale>
        <p:origin x="2256"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io Serafino Tonesi" userId="6d103109-cf3a-48ef-be5b-21be2a90073b" providerId="ADAL" clId="{BD355B56-535E-48F9-BCDE-4C6658A80B94}"/>
    <pc:docChg chg="undo custSel modSld">
      <pc:chgData name="Dario Serafino Tonesi" userId="6d103109-cf3a-48ef-be5b-21be2a90073b" providerId="ADAL" clId="{BD355B56-535E-48F9-BCDE-4C6658A80B94}" dt="2024-05-28T08:35:41.032" v="1135" actId="20577"/>
      <pc:docMkLst>
        <pc:docMk/>
      </pc:docMkLst>
      <pc:sldChg chg="modSp mod">
        <pc:chgData name="Dario Serafino Tonesi" userId="6d103109-cf3a-48ef-be5b-21be2a90073b" providerId="ADAL" clId="{BD355B56-535E-48F9-BCDE-4C6658A80B94}" dt="2024-05-28T08:13:12.894" v="604" actId="20577"/>
        <pc:sldMkLst>
          <pc:docMk/>
          <pc:sldMk cId="2314029412" sldId="812"/>
        </pc:sldMkLst>
        <pc:spChg chg="mod">
          <ac:chgData name="Dario Serafino Tonesi" userId="6d103109-cf3a-48ef-be5b-21be2a90073b" providerId="ADAL" clId="{BD355B56-535E-48F9-BCDE-4C6658A80B94}" dt="2024-05-28T08:13:12.894" v="604" actId="20577"/>
          <ac:spMkLst>
            <pc:docMk/>
            <pc:sldMk cId="2314029412" sldId="812"/>
            <ac:spMk id="2" creationId="{23671408-E788-4F70-A11E-F9DE9AA9125D}"/>
          </ac:spMkLst>
        </pc:spChg>
        <pc:spChg chg="mod">
          <ac:chgData name="Dario Serafino Tonesi" userId="6d103109-cf3a-48ef-be5b-21be2a90073b" providerId="ADAL" clId="{BD355B56-535E-48F9-BCDE-4C6658A80B94}" dt="2024-05-28T07:48:42.489" v="587" actId="6549"/>
          <ac:spMkLst>
            <pc:docMk/>
            <pc:sldMk cId="2314029412" sldId="812"/>
            <ac:spMk id="5" creationId="{E12A6487-4DBE-4DE8-A676-78DCAD50304B}"/>
          </ac:spMkLst>
        </pc:spChg>
      </pc:sldChg>
      <pc:sldChg chg="modSp mod">
        <pc:chgData name="Dario Serafino Tonesi" userId="6d103109-cf3a-48ef-be5b-21be2a90073b" providerId="ADAL" clId="{BD355B56-535E-48F9-BCDE-4C6658A80B94}" dt="2024-05-28T08:35:41.032" v="1135" actId="20577"/>
        <pc:sldMkLst>
          <pc:docMk/>
          <pc:sldMk cId="2175844814" sldId="818"/>
        </pc:sldMkLst>
        <pc:spChg chg="mod">
          <ac:chgData name="Dario Serafino Tonesi" userId="6d103109-cf3a-48ef-be5b-21be2a90073b" providerId="ADAL" clId="{BD355B56-535E-48F9-BCDE-4C6658A80B94}" dt="2024-05-28T08:28:40.308" v="1119" actId="20577"/>
          <ac:spMkLst>
            <pc:docMk/>
            <pc:sldMk cId="2175844814" sldId="818"/>
            <ac:spMk id="5" creationId="{E12A6487-4DBE-4DE8-A676-78DCAD50304B}"/>
          </ac:spMkLst>
        </pc:spChg>
        <pc:spChg chg="mod">
          <ac:chgData name="Dario Serafino Tonesi" userId="6d103109-cf3a-48ef-be5b-21be2a90073b" providerId="ADAL" clId="{BD355B56-535E-48F9-BCDE-4C6658A80B94}" dt="2024-05-28T08:35:41.032" v="1135" actId="20577"/>
          <ac:spMkLst>
            <pc:docMk/>
            <pc:sldMk cId="2175844814" sldId="818"/>
            <ac:spMk id="7" creationId="{79DA3974-75A5-41DA-B984-6236717288D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6D3C6DD-B465-4BBB-A498-19F77EC9888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a:extLst>
              <a:ext uri="{FF2B5EF4-FFF2-40B4-BE49-F238E27FC236}">
                <a16:creationId xmlns:a16="http://schemas.microsoft.com/office/drawing/2014/main" id="{623126FB-8EDD-46C0-A2AD-9983862075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B5E997-3CBD-4B8E-AB1A-9176C94880A7}" type="datetimeFigureOut">
              <a:rPr lang="en-US" smtClean="0"/>
              <a:t>5/28/2024</a:t>
            </a:fld>
            <a:endParaRPr lang="en-US"/>
          </a:p>
        </p:txBody>
      </p:sp>
      <p:sp>
        <p:nvSpPr>
          <p:cNvPr id="4" name="页脚占位符 3">
            <a:extLst>
              <a:ext uri="{FF2B5EF4-FFF2-40B4-BE49-F238E27FC236}">
                <a16:creationId xmlns:a16="http://schemas.microsoft.com/office/drawing/2014/main" id="{503BE1A3-891B-48CF-BA30-217C7F8542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a:extLst>
              <a:ext uri="{FF2B5EF4-FFF2-40B4-BE49-F238E27FC236}">
                <a16:creationId xmlns:a16="http://schemas.microsoft.com/office/drawing/2014/main" id="{2938191C-F291-407D-A42E-61FDE5CD02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905DF1-3502-4790-A994-0CB090449861}" type="slidenum">
              <a:rPr lang="en-US" smtClean="0"/>
              <a:t>‹#›</a:t>
            </a:fld>
            <a:endParaRPr lang="en-US"/>
          </a:p>
        </p:txBody>
      </p:sp>
    </p:spTree>
    <p:extLst>
      <p:ext uri="{BB962C8B-B14F-4D97-AF65-F5344CB8AC3E}">
        <p14:creationId xmlns:p14="http://schemas.microsoft.com/office/powerpoint/2010/main" val="2518808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AEEED-A535-4649-9BF7-2F6417B2D9D5}" type="datetimeFigureOut">
              <a:rPr lang="en-US" smtClean="0"/>
              <a:t>5/28/2024</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90578-853A-49A7-9C89-9D15F2571966}" type="slidenum">
              <a:rPr lang="en-US" smtClean="0"/>
              <a:t>‹#›</a:t>
            </a:fld>
            <a:endParaRPr lang="en-US"/>
          </a:p>
        </p:txBody>
      </p:sp>
    </p:spTree>
    <p:extLst>
      <p:ext uri="{BB962C8B-B14F-4D97-AF65-F5344CB8AC3E}">
        <p14:creationId xmlns:p14="http://schemas.microsoft.com/office/powerpoint/2010/main" val="420778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E31A0830-7958-478F-A687-980EFBB47EC2}"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6</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22087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ECC8D7-CBA9-4942-A0A8-AE98D582593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1E92B4C-662B-4799-8F02-697DE38BA4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2D090B7-7636-4FDB-B56B-C7B71C10C908}"/>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E9F9FD5D-B233-4781-BEE0-AB6355F8B00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E1523B5-789E-482B-9C94-392C0FFE3EE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07758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3F4072-FEF9-4866-8EEE-65E8D81A2EF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180A820-D474-4561-975C-811C7E33D6C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3205FBF-4E71-4C45-81B2-2C7F6C01CEDA}"/>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0298A7FB-F005-4701-A3A3-5D8D6929A02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0CEA949-89E0-4F0D-9A3D-C2717899AEB1}"/>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75995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3132534-78A8-46B2-8151-4D6DBAFBFA9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388D9A2-6F62-4C0D-B2F8-C8331FB9B480}"/>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7372871-EB58-42B3-A11D-F8EF0FC758EA}"/>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CADC6A23-58C8-424C-A46B-BBE446EE7B6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B869A2D-539F-4F2C-844A-26B3E2187F4F}"/>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74886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97933" y="85318"/>
            <a:ext cx="774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#163</a:t>
            </a:r>
          </a:p>
          <a:p>
            <a:r>
              <a:rPr lang="en-US" altLang="ko-KR" sz="1200" b="1" kern="1200" dirty="0" err="1">
                <a:solidFill>
                  <a:schemeClr val="tx1"/>
                </a:solidFill>
                <a:latin typeface="Arial "/>
                <a:ea typeface="+mn-ea"/>
                <a:cs typeface="Arial" panose="020B0604020202020204" pitchFamily="34" charset="0"/>
              </a:rPr>
              <a:t>Jeju</a:t>
            </a:r>
            <a:r>
              <a:rPr lang="en-US" altLang="ko-KR" sz="1200" b="1" kern="1200" dirty="0">
                <a:solidFill>
                  <a:schemeClr val="tx1"/>
                </a:solidFill>
                <a:latin typeface="Arial "/>
                <a:ea typeface="+mn-ea"/>
                <a:cs typeface="Arial" panose="020B0604020202020204" pitchFamily="34" charset="0"/>
              </a:rPr>
              <a:t>, Korea, May 27 – May 31, 2024</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914400" y="2130427"/>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054436635"/>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1258925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2322648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673DB3-D288-4A22-9D98-87249C6A40A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60C3A3E-2914-4F7C-B06B-354350CD5A67}"/>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97535B6-8E43-4962-99FB-18A2347A923F}"/>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CDC5A2D2-B7CF-4A24-8219-85D03C9FA37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7546A36-21DA-468D-ACC2-DA855E282EEA}"/>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324474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B29EC8-1710-4918-A3E1-8C6CEA681B7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E84D834-C2B7-4AF9-B29B-E7C27BFFB3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E68C6705-9124-4CFA-96D0-D9A5AEC119AE}"/>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E9BBF780-5C85-433F-9958-6E63A0CDBD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E79FF3C-0247-423B-A5E5-673D7459B62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635122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B7B356-2D1A-4B02-879A-1A7682C41E0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B40D7B1-6CFF-4063-9AEC-CDA64D0D3499}"/>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38F1751-1136-4735-80D0-897492142860}"/>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6843868-9FC0-462B-9BA8-20F71CE669B4}"/>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6" name="页脚占位符 5">
            <a:extLst>
              <a:ext uri="{FF2B5EF4-FFF2-40B4-BE49-F238E27FC236}">
                <a16:creationId xmlns:a16="http://schemas.microsoft.com/office/drawing/2014/main" id="{C64E4AFC-2463-4D00-84DF-D96896A198D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32E0AF5-DF71-4BA8-869D-77B1BAAE13A8}"/>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47726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8E86F4-D78C-4AF8-AF7B-0371043F278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2835A2C-3F55-415A-9D9D-086D31E72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2F42461-35C1-4E69-B5AE-4C86452A2BDE}"/>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9DB79BCA-653B-4799-8D71-D1DF4A3489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0820CF44-3713-4491-86D6-7C11F12C27B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75B969F-512A-4721-9B13-FE743CAD5B63}"/>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8" name="页脚占位符 7">
            <a:extLst>
              <a:ext uri="{FF2B5EF4-FFF2-40B4-BE49-F238E27FC236}">
                <a16:creationId xmlns:a16="http://schemas.microsoft.com/office/drawing/2014/main" id="{685C9223-41DA-4D7D-898C-8BBDE33C697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348A9D4-6080-410F-BD13-52357689D8EF}"/>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24659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0D571B-E0B9-42D5-9188-509678789D4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1B55D24-AF42-4C62-88A8-629722568715}"/>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4" name="页脚占位符 3">
            <a:extLst>
              <a:ext uri="{FF2B5EF4-FFF2-40B4-BE49-F238E27FC236}">
                <a16:creationId xmlns:a16="http://schemas.microsoft.com/office/drawing/2014/main" id="{46BA4E15-1B44-478F-A6A2-5FEDD4DA4A24}"/>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1A7F54A-1817-4035-A943-7FD0B633C4CC}"/>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399013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28E684A-B2C2-4D30-AB71-BA5FD58C727C}"/>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3" name="页脚占位符 2">
            <a:extLst>
              <a:ext uri="{FF2B5EF4-FFF2-40B4-BE49-F238E27FC236}">
                <a16:creationId xmlns:a16="http://schemas.microsoft.com/office/drawing/2014/main" id="{A7DE5B70-9ABC-425E-A02E-78326133C63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A1C89A9-3AD2-430C-A4A1-427B4D2DA545}"/>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82482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4C36C7-C142-4019-AC26-B1FC9A41AF0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890F08D-F06D-4F48-B5DF-9110BDD4EA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7283C88-B792-43A5-96DF-4C00A450E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D6E7F11-89E5-4824-9D99-5FF4C731FB90}"/>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6" name="页脚占位符 5">
            <a:extLst>
              <a:ext uri="{FF2B5EF4-FFF2-40B4-BE49-F238E27FC236}">
                <a16:creationId xmlns:a16="http://schemas.microsoft.com/office/drawing/2014/main" id="{BAF0F70E-B348-4AEF-AFD1-0EA806E2827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A089DFC-D1F4-4901-A23D-04CC14630949}"/>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408251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B76671-45D5-4AEA-89C4-920B26A8667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4BEF530-BE2F-478D-AB26-B538868C9B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29DA543-39D5-4214-B9F1-84BCA74F5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0CAA2D3-292B-4971-BC8E-186C58BD1521}"/>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6" name="页脚占位符 5">
            <a:extLst>
              <a:ext uri="{FF2B5EF4-FFF2-40B4-BE49-F238E27FC236}">
                <a16:creationId xmlns:a16="http://schemas.microsoft.com/office/drawing/2014/main" id="{146B8323-94A4-4957-8D66-55FDDF63BB8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CFB3AF5-DEBE-49DB-A924-F0E5CC14092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91425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AABB0C0-AF63-429C-BF40-D12D89CFF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D48AD09-8BDA-482C-B126-2239C54CE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FF15F66-F207-4DAF-A0D3-CA97E3409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21A58FDD-5A4F-4127-911A-369183F6E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F6F4BE9-99A5-449D-AA05-CE18EC878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2452706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787401" y="6373813"/>
            <a:ext cx="8225367"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dirty="0"/>
          </a:p>
        </p:txBody>
      </p:sp>
      <p:sp>
        <p:nvSpPr>
          <p:cNvPr id="1027"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1"/>
            <a:ext cx="111844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17551" y="6462714"/>
            <a:ext cx="729756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a:t>
            </a:r>
            <a:r>
              <a:rPr lang="en-US" altLang="de-DE" sz="1200" dirty="0">
                <a:solidFill>
                  <a:schemeClr val="bg1"/>
                </a:solidFill>
              </a:rPr>
              <a:t>#161  Athens, Greece, 26th Feb – 1st Mar 2024</a:t>
            </a:r>
            <a:endParaRPr lang="en-GB" altLang="ko-KR" sz="1200" spc="300" dirty="0">
              <a:solidFill>
                <a:schemeClr val="bg1"/>
              </a:solidFill>
            </a:endParaRPr>
          </a:p>
        </p:txBody>
      </p:sp>
      <p:sp>
        <p:nvSpPr>
          <p:cNvPr id="12" name="Oval 11"/>
          <p:cNvSpPr/>
          <p:nvPr userDrawn="1"/>
        </p:nvSpPr>
        <p:spPr bwMode="auto">
          <a:xfrm>
            <a:off x="11091334" y="6383338"/>
            <a:ext cx="681567"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dirty="0"/>
          </a:p>
          <a:p>
            <a:pPr>
              <a:defRPr/>
            </a:pPr>
            <a:endParaRPr lang="en-GB" altLang="en-US" sz="1000" dirty="0"/>
          </a:p>
        </p:txBody>
      </p:sp>
      <p:sp>
        <p:nvSpPr>
          <p:cNvPr id="1031" name="Rectangle 15"/>
          <p:cNvSpPr>
            <a:spLocks noChangeArrowheads="1"/>
          </p:cNvSpPr>
          <p:nvPr userDrawn="1"/>
        </p:nvSpPr>
        <p:spPr bwMode="auto">
          <a:xfrm>
            <a:off x="5448300" y="3303588"/>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dirty="0">
                <a:solidFill>
                  <a:schemeClr val="bg1"/>
                </a:solidFill>
              </a:rPr>
              <a:t>© 3GPP 2012</a:t>
            </a:r>
            <a:endParaRPr lang="en-GB" altLang="en-US" sz="1000" dirty="0"/>
          </a:p>
        </p:txBody>
      </p:sp>
      <p:sp>
        <p:nvSpPr>
          <p:cNvPr id="1032" name="Rectangle 16"/>
          <p:cNvSpPr>
            <a:spLocks noChangeArrowheads="1"/>
          </p:cNvSpPr>
          <p:nvPr userDrawn="1"/>
        </p:nvSpPr>
        <p:spPr bwMode="auto">
          <a:xfrm>
            <a:off x="9918701"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35118" y="415925"/>
            <a:ext cx="174413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1794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ftp/tsg_sa/WG2_Arch/TSGS2_163_Jeju_2024-05/Docs/S2-2406872.zip" TargetMode="External"/><Relationship Id="rId2" Type="http://schemas.openxmlformats.org/officeDocument/2006/relationships/hyperlink" Target="file:///E:\3GPP%20SA\Users\11131741\Downloads\Docs\S2-2405833.zi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00519" y="2194371"/>
            <a:ext cx="8452437" cy="1101329"/>
          </a:xfrm>
        </p:spPr>
        <p:txBody>
          <a:bodyPr>
            <a:noAutofit/>
          </a:bodyPr>
          <a:lstStyle/>
          <a:p>
            <a:pPr>
              <a:defRPr/>
            </a:pPr>
            <a:r>
              <a:rPr lang="en-US" altLang="zh-CN" sz="3600" b="1" dirty="0" err="1"/>
              <a:t>SoH</a:t>
            </a:r>
            <a:r>
              <a:rPr lang="en-US" altLang="zh-CN" sz="3600" b="1" dirty="0"/>
              <a:t> Questions for R19</a:t>
            </a:r>
            <a:r>
              <a:rPr lang="en-GB" altLang="zh-CN" sz="3600" b="1" dirty="0"/>
              <a:t> FS_</a:t>
            </a:r>
            <a:r>
              <a:rPr lang="en-US" altLang="zh-CN" sz="3600" b="1" dirty="0"/>
              <a:t>AIML_CN </a:t>
            </a:r>
            <a:endParaRPr lang="en-GB" sz="3600" b="1" dirty="0"/>
          </a:p>
        </p:txBody>
      </p:sp>
      <p:sp>
        <p:nvSpPr>
          <p:cNvPr id="6147" name="Subtitle 6"/>
          <p:cNvSpPr>
            <a:spLocks noGrp="1"/>
          </p:cNvSpPr>
          <p:nvPr>
            <p:ph type="subTitle" idx="1"/>
          </p:nvPr>
        </p:nvSpPr>
        <p:spPr>
          <a:xfrm>
            <a:off x="3065243" y="4006360"/>
            <a:ext cx="6400800" cy="1314450"/>
          </a:xfrm>
        </p:spPr>
        <p:txBody>
          <a:bodyPr/>
          <a:lstStyle/>
          <a:p>
            <a:pPr>
              <a:lnSpc>
                <a:spcPct val="80000"/>
              </a:lnSpc>
            </a:pPr>
            <a:endParaRPr lang="fr-FR" altLang="zh-CN" sz="1800" dirty="0">
              <a:latin typeface="Arial" panose="020B0604020202020204" pitchFamily="34" charset="0"/>
            </a:endParaRPr>
          </a:p>
          <a:p>
            <a:pPr>
              <a:lnSpc>
                <a:spcPct val="80000"/>
              </a:lnSpc>
            </a:pPr>
            <a:r>
              <a:rPr lang="fr-FR" altLang="zh-CN" sz="1800" dirty="0">
                <a:latin typeface="Arial" panose="020B0604020202020204" pitchFamily="34" charset="0"/>
              </a:rPr>
              <a:t>vivo (Rapporteur)</a:t>
            </a:r>
            <a:br>
              <a:rPr lang="en-US" altLang="en-US" sz="1800" dirty="0"/>
            </a:br>
            <a:r>
              <a:rPr lang="fr-FR" altLang="zh-CN" sz="1800" dirty="0">
                <a:latin typeface="Arial" panose="020B0604020202020204" pitchFamily="34" charset="0"/>
              </a:rPr>
              <a:t>MediaTek Inc. (Rapporteur)</a:t>
            </a: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74622" y="188423"/>
            <a:ext cx="11008101" cy="595223"/>
          </a:xfrm>
        </p:spPr>
        <p:txBody>
          <a:bodyPr>
            <a:normAutofit fontScale="90000"/>
          </a:bodyPr>
          <a:lstStyle/>
          <a:p>
            <a:r>
              <a:rPr lang="en-US" altLang="zh-CN" dirty="0"/>
              <a:t>KI#2: VFL terminology (1/3)</a:t>
            </a:r>
            <a:endParaRPr lang="zh-CN" altLang="en-US" dirty="0"/>
          </a:p>
        </p:txBody>
      </p:sp>
      <p:pic>
        <p:nvPicPr>
          <p:cNvPr id="9" name="图片 8">
            <a:extLst>
              <a:ext uri="{FF2B5EF4-FFF2-40B4-BE49-F238E27FC236}">
                <a16:creationId xmlns:a16="http://schemas.microsoft.com/office/drawing/2014/main" id="{FDEC8A56-2F8E-4313-8E7E-F87147AF0118}"/>
              </a:ext>
            </a:extLst>
          </p:cNvPr>
          <p:cNvPicPr>
            <a:picLocks noChangeAspect="1"/>
          </p:cNvPicPr>
          <p:nvPr/>
        </p:nvPicPr>
        <p:blipFill>
          <a:blip r:embed="rId2"/>
          <a:stretch>
            <a:fillRect/>
          </a:stretch>
        </p:blipFill>
        <p:spPr>
          <a:xfrm>
            <a:off x="318141" y="1296262"/>
            <a:ext cx="5716899" cy="3884815"/>
          </a:xfrm>
          <a:prstGeom prst="rect">
            <a:avLst/>
          </a:prstGeom>
        </p:spPr>
      </p:pic>
      <p:pic>
        <p:nvPicPr>
          <p:cNvPr id="10" name="图片 9">
            <a:extLst>
              <a:ext uri="{FF2B5EF4-FFF2-40B4-BE49-F238E27FC236}">
                <a16:creationId xmlns:a16="http://schemas.microsoft.com/office/drawing/2014/main" id="{55AAA5D8-CDAF-4CEC-8EA1-54795FB03F47}"/>
              </a:ext>
            </a:extLst>
          </p:cNvPr>
          <p:cNvPicPr>
            <a:picLocks noChangeAspect="1"/>
          </p:cNvPicPr>
          <p:nvPr/>
        </p:nvPicPr>
        <p:blipFill>
          <a:blip r:embed="rId3"/>
          <a:stretch>
            <a:fillRect/>
          </a:stretch>
        </p:blipFill>
        <p:spPr>
          <a:xfrm>
            <a:off x="6342096" y="1386830"/>
            <a:ext cx="5716899" cy="3683934"/>
          </a:xfrm>
          <a:prstGeom prst="rect">
            <a:avLst/>
          </a:prstGeom>
        </p:spPr>
      </p:pic>
      <p:cxnSp>
        <p:nvCxnSpPr>
          <p:cNvPr id="12" name="直接连接符 11">
            <a:extLst>
              <a:ext uri="{FF2B5EF4-FFF2-40B4-BE49-F238E27FC236}">
                <a16:creationId xmlns:a16="http://schemas.microsoft.com/office/drawing/2014/main" id="{CB5D0517-EAA3-4721-A8F4-786FF06D4E62}"/>
              </a:ext>
            </a:extLst>
          </p:cNvPr>
          <p:cNvCxnSpPr>
            <a:cxnSpLocks/>
          </p:cNvCxnSpPr>
          <p:nvPr/>
        </p:nvCxnSpPr>
        <p:spPr>
          <a:xfrm>
            <a:off x="6123706" y="1386830"/>
            <a:ext cx="0" cy="3938857"/>
          </a:xfrm>
          <a:prstGeom prst="line">
            <a:avLst/>
          </a:prstGeom>
          <a:ln w="34925">
            <a:solidFill>
              <a:srgbClr val="00B0F0"/>
            </a:solidFill>
            <a:prstDash val="lgDashDot"/>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04BD6C01-6271-45FF-9655-1285034D800C}"/>
              </a:ext>
            </a:extLst>
          </p:cNvPr>
          <p:cNvSpPr txBox="1"/>
          <p:nvPr/>
        </p:nvSpPr>
        <p:spPr>
          <a:xfrm>
            <a:off x="421178" y="5624945"/>
            <a:ext cx="11116882" cy="646331"/>
          </a:xfrm>
          <a:prstGeom prst="rect">
            <a:avLst/>
          </a:prstGeom>
          <a:noFill/>
        </p:spPr>
        <p:txBody>
          <a:bodyPr wrap="square" rtlCol="0">
            <a:spAutoFit/>
          </a:bodyPr>
          <a:lstStyle/>
          <a:p>
            <a:r>
              <a:rPr lang="en-US" b="1" dirty="0"/>
              <a:t>Based on NWM discussion, majority prefer to have VFL Server/VFL client and however it need to further discuss the definition for VFL Server/VFL client.</a:t>
            </a:r>
          </a:p>
        </p:txBody>
      </p:sp>
    </p:spTree>
    <p:extLst>
      <p:ext uri="{BB962C8B-B14F-4D97-AF65-F5344CB8AC3E}">
        <p14:creationId xmlns:p14="http://schemas.microsoft.com/office/powerpoint/2010/main" val="1187598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74622" y="188423"/>
            <a:ext cx="11008101" cy="595223"/>
          </a:xfrm>
        </p:spPr>
        <p:txBody>
          <a:bodyPr>
            <a:normAutofit fontScale="90000"/>
          </a:bodyPr>
          <a:lstStyle/>
          <a:p>
            <a:r>
              <a:rPr lang="en-US" altLang="zh-CN" dirty="0"/>
              <a:t>KI#2: VFL terminology (2/3)</a:t>
            </a:r>
            <a:endParaRPr lang="zh-CN" altLang="en-US" dirty="0"/>
          </a:p>
        </p:txBody>
      </p:sp>
      <p:graphicFrame>
        <p:nvGraphicFramePr>
          <p:cNvPr id="6" name="内容占位符 3">
            <a:extLst>
              <a:ext uri="{FF2B5EF4-FFF2-40B4-BE49-F238E27FC236}">
                <a16:creationId xmlns:a16="http://schemas.microsoft.com/office/drawing/2014/main" id="{65F5F654-FF09-448C-977E-12CC6D6C7B59}"/>
              </a:ext>
            </a:extLst>
          </p:cNvPr>
          <p:cNvGraphicFramePr>
            <a:graphicFrameLocks noGrp="1"/>
          </p:cNvGraphicFramePr>
          <p:nvPr>
            <p:ph idx="1"/>
            <p:custDataLst>
              <p:tags r:id="rId1"/>
            </p:custDataLst>
          </p:nvPr>
        </p:nvGraphicFramePr>
        <p:xfrm>
          <a:off x="274622" y="1034072"/>
          <a:ext cx="11423015" cy="5620818"/>
        </p:xfrm>
        <a:graphic>
          <a:graphicData uri="http://schemas.openxmlformats.org/drawingml/2006/table">
            <a:tbl>
              <a:tblPr firstRow="1" bandRow="1">
                <a:tableStyleId>{5C22544A-7EE6-4342-B048-85BDC9FD1C3A}</a:tableStyleId>
              </a:tblPr>
              <a:tblGrid>
                <a:gridCol w="1244600">
                  <a:extLst>
                    <a:ext uri="{9D8B030D-6E8A-4147-A177-3AD203B41FA5}">
                      <a16:colId xmlns:a16="http://schemas.microsoft.com/office/drawing/2014/main" val="20000"/>
                    </a:ext>
                  </a:extLst>
                </a:gridCol>
                <a:gridCol w="3392805">
                  <a:extLst>
                    <a:ext uri="{9D8B030D-6E8A-4147-A177-3AD203B41FA5}">
                      <a16:colId xmlns:a16="http://schemas.microsoft.com/office/drawing/2014/main" val="20001"/>
                    </a:ext>
                  </a:extLst>
                </a:gridCol>
                <a:gridCol w="2670711">
                  <a:extLst>
                    <a:ext uri="{9D8B030D-6E8A-4147-A177-3AD203B41FA5}">
                      <a16:colId xmlns:a16="http://schemas.microsoft.com/office/drawing/2014/main" val="20002"/>
                    </a:ext>
                  </a:extLst>
                </a:gridCol>
                <a:gridCol w="4114899">
                  <a:extLst>
                    <a:ext uri="{9D8B030D-6E8A-4147-A177-3AD203B41FA5}">
                      <a16:colId xmlns:a16="http://schemas.microsoft.com/office/drawing/2014/main" val="20003"/>
                    </a:ext>
                  </a:extLst>
                </a:gridCol>
              </a:tblGrid>
              <a:tr h="622098">
                <a:tc>
                  <a:txBody>
                    <a:bodyPr/>
                    <a:lstStyle/>
                    <a:p>
                      <a:pPr algn="ctr"/>
                      <a:endParaRPr lang="zh-CN" altLang="en-US" sz="1600" dirty="0"/>
                    </a:p>
                  </a:txBody>
                  <a:tcPr/>
                </a:tc>
                <a:tc>
                  <a:txBody>
                    <a:bodyPr/>
                    <a:lstStyle/>
                    <a:p>
                      <a:pPr algn="ctr"/>
                      <a:r>
                        <a:rPr lang="en-US" altLang="zh-CN" sz="1400" dirty="0"/>
                        <a:t>S2-2406316, China Mobile, ZTE, OPPO, CATT, vivo, Huawei, Sony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dirty="0"/>
                        <a:t>S2-2405948, Samsung</a:t>
                      </a:r>
                    </a:p>
                  </a:txBody>
                  <a:tcPr/>
                </a:tc>
                <a:tc>
                  <a:txBody>
                    <a:bodyPr/>
                    <a:lstStyle/>
                    <a:p>
                      <a:pPr marL="0" marR="0" lvl="0" algn="ctr" defTabSz="914400" rtl="0" eaLnBrk="1" fontAlgn="auto" latinLnBrk="0" hangingPunct="1">
                        <a:lnSpc>
                          <a:spcPct val="100000"/>
                        </a:lnSpc>
                        <a:spcBef>
                          <a:spcPts val="0"/>
                        </a:spcBef>
                        <a:spcAft>
                          <a:spcPts val="0"/>
                        </a:spcAft>
                        <a:buClrTx/>
                        <a:buSzTx/>
                        <a:buFontTx/>
                        <a:buNone/>
                        <a:defRPr/>
                      </a:pPr>
                      <a:r>
                        <a:rPr lang="en-US" altLang="zh-CN" sz="1400" dirty="0"/>
                        <a:t>S2-2406203, Ericsson</a:t>
                      </a:r>
                    </a:p>
                  </a:txBody>
                  <a:tcPr/>
                </a:tc>
                <a:extLst>
                  <a:ext uri="{0D108BD9-81ED-4DB2-BD59-A6C34878D82A}">
                    <a16:rowId xmlns:a16="http://schemas.microsoft.com/office/drawing/2014/main" val="10000"/>
                  </a:ext>
                </a:extLst>
              </a:tr>
              <a:tr h="1207601">
                <a:tc>
                  <a:txBody>
                    <a:bodyPr/>
                    <a:lstStyle/>
                    <a:p>
                      <a:pPr algn="l">
                        <a:buClrTx/>
                        <a:buSzTx/>
                        <a:buFontTx/>
                      </a:pPr>
                      <a:r>
                        <a:rPr lang="en-US" altLang="zh-CN" sz="1600" dirty="0"/>
                        <a:t>VFL Server</a:t>
                      </a:r>
                    </a:p>
                  </a:txBody>
                  <a:tcPr/>
                </a:tc>
                <a:tc>
                  <a:txBody>
                    <a:bodyPr/>
                    <a:lstStyle/>
                    <a:p>
                      <a:pPr marL="285750" indent="-285750" algn="l">
                        <a:buFont typeface="Arial" panose="020B0604020202020204" pitchFamily="34" charset="0"/>
                        <a:buChar char="•"/>
                      </a:pPr>
                      <a:r>
                        <a:rPr lang="en-US" altLang="zh-CN" sz="1600" dirty="0">
                          <a:sym typeface="+mn-ea"/>
                        </a:rPr>
                        <a:t>discovering and selecting VFL clients</a:t>
                      </a:r>
                      <a:endParaRPr lang="en-US" altLang="zh-CN" sz="1600" dirty="0"/>
                    </a:p>
                    <a:p>
                      <a:pPr marL="285750" indent="-285750" algn="l">
                        <a:buFont typeface="Arial" panose="020B0604020202020204" pitchFamily="34" charset="0"/>
                        <a:buChar char="•"/>
                      </a:pPr>
                      <a:r>
                        <a:rPr lang="en-US" altLang="zh-CN" sz="1600" dirty="0">
                          <a:sym typeface="+mn-ea"/>
                        </a:rPr>
                        <a:t>coordinating the VFL process</a:t>
                      </a:r>
                    </a:p>
                    <a:p>
                      <a:pPr marL="285750" indent="-285750" algn="l">
                        <a:buFont typeface="Arial" panose="020B0604020202020204" pitchFamily="34" charset="0"/>
                        <a:buChar char="•"/>
                      </a:pPr>
                      <a:r>
                        <a:rPr lang="zh-CN" altLang="en-US" sz="1600" dirty="0"/>
                        <a:t>integrating all the local training</a:t>
                      </a:r>
                      <a:r>
                        <a:rPr lang="en-US" altLang="zh-CN" sz="1600" dirty="0"/>
                        <a:t> and inference results</a:t>
                      </a:r>
                    </a:p>
                    <a:p>
                      <a:pPr marL="285750" indent="-285750" algn="l">
                        <a:buFont typeface="Arial" panose="020B0604020202020204" pitchFamily="34" charset="0"/>
                        <a:buChar char="•"/>
                      </a:pPr>
                      <a:r>
                        <a:rPr lang="en-US" altLang="zh-CN" sz="1600" dirty="0"/>
                        <a:t>access to labels</a:t>
                      </a:r>
                    </a:p>
                  </a:txBody>
                  <a:tcPr/>
                </a:tc>
                <a:tc>
                  <a:txBody>
                    <a:bodyPr/>
                    <a:lstStyle/>
                    <a:p>
                      <a:pPr marL="285750" indent="-285750" algn="l">
                        <a:buFont typeface="Arial" panose="020B0604020202020204" pitchFamily="34" charset="0"/>
                        <a:buChar char="•"/>
                      </a:pPr>
                      <a:r>
                        <a:rPr lang="en-US" altLang="zh-CN" sz="1600" dirty="0"/>
                        <a:t>discovering and selecting VFL clients</a:t>
                      </a:r>
                    </a:p>
                    <a:p>
                      <a:pPr marL="285750" indent="-285750" algn="l">
                        <a:buFont typeface="Arial" panose="020B0604020202020204" pitchFamily="34" charset="0"/>
                        <a:buChar char="•"/>
                      </a:pPr>
                      <a:r>
                        <a:rPr lang="en-US" altLang="zh-CN" sz="1600" dirty="0"/>
                        <a:t>coordinating the VFL process</a:t>
                      </a:r>
                    </a:p>
                  </a:txBody>
                  <a:tcPr/>
                </a:tc>
                <a:tc>
                  <a:txBody>
                    <a:bodyPr/>
                    <a:lstStyle/>
                    <a:p>
                      <a:pPr marL="285750" indent="-285750" algn="l">
                        <a:buClrTx/>
                        <a:buSzTx/>
                        <a:buFont typeface="Arial" panose="020B0604020202020204" pitchFamily="34" charset="0"/>
                        <a:buChar char="•"/>
                      </a:pPr>
                      <a:r>
                        <a:rPr lang="en-US" altLang="zh-CN" sz="1600" dirty="0"/>
                        <a:t>discovering and selecting VFL clients</a:t>
                      </a:r>
                    </a:p>
                    <a:p>
                      <a:pPr marL="285750" indent="-285750" algn="l">
                        <a:buClrTx/>
                        <a:buSzTx/>
                        <a:buFont typeface="Arial" panose="020B0604020202020204" pitchFamily="34" charset="0"/>
                        <a:buChar char="•"/>
                      </a:pPr>
                      <a:r>
                        <a:rPr lang="en-US" altLang="zh-CN" sz="1600" dirty="0"/>
                        <a:t>coordinateing the VFL process</a:t>
                      </a:r>
                    </a:p>
                  </a:txBody>
                  <a:tcPr/>
                </a:tc>
                <a:extLst>
                  <a:ext uri="{0D108BD9-81ED-4DB2-BD59-A6C34878D82A}">
                    <a16:rowId xmlns:a16="http://schemas.microsoft.com/office/drawing/2014/main" val="10001"/>
                  </a:ext>
                </a:extLst>
              </a:tr>
              <a:tr h="768474">
                <a:tc>
                  <a:txBody>
                    <a:bodyPr/>
                    <a:lstStyle/>
                    <a:p>
                      <a:pPr algn="l"/>
                      <a:r>
                        <a:rPr lang="en-US" altLang="zh-CN" sz="1600" dirty="0"/>
                        <a:t>VFL Client</a:t>
                      </a:r>
                    </a:p>
                  </a:txBody>
                  <a:tcPr/>
                </a:tc>
                <a:tc>
                  <a:txBody>
                    <a:bodyPr/>
                    <a:lstStyle/>
                    <a:p>
                      <a:pPr marL="285750" indent="-285750" algn="l">
                        <a:buFont typeface="Arial" panose="020B0604020202020204" pitchFamily="34" charset="0"/>
                        <a:buChar char="•"/>
                      </a:pPr>
                      <a:r>
                        <a:rPr lang="en-US" altLang="zh-CN" sz="1600" dirty="0">
                          <a:sym typeface="+mn-ea"/>
                        </a:rPr>
                        <a:t>performing local VFL training and inference</a:t>
                      </a:r>
                    </a:p>
                    <a:p>
                      <a:pPr marL="285750" indent="-285750" algn="l">
                        <a:buFont typeface="Arial" panose="020B0604020202020204" pitchFamily="34" charset="0"/>
                        <a:buChar char="•"/>
                      </a:pPr>
                      <a:r>
                        <a:rPr lang="en-US" altLang="zh-CN" sz="1600" dirty="0">
                          <a:solidFill>
                            <a:schemeClr val="tx1"/>
                          </a:solidFill>
                          <a:sym typeface="+mn-ea"/>
                        </a:rPr>
                        <a:t>without labels</a:t>
                      </a:r>
                      <a:endParaRPr lang="en-US" altLang="zh-CN" sz="1600" dirty="0">
                        <a:solidFill>
                          <a:schemeClr val="tx1"/>
                        </a:solidFill>
                      </a:endParaRPr>
                    </a:p>
                    <a:p>
                      <a:pPr marL="285750" indent="-285750" algn="l">
                        <a:buFont typeface="Arial" panose="020B0604020202020204" pitchFamily="34" charset="0"/>
                        <a:buChar char="•"/>
                      </a:pPr>
                      <a:r>
                        <a:rPr lang="en-US" altLang="zh-CN" sz="1600" dirty="0">
                          <a:solidFill>
                            <a:schemeClr val="tx1"/>
                          </a:solidFill>
                          <a:sym typeface="+mn-ea"/>
                        </a:rPr>
                        <a:t>access to input data</a:t>
                      </a:r>
                    </a:p>
                  </a:txBody>
                  <a:tcPr/>
                </a:tc>
                <a:tc>
                  <a:txBody>
                    <a:bodyPr/>
                    <a:lstStyle/>
                    <a:p>
                      <a:pPr marL="285750" indent="-285750" algn="l" defTabSz="914400" rtl="0" eaLnBrk="1" latinLnBrk="0" hangingPunct="1">
                        <a:buFont typeface="Arial" panose="020B0604020202020204" pitchFamily="34" charset="0"/>
                        <a:buChar char="•"/>
                      </a:pPr>
                      <a:r>
                        <a:rPr lang="en-US" altLang="zh-CN" sz="1600" kern="1200" dirty="0">
                          <a:solidFill>
                            <a:schemeClr val="dk1"/>
                          </a:solidFill>
                          <a:latin typeface="+mn-lt"/>
                          <a:ea typeface="+mn-ea"/>
                          <a:cs typeface="+mn-cs"/>
                        </a:rPr>
                        <a:t>performing local VFL training and inference</a:t>
                      </a:r>
                    </a:p>
                  </a:txBody>
                  <a:tcPr/>
                </a:tc>
                <a:tc>
                  <a:txBody>
                    <a:bodyPr/>
                    <a:lstStyle/>
                    <a:p>
                      <a:pPr marL="285750" marR="0" lvl="0" indent="-285750" algn="l" defTabSz="914400" rtl="0" eaLnBrk="1" fontAlgn="auto" latinLnBrk="0" hangingPunct="1">
                        <a:lnSpc>
                          <a:spcPct val="100000"/>
                        </a:lnSpc>
                        <a:spcBef>
                          <a:spcPts val="0"/>
                        </a:spcBef>
                        <a:buClrTx/>
                        <a:buSzTx/>
                        <a:buFont typeface="Arial" panose="020B0604020202020204" pitchFamily="34" charset="0"/>
                        <a:buChar char="•"/>
                      </a:pPr>
                      <a:r>
                        <a:rPr lang="en-US" altLang="zh-CN" sz="1600" kern="1200" dirty="0">
                          <a:solidFill>
                            <a:schemeClr val="dk1"/>
                          </a:solidFill>
                          <a:latin typeface="+mn-lt"/>
                          <a:ea typeface="+mn-ea"/>
                          <a:cs typeface="+mn-cs"/>
                        </a:rPr>
                        <a:t>same as </a:t>
                      </a:r>
                      <a:r>
                        <a:rPr lang="en-US" altLang="zh-CN" sz="1600" dirty="0">
                          <a:sym typeface="+mn-ea"/>
                        </a:rPr>
                        <a:t>VFL Passive Participant</a:t>
                      </a:r>
                      <a:endParaRPr lang="en-US" altLang="zh-CN" sz="1600" dirty="0"/>
                    </a:p>
                    <a:p>
                      <a:pPr marL="0" marR="0" lvl="0" algn="l" defTabSz="914400" rtl="0" eaLnBrk="1" fontAlgn="auto" latinLnBrk="0" hangingPunct="1">
                        <a:lnSpc>
                          <a:spcPct val="100000"/>
                        </a:lnSpc>
                        <a:spcBef>
                          <a:spcPts val="0"/>
                        </a:spcBef>
                        <a:buClrTx/>
                        <a:buSzTx/>
                        <a:buFontTx/>
                        <a:buNone/>
                      </a:pPr>
                      <a:endParaRPr lang="en-US" altLang="zh-CN" sz="16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427165">
                <a:tc>
                  <a:txBody>
                    <a:bodyPr/>
                    <a:lstStyle/>
                    <a:p>
                      <a:pPr algn="l"/>
                      <a:r>
                        <a:rPr lang="en-US" altLang="zh-CN" sz="1600" dirty="0"/>
                        <a:t>VFL Active Participant</a:t>
                      </a:r>
                    </a:p>
                  </a:txBody>
                  <a:tcPr/>
                </a:tc>
                <a:tc>
                  <a:txBody>
                    <a:bodyPr/>
                    <a:lstStyle/>
                    <a:p>
                      <a:pPr marL="0" indent="0" algn="l">
                        <a:buFontTx/>
                        <a:buNone/>
                      </a:pPr>
                      <a:r>
                        <a:rPr lang="en-US" altLang="zh-CN" sz="1600" dirty="0">
                          <a:solidFill>
                            <a:schemeClr val="tx1"/>
                          </a:solidFill>
                        </a:rPr>
                        <a:t>N/A</a:t>
                      </a:r>
                    </a:p>
                  </a:txBody>
                  <a:tcPr/>
                </a:tc>
                <a:tc>
                  <a:txBody>
                    <a:bodyPr/>
                    <a:lstStyle/>
                    <a:p>
                      <a:pPr marL="285750" indent="-285750" algn="l">
                        <a:buFont typeface="Arial" panose="020B0604020202020204" pitchFamily="34" charset="0"/>
                        <a:buChar char="•"/>
                      </a:pPr>
                      <a:r>
                        <a:rPr lang="en-US" altLang="zh-CN" sz="1600" dirty="0"/>
                        <a:t>access to labels</a:t>
                      </a:r>
                    </a:p>
                    <a:p>
                      <a:pPr marL="285750" indent="-285750" algn="l">
                        <a:buFont typeface="Arial" panose="020B0604020202020204" pitchFamily="34" charset="0"/>
                        <a:buChar char="•"/>
                      </a:pPr>
                      <a:r>
                        <a:rPr lang="en-US" altLang="zh-CN" sz="1600" dirty="0"/>
                        <a:t>may have related input data</a:t>
                      </a:r>
                    </a:p>
                  </a:txBody>
                  <a:tcPr/>
                </a:tc>
                <a:tc>
                  <a:txBody>
                    <a:bodyPr/>
                    <a:lstStyle/>
                    <a:p>
                      <a:pPr marL="285750" indent="-285750" algn="l">
                        <a:buFont typeface="Arial" panose="020B0604020202020204" pitchFamily="34" charset="0"/>
                        <a:buChar char="•"/>
                      </a:pPr>
                      <a:r>
                        <a:rPr lang="en-US" altLang="zh-CN" sz="1600" dirty="0">
                          <a:sym typeface="+mn-ea"/>
                        </a:rPr>
                        <a:t>may have related input data</a:t>
                      </a:r>
                    </a:p>
                    <a:p>
                      <a:pPr marL="285750" indent="-285750" algn="l">
                        <a:buFont typeface="Arial" panose="020B0604020202020204" pitchFamily="34" charset="0"/>
                        <a:buChar char="•"/>
                      </a:pPr>
                      <a:r>
                        <a:rPr lang="en-US" altLang="zh-CN" sz="1600" dirty="0"/>
                        <a:t>generating the output(i.e. analytics ID)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dirty="0">
                          <a:solidFill>
                            <a:srgbClr val="FF0000"/>
                          </a:solidFill>
                          <a:sym typeface="+mn-ea"/>
                        </a:rPr>
                        <a:t>access to labels (either available, calculated locally or may be retrieved from )</a:t>
                      </a:r>
                      <a:endParaRPr lang="en-US" altLang="zh-CN" sz="1600" dirty="0">
                        <a:solidFill>
                          <a:srgbClr val="FF0000"/>
                        </a:solidFill>
                      </a:endParaRPr>
                    </a:p>
                    <a:p>
                      <a:pPr marL="285750" indent="-285750" algn="l">
                        <a:buFont typeface="Arial" panose="020B0604020202020204" pitchFamily="34" charset="0"/>
                        <a:buChar char="•"/>
                      </a:pPr>
                      <a:r>
                        <a:rPr lang="en-US" altLang="zh-CN" sz="1600" dirty="0">
                          <a:solidFill>
                            <a:srgbClr val="FF0000"/>
                          </a:solidFill>
                        </a:rPr>
                        <a:t>overseeing loss value (either locally or in another participant)</a:t>
                      </a:r>
                    </a:p>
                  </a:txBody>
                  <a:tcPr/>
                </a:tc>
                <a:extLst>
                  <a:ext uri="{0D108BD9-81ED-4DB2-BD59-A6C34878D82A}">
                    <a16:rowId xmlns:a16="http://schemas.microsoft.com/office/drawing/2014/main" val="10003"/>
                  </a:ext>
                </a:extLst>
              </a:tr>
              <a:tr h="548910">
                <a:tc>
                  <a:txBody>
                    <a:bodyPr/>
                    <a:lstStyle/>
                    <a:p>
                      <a:pPr algn="l"/>
                      <a:r>
                        <a:rPr lang="en-US" altLang="zh-CN" sz="1600" dirty="0"/>
                        <a:t>VFL Passive Participant</a:t>
                      </a:r>
                    </a:p>
                  </a:txBody>
                  <a:tcPr/>
                </a:tc>
                <a:tc>
                  <a:txBody>
                    <a:bodyPr/>
                    <a:lstStyle/>
                    <a:p>
                      <a:pPr marL="0" indent="0" algn="l">
                        <a:buFontTx/>
                        <a:buNone/>
                      </a:pPr>
                      <a:r>
                        <a:rPr lang="en-US" altLang="zh-CN" sz="1600" dirty="0">
                          <a:solidFill>
                            <a:schemeClr val="tx1"/>
                          </a:solidFill>
                          <a:sym typeface="+mn-ea"/>
                        </a:rPr>
                        <a:t>N/A</a:t>
                      </a:r>
                    </a:p>
                  </a:txBody>
                  <a:tcPr/>
                </a:tc>
                <a:tc>
                  <a:txBody>
                    <a:bodyPr/>
                    <a:lstStyle/>
                    <a:p>
                      <a:pPr marL="285750" indent="-285750" algn="l">
                        <a:buFont typeface="Arial" panose="020B0604020202020204" pitchFamily="34" charset="0"/>
                        <a:buChar char="•"/>
                      </a:pPr>
                      <a:r>
                        <a:rPr lang="en-US" altLang="zh-CN" sz="1600" dirty="0">
                          <a:solidFill>
                            <a:schemeClr val="tx1"/>
                          </a:solidFill>
                        </a:rPr>
                        <a:t>without labels</a:t>
                      </a:r>
                    </a:p>
                    <a:p>
                      <a:pPr marL="285750" indent="-285750" algn="l">
                        <a:buFont typeface="Arial" panose="020B0604020202020204" pitchFamily="34" charset="0"/>
                        <a:buChar char="•"/>
                      </a:pPr>
                      <a:r>
                        <a:rPr lang="en-US" altLang="zh-CN" sz="1600" dirty="0">
                          <a:solidFill>
                            <a:schemeClr val="tx1"/>
                          </a:solidFill>
                        </a:rPr>
                        <a:t>access to input data</a:t>
                      </a:r>
                    </a:p>
                  </a:txBody>
                  <a:tcPr/>
                </a:tc>
                <a:tc>
                  <a:txBody>
                    <a:bodyPr/>
                    <a:lstStyle/>
                    <a:p>
                      <a:pPr marL="285750" indent="-285750" algn="l">
                        <a:buFont typeface="Arial" panose="020B0604020202020204" pitchFamily="34" charset="0"/>
                        <a:buChar char="•"/>
                      </a:pPr>
                      <a:r>
                        <a:rPr lang="en-US" altLang="zh-CN" sz="1600" dirty="0">
                          <a:solidFill>
                            <a:schemeClr val="tx1"/>
                          </a:solidFill>
                          <a:sym typeface="+mn-ea"/>
                        </a:rPr>
                        <a:t>without labels</a:t>
                      </a:r>
                      <a:endParaRPr lang="en-US" altLang="zh-CN" sz="1600" dirty="0">
                        <a:solidFill>
                          <a:schemeClr val="tx1"/>
                        </a:solidFill>
                      </a:endParaRPr>
                    </a:p>
                    <a:p>
                      <a:pPr marL="285750" indent="-285750" algn="l">
                        <a:buFont typeface="Arial" panose="020B0604020202020204" pitchFamily="34" charset="0"/>
                        <a:buChar char="•"/>
                      </a:pPr>
                      <a:r>
                        <a:rPr lang="en-US" altLang="zh-CN" sz="1600" dirty="0">
                          <a:solidFill>
                            <a:schemeClr val="tx1"/>
                          </a:solidFill>
                          <a:sym typeface="+mn-ea"/>
                        </a:rPr>
                        <a:t>access to input data</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3763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88DB68-B26F-4055-A473-58858A99C3C0}"/>
              </a:ext>
            </a:extLst>
          </p:cNvPr>
          <p:cNvSpPr>
            <a:spLocks noGrp="1"/>
          </p:cNvSpPr>
          <p:nvPr>
            <p:ph type="title"/>
          </p:nvPr>
        </p:nvSpPr>
        <p:spPr>
          <a:xfrm>
            <a:off x="326967" y="99113"/>
            <a:ext cx="11748769" cy="989222"/>
          </a:xfrm>
        </p:spPr>
        <p:txBody>
          <a:bodyPr>
            <a:normAutofit/>
          </a:bodyPr>
          <a:lstStyle/>
          <a:p>
            <a:r>
              <a:rPr lang="en-US" altLang="zh-CN" dirty="0"/>
              <a:t>KI#2:VFL training and VFL inference capability</a:t>
            </a:r>
            <a:endParaRPr lang="zh-CN" altLang="en-US" dirty="0"/>
          </a:p>
        </p:txBody>
      </p:sp>
      <p:sp>
        <p:nvSpPr>
          <p:cNvPr id="5" name="矩形 4">
            <a:extLst>
              <a:ext uri="{FF2B5EF4-FFF2-40B4-BE49-F238E27FC236}">
                <a16:creationId xmlns:a16="http://schemas.microsoft.com/office/drawing/2014/main" id="{AAB5BBAE-33E0-4C74-B0D2-705D3763AF6C}"/>
              </a:ext>
            </a:extLst>
          </p:cNvPr>
          <p:cNvSpPr/>
          <p:nvPr/>
        </p:nvSpPr>
        <p:spPr>
          <a:xfrm>
            <a:off x="393469" y="4433296"/>
            <a:ext cx="11405062" cy="2308324"/>
          </a:xfrm>
          <a:prstGeom prst="rect">
            <a:avLst/>
          </a:prstGeom>
        </p:spPr>
        <p:txBody>
          <a:bodyPr wrap="square">
            <a:spAutoFit/>
          </a:bodyPr>
          <a:lstStyle/>
          <a:p>
            <a:r>
              <a:rPr lang="en-US" altLang="zh-CN" b="1" dirty="0"/>
              <a:t>Observation</a:t>
            </a:r>
          </a:p>
          <a:p>
            <a:pPr marL="285750" indent="-285750">
              <a:buFont typeface="等线" panose="02010600030101010101" pitchFamily="2" charset="-122"/>
              <a:buChar char="–"/>
            </a:pPr>
            <a:r>
              <a:rPr lang="en-US" altLang="zh-CN" strike="sngStrike" dirty="0"/>
              <a:t>Both options are technically correct </a:t>
            </a:r>
            <a:r>
              <a:rPr lang="en-US" altLang="zh-CN" dirty="0"/>
              <a:t>and majority</a:t>
            </a:r>
            <a:r>
              <a:rPr lang="en-US" altLang="zh-CN" b="1" dirty="0"/>
              <a:t> </a:t>
            </a:r>
            <a:r>
              <a:rPr lang="en-US" altLang="zh-CN" dirty="0"/>
              <a:t>prefer to have a simple solution in R19 due to limited time </a:t>
            </a:r>
            <a:r>
              <a:rPr lang="en-US" altLang="zh-CN" b="1" dirty="0"/>
              <a:t>	</a:t>
            </a:r>
          </a:p>
          <a:p>
            <a:endParaRPr lang="en-US" altLang="zh-CN" b="1" dirty="0"/>
          </a:p>
          <a:p>
            <a:r>
              <a:rPr lang="en-US" altLang="zh-CN" b="1" dirty="0"/>
              <a:t>Way forward</a:t>
            </a:r>
          </a:p>
          <a:p>
            <a:pPr marL="285750" indent="-285750">
              <a:buFont typeface="等线" panose="02010600030101010101" pitchFamily="2" charset="-122"/>
              <a:buChar char="–"/>
            </a:pPr>
            <a:r>
              <a:rPr lang="en-US" altLang="zh-CN" dirty="0"/>
              <a:t>Due to limited time and for the sake of simplicity, NWDAF with VFL capability contains both MTLF and </a:t>
            </a:r>
            <a:r>
              <a:rPr lang="en-US" altLang="zh-CN" dirty="0" err="1"/>
              <a:t>AnLF</a:t>
            </a:r>
            <a:r>
              <a:rPr lang="en-US" altLang="zh-CN" dirty="0"/>
              <a:t> in this release, i.e. VFL server and VFL client supports both VFL training capability and VFL inference capability. </a:t>
            </a:r>
          </a:p>
          <a:p>
            <a:pPr marL="285750" indent="-285750">
              <a:buFont typeface="等线" panose="02010600030101010101" pitchFamily="2" charset="-122"/>
              <a:buChar char="–"/>
            </a:pPr>
            <a:r>
              <a:rPr lang="en-GB" altLang="zh-CN" dirty="0"/>
              <a:t>Regarding whether and how </a:t>
            </a:r>
            <a:r>
              <a:rPr lang="en-US" altLang="zh-CN" dirty="0"/>
              <a:t>VFL server and VFL client support VFL training capability and VFL inference capability separately is FFS and deferred to normative phase.  </a:t>
            </a:r>
          </a:p>
        </p:txBody>
      </p:sp>
      <p:pic>
        <p:nvPicPr>
          <p:cNvPr id="3" name="图片 2">
            <a:extLst>
              <a:ext uri="{FF2B5EF4-FFF2-40B4-BE49-F238E27FC236}">
                <a16:creationId xmlns:a16="http://schemas.microsoft.com/office/drawing/2014/main" id="{367DB88E-EA39-4724-8899-7F61FC9F5D91}"/>
              </a:ext>
            </a:extLst>
          </p:cNvPr>
          <p:cNvPicPr>
            <a:picLocks noChangeAspect="1"/>
          </p:cNvPicPr>
          <p:nvPr/>
        </p:nvPicPr>
        <p:blipFill>
          <a:blip r:embed="rId2"/>
          <a:stretch>
            <a:fillRect/>
          </a:stretch>
        </p:blipFill>
        <p:spPr>
          <a:xfrm>
            <a:off x="487681" y="958734"/>
            <a:ext cx="10817628" cy="3491345"/>
          </a:xfrm>
          <a:prstGeom prst="rect">
            <a:avLst/>
          </a:prstGeom>
        </p:spPr>
      </p:pic>
    </p:spTree>
    <p:extLst>
      <p:ext uri="{BB962C8B-B14F-4D97-AF65-F5344CB8AC3E}">
        <p14:creationId xmlns:p14="http://schemas.microsoft.com/office/powerpoint/2010/main" val="176236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81355" y="135705"/>
            <a:ext cx="11656088" cy="401623"/>
          </a:xfrm>
        </p:spPr>
        <p:txBody>
          <a:bodyPr>
            <a:noAutofit/>
          </a:bodyPr>
          <a:lstStyle/>
          <a:p>
            <a:r>
              <a:rPr lang="en-US" altLang="zh-CN" sz="3300" dirty="0"/>
              <a:t>KI#3: NWDAF-assisted policy control and QoS enhancement(1/3)</a:t>
            </a:r>
            <a:endParaRPr lang="zh-CN" altLang="en-US" sz="3300" dirty="0"/>
          </a:p>
        </p:txBody>
      </p:sp>
      <p:graphicFrame>
        <p:nvGraphicFramePr>
          <p:cNvPr id="4" name="表格 3">
            <a:extLst>
              <a:ext uri="{FF2B5EF4-FFF2-40B4-BE49-F238E27FC236}">
                <a16:creationId xmlns:a16="http://schemas.microsoft.com/office/drawing/2014/main" id="{FF70B0F6-8ED4-4598-B210-5C5B2C544402}"/>
              </a:ext>
            </a:extLst>
          </p:cNvPr>
          <p:cNvGraphicFramePr>
            <a:graphicFrameLocks noGrp="1"/>
          </p:cNvGraphicFramePr>
          <p:nvPr/>
        </p:nvGraphicFramePr>
        <p:xfrm>
          <a:off x="182250" y="654366"/>
          <a:ext cx="11827498" cy="4602480"/>
        </p:xfrm>
        <a:graphic>
          <a:graphicData uri="http://schemas.openxmlformats.org/drawingml/2006/table">
            <a:tbl>
              <a:tblPr firstRow="1" bandRow="1">
                <a:tableStyleId>{5C22544A-7EE6-4342-B048-85BDC9FD1C3A}</a:tableStyleId>
              </a:tblPr>
              <a:tblGrid>
                <a:gridCol w="808607">
                  <a:extLst>
                    <a:ext uri="{9D8B030D-6E8A-4147-A177-3AD203B41FA5}">
                      <a16:colId xmlns:a16="http://schemas.microsoft.com/office/drawing/2014/main" val="2916016906"/>
                    </a:ext>
                  </a:extLst>
                </a:gridCol>
                <a:gridCol w="2843682">
                  <a:extLst>
                    <a:ext uri="{9D8B030D-6E8A-4147-A177-3AD203B41FA5}">
                      <a16:colId xmlns:a16="http://schemas.microsoft.com/office/drawing/2014/main" val="1122034651"/>
                    </a:ext>
                  </a:extLst>
                </a:gridCol>
                <a:gridCol w="2698567">
                  <a:extLst>
                    <a:ext uri="{9D8B030D-6E8A-4147-A177-3AD203B41FA5}">
                      <a16:colId xmlns:a16="http://schemas.microsoft.com/office/drawing/2014/main" val="2462018966"/>
                    </a:ext>
                  </a:extLst>
                </a:gridCol>
                <a:gridCol w="2738321">
                  <a:extLst>
                    <a:ext uri="{9D8B030D-6E8A-4147-A177-3AD203B41FA5}">
                      <a16:colId xmlns:a16="http://schemas.microsoft.com/office/drawing/2014/main" val="1920301703"/>
                    </a:ext>
                  </a:extLst>
                </a:gridCol>
                <a:gridCol w="2738321">
                  <a:extLst>
                    <a:ext uri="{9D8B030D-6E8A-4147-A177-3AD203B41FA5}">
                      <a16:colId xmlns:a16="http://schemas.microsoft.com/office/drawing/2014/main" val="2253080561"/>
                    </a:ext>
                  </a:extLst>
                </a:gridCol>
              </a:tblGrid>
              <a:tr h="370840">
                <a:tc>
                  <a:txBody>
                    <a:bodyPr/>
                    <a:lstStyle/>
                    <a:p>
                      <a:endParaRPr lang="zh-CN" altLang="en-US" dirty="0"/>
                    </a:p>
                  </a:txBody>
                  <a:tcPr/>
                </a:tc>
                <a:tc>
                  <a:txBody>
                    <a:bodyPr/>
                    <a:lstStyle/>
                    <a:p>
                      <a:pPr algn="ctr"/>
                      <a:r>
                        <a:rPr lang="en-US" altLang="zh-CN" dirty="0"/>
                        <a:t>Alt a: Assistance information in NWDAF</a:t>
                      </a:r>
                      <a:endParaRPr lang="zh-CN" altLang="en-US" dirty="0"/>
                    </a:p>
                  </a:txBody>
                  <a:tcPr/>
                </a:tc>
                <a:tc>
                  <a:txBody>
                    <a:bodyPr/>
                    <a:lstStyle/>
                    <a:p>
                      <a:pPr algn="ctr"/>
                      <a:r>
                        <a:rPr lang="en-US" altLang="zh-CN" dirty="0"/>
                        <a:t>Alt b: Recommendation in NWDAF</a:t>
                      </a:r>
                      <a:endParaRPr lang="zh-CN" altLang="en-US" dirty="0"/>
                    </a:p>
                  </a:txBody>
                  <a:tcPr/>
                </a:tc>
                <a:tc>
                  <a:txBody>
                    <a:bodyPr/>
                    <a:lstStyle/>
                    <a:p>
                      <a:pPr algn="ctr"/>
                      <a:r>
                        <a:rPr lang="en-US" altLang="zh-CN" dirty="0"/>
                        <a:t>Alt c: Reinforcement Learning in PCF</a:t>
                      </a:r>
                      <a:endParaRPr lang="zh-CN" altLang="en-US" dirty="0"/>
                    </a:p>
                  </a:txBody>
                  <a:tcPr/>
                </a:tc>
                <a:tc>
                  <a:txBody>
                    <a:bodyPr/>
                    <a:lstStyle/>
                    <a:p>
                      <a:pPr algn="ctr"/>
                      <a:r>
                        <a:rPr lang="en-GB" altLang="zh-CN" dirty="0"/>
                        <a:t>Alt d: PDU set assistance via NWDAF </a:t>
                      </a:r>
                      <a:endParaRPr lang="zh-CN" altLang="en-US" dirty="0"/>
                    </a:p>
                  </a:txBody>
                  <a:tcPr/>
                </a:tc>
                <a:extLst>
                  <a:ext uri="{0D108BD9-81ED-4DB2-BD59-A6C34878D82A}">
                    <a16:rowId xmlns:a16="http://schemas.microsoft.com/office/drawing/2014/main" val="3427447624"/>
                  </a:ext>
                </a:extLst>
              </a:tr>
              <a:tr h="370840">
                <a:tc>
                  <a:txBody>
                    <a:bodyPr/>
                    <a:lstStyle/>
                    <a:p>
                      <a:r>
                        <a:rPr lang="en-US" altLang="zh-CN" sz="1400" dirty="0"/>
                        <a:t>Goal</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kern="1200" dirty="0">
                          <a:solidFill>
                            <a:schemeClr val="dk1"/>
                          </a:solidFill>
                          <a:effectLst/>
                          <a:latin typeface="+mn-lt"/>
                          <a:ea typeface="+mn-ea"/>
                          <a:cs typeface="+mn-cs"/>
                        </a:rPr>
                        <a:t>Assist PCF in QoS determination and modification of QoS parameters</a:t>
                      </a:r>
                      <a:endParaRPr lang="zh-CN" altLang="en-US" sz="1400" kern="1200" dirty="0">
                        <a:solidFill>
                          <a:schemeClr val="dk1"/>
                        </a:solidFill>
                        <a:latin typeface="+mn-lt"/>
                        <a:ea typeface="+mn-ea"/>
                        <a:cs typeface="+mn-cs"/>
                      </a:endParaRPr>
                    </a:p>
                  </a:txBody>
                  <a:tcPr/>
                </a:tc>
                <a:tc>
                  <a:txBody>
                    <a:bodyPr/>
                    <a:lstStyle/>
                    <a:p>
                      <a:r>
                        <a:rPr lang="en-US" altLang="zh-CN" sz="1400" kern="1200" dirty="0">
                          <a:solidFill>
                            <a:schemeClr val="dk1"/>
                          </a:solidFill>
                          <a:latin typeface="+mn-lt"/>
                          <a:ea typeface="+mn-ea"/>
                          <a:cs typeface="+mn-cs"/>
                        </a:rPr>
                        <a:t>recommend the action that could be taken by the PCF directly </a:t>
                      </a:r>
                      <a:endParaRPr lang="zh-CN" altLang="en-US" sz="1400" kern="1200" dirty="0">
                        <a:solidFill>
                          <a:schemeClr val="dk1"/>
                        </a:solidFill>
                        <a:latin typeface="+mn-lt"/>
                        <a:ea typeface="+mn-ea"/>
                        <a:cs typeface="+mn-cs"/>
                      </a:endParaRPr>
                    </a:p>
                  </a:txBody>
                  <a:tcPr/>
                </a:tc>
                <a:tc>
                  <a:txBody>
                    <a:bodyPr/>
                    <a:lstStyle/>
                    <a:p>
                      <a:r>
                        <a:rPr lang="en-US" altLang="zh-CN" sz="1400" kern="1200" dirty="0">
                          <a:solidFill>
                            <a:schemeClr val="dk1"/>
                          </a:solidFill>
                          <a:latin typeface="+mn-lt"/>
                          <a:ea typeface="+mn-ea"/>
                          <a:cs typeface="+mn-cs"/>
                        </a:rPr>
                        <a:t>Provide NW state and reward to PCF to learn </a:t>
                      </a:r>
                      <a:r>
                        <a:rPr lang="en-GB" altLang="zh-CN" sz="1400" kern="1200" dirty="0">
                          <a:solidFill>
                            <a:schemeClr val="dk1"/>
                          </a:solidFill>
                          <a:effectLst/>
                          <a:latin typeface="+mn-lt"/>
                          <a:ea typeface="+mn-ea"/>
                          <a:cs typeface="+mn-cs"/>
                        </a:rPr>
                        <a:t>appropriate actions</a:t>
                      </a:r>
                      <a:r>
                        <a:rPr lang="en-US" altLang="zh-CN" sz="1400" kern="1200" dirty="0">
                          <a:solidFill>
                            <a:schemeClr val="dk1"/>
                          </a:solidFill>
                          <a:latin typeface="+mn-lt"/>
                          <a:ea typeface="+mn-ea"/>
                          <a:cs typeface="+mn-cs"/>
                        </a:rPr>
                        <a:t> </a:t>
                      </a:r>
                      <a:endParaRPr lang="zh-CN" altLang="en-US" sz="1400" kern="1200" dirty="0">
                        <a:solidFill>
                          <a:schemeClr val="dk1"/>
                        </a:solidFill>
                        <a:latin typeface="+mn-lt"/>
                        <a:ea typeface="+mn-ea"/>
                        <a:cs typeface="+mn-cs"/>
                      </a:endParaRPr>
                    </a:p>
                  </a:txBody>
                  <a:tcPr/>
                </a:tc>
                <a:tc>
                  <a:txBody>
                    <a:bodyPr/>
                    <a:lstStyle/>
                    <a:p>
                      <a:r>
                        <a:rPr lang="en-GB" altLang="zh-CN" sz="1400" kern="1200">
                          <a:solidFill>
                            <a:schemeClr val="dk1"/>
                          </a:solidFill>
                          <a:latin typeface="+mn-lt"/>
                          <a:ea typeface="+mn-ea"/>
                          <a:cs typeface="+mn-cs"/>
                        </a:rPr>
                        <a:t>Assist PCF in determination of default PDU set QoS </a:t>
                      </a:r>
                      <a:r>
                        <a:rPr lang="en-GB" altLang="zh-CN" sz="1400" kern="1200">
                          <a:solidFill>
                            <a:schemeClr val="dk1"/>
                          </a:solidFill>
                          <a:highlight>
                            <a:srgbClr val="00FFFF"/>
                          </a:highlight>
                          <a:latin typeface="+mn-lt"/>
                          <a:ea typeface="+mn-ea"/>
                          <a:cs typeface="+mn-cs"/>
                        </a:rPr>
                        <a:t>parameters</a:t>
                      </a:r>
                      <a:r>
                        <a:rPr lang="en-GB" altLang="zh-CN" sz="1400" kern="1200">
                          <a:solidFill>
                            <a:schemeClr val="dk1"/>
                          </a:solidFill>
                          <a:latin typeface="+mn-lt"/>
                          <a:ea typeface="+mn-ea"/>
                          <a:cs typeface="+mn-cs"/>
                        </a:rPr>
                        <a:t> </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481064321"/>
                  </a:ext>
                </a:extLst>
              </a:tr>
              <a:tr h="370840">
                <a:tc rowSpan="4">
                  <a:txBody>
                    <a:bodyPr/>
                    <a:lstStyle/>
                    <a:p>
                      <a:r>
                        <a:rPr lang="en-US" altLang="zh-CN" sz="1400" dirty="0"/>
                        <a:t>Output</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One or multiple set(s) of candidate QoS parameters</a:t>
                      </a:r>
                      <a:endParaRPr lang="zh-CN" altLang="en-US" sz="1400" kern="1200" dirty="0">
                        <a:solidFill>
                          <a:schemeClr val="dk1"/>
                        </a:solidFill>
                        <a:latin typeface="+mn-lt"/>
                        <a:ea typeface="+mn-ea"/>
                        <a:cs typeface="+mn-cs"/>
                      </a:endParaRPr>
                    </a:p>
                  </a:txBody>
                  <a:tcPr/>
                </a:tc>
                <a:tc rowSpan="4">
                  <a:txBody>
                    <a:bodyPr/>
                    <a:lstStyle/>
                    <a:p>
                      <a:r>
                        <a:rPr lang="en-US" altLang="zh-CN" sz="1400" kern="1200" dirty="0">
                          <a:solidFill>
                            <a:schemeClr val="dk1"/>
                          </a:solidFill>
                          <a:latin typeface="+mn-lt"/>
                          <a:ea typeface="+mn-ea"/>
                          <a:cs typeface="+mn-cs"/>
                        </a:rPr>
                        <a:t>Recommended QoS parameters combination(s)</a:t>
                      </a:r>
                      <a:endParaRPr lang="zh-CN" altLang="en-US" sz="1400" kern="1200" dirty="0">
                        <a:solidFill>
                          <a:schemeClr val="dk1"/>
                        </a:solidFill>
                        <a:latin typeface="+mn-lt"/>
                        <a:ea typeface="+mn-ea"/>
                        <a:cs typeface="+mn-cs"/>
                      </a:endParaRPr>
                    </a:p>
                  </a:txBody>
                  <a:tcPr/>
                </a:tc>
                <a:tc rowSpan="2">
                  <a:txBody>
                    <a:bodyPr/>
                    <a:lstStyle/>
                    <a:p>
                      <a:r>
                        <a:rPr lang="en-US" altLang="zh-CN" sz="1400" kern="1200" dirty="0">
                          <a:solidFill>
                            <a:schemeClr val="dk1"/>
                          </a:solidFill>
                          <a:latin typeface="+mn-lt"/>
                          <a:ea typeface="+mn-ea"/>
                          <a:cs typeface="+mn-cs"/>
                        </a:rPr>
                        <a:t>NW state (e.g. slice load, NW performance, OSE)</a:t>
                      </a:r>
                      <a:endParaRPr lang="zh-CN" altLang="en-US" sz="1400" kern="1200" dirty="0">
                        <a:solidFill>
                          <a:schemeClr val="dk1"/>
                        </a:solidFill>
                        <a:latin typeface="+mn-lt"/>
                        <a:ea typeface="+mn-ea"/>
                        <a:cs typeface="+mn-cs"/>
                      </a:endParaRPr>
                    </a:p>
                  </a:txBody>
                  <a:tcPr/>
                </a:tc>
                <a:tc rowSpan="4">
                  <a:txBody>
                    <a:bodyPr/>
                    <a:lstStyle/>
                    <a:p>
                      <a:r>
                        <a:rPr lang="en-GB" altLang="zh-CN" sz="1400" kern="1200">
                          <a:solidFill>
                            <a:schemeClr val="dk1"/>
                          </a:solidFill>
                          <a:latin typeface="+mn-lt"/>
                          <a:ea typeface="+mn-ea"/>
                          <a:cs typeface="+mn-cs"/>
                        </a:rPr>
                        <a:t>(Enhanced) </a:t>
                      </a:r>
                      <a:r>
                        <a:rPr lang="en-GB" altLang="zh-CN" sz="1400" kern="1200">
                          <a:solidFill>
                            <a:schemeClr val="dk1"/>
                          </a:solidFill>
                          <a:highlight>
                            <a:srgbClr val="00FFFF"/>
                          </a:highlight>
                          <a:latin typeface="+mn-lt"/>
                          <a:ea typeface="+mn-ea"/>
                          <a:cs typeface="+mn-cs"/>
                        </a:rPr>
                        <a:t>existing</a:t>
                      </a:r>
                      <a:r>
                        <a:rPr lang="en-GB" altLang="zh-CN" sz="1400" kern="1200">
                          <a:solidFill>
                            <a:schemeClr val="dk1"/>
                          </a:solidFill>
                          <a:latin typeface="+mn-lt"/>
                          <a:ea typeface="+mn-ea"/>
                          <a:cs typeface="+mn-cs"/>
                        </a:rPr>
                        <a:t> analytics (e.g. DN performance) to provide average/ maximum packet delay per PDU set or average packet loss per PDU set in form of statistics or predictions.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734406167"/>
                  </a:ext>
                </a:extLst>
              </a:tr>
              <a:tr h="457200">
                <a:tc vMerge="1">
                  <a:txBody>
                    <a:bodyPr/>
                    <a:lstStyle/>
                    <a:p>
                      <a:endParaRPr lang="zh-CN" altLang="en-US" dirty="0"/>
                    </a:p>
                  </a:txBody>
                  <a:tcPr/>
                </a:tc>
                <a:tc rowSpan="2">
                  <a:txBody>
                    <a:bodyPr/>
                    <a:lstStyle/>
                    <a:p>
                      <a:r>
                        <a:rPr lang="en-GB" altLang="zh-CN" sz="1400" kern="1200" dirty="0">
                          <a:solidFill>
                            <a:schemeClr val="dk1"/>
                          </a:solidFill>
                          <a:effectLst/>
                          <a:latin typeface="+mn-lt"/>
                          <a:ea typeface="+mn-ea"/>
                          <a:cs typeface="+mn-cs"/>
                        </a:rPr>
                        <a:t>A combination of (enhanced) existing analytics (e.g. finer granularity QoS KPI, traffic characteristics)</a:t>
                      </a:r>
                      <a:endParaRPr lang="zh-CN" altLang="en-US" sz="1400" kern="1200" dirty="0">
                        <a:solidFill>
                          <a:schemeClr val="dk1"/>
                        </a:solidFill>
                        <a:latin typeface="+mn-lt"/>
                        <a:ea typeface="+mn-ea"/>
                        <a:cs typeface="+mn-cs"/>
                      </a:endParaRPr>
                    </a:p>
                  </a:txBody>
                  <a:tcPr/>
                </a:tc>
                <a:tc vMerge="1">
                  <a:txBody>
                    <a:bodyPr/>
                    <a:lstStyle/>
                    <a:p>
                      <a:endParaRPr lang="zh-CN" altLang="en-US" sz="1800" kern="1200" dirty="0">
                        <a:solidFill>
                          <a:schemeClr val="dk1"/>
                        </a:solidFill>
                        <a:latin typeface="+mn-lt"/>
                        <a:ea typeface="+mn-ea"/>
                        <a:cs typeface="+mn-cs"/>
                      </a:endParaRPr>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704753846"/>
                  </a:ext>
                </a:extLst>
              </a:tr>
              <a:tr h="457200">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r>
                        <a:rPr lang="en-US" altLang="zh-CN" sz="1400" kern="1200" dirty="0">
                          <a:solidFill>
                            <a:schemeClr val="dk1"/>
                          </a:solidFill>
                          <a:latin typeface="+mn-lt"/>
                          <a:ea typeface="+mn-ea"/>
                          <a:cs typeface="+mn-cs"/>
                        </a:rPr>
                        <a:t>Reward (</a:t>
                      </a:r>
                      <a:r>
                        <a:rPr lang="en-GB" altLang="zh-CN" sz="1400" kern="1200" dirty="0">
                          <a:solidFill>
                            <a:schemeClr val="dk1"/>
                          </a:solidFill>
                          <a:effectLst/>
                          <a:latin typeface="+mn-lt"/>
                          <a:ea typeface="+mn-ea"/>
                          <a:cs typeface="+mn-cs"/>
                        </a:rPr>
                        <a:t>the Reward of the action applied by the PCF</a:t>
                      </a:r>
                      <a:r>
                        <a:rPr lang="en-US" altLang="zh-CN" sz="1400" kern="1200" dirty="0">
                          <a:solidFill>
                            <a:schemeClr val="dk1"/>
                          </a:solidFill>
                          <a:latin typeface="+mn-lt"/>
                          <a:ea typeface="+mn-ea"/>
                          <a:cs typeface="+mn-cs"/>
                        </a:rPr>
                        <a:t>)</a:t>
                      </a:r>
                      <a:endParaRPr lang="zh-CN" altLang="en-US" sz="1400" kern="1200" dirty="0">
                        <a:solidFill>
                          <a:schemeClr val="dk1"/>
                        </a:solidFill>
                        <a:latin typeface="+mn-lt"/>
                        <a:ea typeface="+mn-ea"/>
                        <a:cs typeface="+mn-cs"/>
                      </a:endParaRPr>
                    </a:p>
                  </a:txBody>
                  <a:tcPr/>
                </a:tc>
                <a:tc vMerge="1">
                  <a:txBody>
                    <a:bodyPr/>
                    <a:lstStyle/>
                    <a:p>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900960437"/>
                  </a:ext>
                </a:extLst>
              </a:tr>
              <a:tr h="370840">
                <a:tc vMerge="1">
                  <a:txBody>
                    <a:bodyPr/>
                    <a:lstStyle/>
                    <a:p>
                      <a:endParaRPr lang="zh-CN" altLang="en-US" dirty="0"/>
                    </a:p>
                  </a:txBody>
                  <a:tcPr/>
                </a:tc>
                <a:tc>
                  <a:txBody>
                    <a:bodyPr/>
                    <a:lstStyle/>
                    <a:p>
                      <a:r>
                        <a:rPr lang="en-GB" altLang="zh-CN" sz="1400" kern="1200" dirty="0">
                          <a:solidFill>
                            <a:schemeClr val="dk1"/>
                          </a:solidFill>
                          <a:effectLst/>
                          <a:latin typeface="+mn-lt"/>
                          <a:ea typeface="+mn-ea"/>
                          <a:cs typeface="+mn-cs"/>
                        </a:rPr>
                        <a:t>Duration and number of usages of QoS Flow</a:t>
                      </a:r>
                      <a:endParaRPr lang="zh-CN" altLang="en-US" sz="1400" kern="1200" dirty="0">
                        <a:solidFill>
                          <a:schemeClr val="dk1"/>
                        </a:solidFill>
                        <a:latin typeface="+mn-lt"/>
                        <a:ea typeface="+mn-ea"/>
                        <a:cs typeface="+mn-cs"/>
                      </a:endParaRPr>
                    </a:p>
                  </a:txBody>
                  <a:tcPr/>
                </a:tc>
                <a:tc vMerge="1">
                  <a:txBody>
                    <a:bodyPr/>
                    <a:lstStyle/>
                    <a:p>
                      <a:endParaRPr lang="zh-CN" altLang="en-US" sz="1800" kern="1200" dirty="0">
                        <a:solidFill>
                          <a:schemeClr val="dk1"/>
                        </a:solidFill>
                        <a:latin typeface="+mn-lt"/>
                        <a:ea typeface="+mn-ea"/>
                        <a:cs typeface="+mn-cs"/>
                      </a:endParaRPr>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8579934"/>
                  </a:ext>
                </a:extLst>
              </a:tr>
              <a:tr h="370840">
                <a:tc>
                  <a:txBody>
                    <a:bodyPr/>
                    <a:lstStyle/>
                    <a:p>
                      <a:r>
                        <a:rPr lang="en-US" altLang="zh-CN" sz="1400" dirty="0"/>
                        <a:t>Service</a:t>
                      </a:r>
                      <a:endParaRPr lang="zh-CN" altLang="en-US" sz="1400" dirty="0"/>
                    </a:p>
                  </a:txBody>
                  <a:tcPr/>
                </a:tc>
                <a:tc>
                  <a:txBody>
                    <a:bodyPr/>
                    <a:lstStyle/>
                    <a:p>
                      <a:pPr algn="l"/>
                      <a:r>
                        <a:rPr lang="en-US" altLang="zh-CN" sz="1400" kern="1200" dirty="0">
                          <a:solidFill>
                            <a:schemeClr val="dk1"/>
                          </a:solidFill>
                          <a:latin typeface="+mn-lt"/>
                          <a:ea typeface="+mn-ea"/>
                          <a:cs typeface="+mn-cs"/>
                        </a:rPr>
                        <a:t>Enhance existing service or </a:t>
                      </a:r>
                      <a:r>
                        <a:rPr lang="en-US" altLang="zh-CN" sz="1400" kern="1200">
                          <a:solidFill>
                            <a:schemeClr val="dk1"/>
                          </a:solidFill>
                          <a:latin typeface="+mn-lt"/>
                          <a:ea typeface="+mn-ea"/>
                          <a:cs typeface="+mn-cs"/>
                        </a:rPr>
                        <a:t>new service </a:t>
                      </a:r>
                      <a:r>
                        <a:rPr lang="en-US" altLang="zh-CN" sz="1400" kern="1200">
                          <a:solidFill>
                            <a:schemeClr val="dk1"/>
                          </a:solidFill>
                          <a:highlight>
                            <a:srgbClr val="00FFFF"/>
                          </a:highlight>
                          <a:latin typeface="+mn-lt"/>
                          <a:ea typeface="+mn-ea"/>
                          <a:cs typeface="+mn-cs"/>
                        </a:rPr>
                        <a:t>or new analytics IDs </a:t>
                      </a:r>
                      <a:r>
                        <a:rPr lang="en-US" altLang="zh-CN" sz="1400" kern="1200" dirty="0">
                          <a:solidFill>
                            <a:schemeClr val="dk1"/>
                          </a:solidFill>
                          <a:latin typeface="+mn-lt"/>
                          <a:ea typeface="+mn-ea"/>
                          <a:cs typeface="+mn-cs"/>
                        </a:rPr>
                        <a:t>(FFS)</a:t>
                      </a:r>
                      <a:endParaRPr lang="zh-CN" altLang="en-US" sz="1400" kern="1200" dirty="0">
                        <a:solidFill>
                          <a:schemeClr val="dk1"/>
                        </a:solidFill>
                        <a:latin typeface="+mn-lt"/>
                        <a:ea typeface="+mn-ea"/>
                        <a:cs typeface="+mn-cs"/>
                      </a:endParaRPr>
                    </a:p>
                  </a:txBody>
                  <a:tcPr/>
                </a:tc>
                <a:tc>
                  <a:txBody>
                    <a:bodyPr/>
                    <a:lstStyle/>
                    <a:p>
                      <a:pPr algn="l"/>
                      <a:r>
                        <a:rPr lang="en-US" altLang="zh-CN" sz="1400" kern="1200" dirty="0">
                          <a:solidFill>
                            <a:schemeClr val="dk1"/>
                          </a:solidFill>
                          <a:latin typeface="+mn-lt"/>
                          <a:ea typeface="+mn-ea"/>
                          <a:cs typeface="+mn-cs"/>
                        </a:rPr>
                        <a:t>New service (new logical </a:t>
                      </a:r>
                      <a:r>
                        <a:rPr lang="en-US" altLang="zh-CN" sz="1400" kern="1200">
                          <a:solidFill>
                            <a:schemeClr val="dk1"/>
                          </a:solidFill>
                          <a:latin typeface="+mn-lt"/>
                          <a:ea typeface="+mn-ea"/>
                          <a:cs typeface="+mn-cs"/>
                        </a:rPr>
                        <a:t>function) </a:t>
                      </a:r>
                      <a:r>
                        <a:rPr lang="en-US" altLang="zh-CN" sz="1400" kern="1200">
                          <a:solidFill>
                            <a:schemeClr val="dk1"/>
                          </a:solidFill>
                          <a:highlight>
                            <a:srgbClr val="00FFFF"/>
                          </a:highlight>
                          <a:latin typeface="+mn-lt"/>
                          <a:ea typeface="+mn-ea"/>
                          <a:cs typeface="+mn-cs"/>
                        </a:rPr>
                        <a:t>at NWDAF and new services / logic at PCF (FFS)</a:t>
                      </a:r>
                      <a:endParaRPr lang="zh-CN" altLang="en-US" sz="1400" kern="1200" dirty="0">
                        <a:solidFill>
                          <a:schemeClr val="dk1"/>
                        </a:solidFill>
                        <a:highlight>
                          <a:srgbClr val="00FFFF"/>
                        </a:highlight>
                        <a:latin typeface="+mn-lt"/>
                        <a:ea typeface="+mn-ea"/>
                        <a:cs typeface="+mn-cs"/>
                      </a:endParaRPr>
                    </a:p>
                  </a:txBody>
                  <a:tcPr/>
                </a:tc>
                <a:tc>
                  <a:txBody>
                    <a:bodyPr/>
                    <a:lstStyle/>
                    <a:p>
                      <a:pPr algn="l"/>
                      <a:r>
                        <a:rPr lang="en-US" altLang="zh-CN" sz="1400" kern="1200" dirty="0">
                          <a:solidFill>
                            <a:schemeClr val="dk1"/>
                          </a:solidFill>
                          <a:latin typeface="+mn-lt"/>
                          <a:ea typeface="+mn-ea"/>
                          <a:cs typeface="+mn-cs"/>
                        </a:rPr>
                        <a:t>New service ?</a:t>
                      </a:r>
                      <a:endParaRPr lang="zh-CN" alt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a:solidFill>
                            <a:schemeClr val="dk1"/>
                          </a:solidFill>
                          <a:latin typeface="+mn-lt"/>
                          <a:ea typeface="+mn-ea"/>
                          <a:cs typeface="+mn-cs"/>
                        </a:rPr>
                        <a:t>Enhance existing service(s)</a:t>
                      </a:r>
                      <a:endParaRPr lang="zh-CN" altLang="en-US" sz="1400" kern="1200">
                        <a:solidFill>
                          <a:schemeClr val="dk1"/>
                        </a:solidFill>
                        <a:latin typeface="+mn-lt"/>
                        <a:ea typeface="+mn-ea"/>
                        <a:cs typeface="+mn-cs"/>
                      </a:endParaRPr>
                    </a:p>
                  </a:txBody>
                  <a:tcPr/>
                </a:tc>
                <a:extLst>
                  <a:ext uri="{0D108BD9-81ED-4DB2-BD59-A6C34878D82A}">
                    <a16:rowId xmlns:a16="http://schemas.microsoft.com/office/drawing/2014/main" val="2969050141"/>
                  </a:ext>
                </a:extLst>
              </a:tr>
              <a:tr h="370840">
                <a:tc>
                  <a:txBody>
                    <a:bodyPr/>
                    <a:lstStyle/>
                    <a:p>
                      <a:r>
                        <a:rPr lang="en-US" altLang="zh-CN" sz="1400" dirty="0"/>
                        <a:t>Entity</a:t>
                      </a:r>
                      <a:endParaRPr lang="zh-CN" altLang="en-US" sz="1400" dirty="0"/>
                    </a:p>
                  </a:txBody>
                  <a:tcPr/>
                </a:tc>
                <a:tc>
                  <a:txBody>
                    <a:bodyPr/>
                    <a:lstStyle/>
                    <a:p>
                      <a:r>
                        <a:rPr lang="en-US" altLang="zh-CN" sz="1400" dirty="0"/>
                        <a:t>NWDAF (containing AnLF) </a:t>
                      </a:r>
                      <a:endParaRPr lang="zh-CN" altLang="en-US" sz="1400" dirty="0"/>
                    </a:p>
                  </a:txBody>
                  <a:tcPr/>
                </a:tc>
                <a:tc>
                  <a:txBody>
                    <a:bodyPr/>
                    <a:lstStyle/>
                    <a:p>
                      <a:r>
                        <a:rPr lang="en-US" altLang="zh-CN" sz="1400" dirty="0"/>
                        <a:t>a new logical function (e.g. </a:t>
                      </a:r>
                      <a:r>
                        <a:rPr lang="en-US" altLang="zh-CN" sz="1400" err="1"/>
                        <a:t>ReLF</a:t>
                      </a:r>
                      <a:r>
                        <a:rPr lang="en-US" altLang="zh-CN" sz="1400"/>
                        <a:t>) </a:t>
                      </a:r>
                      <a:r>
                        <a:rPr lang="en-US" altLang="zh-CN" sz="1400">
                          <a:highlight>
                            <a:srgbClr val="00FFFF"/>
                          </a:highlight>
                        </a:rPr>
                        <a:t>at NWDAF / new services at PCF?</a:t>
                      </a:r>
                      <a:endParaRPr lang="zh-CN" altLang="en-US" sz="1400" dirty="0">
                        <a:highlight>
                          <a:srgbClr val="00FFFF"/>
                        </a:highlight>
                      </a:endParaRPr>
                    </a:p>
                  </a:txBody>
                  <a:tcPr/>
                </a:tc>
                <a:tc>
                  <a:txBody>
                    <a:bodyPr/>
                    <a:lstStyle/>
                    <a:p>
                      <a:r>
                        <a:rPr lang="en-US" altLang="zh-CN" sz="1400" dirty="0"/>
                        <a:t>NWDAF or PCF?</a:t>
                      </a:r>
                      <a:endParaRPr lang="zh-CN" altLang="en-US" sz="1400" dirty="0"/>
                    </a:p>
                  </a:txBody>
                  <a:tcPr/>
                </a:tc>
                <a:tc>
                  <a:txBody>
                    <a:bodyPr/>
                    <a:lstStyle/>
                    <a:p>
                      <a:r>
                        <a:rPr lang="en-GB" altLang="zh-CN" sz="1400" dirty="0"/>
                        <a:t>NWDAF (FFS)</a:t>
                      </a:r>
                      <a:endParaRPr lang="zh-CN" altLang="en-US" sz="1400" dirty="0"/>
                    </a:p>
                  </a:txBody>
                  <a:tcPr/>
                </a:tc>
                <a:extLst>
                  <a:ext uri="{0D108BD9-81ED-4DB2-BD59-A6C34878D82A}">
                    <a16:rowId xmlns:a16="http://schemas.microsoft.com/office/drawing/2014/main" val="640301322"/>
                  </a:ext>
                </a:extLst>
              </a:tr>
            </a:tbl>
          </a:graphicData>
        </a:graphic>
      </p:graphicFrame>
      <p:sp>
        <p:nvSpPr>
          <p:cNvPr id="5" name="文本框 4">
            <a:extLst>
              <a:ext uri="{FF2B5EF4-FFF2-40B4-BE49-F238E27FC236}">
                <a16:creationId xmlns:a16="http://schemas.microsoft.com/office/drawing/2014/main" id="{E12A6487-4DBE-4DE8-A676-78DCAD50304B}"/>
              </a:ext>
            </a:extLst>
          </p:cNvPr>
          <p:cNvSpPr txBox="1"/>
          <p:nvPr/>
        </p:nvSpPr>
        <p:spPr>
          <a:xfrm>
            <a:off x="119406" y="5297758"/>
            <a:ext cx="11827497" cy="1107996"/>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t>Observation: </a:t>
            </a:r>
          </a:p>
          <a:p>
            <a:pPr marL="800100" lvl="1" indent="-342900">
              <a:buFont typeface="等线" panose="02010600030101010101" pitchFamily="2" charset="-122"/>
              <a:buChar char="–"/>
            </a:pPr>
            <a:r>
              <a:rPr lang="en-GB" sz="1600" dirty="0"/>
              <a:t>NWDAF shall not be aware of PCF internal logic regardless which alternative(s) is selected</a:t>
            </a:r>
            <a:endParaRPr lang="en-US" sz="1600" b="1" i="1" dirty="0"/>
          </a:p>
          <a:p>
            <a:pPr marL="800100" lvl="1" indent="-342900">
              <a:buFont typeface="等线" panose="02010600030101010101" pitchFamily="2" charset="-122"/>
              <a:buChar char="–"/>
            </a:pPr>
            <a:r>
              <a:rPr lang="en-US" altLang="zh-CN" sz="1600" dirty="0"/>
              <a:t>It looks more time needed for KI#3, especially Recommendation/Reinforcement Learning in PCF</a:t>
            </a:r>
            <a:r>
              <a:rPr lang="zh-CN" altLang="en-US" sz="1600" dirty="0"/>
              <a:t> </a:t>
            </a:r>
            <a:r>
              <a:rPr lang="en-GB" altLang="zh-CN" sz="1600" dirty="0"/>
              <a:t>to help interested companies better understand the solutions</a:t>
            </a:r>
            <a:endParaRPr lang="en-US" altLang="zh-CN" sz="1600" dirty="0"/>
          </a:p>
        </p:txBody>
      </p:sp>
    </p:spTree>
    <p:extLst>
      <p:ext uri="{BB962C8B-B14F-4D97-AF65-F5344CB8AC3E}">
        <p14:creationId xmlns:p14="http://schemas.microsoft.com/office/powerpoint/2010/main" val="2308902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E12A6487-4DBE-4DE8-A676-78DCAD50304B}"/>
              </a:ext>
            </a:extLst>
          </p:cNvPr>
          <p:cNvSpPr txBox="1"/>
          <p:nvPr/>
        </p:nvSpPr>
        <p:spPr>
          <a:xfrm>
            <a:off x="250999" y="1105658"/>
            <a:ext cx="11827497" cy="5355312"/>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t>4 alternative solutions on the table:</a:t>
            </a:r>
          </a:p>
          <a:p>
            <a:pPr marL="800100" lvl="1" indent="-342900">
              <a:buFont typeface="等线" panose="02010600030101010101" pitchFamily="2" charset="-122"/>
              <a:buChar char="–"/>
            </a:pPr>
            <a:r>
              <a:rPr lang="en-US" altLang="zh-CN" sz="1600" dirty="0"/>
              <a:t>Alt a: enhance NWDAF existing service (or new service) to provide assistance information for PCF's determination of QoS policy.</a:t>
            </a:r>
          </a:p>
          <a:p>
            <a:pPr marL="800100" lvl="1" indent="-342900">
              <a:buFont typeface="等线" panose="02010600030101010101" pitchFamily="2" charset="-122"/>
              <a:buChar char="–"/>
            </a:pPr>
            <a:r>
              <a:rPr lang="en-US" altLang="zh-CN" sz="1600" dirty="0"/>
              <a:t>Alt b: In addition to MTLF/AnLF, a new logical function(or new service) is introduced to recommend QoS parameters to PCF.</a:t>
            </a:r>
          </a:p>
          <a:p>
            <a:pPr marL="800100" lvl="1" indent="-342900">
              <a:buFont typeface="等线" panose="02010600030101010101" pitchFamily="2" charset="-122"/>
              <a:buChar char="–"/>
            </a:pPr>
            <a:r>
              <a:rPr lang="en-US" altLang="zh-CN" sz="1600" dirty="0"/>
              <a:t>Alt c: NWDAF new service to provide NW state and reward to PCF to learn </a:t>
            </a:r>
            <a:r>
              <a:rPr lang="en-GB" altLang="zh-CN" sz="1600" dirty="0"/>
              <a:t>appropriate actions</a:t>
            </a:r>
          </a:p>
          <a:p>
            <a:pPr marL="800100" lvl="1" indent="-342900">
              <a:buFont typeface="等线" panose="02010600030101010101" pitchFamily="2" charset="-122"/>
              <a:buChar char="–"/>
            </a:pPr>
            <a:r>
              <a:rPr lang="en-GB" altLang="zh-CN" sz="1600" dirty="0"/>
              <a:t>Alt d: enhance NWDAF existing services to provide PDU set assistance information for PCF </a:t>
            </a:r>
            <a:endParaRPr lang="en-US" altLang="zh-CN" sz="1600" dirty="0"/>
          </a:p>
          <a:p>
            <a:pPr marL="342900" indent="-342900">
              <a:buFont typeface="Wingdings" panose="05000000000000000000" pitchFamily="2" charset="2"/>
              <a:buChar char="Ø"/>
            </a:pPr>
            <a:endParaRPr lang="en-US" altLang="zh-CN" dirty="0"/>
          </a:p>
          <a:p>
            <a:pPr marL="342900" indent="-342900">
              <a:buFont typeface="Wingdings" panose="05000000000000000000" pitchFamily="2" charset="2"/>
              <a:buChar char="Ø"/>
            </a:pPr>
            <a:r>
              <a:rPr lang="en-US" altLang="zh-CN" dirty="0"/>
              <a:t>Way forward:</a:t>
            </a:r>
          </a:p>
          <a:p>
            <a:pPr marL="800100" lvl="1" indent="-342900">
              <a:buFont typeface="等线" panose="02010600030101010101" pitchFamily="2" charset="-122"/>
              <a:buChar char="–"/>
            </a:pPr>
            <a:r>
              <a:rPr lang="en-GB" sz="1600" dirty="0"/>
              <a:t>NWDAF shall not be aware of PCF internal logic regardless which alternative(s) is selected</a:t>
            </a:r>
            <a:endParaRPr lang="en-US" altLang="zh-CN" sz="1600" dirty="0"/>
          </a:p>
          <a:p>
            <a:pPr marL="800100" lvl="1" indent="-342900">
              <a:buFont typeface="等线" panose="02010600030101010101" pitchFamily="2" charset="-122"/>
              <a:buChar char="–"/>
            </a:pPr>
            <a:r>
              <a:rPr lang="en-US" altLang="zh-CN" sz="1600" dirty="0"/>
              <a:t>Regarding Alt a and </a:t>
            </a:r>
            <a:r>
              <a:rPr lang="en-GB" altLang="zh-CN" sz="1600" dirty="0"/>
              <a:t>and Alt d </a:t>
            </a:r>
            <a:r>
              <a:rPr lang="en-US" altLang="zh-CN" sz="1600" dirty="0"/>
              <a:t>, it looks we may conclude the following:</a:t>
            </a:r>
          </a:p>
          <a:p>
            <a:pPr marL="1257300" lvl="2" indent="-342900">
              <a:buFont typeface="等线" panose="02010600030101010101" pitchFamily="2" charset="-122"/>
              <a:buChar char="–"/>
            </a:pPr>
            <a:r>
              <a:rPr lang="en-GB" sz="1600" dirty="0"/>
              <a:t>A combination of (enhanced) existing analytics that are valid during the same validity period, including the Observed service experience, QoS sustainability, UE Communication, Network Performance analytics</a:t>
            </a:r>
          </a:p>
          <a:p>
            <a:pPr marL="1257300" lvl="2" indent="-342900">
              <a:buFont typeface="等线" panose="02010600030101010101" pitchFamily="2" charset="-122"/>
              <a:buChar char="–"/>
            </a:pPr>
            <a:r>
              <a:rPr lang="en-GB" sz="1600" dirty="0"/>
              <a:t>Whether and how to provide PDU set assistance for XRM-service is FFS.</a:t>
            </a:r>
          </a:p>
          <a:p>
            <a:pPr marL="800100" lvl="1" indent="-342900">
              <a:buFont typeface="等线" panose="02010600030101010101" pitchFamily="2" charset="-122"/>
              <a:buChar char="–"/>
            </a:pPr>
            <a:r>
              <a:rPr lang="en-GB" altLang="zh-CN" sz="1600" dirty="0"/>
              <a:t>Alt b, Alt c need more time</a:t>
            </a:r>
            <a:r>
              <a:rPr lang="en-US" altLang="zh-CN" sz="1600" dirty="0"/>
              <a:t>. </a:t>
            </a:r>
            <a:r>
              <a:rPr lang="en-GB" altLang="zh-CN" sz="1600" dirty="0"/>
              <a:t>However it seems the following part could have a chance to be concluded</a:t>
            </a:r>
          </a:p>
          <a:p>
            <a:pPr marL="1257300" lvl="2" indent="-342900">
              <a:buFont typeface="等线" panose="02010600030101010101" pitchFamily="2" charset="-122"/>
              <a:buChar char="–"/>
            </a:pPr>
            <a:r>
              <a:rPr lang="en-US" altLang="zh-CN" sz="1600" dirty="0"/>
              <a:t>The PCF may send request to NWDAF, including one or multiple sets of QoS parameters, target QoE/ service experience/performance information of a service, etc.</a:t>
            </a:r>
            <a:endParaRPr lang="en-GB" altLang="zh-CN" sz="1600" dirty="0"/>
          </a:p>
          <a:p>
            <a:pPr marL="1257300" lvl="2" indent="-342900">
              <a:buFont typeface="等线" panose="02010600030101010101" pitchFamily="2" charset="-122"/>
              <a:buChar char="–"/>
            </a:pPr>
            <a:r>
              <a:rPr lang="en-US" altLang="zh-CN" sz="1600" dirty="0"/>
              <a:t>NWDAF may include one or multiple set(s) of candidate QoS parameters associated with the corresponding priorities and predicted target QoE/ service experience/performance information. </a:t>
            </a:r>
            <a:r>
              <a:rPr lang="en-US" altLang="zh-CN" sz="1600" dirty="0">
                <a:highlight>
                  <a:srgbClr val="00FFFF"/>
                </a:highlight>
              </a:rPr>
              <a:t>How NWDAF derives the candidate QoS parameters (i.e. the input data used for this) is FFS.</a:t>
            </a:r>
          </a:p>
          <a:p>
            <a:pPr marL="1257300" lvl="2" indent="-342900">
              <a:buFont typeface="等线" panose="02010600030101010101" pitchFamily="2" charset="-122"/>
              <a:buChar char="–"/>
            </a:pPr>
            <a:r>
              <a:rPr lang="en-GB" sz="1600" dirty="0"/>
              <a:t>It is FFS whether to introduce new service or reuse existing service for providing candidate QoS.</a:t>
            </a:r>
          </a:p>
          <a:p>
            <a:pPr lvl="1"/>
            <a:endParaRPr lang="en-US" altLang="zh-CN" sz="1600" dirty="0"/>
          </a:p>
        </p:txBody>
      </p:sp>
      <p:sp>
        <p:nvSpPr>
          <p:cNvPr id="7" name="标题 1">
            <a:extLst>
              <a:ext uri="{FF2B5EF4-FFF2-40B4-BE49-F238E27FC236}">
                <a16:creationId xmlns:a16="http://schemas.microsoft.com/office/drawing/2014/main" id="{97AF45AF-9B7B-4AE1-A2F6-9152D90FF072}"/>
              </a:ext>
            </a:extLst>
          </p:cNvPr>
          <p:cNvSpPr>
            <a:spLocks noGrp="1"/>
          </p:cNvSpPr>
          <p:nvPr>
            <p:ph type="title"/>
          </p:nvPr>
        </p:nvSpPr>
        <p:spPr>
          <a:xfrm>
            <a:off x="281355" y="291455"/>
            <a:ext cx="11656088" cy="401623"/>
          </a:xfrm>
        </p:spPr>
        <p:txBody>
          <a:bodyPr>
            <a:noAutofit/>
          </a:bodyPr>
          <a:lstStyle/>
          <a:p>
            <a:r>
              <a:rPr lang="en-US" altLang="zh-CN" sz="3300" dirty="0"/>
              <a:t>KI#3: NWDAF-assisted policy control and QoS enhancement(2/3)</a:t>
            </a:r>
            <a:endParaRPr lang="zh-CN" altLang="en-US" sz="3300" dirty="0"/>
          </a:p>
        </p:txBody>
      </p:sp>
    </p:spTree>
    <p:extLst>
      <p:ext uri="{BB962C8B-B14F-4D97-AF65-F5344CB8AC3E}">
        <p14:creationId xmlns:p14="http://schemas.microsoft.com/office/powerpoint/2010/main" val="193694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361741" y="135705"/>
            <a:ext cx="11535507" cy="1037488"/>
          </a:xfrm>
        </p:spPr>
        <p:txBody>
          <a:bodyPr>
            <a:noAutofit/>
          </a:bodyPr>
          <a:lstStyle/>
          <a:p>
            <a:r>
              <a:rPr lang="en-US" altLang="zh-CN" sz="3400" dirty="0" err="1">
                <a:highlight>
                  <a:srgbClr val="FFFF00"/>
                </a:highlight>
              </a:rPr>
              <a:t>SoH</a:t>
            </a:r>
            <a:r>
              <a:rPr lang="en-US" altLang="zh-CN" sz="3400" dirty="0">
                <a:highlight>
                  <a:srgbClr val="FFFF00"/>
                </a:highlight>
              </a:rPr>
              <a:t> for KI#1: Enhancements to LCS to support Direct AI/ML based Positioning (1/2): asked in TueQ4 </a:t>
            </a:r>
            <a:endParaRPr lang="zh-CN" altLang="en-US" sz="3400" dirty="0">
              <a:highlight>
                <a:srgbClr val="FFFF00"/>
              </a:highlight>
            </a:endParaRPr>
          </a:p>
        </p:txBody>
      </p:sp>
      <p:sp>
        <p:nvSpPr>
          <p:cNvPr id="5" name="文本框 4">
            <a:extLst>
              <a:ext uri="{FF2B5EF4-FFF2-40B4-BE49-F238E27FC236}">
                <a16:creationId xmlns:a16="http://schemas.microsoft.com/office/drawing/2014/main" id="{E12A6487-4DBE-4DE8-A676-78DCAD50304B}"/>
              </a:ext>
            </a:extLst>
          </p:cNvPr>
          <p:cNvSpPr txBox="1"/>
          <p:nvPr/>
        </p:nvSpPr>
        <p:spPr>
          <a:xfrm>
            <a:off x="472371" y="1431096"/>
            <a:ext cx="11424877" cy="4832092"/>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400" b="1" dirty="0"/>
              <a:t>Question 1: Which entity is to perform model</a:t>
            </a:r>
            <a:r>
              <a:rPr lang="zh-CN" altLang="en-US" sz="1400" b="1" dirty="0"/>
              <a:t> </a:t>
            </a:r>
            <a:r>
              <a:rPr lang="en-US" altLang="zh-CN" sz="1400" b="1" dirty="0"/>
              <a:t>training?</a:t>
            </a:r>
          </a:p>
          <a:p>
            <a:pPr marL="800100" lvl="1" indent="-342900">
              <a:buFont typeface="等线" panose="02010600030101010101" pitchFamily="2" charset="-122"/>
              <a:buChar char="–"/>
            </a:pPr>
            <a:r>
              <a:rPr lang="en-US" altLang="zh-CN" sz="1400" dirty="0"/>
              <a:t>Option A: LMF is enhanced to perform model</a:t>
            </a:r>
            <a:r>
              <a:rPr lang="zh-CN" altLang="en-US" sz="1400" dirty="0"/>
              <a:t> </a:t>
            </a:r>
            <a:r>
              <a:rPr lang="en-US" altLang="zh-CN" sz="1400" dirty="0"/>
              <a:t>training (6 objections: Huawei, Nokia, Oppo, ZTE, CATT, Lenovo)</a:t>
            </a:r>
          </a:p>
          <a:p>
            <a:pPr marL="1257300" lvl="2" indent="-342900">
              <a:buFont typeface="等线" panose="02010600030101010101" pitchFamily="2" charset="-122"/>
              <a:buChar char="–"/>
            </a:pPr>
            <a:r>
              <a:rPr lang="en-US" altLang="zh-CN" sz="1400" dirty="0"/>
              <a:t>Yes: 7</a:t>
            </a:r>
          </a:p>
          <a:p>
            <a:pPr marL="1257300" lvl="2" indent="-342900">
              <a:buFont typeface="等线" panose="02010600030101010101" pitchFamily="2" charset="-122"/>
              <a:buChar char="–"/>
            </a:pPr>
            <a:r>
              <a:rPr lang="en-US" altLang="zh-CN" sz="1400" dirty="0"/>
              <a:t>No: 6</a:t>
            </a:r>
          </a:p>
          <a:p>
            <a:pPr marL="800100" lvl="1" indent="-342900">
              <a:buFont typeface="等线" panose="02010600030101010101" pitchFamily="2" charset="-122"/>
              <a:buChar char="–"/>
            </a:pPr>
            <a:r>
              <a:rPr lang="en-US" altLang="zh-CN" sz="1400" dirty="0"/>
              <a:t>Option B: MTLF is enhanced to perform model trainin</a:t>
            </a:r>
            <a:r>
              <a:rPr lang="en-US" altLang="zh-CN" sz="1200" dirty="0"/>
              <a:t>g (2 objections: Ericsson, Qualcomm)</a:t>
            </a:r>
            <a:endParaRPr lang="en-US" altLang="zh-CN" sz="1400" dirty="0"/>
          </a:p>
          <a:p>
            <a:pPr marL="1257300" lvl="2" indent="-342900">
              <a:buFont typeface="等线" panose="02010600030101010101" pitchFamily="2" charset="-122"/>
              <a:buChar char="–"/>
            </a:pPr>
            <a:r>
              <a:rPr lang="en-US" altLang="zh-CN" sz="1400" dirty="0"/>
              <a:t>Yes: 14</a:t>
            </a:r>
          </a:p>
          <a:p>
            <a:pPr marL="1257300" lvl="2" indent="-342900">
              <a:buFont typeface="等线" panose="02010600030101010101" pitchFamily="2" charset="-122"/>
              <a:buChar char="–"/>
            </a:pPr>
            <a:r>
              <a:rPr lang="en-US" altLang="zh-CN" sz="1400" dirty="0"/>
              <a:t>No: 2</a:t>
            </a:r>
          </a:p>
          <a:p>
            <a:pPr marL="800100" lvl="1" indent="-342900">
              <a:buFont typeface="等线" panose="02010600030101010101" pitchFamily="2" charset="-122"/>
              <a:buChar char="–"/>
            </a:pPr>
            <a:r>
              <a:rPr lang="en-US" altLang="zh-CN" sz="1400" dirty="0"/>
              <a:t>Option C: both LMF and MTLF are enhanced to perform model training (2 objections: Huawei, CATT)</a:t>
            </a:r>
            <a:endParaRPr lang="en-US" altLang="zh-CN" sz="1100" b="1" i="1" dirty="0"/>
          </a:p>
          <a:p>
            <a:pPr marL="1257300" lvl="2" indent="-342900">
              <a:buFont typeface="等线" panose="02010600030101010101" pitchFamily="2" charset="-122"/>
              <a:buChar char="–"/>
            </a:pPr>
            <a:r>
              <a:rPr lang="en-US" altLang="zh-CN" sz="1400" dirty="0"/>
              <a:t>Yes: 10</a:t>
            </a:r>
          </a:p>
          <a:p>
            <a:pPr marL="1257300" lvl="2" indent="-342900">
              <a:buFont typeface="等线" panose="02010600030101010101" pitchFamily="2" charset="-122"/>
              <a:buChar char="–"/>
            </a:pPr>
            <a:r>
              <a:rPr lang="en-US" altLang="zh-CN" sz="1400" dirty="0"/>
              <a:t>No: 4</a:t>
            </a:r>
            <a:endParaRPr lang="en-US" altLang="zh-CN" sz="1200" b="1" dirty="0"/>
          </a:p>
          <a:p>
            <a:pPr marL="342900" indent="-342900">
              <a:buFont typeface="Wingdings" panose="05000000000000000000" pitchFamily="2" charset="2"/>
              <a:buChar char="Ø"/>
            </a:pPr>
            <a:endParaRPr lang="en-US" altLang="zh-CN" sz="1400" b="1" dirty="0"/>
          </a:p>
          <a:p>
            <a:pPr marL="342900" indent="-342900">
              <a:buFont typeface="Wingdings" panose="05000000000000000000" pitchFamily="2" charset="2"/>
              <a:buChar char="Ø"/>
            </a:pPr>
            <a:r>
              <a:rPr lang="en-US" altLang="zh-CN" sz="1400" b="1" dirty="0"/>
              <a:t>Question 2: Which entity is to perform AIML-based UE positioning ?</a:t>
            </a:r>
          </a:p>
          <a:p>
            <a:pPr marL="800100" lvl="1" indent="-342900">
              <a:buFont typeface="等线" panose="02010600030101010101" pitchFamily="2" charset="-122"/>
              <a:buChar char="–"/>
            </a:pPr>
            <a:r>
              <a:rPr lang="en-US" altLang="zh-CN" sz="1400" dirty="0"/>
              <a:t>Option A: enhanced LMF is to perform Location Calculation based on the ML model </a:t>
            </a:r>
          </a:p>
          <a:p>
            <a:pPr marL="1257300" lvl="2" indent="-342900">
              <a:buFont typeface="等线" panose="02010600030101010101" pitchFamily="2" charset="-122"/>
              <a:buChar char="–"/>
            </a:pPr>
            <a:r>
              <a:rPr lang="en-US" altLang="zh-CN" sz="1400" dirty="0"/>
              <a:t>Yes: 14</a:t>
            </a:r>
          </a:p>
          <a:p>
            <a:pPr marL="1257300" lvl="2" indent="-342900">
              <a:buFont typeface="等线" panose="02010600030101010101" pitchFamily="2" charset="-122"/>
              <a:buChar char="–"/>
            </a:pPr>
            <a:r>
              <a:rPr lang="en-US" altLang="zh-CN" sz="1400" dirty="0"/>
              <a:t>No: 1</a:t>
            </a:r>
          </a:p>
          <a:p>
            <a:pPr marL="800100" lvl="1" indent="-342900">
              <a:buFont typeface="等线" panose="02010600030101010101" pitchFamily="2" charset="-122"/>
              <a:buChar char="–"/>
            </a:pPr>
            <a:r>
              <a:rPr lang="en-US" altLang="zh-CN" sz="1400" dirty="0"/>
              <a:t>Option B: enhanced </a:t>
            </a:r>
            <a:r>
              <a:rPr lang="en-US" altLang="zh-CN" sz="1400" dirty="0" err="1"/>
              <a:t>AnLF</a:t>
            </a:r>
            <a:r>
              <a:rPr lang="en-US" altLang="zh-CN" sz="1400" dirty="0"/>
              <a:t> is to perform Location Calculation based on the ML model</a:t>
            </a:r>
          </a:p>
          <a:p>
            <a:pPr marL="1257300" lvl="2" indent="-342900">
              <a:buFont typeface="等线" panose="02010600030101010101" pitchFamily="2" charset="-122"/>
              <a:buChar char="–"/>
            </a:pPr>
            <a:r>
              <a:rPr lang="en-US" altLang="zh-CN" sz="1400" dirty="0"/>
              <a:t>Yes: 6</a:t>
            </a:r>
          </a:p>
          <a:p>
            <a:pPr marL="1257300" lvl="2" indent="-342900">
              <a:buFont typeface="等线" panose="02010600030101010101" pitchFamily="2" charset="-122"/>
              <a:buChar char="–"/>
            </a:pPr>
            <a:r>
              <a:rPr lang="en-US" altLang="zh-CN" sz="1400" dirty="0"/>
              <a:t>No: 8</a:t>
            </a:r>
          </a:p>
          <a:p>
            <a:pPr marL="800100" lvl="1" indent="-342900">
              <a:buFont typeface="等线" panose="02010600030101010101" pitchFamily="2" charset="-122"/>
              <a:buChar char="–"/>
            </a:pPr>
            <a:r>
              <a:rPr lang="en-US" altLang="zh-CN" sz="1400" dirty="0"/>
              <a:t>Option C: enhanced LMF and enhanced </a:t>
            </a:r>
            <a:r>
              <a:rPr lang="en-US" altLang="zh-CN" sz="1400" dirty="0" err="1"/>
              <a:t>AnLF</a:t>
            </a:r>
            <a:r>
              <a:rPr lang="en-US" altLang="zh-CN" sz="1400" dirty="0"/>
              <a:t> </a:t>
            </a:r>
          </a:p>
          <a:p>
            <a:pPr marL="1257300" lvl="2" indent="-342900">
              <a:buFont typeface="等线" panose="02010600030101010101" pitchFamily="2" charset="-122"/>
              <a:buChar char="–"/>
            </a:pPr>
            <a:r>
              <a:rPr lang="en-US" altLang="zh-CN" sz="1400" dirty="0"/>
              <a:t>Yes</a:t>
            </a:r>
          </a:p>
          <a:p>
            <a:pPr marL="1257300" lvl="2" indent="-342900">
              <a:buFont typeface="等线" panose="02010600030101010101" pitchFamily="2" charset="-122"/>
              <a:buChar char="–"/>
            </a:pPr>
            <a:r>
              <a:rPr lang="en-US" altLang="zh-CN" sz="1400" dirty="0"/>
              <a:t>No</a:t>
            </a:r>
          </a:p>
          <a:p>
            <a:pPr lvl="1"/>
            <a:r>
              <a:rPr lang="en-US" altLang="zh-CN" sz="1400" dirty="0">
                <a:highlight>
                  <a:srgbClr val="00FF00"/>
                </a:highlight>
              </a:rPr>
              <a:t>Option A is selected as a basis to update the </a:t>
            </a:r>
            <a:r>
              <a:rPr lang="en-US" altLang="zh-CN" sz="1400" dirty="0" err="1">
                <a:highlight>
                  <a:srgbClr val="00FF00"/>
                </a:highlight>
              </a:rPr>
              <a:t>pCR</a:t>
            </a:r>
            <a:endParaRPr lang="en-US" altLang="zh-CN" sz="1400" dirty="0">
              <a:highlight>
                <a:srgbClr val="00FF00"/>
              </a:highlight>
            </a:endParaRPr>
          </a:p>
        </p:txBody>
      </p:sp>
    </p:spTree>
    <p:extLst>
      <p:ext uri="{BB962C8B-B14F-4D97-AF65-F5344CB8AC3E}">
        <p14:creationId xmlns:p14="http://schemas.microsoft.com/office/powerpoint/2010/main" val="231402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361741" y="135705"/>
            <a:ext cx="11535507" cy="1037488"/>
          </a:xfrm>
        </p:spPr>
        <p:txBody>
          <a:bodyPr>
            <a:noAutofit/>
          </a:bodyPr>
          <a:lstStyle/>
          <a:p>
            <a:r>
              <a:rPr lang="en-US" altLang="zh-CN" sz="3400" dirty="0" err="1"/>
              <a:t>SoH</a:t>
            </a:r>
            <a:r>
              <a:rPr lang="en-US" altLang="zh-CN" sz="3400" dirty="0"/>
              <a:t> for KI#1: Enhancements to LCS to support Direct AI/ML based Positioning (2/2) </a:t>
            </a:r>
            <a:endParaRPr lang="zh-CN" altLang="en-US" sz="3400" dirty="0"/>
          </a:p>
        </p:txBody>
      </p:sp>
      <p:sp>
        <p:nvSpPr>
          <p:cNvPr id="5" name="文本框 4">
            <a:extLst>
              <a:ext uri="{FF2B5EF4-FFF2-40B4-BE49-F238E27FC236}">
                <a16:creationId xmlns:a16="http://schemas.microsoft.com/office/drawing/2014/main" id="{E12A6487-4DBE-4DE8-A676-78DCAD50304B}"/>
              </a:ext>
            </a:extLst>
          </p:cNvPr>
          <p:cNvSpPr txBox="1"/>
          <p:nvPr/>
        </p:nvSpPr>
        <p:spPr>
          <a:xfrm>
            <a:off x="472371" y="1724813"/>
            <a:ext cx="11424877" cy="3801041"/>
          </a:xfrm>
          <a:prstGeom prst="rect">
            <a:avLst/>
          </a:prstGeom>
          <a:noFill/>
        </p:spPr>
        <p:txBody>
          <a:bodyPr wrap="square" rtlCol="0">
            <a:spAutoFit/>
          </a:bodyPr>
          <a:lstStyle/>
          <a:p>
            <a:pPr marL="285750" indent="-285750">
              <a:buFont typeface="Wingdings" panose="05000000000000000000" pitchFamily="2" charset="2"/>
              <a:buChar char="Ø"/>
            </a:pPr>
            <a:r>
              <a:rPr lang="en-US" b="1" dirty="0"/>
              <a:t>New indication vs new analytics ID</a:t>
            </a:r>
          </a:p>
          <a:p>
            <a:pPr lvl="1" indent="-342900">
              <a:buFont typeface="等线" panose="02010600030101010101" pitchFamily="2" charset="-122"/>
              <a:buChar char="–"/>
            </a:pPr>
            <a:r>
              <a:rPr lang="en-US" altLang="zh-CN" sz="1700" dirty="0"/>
              <a:t>Q8: </a:t>
            </a:r>
            <a:r>
              <a:rPr lang="en-US" sz="1700" dirty="0"/>
              <a:t>When retrieving ML model from the MTLF, LMF uses a new indication (indicates requesting ML model for Direct AI/ML based positioning ) or a new analytics ID?</a:t>
            </a:r>
          </a:p>
          <a:p>
            <a:pPr lvl="2" indent="-342900">
              <a:buFont typeface="等线" panose="02010600030101010101" pitchFamily="2" charset="-122"/>
              <a:buChar char="–"/>
            </a:pPr>
            <a:r>
              <a:rPr lang="en-US" sz="1700" dirty="0"/>
              <a:t>New indication </a:t>
            </a:r>
          </a:p>
          <a:p>
            <a:pPr lvl="3" indent="-342900">
              <a:buFont typeface="等线" panose="02010600030101010101" pitchFamily="2" charset="-122"/>
              <a:buChar char="–"/>
            </a:pPr>
            <a:r>
              <a:rPr lang="en-US" sz="1700" dirty="0"/>
              <a:t>Yes</a:t>
            </a:r>
          </a:p>
          <a:p>
            <a:pPr lvl="3" indent="-342900">
              <a:buFont typeface="等线" panose="02010600030101010101" pitchFamily="2" charset="-122"/>
              <a:buChar char="–"/>
            </a:pPr>
            <a:r>
              <a:rPr lang="en-US" sz="1700" dirty="0"/>
              <a:t>No</a:t>
            </a:r>
          </a:p>
          <a:p>
            <a:pPr lvl="2" indent="-342900">
              <a:buFont typeface="等线" panose="02010600030101010101" pitchFamily="2" charset="-122"/>
              <a:buChar char="–"/>
            </a:pPr>
            <a:r>
              <a:rPr lang="en-US" sz="1700" dirty="0"/>
              <a:t>New analytics ID</a:t>
            </a:r>
          </a:p>
          <a:p>
            <a:pPr lvl="3" indent="-342900">
              <a:buFont typeface="等线" panose="02010600030101010101" pitchFamily="2" charset="-122"/>
              <a:buChar char="–"/>
            </a:pPr>
            <a:r>
              <a:rPr lang="en-US" altLang="zh-CN" sz="1700" dirty="0"/>
              <a:t>Yes</a:t>
            </a:r>
          </a:p>
          <a:p>
            <a:pPr lvl="3" indent="-342900">
              <a:buFont typeface="等线" panose="02010600030101010101" pitchFamily="2" charset="-122"/>
              <a:buChar char="–"/>
            </a:pPr>
            <a:r>
              <a:rPr lang="en-US" altLang="zh-CN" sz="1700" dirty="0"/>
              <a:t>No</a:t>
            </a:r>
          </a:p>
          <a:p>
            <a:endParaRPr lang="en-US" altLang="zh-CN" b="1" dirty="0"/>
          </a:p>
          <a:p>
            <a:pPr marL="342900" indent="-342900">
              <a:buFont typeface="Wingdings" panose="05000000000000000000" pitchFamily="2" charset="2"/>
              <a:buChar char="Ø"/>
            </a:pPr>
            <a:r>
              <a:rPr lang="en-US" altLang="zh-CN" b="1" dirty="0"/>
              <a:t>AIML based LMF selection</a:t>
            </a:r>
            <a:endParaRPr lang="en-US" altLang="zh-CN" sz="1700" dirty="0"/>
          </a:p>
          <a:p>
            <a:pPr marL="800100" lvl="1" indent="-342900">
              <a:buFont typeface="等线" panose="02010600030101010101" pitchFamily="2" charset="-122"/>
              <a:buChar char="–"/>
            </a:pPr>
            <a:r>
              <a:rPr lang="en-US" altLang="zh-CN" sz="1700" dirty="0"/>
              <a:t>Q7: Extend the LMF profile at the NRF to support the selection of an LMF that supports AI/ML based Positioning</a:t>
            </a:r>
          </a:p>
          <a:p>
            <a:pPr marL="1257300" lvl="2" indent="-342900">
              <a:buFont typeface="等线" panose="02010600030101010101" pitchFamily="2" charset="-122"/>
              <a:buChar char="–"/>
            </a:pPr>
            <a:r>
              <a:rPr lang="en-US" altLang="zh-CN" sz="1700" dirty="0"/>
              <a:t>Yes </a:t>
            </a:r>
          </a:p>
          <a:p>
            <a:pPr marL="1257300" lvl="2" indent="-342900">
              <a:buFont typeface="等线" panose="02010600030101010101" pitchFamily="2" charset="-122"/>
              <a:buChar char="–"/>
            </a:pPr>
            <a:r>
              <a:rPr lang="en-US" altLang="zh-CN" sz="1700" dirty="0"/>
              <a:t>No</a:t>
            </a:r>
          </a:p>
        </p:txBody>
      </p:sp>
    </p:spTree>
    <p:extLst>
      <p:ext uri="{BB962C8B-B14F-4D97-AF65-F5344CB8AC3E}">
        <p14:creationId xmlns:p14="http://schemas.microsoft.com/office/powerpoint/2010/main" val="41981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88DB68-B26F-4055-A473-58858A99C3C0}"/>
              </a:ext>
            </a:extLst>
          </p:cNvPr>
          <p:cNvSpPr>
            <a:spLocks noGrp="1"/>
          </p:cNvSpPr>
          <p:nvPr>
            <p:ph type="title"/>
          </p:nvPr>
        </p:nvSpPr>
        <p:spPr>
          <a:xfrm>
            <a:off x="326967" y="99113"/>
            <a:ext cx="11748769" cy="989222"/>
          </a:xfrm>
        </p:spPr>
        <p:txBody>
          <a:bodyPr>
            <a:normAutofit fontScale="90000"/>
          </a:bodyPr>
          <a:lstStyle/>
          <a:p>
            <a:r>
              <a:rPr lang="en-US" altLang="zh-CN" dirty="0"/>
              <a:t>KI#2: 5GC Support for Vertical Federated Learning</a:t>
            </a:r>
            <a:endParaRPr lang="zh-CN" altLang="en-US" dirty="0"/>
          </a:p>
        </p:txBody>
      </p:sp>
      <p:sp>
        <p:nvSpPr>
          <p:cNvPr id="5" name="矩形 4">
            <a:extLst>
              <a:ext uri="{FF2B5EF4-FFF2-40B4-BE49-F238E27FC236}">
                <a16:creationId xmlns:a16="http://schemas.microsoft.com/office/drawing/2014/main" id="{AAB5BBAE-33E0-4C74-B0D2-705D3763AF6C}"/>
              </a:ext>
            </a:extLst>
          </p:cNvPr>
          <p:cNvSpPr/>
          <p:nvPr/>
        </p:nvSpPr>
        <p:spPr>
          <a:xfrm>
            <a:off x="520932" y="4815686"/>
            <a:ext cx="11554804" cy="1754326"/>
          </a:xfrm>
          <a:prstGeom prst="rect">
            <a:avLst/>
          </a:prstGeom>
        </p:spPr>
        <p:txBody>
          <a:bodyPr wrap="square">
            <a:spAutoFit/>
          </a:bodyPr>
          <a:lstStyle/>
          <a:p>
            <a:r>
              <a:rPr lang="en-US" altLang="zh-CN" b="1" dirty="0"/>
              <a:t>Observation</a:t>
            </a:r>
          </a:p>
          <a:p>
            <a:pPr marL="742950" lvl="1" indent="-285750">
              <a:buFont typeface="等线" panose="02010600030101010101" pitchFamily="2" charset="-122"/>
              <a:buChar char="–"/>
            </a:pPr>
            <a:r>
              <a:rPr lang="en-US" altLang="zh-CN" dirty="0"/>
              <a:t>Majority support multiple NWDAFs involved for AF initiated VFL and two companies need UC(s) clarification</a:t>
            </a:r>
            <a:endParaRPr lang="en-US" altLang="zh-CN" b="1" dirty="0"/>
          </a:p>
          <a:p>
            <a:endParaRPr lang="en-US" altLang="zh-CN" b="1" dirty="0"/>
          </a:p>
          <a:p>
            <a:r>
              <a:rPr lang="en-US" altLang="zh-CN" b="1" dirty="0"/>
              <a:t>Way forward</a:t>
            </a:r>
          </a:p>
          <a:p>
            <a:pPr marL="742950" lvl="1" indent="-285750">
              <a:buFont typeface="等线" panose="02010600030101010101" pitchFamily="2" charset="-122"/>
              <a:buChar char="–"/>
            </a:pPr>
            <a:r>
              <a:rPr lang="en-US" altLang="zh-CN" dirty="0"/>
              <a:t>It is proposed to go with multiple NWDAFs involved for AF initiated VFL and further offline discussion</a:t>
            </a:r>
          </a:p>
          <a:p>
            <a:endParaRPr lang="en-US" altLang="zh-CN" b="1" dirty="0"/>
          </a:p>
        </p:txBody>
      </p:sp>
      <p:pic>
        <p:nvPicPr>
          <p:cNvPr id="3" name="图片 2">
            <a:extLst>
              <a:ext uri="{FF2B5EF4-FFF2-40B4-BE49-F238E27FC236}">
                <a16:creationId xmlns:a16="http://schemas.microsoft.com/office/drawing/2014/main" id="{8DB6A565-E526-400D-B3B7-2AF6B8595D38}"/>
              </a:ext>
            </a:extLst>
          </p:cNvPr>
          <p:cNvPicPr>
            <a:picLocks noChangeAspect="1"/>
          </p:cNvPicPr>
          <p:nvPr/>
        </p:nvPicPr>
        <p:blipFill>
          <a:blip r:embed="rId2"/>
          <a:stretch>
            <a:fillRect/>
          </a:stretch>
        </p:blipFill>
        <p:spPr>
          <a:xfrm>
            <a:off x="714895" y="1003069"/>
            <a:ext cx="10668000" cy="3701933"/>
          </a:xfrm>
          <a:prstGeom prst="rect">
            <a:avLst/>
          </a:prstGeom>
        </p:spPr>
      </p:pic>
    </p:spTree>
    <p:extLst>
      <p:ext uri="{BB962C8B-B14F-4D97-AF65-F5344CB8AC3E}">
        <p14:creationId xmlns:p14="http://schemas.microsoft.com/office/powerpoint/2010/main" val="156438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E12A6487-4DBE-4DE8-A676-78DCAD50304B}"/>
              </a:ext>
            </a:extLst>
          </p:cNvPr>
          <p:cNvSpPr txBox="1"/>
          <p:nvPr/>
        </p:nvSpPr>
        <p:spPr>
          <a:xfrm>
            <a:off x="361742" y="1364867"/>
            <a:ext cx="11424877" cy="3970318"/>
          </a:xfrm>
          <a:prstGeom prst="rect">
            <a:avLst/>
          </a:prstGeom>
          <a:noFill/>
        </p:spPr>
        <p:txBody>
          <a:bodyPr wrap="square" rtlCol="0">
            <a:spAutoFit/>
          </a:bodyPr>
          <a:lstStyle/>
          <a:p>
            <a:r>
              <a:rPr lang="en-US" altLang="zh-CN" b="1" dirty="0"/>
              <a:t>Q1: Shall we support the following: NWDAF generates candidate QoS parameters with the expected QoE/service experience/performance information? (2 objection: Qualcomm, Nokia)</a:t>
            </a:r>
          </a:p>
          <a:p>
            <a:pPr marL="800100" lvl="1" indent="-342900">
              <a:buFont typeface="等线" panose="02010600030101010101" pitchFamily="2" charset="-122"/>
              <a:buChar char="–"/>
            </a:pPr>
            <a:r>
              <a:rPr lang="en-US" altLang="zh-CN" dirty="0"/>
              <a:t>Yes: 10</a:t>
            </a:r>
          </a:p>
          <a:p>
            <a:pPr marL="800100" lvl="1" indent="-342900">
              <a:buFont typeface="等线" panose="02010600030101010101" pitchFamily="2" charset="-122"/>
              <a:buChar char="–"/>
            </a:pPr>
            <a:r>
              <a:rPr lang="en-US" altLang="zh-CN" dirty="0"/>
              <a:t>No: 5</a:t>
            </a:r>
          </a:p>
          <a:p>
            <a:endParaRPr lang="en-US" altLang="zh-CN" dirty="0"/>
          </a:p>
          <a:p>
            <a:r>
              <a:rPr lang="en-US" altLang="zh-CN" b="1" dirty="0"/>
              <a:t>Q2: Shall we introduce a new logical function to recommend candidate QoS parameters to PCF? (4 objections: Qualcomm, MediaTek, Nokia, Ericsson)</a:t>
            </a:r>
          </a:p>
          <a:p>
            <a:pPr marL="800100" lvl="1" indent="-342900">
              <a:buFont typeface="等线" panose="02010600030101010101" pitchFamily="2" charset="-122"/>
              <a:buChar char="–"/>
            </a:pPr>
            <a:r>
              <a:rPr lang="en-US" altLang="zh-CN" dirty="0"/>
              <a:t>Yes: 8</a:t>
            </a:r>
          </a:p>
          <a:p>
            <a:pPr marL="800100" lvl="1" indent="-342900">
              <a:buFont typeface="等线" panose="02010600030101010101" pitchFamily="2" charset="-122"/>
              <a:buChar char="–"/>
            </a:pPr>
            <a:r>
              <a:rPr lang="en-US" altLang="zh-CN" dirty="0"/>
              <a:t>No: 10</a:t>
            </a:r>
          </a:p>
          <a:p>
            <a:endParaRPr lang="en-US" altLang="zh-CN" dirty="0"/>
          </a:p>
          <a:p>
            <a:r>
              <a:rPr lang="en-US" altLang="zh-CN" b="1" dirty="0"/>
              <a:t>Q3: Shall we define a new NWDAF service to recommend candidate QoS parameters to PCF? (3 objections: Nokia, Ericsson, Qualcomm)</a:t>
            </a:r>
          </a:p>
          <a:p>
            <a:pPr marL="800100" lvl="1" indent="-342900">
              <a:buFont typeface="等线" panose="02010600030101010101" pitchFamily="2" charset="-122"/>
              <a:buChar char="–"/>
            </a:pPr>
            <a:r>
              <a:rPr lang="en-US" altLang="zh-CN" dirty="0"/>
              <a:t>Yes: 10</a:t>
            </a:r>
          </a:p>
          <a:p>
            <a:pPr marL="800100" lvl="1" indent="-342900">
              <a:buFont typeface="等线" panose="02010600030101010101" pitchFamily="2" charset="-122"/>
              <a:buChar char="–"/>
            </a:pPr>
            <a:r>
              <a:rPr lang="en-US" altLang="zh-CN" dirty="0"/>
              <a:t>No: 6</a:t>
            </a:r>
          </a:p>
        </p:txBody>
      </p:sp>
      <p:sp>
        <p:nvSpPr>
          <p:cNvPr id="7" name="标题 1">
            <a:extLst>
              <a:ext uri="{FF2B5EF4-FFF2-40B4-BE49-F238E27FC236}">
                <a16:creationId xmlns:a16="http://schemas.microsoft.com/office/drawing/2014/main" id="{79DA3974-75A5-41DA-B984-6236717288DD}"/>
              </a:ext>
            </a:extLst>
          </p:cNvPr>
          <p:cNvSpPr>
            <a:spLocks noGrp="1"/>
          </p:cNvSpPr>
          <p:nvPr>
            <p:ph type="title"/>
          </p:nvPr>
        </p:nvSpPr>
        <p:spPr>
          <a:xfrm>
            <a:off x="281355" y="291455"/>
            <a:ext cx="11656088" cy="401623"/>
          </a:xfrm>
        </p:spPr>
        <p:txBody>
          <a:bodyPr>
            <a:noAutofit/>
          </a:bodyPr>
          <a:lstStyle/>
          <a:p>
            <a:r>
              <a:rPr lang="en-US" altLang="zh-CN" sz="2800" dirty="0" err="1">
                <a:highlight>
                  <a:srgbClr val="FFFF00"/>
                </a:highlight>
              </a:rPr>
              <a:t>SoH</a:t>
            </a:r>
            <a:r>
              <a:rPr lang="en-US" altLang="zh-CN" sz="2800" dirty="0">
                <a:highlight>
                  <a:srgbClr val="FFFF00"/>
                </a:highlight>
              </a:rPr>
              <a:t> for KI#3: NWDAF-assisted policy control and QoS enhancement: asked </a:t>
            </a:r>
            <a:r>
              <a:rPr lang="en-US" altLang="zh-CN" sz="2800">
                <a:highlight>
                  <a:srgbClr val="FFFF00"/>
                </a:highlight>
              </a:rPr>
              <a:t>on TueQ4</a:t>
            </a:r>
            <a:endParaRPr lang="zh-CN" altLang="en-US" sz="2800" dirty="0">
              <a:highlight>
                <a:srgbClr val="FFFF00"/>
              </a:highlight>
            </a:endParaRPr>
          </a:p>
        </p:txBody>
      </p:sp>
    </p:spTree>
    <p:extLst>
      <p:ext uri="{BB962C8B-B14F-4D97-AF65-F5344CB8AC3E}">
        <p14:creationId xmlns:p14="http://schemas.microsoft.com/office/powerpoint/2010/main" val="2175844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119032" y="2194371"/>
            <a:ext cx="5566488" cy="2572939"/>
          </a:xfrm>
        </p:spPr>
        <p:txBody>
          <a:bodyPr>
            <a:noAutofit/>
          </a:bodyPr>
          <a:lstStyle/>
          <a:p>
            <a:pPr>
              <a:defRPr/>
            </a:pPr>
            <a:r>
              <a:rPr lang="en-GB" sz="3600" b="1" i="1" dirty="0">
                <a:effectLst>
                  <a:outerShdw blurRad="38100" dist="38100" dir="2700000" algn="tl">
                    <a:srgbClr val="C0C0C0"/>
                  </a:outerShdw>
                </a:effectLst>
              </a:rPr>
              <a:t>BACKUP</a:t>
            </a:r>
            <a:endParaRPr lang="en-GB" sz="2400" b="1" dirty="0"/>
          </a:p>
        </p:txBody>
      </p:sp>
    </p:spTree>
    <p:extLst>
      <p:ext uri="{BB962C8B-B14F-4D97-AF65-F5344CB8AC3E}">
        <p14:creationId xmlns:p14="http://schemas.microsoft.com/office/powerpoint/2010/main" val="65616809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361741" y="135705"/>
            <a:ext cx="11535507" cy="1037488"/>
          </a:xfrm>
        </p:spPr>
        <p:txBody>
          <a:bodyPr>
            <a:normAutofit fontScale="90000"/>
          </a:bodyPr>
          <a:lstStyle/>
          <a:p>
            <a:r>
              <a:rPr lang="en-US" altLang="zh-CN" dirty="0"/>
              <a:t>KI#1: AI based positioning and existing analytics(1/2) </a:t>
            </a:r>
            <a:endParaRPr lang="zh-CN" altLang="en-US" dirty="0"/>
          </a:p>
        </p:txBody>
      </p:sp>
      <p:graphicFrame>
        <p:nvGraphicFramePr>
          <p:cNvPr id="4" name="表格 3">
            <a:extLst>
              <a:ext uri="{FF2B5EF4-FFF2-40B4-BE49-F238E27FC236}">
                <a16:creationId xmlns:a16="http://schemas.microsoft.com/office/drawing/2014/main" id="{FF70B0F6-8ED4-4598-B210-5C5B2C544402}"/>
              </a:ext>
            </a:extLst>
          </p:cNvPr>
          <p:cNvGraphicFramePr>
            <a:graphicFrameLocks noGrp="1"/>
          </p:cNvGraphicFramePr>
          <p:nvPr/>
        </p:nvGraphicFramePr>
        <p:xfrm>
          <a:off x="781395" y="1238513"/>
          <a:ext cx="10645833" cy="2661920"/>
        </p:xfrm>
        <a:graphic>
          <a:graphicData uri="http://schemas.openxmlformats.org/drawingml/2006/table">
            <a:tbl>
              <a:tblPr firstRow="1" bandRow="1">
                <a:tableStyleId>{5C22544A-7EE6-4342-B048-85BDC9FD1C3A}</a:tableStyleId>
              </a:tblPr>
              <a:tblGrid>
                <a:gridCol w="2245080">
                  <a:extLst>
                    <a:ext uri="{9D8B030D-6E8A-4147-A177-3AD203B41FA5}">
                      <a16:colId xmlns:a16="http://schemas.microsoft.com/office/drawing/2014/main" val="2916016906"/>
                    </a:ext>
                  </a:extLst>
                </a:gridCol>
                <a:gridCol w="4139980">
                  <a:extLst>
                    <a:ext uri="{9D8B030D-6E8A-4147-A177-3AD203B41FA5}">
                      <a16:colId xmlns:a16="http://schemas.microsoft.com/office/drawing/2014/main" val="1122034651"/>
                    </a:ext>
                  </a:extLst>
                </a:gridCol>
                <a:gridCol w="4260773">
                  <a:extLst>
                    <a:ext uri="{9D8B030D-6E8A-4147-A177-3AD203B41FA5}">
                      <a16:colId xmlns:a16="http://schemas.microsoft.com/office/drawing/2014/main" val="2462018966"/>
                    </a:ext>
                  </a:extLst>
                </a:gridCol>
              </a:tblGrid>
              <a:tr h="370840">
                <a:tc>
                  <a:txBody>
                    <a:bodyPr/>
                    <a:lstStyle/>
                    <a:p>
                      <a:endParaRPr lang="zh-CN" altLang="en-US" dirty="0"/>
                    </a:p>
                  </a:txBody>
                  <a:tcPr/>
                </a:tc>
                <a:tc>
                  <a:txBody>
                    <a:bodyPr/>
                    <a:lstStyle/>
                    <a:p>
                      <a:pPr algn="ctr"/>
                      <a:r>
                        <a:rPr lang="en-US" altLang="zh-CN" dirty="0"/>
                        <a:t>Existing Analytics </a:t>
                      </a:r>
                      <a:endParaRPr lang="zh-CN" altLang="en-US" dirty="0"/>
                    </a:p>
                  </a:txBody>
                  <a:tcPr/>
                </a:tc>
                <a:tc>
                  <a:txBody>
                    <a:bodyPr/>
                    <a:lstStyle/>
                    <a:p>
                      <a:pPr algn="ctr"/>
                      <a:r>
                        <a:rPr lang="en-US" altLang="zh-CN" dirty="0"/>
                        <a:t>AI based positioning</a:t>
                      </a:r>
                      <a:endParaRPr lang="zh-CN" altLang="en-US" dirty="0"/>
                    </a:p>
                  </a:txBody>
                  <a:tcPr/>
                </a:tc>
                <a:extLst>
                  <a:ext uri="{0D108BD9-81ED-4DB2-BD59-A6C34878D82A}">
                    <a16:rowId xmlns:a16="http://schemas.microsoft.com/office/drawing/2014/main" val="3427447624"/>
                  </a:ext>
                </a:extLst>
              </a:tr>
              <a:tr h="370840">
                <a:tc>
                  <a:txBody>
                    <a:bodyPr/>
                    <a:lstStyle/>
                    <a:p>
                      <a:r>
                        <a:rPr lang="en-US" altLang="zh-CN" dirty="0"/>
                        <a:t>Goals</a:t>
                      </a:r>
                      <a:endParaRPr lang="zh-CN" altLang="en-US" dirty="0"/>
                    </a:p>
                  </a:txBody>
                  <a:tcPr/>
                </a:tc>
                <a:tc>
                  <a:txBody>
                    <a:bodyPr/>
                    <a:lstStyle/>
                    <a:p>
                      <a:r>
                        <a:rPr lang="en-US" altLang="zh-CN" dirty="0"/>
                        <a:t>To get thing’s statistical patterns or to predict future trends</a:t>
                      </a:r>
                      <a:endParaRPr lang="zh-CN" altLang="en-US" dirty="0"/>
                    </a:p>
                  </a:txBody>
                  <a:tcPr/>
                </a:tc>
                <a:tc>
                  <a:txBody>
                    <a:bodyPr/>
                    <a:lstStyle/>
                    <a:p>
                      <a:r>
                        <a:rPr lang="en-US" altLang="zh-CN" dirty="0"/>
                        <a:t>To get UE location with high accuracy </a:t>
                      </a:r>
                      <a:endParaRPr lang="zh-CN" altLang="en-US" dirty="0"/>
                    </a:p>
                  </a:txBody>
                  <a:tcPr/>
                </a:tc>
                <a:extLst>
                  <a:ext uri="{0D108BD9-81ED-4DB2-BD59-A6C34878D82A}">
                    <a16:rowId xmlns:a16="http://schemas.microsoft.com/office/drawing/2014/main" val="640301322"/>
                  </a:ext>
                </a:extLst>
              </a:tr>
              <a:tr h="370840">
                <a:tc>
                  <a:txBody>
                    <a:bodyPr/>
                    <a:lstStyle/>
                    <a:p>
                      <a:r>
                        <a:rPr lang="en-US" altLang="zh-CN" dirty="0"/>
                        <a:t>Type of output</a:t>
                      </a:r>
                      <a:endParaRPr lang="zh-CN" altLang="en-US" dirty="0"/>
                    </a:p>
                  </a:txBody>
                  <a:tcPr/>
                </a:tc>
                <a:tc>
                  <a:txBody>
                    <a:bodyPr/>
                    <a:lstStyle/>
                    <a:p>
                      <a:r>
                        <a:rPr lang="en-US" altLang="zh-CN" dirty="0"/>
                        <a:t>Statistics and prediction based on ML model</a:t>
                      </a:r>
                      <a:endParaRPr lang="zh-CN" altLang="en-US" dirty="0"/>
                    </a:p>
                  </a:txBody>
                  <a:tcPr/>
                </a:tc>
                <a:tc>
                  <a:txBody>
                    <a:bodyPr/>
                    <a:lstStyle/>
                    <a:p>
                      <a:r>
                        <a:rPr lang="en-US" altLang="zh-CN" dirty="0"/>
                        <a:t>Location Calculation based on ML model</a:t>
                      </a:r>
                      <a:endParaRPr lang="zh-CN" altLang="en-US" dirty="0"/>
                    </a:p>
                  </a:txBody>
                  <a:tcPr/>
                </a:tc>
                <a:extLst>
                  <a:ext uri="{0D108BD9-81ED-4DB2-BD59-A6C34878D82A}">
                    <a16:rowId xmlns:a16="http://schemas.microsoft.com/office/drawing/2014/main" val="3239812880"/>
                  </a:ext>
                </a:extLst>
              </a:tr>
              <a:tr h="370840">
                <a:tc>
                  <a:txBody>
                    <a:bodyPr/>
                    <a:lstStyle/>
                    <a:p>
                      <a:r>
                        <a:rPr lang="en-US" altLang="zh-CN" dirty="0"/>
                        <a:t>Applicable time</a:t>
                      </a:r>
                      <a:endParaRPr lang="zh-CN" altLang="en-US" dirty="0"/>
                    </a:p>
                  </a:txBody>
                  <a:tcPr/>
                </a:tc>
                <a:tc>
                  <a:txBody>
                    <a:bodyPr/>
                    <a:lstStyle/>
                    <a:p>
                      <a:r>
                        <a:rPr lang="en-US" altLang="zh-CN" dirty="0"/>
                        <a:t>Either in past or in future</a:t>
                      </a:r>
                      <a:endParaRPr lang="zh-CN" altLang="en-US" dirty="0"/>
                    </a:p>
                  </a:txBody>
                  <a:tcPr/>
                </a:tc>
                <a:tc>
                  <a:txBody>
                    <a:bodyPr/>
                    <a:lstStyle/>
                    <a:p>
                      <a:r>
                        <a:rPr lang="en-US" altLang="zh-CN" dirty="0"/>
                        <a:t>Current time</a:t>
                      </a:r>
                      <a:endParaRPr lang="zh-CN" altLang="en-US" dirty="0"/>
                    </a:p>
                  </a:txBody>
                  <a:tcPr/>
                </a:tc>
                <a:extLst>
                  <a:ext uri="{0D108BD9-81ED-4DB2-BD59-A6C34878D82A}">
                    <a16:rowId xmlns:a16="http://schemas.microsoft.com/office/drawing/2014/main" val="2358917496"/>
                  </a:ext>
                </a:extLst>
              </a:tr>
              <a:tr h="370840">
                <a:tc>
                  <a:txBody>
                    <a:bodyPr/>
                    <a:lstStyle/>
                    <a:p>
                      <a:r>
                        <a:rPr lang="en-US" altLang="zh-CN" dirty="0"/>
                        <a:t>Inference/Location calculation entity</a:t>
                      </a:r>
                      <a:endParaRPr lang="zh-CN" altLang="en-US" dirty="0"/>
                    </a:p>
                  </a:txBody>
                  <a:tcPr/>
                </a:tc>
                <a:tc>
                  <a:txBody>
                    <a:bodyPr/>
                    <a:lstStyle/>
                    <a:p>
                      <a:r>
                        <a:rPr lang="en-US" altLang="zh-CN" dirty="0"/>
                        <a:t>AnLF</a:t>
                      </a:r>
                      <a:endParaRPr lang="zh-CN" altLang="en-US" dirty="0"/>
                    </a:p>
                  </a:txBody>
                  <a:tcPr/>
                </a:tc>
                <a:tc>
                  <a:txBody>
                    <a:bodyPr/>
                    <a:lstStyle/>
                    <a:p>
                      <a:r>
                        <a:rPr lang="en-US" altLang="zh-CN" dirty="0"/>
                        <a:t>enhanced LMF or LMF (collocated with enhanced AnLF)</a:t>
                      </a:r>
                      <a:endParaRPr lang="zh-CN" altLang="en-US" dirty="0"/>
                    </a:p>
                  </a:txBody>
                  <a:tcPr/>
                </a:tc>
                <a:extLst>
                  <a:ext uri="{0D108BD9-81ED-4DB2-BD59-A6C34878D82A}">
                    <a16:rowId xmlns:a16="http://schemas.microsoft.com/office/drawing/2014/main" val="1103500096"/>
                  </a:ext>
                </a:extLst>
              </a:tr>
            </a:tbl>
          </a:graphicData>
        </a:graphic>
      </p:graphicFrame>
      <p:sp>
        <p:nvSpPr>
          <p:cNvPr id="5" name="文本框 4">
            <a:extLst>
              <a:ext uri="{FF2B5EF4-FFF2-40B4-BE49-F238E27FC236}">
                <a16:creationId xmlns:a16="http://schemas.microsoft.com/office/drawing/2014/main" id="{E12A6487-4DBE-4DE8-A676-78DCAD50304B}"/>
              </a:ext>
            </a:extLst>
          </p:cNvPr>
          <p:cNvSpPr txBox="1"/>
          <p:nvPr/>
        </p:nvSpPr>
        <p:spPr>
          <a:xfrm>
            <a:off x="650745" y="3981777"/>
            <a:ext cx="11424877" cy="2385268"/>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t>Observation</a:t>
            </a:r>
          </a:p>
          <a:p>
            <a:pPr marL="800100" lvl="1" indent="-342900">
              <a:buFont typeface="等线" panose="02010600030101010101" pitchFamily="2" charset="-122"/>
              <a:buChar char="–"/>
            </a:pPr>
            <a:r>
              <a:rPr lang="en-US" altLang="zh-CN" sz="1700" dirty="0"/>
              <a:t>AI based positioning is little bit different from the existing analytics which only comprise statistics and predictions.</a:t>
            </a:r>
          </a:p>
          <a:p>
            <a:pPr marL="342900" indent="-342900">
              <a:buFont typeface="Wingdings" panose="05000000000000000000" pitchFamily="2" charset="2"/>
              <a:buChar char="Ø"/>
            </a:pPr>
            <a:r>
              <a:rPr lang="en-US" altLang="zh-CN" dirty="0"/>
              <a:t>Two alternative solutions for AI based positioning: </a:t>
            </a:r>
          </a:p>
          <a:p>
            <a:pPr marL="800100" lvl="1" indent="-342900">
              <a:buFont typeface="等线" panose="02010600030101010101" pitchFamily="2" charset="-122"/>
              <a:buChar char="–"/>
            </a:pPr>
            <a:r>
              <a:rPr lang="en-US" altLang="zh-CN" sz="1700" dirty="0"/>
              <a:t>Alt a: enhanced LMF is to perform Location Calculation based on ML model</a:t>
            </a:r>
          </a:p>
          <a:p>
            <a:pPr marL="800100" lvl="1" indent="-342900">
              <a:buFont typeface="等线" panose="02010600030101010101" pitchFamily="2" charset="-122"/>
              <a:buChar char="–"/>
            </a:pPr>
            <a:r>
              <a:rPr lang="en-US" altLang="zh-CN" sz="1700" dirty="0"/>
              <a:t>Alt b: </a:t>
            </a:r>
            <a:r>
              <a:rPr lang="en-US" altLang="zh-CN" sz="1600" dirty="0"/>
              <a:t>LMF(</a:t>
            </a:r>
            <a:r>
              <a:rPr lang="en-US" altLang="zh-CN" sz="1700" dirty="0"/>
              <a:t>collocated with enhanced AnLF) is to perform Location Calculation based on ML model</a:t>
            </a:r>
          </a:p>
          <a:p>
            <a:pPr marL="342900" indent="-342900">
              <a:buFont typeface="Wingdings" panose="05000000000000000000" pitchFamily="2" charset="2"/>
              <a:buChar char="Ø"/>
            </a:pPr>
            <a:endParaRPr lang="en-US" altLang="zh-CN" sz="1000" dirty="0"/>
          </a:p>
          <a:p>
            <a:pPr marL="342900" indent="-342900">
              <a:buFont typeface="Wingdings" panose="05000000000000000000" pitchFamily="2" charset="2"/>
              <a:buChar char="Ø"/>
            </a:pPr>
            <a:r>
              <a:rPr lang="en-US" altLang="zh-CN" dirty="0"/>
              <a:t>Way forward</a:t>
            </a:r>
          </a:p>
          <a:p>
            <a:pPr marL="800100" lvl="1" indent="-342900">
              <a:buFont typeface="等线" panose="02010600030101010101" pitchFamily="2" charset="-122"/>
              <a:buChar char="–"/>
            </a:pPr>
            <a:r>
              <a:rPr lang="en-US" altLang="zh-CN" sz="1700" dirty="0"/>
              <a:t>LMF determines the location of UE directly using an ML model i.e. calculate location per the trained ML model</a:t>
            </a:r>
          </a:p>
          <a:p>
            <a:pPr marL="742950" lvl="1" indent="-285750">
              <a:buFont typeface="等线" panose="02010600030101010101" pitchFamily="2" charset="-122"/>
              <a:buChar char="–"/>
            </a:pPr>
            <a:r>
              <a:rPr lang="en-US" altLang="zh-CN" sz="1700" dirty="0"/>
              <a:t>Further discussion about option selection e.g. only Alt a </a:t>
            </a:r>
            <a:r>
              <a:rPr lang="en-US" altLang="zh-CN" sz="1700"/>
              <a:t>or Alt b </a:t>
            </a:r>
            <a:r>
              <a:rPr lang="en-US" altLang="zh-CN" sz="1700" dirty="0"/>
              <a:t>or both</a:t>
            </a:r>
          </a:p>
        </p:txBody>
      </p:sp>
    </p:spTree>
    <p:extLst>
      <p:ext uri="{BB962C8B-B14F-4D97-AF65-F5344CB8AC3E}">
        <p14:creationId xmlns:p14="http://schemas.microsoft.com/office/powerpoint/2010/main" val="356234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2D1C9E-3901-4CF9-AA69-568E09E7B1E4}"/>
              </a:ext>
            </a:extLst>
          </p:cNvPr>
          <p:cNvSpPr>
            <a:spLocks noGrp="1"/>
          </p:cNvSpPr>
          <p:nvPr>
            <p:ph type="title"/>
          </p:nvPr>
        </p:nvSpPr>
        <p:spPr>
          <a:xfrm>
            <a:off x="243840" y="171592"/>
            <a:ext cx="11870575" cy="618286"/>
          </a:xfrm>
        </p:spPr>
        <p:txBody>
          <a:bodyPr>
            <a:normAutofit fontScale="90000"/>
          </a:bodyPr>
          <a:lstStyle/>
          <a:p>
            <a:r>
              <a:rPr lang="en-US" altLang="zh-CN" dirty="0"/>
              <a:t>KI#1: Data collection/</a:t>
            </a:r>
            <a:r>
              <a:rPr lang="en-GB" dirty="0"/>
              <a:t>Model accuracy monitoring</a:t>
            </a:r>
            <a:r>
              <a:rPr lang="en-US" altLang="zh-CN" dirty="0"/>
              <a:t> (1/2)</a:t>
            </a:r>
            <a:r>
              <a:rPr lang="en-GB" dirty="0"/>
              <a:t> </a:t>
            </a:r>
            <a:endParaRPr lang="zh-CN" altLang="en-US" dirty="0"/>
          </a:p>
        </p:txBody>
      </p:sp>
      <p:sp>
        <p:nvSpPr>
          <p:cNvPr id="5" name="文本框 4">
            <a:extLst>
              <a:ext uri="{FF2B5EF4-FFF2-40B4-BE49-F238E27FC236}">
                <a16:creationId xmlns:a16="http://schemas.microsoft.com/office/drawing/2014/main" id="{ACD889FA-11A7-4AC2-8075-1E4D0E5E8256}"/>
              </a:ext>
            </a:extLst>
          </p:cNvPr>
          <p:cNvSpPr txBox="1"/>
          <p:nvPr/>
        </p:nvSpPr>
        <p:spPr>
          <a:xfrm>
            <a:off x="577911" y="747934"/>
            <a:ext cx="11608547" cy="830997"/>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a:t>Option 1 (P#1.1): LMF calculating location + LMF model</a:t>
            </a:r>
            <a:r>
              <a:rPr lang="zh-CN" altLang="en-US" sz="1600" dirty="0"/>
              <a:t> </a:t>
            </a:r>
            <a:r>
              <a:rPr lang="en-US" altLang="zh-CN" sz="1600" dirty="0"/>
              <a:t>training(</a:t>
            </a:r>
            <a:r>
              <a:rPr lang="en-US" altLang="zh-CN" sz="1600" u="sng" dirty="0">
                <a:highlight>
                  <a:srgbClr val="FFFF00"/>
                </a:highlight>
              </a:rPr>
              <a:t>i.e. </a:t>
            </a:r>
            <a:r>
              <a:rPr lang="en-US" altLang="zh-CN" sz="1400" u="sng" dirty="0">
                <a:highlight>
                  <a:srgbClr val="FFFF00"/>
                </a:highlight>
              </a:rPr>
              <a:t>LMF have to support AI computing and big volume data storage</a:t>
            </a:r>
            <a:r>
              <a:rPr lang="en-US" altLang="zh-CN" sz="1400" dirty="0"/>
              <a:t>)</a:t>
            </a:r>
            <a:endParaRPr lang="en-US" altLang="zh-CN" sz="1600" dirty="0"/>
          </a:p>
          <a:p>
            <a:pPr marL="285750" indent="-285750">
              <a:buFont typeface="Arial" panose="020B0604020202020204" pitchFamily="34" charset="0"/>
              <a:buChar char="•"/>
            </a:pPr>
            <a:r>
              <a:rPr lang="en-US" altLang="zh-CN" sz="1600" dirty="0"/>
              <a:t>Option 2 (P#1.2): LMF calculating location + MTLF model training </a:t>
            </a:r>
            <a:endParaRPr lang="en-US" altLang="zh-CN" sz="1300" b="1" i="1" dirty="0"/>
          </a:p>
          <a:p>
            <a:pPr marL="285750" indent="-285750">
              <a:buFont typeface="Arial" panose="020B0604020202020204" pitchFamily="34" charset="0"/>
              <a:buChar char="•"/>
            </a:pPr>
            <a:r>
              <a:rPr lang="en-US" altLang="zh-CN" sz="1600" dirty="0"/>
              <a:t>Option 3 (new):   LMF calculating location + OAM model training</a:t>
            </a:r>
          </a:p>
        </p:txBody>
      </p:sp>
      <p:sp>
        <p:nvSpPr>
          <p:cNvPr id="13" name="矩形 12">
            <a:extLst>
              <a:ext uri="{FF2B5EF4-FFF2-40B4-BE49-F238E27FC236}">
                <a16:creationId xmlns:a16="http://schemas.microsoft.com/office/drawing/2014/main" id="{DB145067-064B-4D2D-AB78-C4407468BCEF}"/>
              </a:ext>
            </a:extLst>
          </p:cNvPr>
          <p:cNvSpPr/>
          <p:nvPr/>
        </p:nvSpPr>
        <p:spPr>
          <a:xfrm>
            <a:off x="374279" y="4442442"/>
            <a:ext cx="11442583" cy="2323713"/>
          </a:xfrm>
          <a:prstGeom prst="rect">
            <a:avLst/>
          </a:prstGeom>
        </p:spPr>
        <p:txBody>
          <a:bodyPr wrap="square">
            <a:spAutoFit/>
          </a:bodyPr>
          <a:lstStyle/>
          <a:p>
            <a:pPr marL="285750" indent="-285750">
              <a:buFont typeface="Wingdings" panose="05000000000000000000" pitchFamily="2" charset="2"/>
              <a:buChar char="Ø"/>
            </a:pPr>
            <a:r>
              <a:rPr lang="en-US" altLang="zh-CN" sz="1600" dirty="0"/>
              <a:t>Observation</a:t>
            </a:r>
          </a:p>
          <a:p>
            <a:pPr marL="800100" lvl="1" indent="-342900">
              <a:buFont typeface="等线" panose="02010600030101010101" pitchFamily="2" charset="-122"/>
              <a:buChar char="–"/>
            </a:pPr>
            <a:r>
              <a:rPr lang="en-US" altLang="zh-CN" sz="1600" dirty="0"/>
              <a:t>data collection is the common part for all the options</a:t>
            </a:r>
            <a:endParaRPr lang="en-US" altLang="zh-CN" sz="700" dirty="0"/>
          </a:p>
          <a:p>
            <a:pPr marL="285750" indent="-285750">
              <a:buFont typeface="Wingdings" panose="05000000000000000000" pitchFamily="2" charset="2"/>
              <a:buChar char="Ø"/>
            </a:pPr>
            <a:endParaRPr lang="en-US" altLang="zh-CN" sz="100" dirty="0"/>
          </a:p>
          <a:p>
            <a:pPr marL="285750" indent="-285750">
              <a:buFont typeface="Wingdings" panose="05000000000000000000" pitchFamily="2" charset="2"/>
              <a:buChar char="Ø"/>
            </a:pPr>
            <a:r>
              <a:rPr lang="en-US" altLang="zh-CN" sz="1600" dirty="0"/>
              <a:t>Way forward</a:t>
            </a:r>
          </a:p>
          <a:p>
            <a:pPr marL="742950" lvl="1" indent="-285750">
              <a:buFont typeface="等线" panose="02010600030101010101" pitchFamily="2" charset="-122"/>
              <a:buChar char="–"/>
            </a:pPr>
            <a:r>
              <a:rPr lang="en-US" altLang="zh-CN" sz="1600" u="sng" dirty="0">
                <a:solidFill>
                  <a:srgbClr val="C00000"/>
                </a:solidFill>
              </a:rPr>
              <a:t>Option 3 is SA5 scope and LS is proposed to send to SA5 in August and SA2 will align with SA5 </a:t>
            </a:r>
            <a:r>
              <a:rPr lang="en-US" altLang="zh-CN" sz="1600" dirty="0"/>
              <a:t>and SA2 further discussion about option selection e.g. only option 1 or only option 2 or both </a:t>
            </a:r>
          </a:p>
          <a:p>
            <a:pPr marL="742950" lvl="1" indent="-285750">
              <a:buFont typeface="等线" panose="02010600030101010101" pitchFamily="2" charset="-122"/>
              <a:buChar char="–"/>
            </a:pPr>
            <a:r>
              <a:rPr lang="en-US" altLang="zh-CN" sz="1600" dirty="0"/>
              <a:t>Data collection procedures for training model is the common part and need to be specified</a:t>
            </a:r>
          </a:p>
          <a:p>
            <a:pPr marL="1200150" lvl="2" indent="-285750">
              <a:buFont typeface="等线" panose="02010600030101010101" pitchFamily="2" charset="-122"/>
              <a:buChar char="–"/>
            </a:pPr>
            <a:r>
              <a:rPr lang="en-GB" sz="1600" dirty="0"/>
              <a:t>The data for model training, inference and model performance monitoring will be decided by RAN WGs and SA2 will align with RAN WGs</a:t>
            </a:r>
            <a:r>
              <a:rPr lang="en-US" altLang="zh-CN" sz="1600" dirty="0"/>
              <a:t> and standardize the potential SA2 impact</a:t>
            </a:r>
          </a:p>
          <a:p>
            <a:pPr marL="742950" lvl="1" indent="-285750">
              <a:buFont typeface="等线" panose="02010600030101010101" pitchFamily="2" charset="-122"/>
              <a:buChar char="–"/>
            </a:pPr>
            <a:r>
              <a:rPr lang="en-GB" sz="1600" dirty="0"/>
              <a:t>Model accuracy monitoring will be concluded in normative phase, taking into consideration related input of RAN WGs.</a:t>
            </a:r>
            <a:endParaRPr lang="en-US" altLang="zh-CN" sz="1600" dirty="0"/>
          </a:p>
        </p:txBody>
      </p:sp>
      <p:sp>
        <p:nvSpPr>
          <p:cNvPr id="14" name="文本框 13">
            <a:extLst>
              <a:ext uri="{FF2B5EF4-FFF2-40B4-BE49-F238E27FC236}">
                <a16:creationId xmlns:a16="http://schemas.microsoft.com/office/drawing/2014/main" id="{689FFDEA-1B80-459D-814E-D444092A47E3}"/>
              </a:ext>
            </a:extLst>
          </p:cNvPr>
          <p:cNvSpPr txBox="1"/>
          <p:nvPr/>
        </p:nvSpPr>
        <p:spPr>
          <a:xfrm>
            <a:off x="577911" y="3762297"/>
            <a:ext cx="11238951" cy="707886"/>
          </a:xfrm>
          <a:prstGeom prst="rect">
            <a:avLst/>
          </a:prstGeom>
          <a:noFill/>
        </p:spPr>
        <p:txBody>
          <a:bodyPr wrap="square" rtlCol="0">
            <a:spAutoFit/>
          </a:bodyPr>
          <a:lstStyle/>
          <a:p>
            <a:r>
              <a:rPr lang="en-US" altLang="zh-CN" sz="1300" b="1" i="1" dirty="0"/>
              <a:t>Note1: Additional optional data that may be collected is UE ID (from AMF), past UE location, positioning methods, LCS QoS (from GMLC), UE trajectory, GNSS info (from AF) and UE speed, UE orientation (from OAM).</a:t>
            </a:r>
          </a:p>
          <a:p>
            <a:r>
              <a:rPr lang="en-US" altLang="zh-CN" sz="1300" b="1" i="1" dirty="0">
                <a:solidFill>
                  <a:srgbClr val="C00000"/>
                </a:solidFill>
              </a:rPr>
              <a:t>Note2: Regarding </a:t>
            </a:r>
            <a:r>
              <a:rPr lang="en-GB" sz="1300" b="1" i="1" dirty="0">
                <a:solidFill>
                  <a:srgbClr val="C00000"/>
                </a:solidFill>
                <a:hlinkClick r:id="rId2">
                  <a:extLst>
                    <a:ext uri="{A12FA001-AC4F-418D-AE19-62706E023703}">
                      <ahyp:hlinkClr xmlns:ahyp="http://schemas.microsoft.com/office/drawing/2018/hyperlinkcolor" val="tx"/>
                    </a:ext>
                  </a:extLst>
                </a:hlinkClick>
              </a:rPr>
              <a:t>S2-2405833 </a:t>
            </a:r>
            <a:r>
              <a:rPr lang="en-GB" sz="1300" b="1" i="1" dirty="0">
                <a:solidFill>
                  <a:srgbClr val="C00000"/>
                </a:solidFill>
              </a:rPr>
              <a:t>LS on data collection to RAN</a:t>
            </a:r>
            <a:r>
              <a:rPr lang="en-US" sz="1300" b="1" i="1" dirty="0">
                <a:solidFill>
                  <a:srgbClr val="C00000"/>
                </a:solidFill>
              </a:rPr>
              <a:t>, </a:t>
            </a:r>
            <a:r>
              <a:rPr lang="en-US" altLang="zh-CN" sz="1300" b="1" i="1" dirty="0">
                <a:solidFill>
                  <a:srgbClr val="C00000"/>
                </a:solidFill>
              </a:rPr>
              <a:t>RAN1 sent us LS response </a:t>
            </a:r>
            <a:r>
              <a:rPr lang="en-US" sz="1400" dirty="0">
                <a:highlight>
                  <a:srgbClr val="00FFFF"/>
                </a:highlight>
                <a:hlinkClick r:id="rId3"/>
              </a:rPr>
              <a:t>S2-2406872.zip</a:t>
            </a:r>
            <a:r>
              <a:rPr lang="en-US" altLang="zh-CN" sz="1100" b="1" i="1" dirty="0">
                <a:solidFill>
                  <a:srgbClr val="C00000"/>
                </a:solidFill>
                <a:highlight>
                  <a:srgbClr val="00FFFF"/>
                </a:highlight>
              </a:rPr>
              <a:t> </a:t>
            </a:r>
            <a:endParaRPr lang="en-US" altLang="zh-CN" sz="1300" b="1" i="1" strike="sngStrike" dirty="0">
              <a:solidFill>
                <a:srgbClr val="C00000"/>
              </a:solidFill>
            </a:endParaRPr>
          </a:p>
        </p:txBody>
      </p:sp>
      <p:graphicFrame>
        <p:nvGraphicFramePr>
          <p:cNvPr id="11" name="内容占位符 3">
            <a:extLst>
              <a:ext uri="{FF2B5EF4-FFF2-40B4-BE49-F238E27FC236}">
                <a16:creationId xmlns:a16="http://schemas.microsoft.com/office/drawing/2014/main" id="{C262B837-1CEA-4E2B-ADA3-02D08A78EB0D}"/>
              </a:ext>
            </a:extLst>
          </p:cNvPr>
          <p:cNvGraphicFramePr>
            <a:graphicFrameLocks noGrp="1"/>
          </p:cNvGraphicFramePr>
          <p:nvPr>
            <p:ph idx="1"/>
            <p:extLst>
              <p:ext uri="{D42A27DB-BD31-4B8C-83A1-F6EECF244321}">
                <p14:modId xmlns:p14="http://schemas.microsoft.com/office/powerpoint/2010/main" val="2664846638"/>
              </p:ext>
            </p:extLst>
          </p:nvPr>
        </p:nvGraphicFramePr>
        <p:xfrm>
          <a:off x="604061" y="1619673"/>
          <a:ext cx="11083637" cy="2114678"/>
        </p:xfrm>
        <a:graphic>
          <a:graphicData uri="http://schemas.openxmlformats.org/drawingml/2006/table">
            <a:tbl>
              <a:tblPr firstRow="1" bandRow="1">
                <a:tableStyleId>{5C22544A-7EE6-4342-B048-85BDC9FD1C3A}</a:tableStyleId>
              </a:tblPr>
              <a:tblGrid>
                <a:gridCol w="2765367">
                  <a:extLst>
                    <a:ext uri="{9D8B030D-6E8A-4147-A177-3AD203B41FA5}">
                      <a16:colId xmlns:a16="http://schemas.microsoft.com/office/drawing/2014/main" val="2576907883"/>
                    </a:ext>
                  </a:extLst>
                </a:gridCol>
                <a:gridCol w="2336068">
                  <a:extLst>
                    <a:ext uri="{9D8B030D-6E8A-4147-A177-3AD203B41FA5}">
                      <a16:colId xmlns:a16="http://schemas.microsoft.com/office/drawing/2014/main" val="2347654855"/>
                    </a:ext>
                  </a:extLst>
                </a:gridCol>
                <a:gridCol w="3564475">
                  <a:extLst>
                    <a:ext uri="{9D8B030D-6E8A-4147-A177-3AD203B41FA5}">
                      <a16:colId xmlns:a16="http://schemas.microsoft.com/office/drawing/2014/main" val="3058967504"/>
                    </a:ext>
                  </a:extLst>
                </a:gridCol>
                <a:gridCol w="2417727">
                  <a:extLst>
                    <a:ext uri="{9D8B030D-6E8A-4147-A177-3AD203B41FA5}">
                      <a16:colId xmlns:a16="http://schemas.microsoft.com/office/drawing/2014/main" val="2250579527"/>
                    </a:ext>
                  </a:extLst>
                </a:gridCol>
              </a:tblGrid>
              <a:tr h="353362">
                <a:tc>
                  <a:txBody>
                    <a:bodyPr/>
                    <a:lstStyle/>
                    <a:p>
                      <a:pPr algn="ctr"/>
                      <a:endParaRPr lang="zh-CN" altLang="en-US" dirty="0"/>
                    </a:p>
                  </a:txBody>
                  <a:tcPr/>
                </a:tc>
                <a:tc>
                  <a:txBody>
                    <a:bodyPr/>
                    <a:lstStyle/>
                    <a:p>
                      <a:pPr algn="ctr"/>
                      <a:r>
                        <a:rPr lang="en-US" altLang="zh-CN" dirty="0"/>
                        <a:t>Option 1</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Option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u="sng" strike="noStrike" dirty="0">
                          <a:solidFill>
                            <a:srgbClr val="C00000"/>
                          </a:solidFill>
                        </a:rPr>
                        <a:t>Option 3(SA5)</a:t>
                      </a:r>
                      <a:endParaRPr lang="zh-CN" altLang="en-US" u="sng" strike="noStrike" dirty="0">
                        <a:solidFill>
                          <a:srgbClr val="C00000"/>
                        </a:solidFill>
                      </a:endParaRPr>
                    </a:p>
                  </a:txBody>
                  <a:tcPr/>
                </a:tc>
                <a:extLst>
                  <a:ext uri="{0D108BD9-81ED-4DB2-BD59-A6C34878D82A}">
                    <a16:rowId xmlns:a16="http://schemas.microsoft.com/office/drawing/2014/main" val="2970645492"/>
                  </a:ext>
                </a:extLst>
              </a:tr>
              <a:tr h="294468">
                <a:tc>
                  <a:txBody>
                    <a:bodyPr/>
                    <a:lstStyle/>
                    <a:p>
                      <a:pPr algn="l"/>
                      <a:r>
                        <a:rPr lang="en-US" altLang="zh-CN" sz="1400" dirty="0"/>
                        <a:t>Training entity</a:t>
                      </a:r>
                      <a:endParaRPr lang="en-US" altLang="zh-CN" sz="1400" b="1" dirty="0"/>
                    </a:p>
                  </a:txBody>
                  <a:tcPr/>
                </a:tc>
                <a:tc>
                  <a:txBody>
                    <a:bodyPr/>
                    <a:lstStyle/>
                    <a:p>
                      <a:pPr algn="ctr"/>
                      <a:r>
                        <a:rPr lang="en-US" altLang="zh-CN" sz="1400" dirty="0"/>
                        <a:t>LMF</a:t>
                      </a:r>
                      <a:endParaRPr lang="zh-CN" altLang="en-US" sz="1400" dirty="0"/>
                    </a:p>
                  </a:txBody>
                  <a:tcPr/>
                </a:tc>
                <a:tc>
                  <a:txBody>
                    <a:bodyPr/>
                    <a:lstStyle/>
                    <a:p>
                      <a:pPr algn="ctr"/>
                      <a:r>
                        <a:rPr lang="en-US" altLang="zh-CN" sz="1400" dirty="0"/>
                        <a:t>MTLF</a:t>
                      </a:r>
                      <a:endParaRPr lang="zh-CN" altLang="en-US" sz="1400" dirty="0"/>
                    </a:p>
                  </a:txBody>
                  <a:tcPr/>
                </a:tc>
                <a:tc>
                  <a:txBody>
                    <a:bodyPr/>
                    <a:lstStyle/>
                    <a:p>
                      <a:pPr algn="ctr"/>
                      <a:r>
                        <a:rPr lang="en-US" altLang="zh-CN" sz="1400" u="sng" strike="noStrike" dirty="0"/>
                        <a:t>OAM</a:t>
                      </a:r>
                      <a:endParaRPr lang="zh-CN" altLang="en-US" sz="1400" u="sng" strike="noStrike" dirty="0"/>
                    </a:p>
                  </a:txBody>
                  <a:tcPr/>
                </a:tc>
                <a:extLst>
                  <a:ext uri="{0D108BD9-81ED-4DB2-BD59-A6C34878D82A}">
                    <a16:rowId xmlns:a16="http://schemas.microsoft.com/office/drawing/2014/main" val="710829110"/>
                  </a:ext>
                </a:extLst>
              </a:tr>
              <a:tr h="316358">
                <a:tc>
                  <a:txBody>
                    <a:bodyPr/>
                    <a:lstStyle/>
                    <a:p>
                      <a:pPr algn="l"/>
                      <a:r>
                        <a:rPr lang="en-US" altLang="zh-CN" sz="1400" dirty="0"/>
                        <a:t>Data sources</a:t>
                      </a:r>
                      <a:endParaRPr lang="zh-CN" altLang="en-US" sz="1400" dirty="0"/>
                    </a:p>
                  </a:txBody>
                  <a:tcPr/>
                </a:tc>
                <a:tc>
                  <a:txBody>
                    <a:bodyPr/>
                    <a:lstStyle/>
                    <a:p>
                      <a:pPr algn="ctr"/>
                      <a:r>
                        <a:rPr lang="en-US" altLang="zh-CN" sz="1400" dirty="0"/>
                        <a:t> UE,</a:t>
                      </a:r>
                      <a:r>
                        <a:rPr lang="zh-CN" altLang="en-US" sz="1400" dirty="0"/>
                        <a:t> </a:t>
                      </a:r>
                      <a:r>
                        <a:rPr lang="en-US" altLang="zh-CN" sz="1400" dirty="0"/>
                        <a:t>RAN and PRU</a:t>
                      </a:r>
                    </a:p>
                  </a:txBody>
                  <a:tcPr/>
                </a:tc>
                <a:tc>
                  <a:txBody>
                    <a:bodyPr/>
                    <a:lstStyle/>
                    <a:p>
                      <a:pPr marL="0" algn="ctr" defTabSz="914400" rtl="0" eaLnBrk="1" latinLnBrk="0" hangingPunct="1"/>
                      <a:r>
                        <a:rPr lang="en-US" altLang="zh-CN" sz="1400" kern="1200" dirty="0">
                          <a:solidFill>
                            <a:schemeClr val="dk1"/>
                          </a:solidFill>
                          <a:latin typeface="+mn-lt"/>
                          <a:ea typeface="+mn-ea"/>
                          <a:cs typeface="+mn-cs"/>
                        </a:rPr>
                        <a:t> UE, RAN and PRU (via LMF)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u="sng" strike="noStrike" kern="1200" dirty="0">
                          <a:solidFill>
                            <a:schemeClr val="dk1"/>
                          </a:solidFill>
                          <a:latin typeface="+mn-lt"/>
                          <a:ea typeface="+mn-ea"/>
                          <a:cs typeface="+mn-cs"/>
                        </a:rPr>
                        <a:t>UE, RAN and PRU</a:t>
                      </a:r>
                    </a:p>
                  </a:txBody>
                  <a:tcPr/>
                </a:tc>
                <a:extLst>
                  <a:ext uri="{0D108BD9-81ED-4DB2-BD59-A6C34878D82A}">
                    <a16:rowId xmlns:a16="http://schemas.microsoft.com/office/drawing/2014/main" val="1650993773"/>
                  </a:ext>
                </a:extLst>
              </a:tr>
              <a:tr h="407720">
                <a:tc>
                  <a:txBody>
                    <a:bodyPr/>
                    <a:lstStyle/>
                    <a:p>
                      <a:pPr algn="l"/>
                      <a:r>
                        <a:rPr lang="en-US" altLang="zh-CN" sz="1400" dirty="0"/>
                        <a:t>Data collection for Model training triggered by who</a:t>
                      </a:r>
                      <a:endParaRPr lang="zh-CN" altLang="en-US" sz="1400" dirty="0"/>
                    </a:p>
                  </a:txBody>
                  <a:tcPr/>
                </a:tc>
                <a:tc>
                  <a:txBody>
                    <a:bodyPr/>
                    <a:lstStyle/>
                    <a:p>
                      <a:pPr marL="0" indent="0" algn="ctr">
                        <a:buFontTx/>
                        <a:buNone/>
                      </a:pPr>
                      <a:r>
                        <a:rPr lang="en-US" altLang="zh-CN" sz="1400" dirty="0">
                          <a:solidFill>
                            <a:schemeClr val="tx1"/>
                          </a:solidFill>
                        </a:rPr>
                        <a:t>LMF </a:t>
                      </a:r>
                      <a:endParaRPr lang="zh-CN" altLang="en-US" sz="1400" dirty="0">
                        <a:solidFill>
                          <a:schemeClr val="tx1"/>
                        </a:solidFill>
                      </a:endParaRPr>
                    </a:p>
                  </a:txBody>
                  <a:tcPr/>
                </a:tc>
                <a:tc>
                  <a:txBody>
                    <a:bodyPr/>
                    <a:lstStyle/>
                    <a:p>
                      <a:pPr algn="ctr"/>
                      <a:r>
                        <a:rPr lang="en-US" altLang="zh-CN" sz="1400" dirty="0"/>
                        <a:t>MTLF</a:t>
                      </a:r>
                    </a:p>
                  </a:txBody>
                  <a:tcPr/>
                </a:tc>
                <a:tc>
                  <a:txBody>
                    <a:bodyPr/>
                    <a:lstStyle/>
                    <a:p>
                      <a:pPr algn="ctr"/>
                      <a:r>
                        <a:rPr lang="en-US" altLang="zh-CN" sz="1400" u="sng" strike="noStrike" dirty="0"/>
                        <a:t>OAM</a:t>
                      </a:r>
                      <a:endParaRPr lang="zh-CN" altLang="en-US" sz="1400" u="sng" strike="noStrike" dirty="0"/>
                    </a:p>
                  </a:txBody>
                  <a:tcPr/>
                </a:tc>
                <a:extLst>
                  <a:ext uri="{0D108BD9-81ED-4DB2-BD59-A6C34878D82A}">
                    <a16:rowId xmlns:a16="http://schemas.microsoft.com/office/drawing/2014/main" val="2033668404"/>
                  </a:ext>
                </a:extLst>
              </a:tr>
              <a:tr h="294468">
                <a:tc>
                  <a:txBody>
                    <a:bodyPr/>
                    <a:lstStyle/>
                    <a:p>
                      <a:pPr algn="l"/>
                      <a:r>
                        <a:rPr lang="en-US" altLang="zh-CN" sz="1400" dirty="0"/>
                        <a:t>granularity</a:t>
                      </a:r>
                      <a:endParaRPr lang="zh-CN" altLang="en-US" sz="1400" dirty="0"/>
                    </a:p>
                  </a:txBody>
                  <a:tcPr/>
                </a:tc>
                <a:tc>
                  <a:txBody>
                    <a:bodyPr/>
                    <a:lstStyle/>
                    <a:p>
                      <a:pPr marL="0" indent="0" algn="ctr">
                        <a:buFontTx/>
                        <a:buNone/>
                      </a:pPr>
                      <a:r>
                        <a:rPr lang="en-US" altLang="zh-CN" sz="1400" dirty="0">
                          <a:solidFill>
                            <a:schemeClr val="tx1"/>
                          </a:solidFill>
                        </a:rPr>
                        <a:t>Per area (any UE)</a:t>
                      </a:r>
                      <a:endParaRPr lang="zh-CN" altLang="en-US" sz="1400" dirty="0">
                        <a:solidFill>
                          <a:schemeClr val="tx1"/>
                        </a:solidFill>
                      </a:endParaRPr>
                    </a:p>
                  </a:txBody>
                  <a:tcPr/>
                </a:tc>
                <a:tc>
                  <a:txBody>
                    <a:bodyPr/>
                    <a:lstStyle/>
                    <a:p>
                      <a:pPr algn="ctr"/>
                      <a:r>
                        <a:rPr lang="en-US" altLang="zh-CN" sz="1400" dirty="0">
                          <a:solidFill>
                            <a:schemeClr val="tx1"/>
                          </a:solidFill>
                        </a:rPr>
                        <a:t>Per UE or per area (any UE)</a:t>
                      </a:r>
                    </a:p>
                  </a:txBody>
                  <a:tcPr/>
                </a:tc>
                <a:tc>
                  <a:txBody>
                    <a:bodyPr/>
                    <a:lstStyle/>
                    <a:p>
                      <a:pPr algn="ctr"/>
                      <a:r>
                        <a:rPr lang="en-US" altLang="zh-CN" sz="1400" u="sng" strike="noStrike" dirty="0">
                          <a:solidFill>
                            <a:schemeClr val="tx1"/>
                          </a:solidFill>
                        </a:rPr>
                        <a:t>Per</a:t>
                      </a:r>
                      <a:r>
                        <a:rPr lang="zh-CN" altLang="en-US" sz="1400" u="sng" strike="noStrike" dirty="0">
                          <a:solidFill>
                            <a:schemeClr val="tx1"/>
                          </a:solidFill>
                        </a:rPr>
                        <a:t> </a:t>
                      </a:r>
                      <a:r>
                        <a:rPr lang="en-US" altLang="zh-CN" sz="1400" u="sng" strike="noStrike" dirty="0">
                          <a:solidFill>
                            <a:schemeClr val="tx1"/>
                          </a:solidFill>
                        </a:rPr>
                        <a:t>area (any UE)</a:t>
                      </a:r>
                    </a:p>
                  </a:txBody>
                  <a:tcPr/>
                </a:tc>
                <a:extLst>
                  <a:ext uri="{0D108BD9-81ED-4DB2-BD59-A6C34878D82A}">
                    <a16:rowId xmlns:a16="http://schemas.microsoft.com/office/drawing/2014/main" val="276898216"/>
                  </a:ext>
                </a:extLst>
              </a:tr>
              <a:tr h="294468">
                <a:tc>
                  <a:txBody>
                    <a:bodyPr/>
                    <a:lstStyle/>
                    <a:p>
                      <a:pPr algn="l"/>
                      <a:r>
                        <a:rPr lang="en-GB" sz="1400" dirty="0"/>
                        <a:t>Model accuracy monitoring </a:t>
                      </a:r>
                      <a:endParaRPr lang="zh-CN" altLang="en-US" sz="1400" dirty="0"/>
                    </a:p>
                  </a:txBody>
                  <a:tcPr/>
                </a:tc>
                <a:tc>
                  <a:txBody>
                    <a:bodyPr/>
                    <a:lstStyle/>
                    <a:p>
                      <a:pPr marL="0" indent="0" algn="ctr">
                        <a:buFontTx/>
                        <a:buNone/>
                      </a:pPr>
                      <a:r>
                        <a:rPr lang="en-US" altLang="zh-CN" sz="1400" dirty="0">
                          <a:solidFill>
                            <a:schemeClr val="tx1"/>
                          </a:solidFill>
                        </a:rPr>
                        <a:t>LMF</a:t>
                      </a:r>
                      <a:endParaRPr lang="zh-CN" altLang="en-US" sz="1400" dirty="0">
                        <a:solidFill>
                          <a:schemeClr val="tx1"/>
                        </a:solidFill>
                      </a:endParaRPr>
                    </a:p>
                  </a:txBody>
                  <a:tcPr/>
                </a:tc>
                <a:tc>
                  <a:txBody>
                    <a:bodyPr/>
                    <a:lstStyle/>
                    <a:p>
                      <a:pPr algn="ctr"/>
                      <a:r>
                        <a:rPr lang="en-US" altLang="zh-CN" sz="1400" dirty="0">
                          <a:solidFill>
                            <a:schemeClr val="tx1"/>
                          </a:solidFill>
                        </a:rPr>
                        <a:t>Either LMF or MTLF</a:t>
                      </a:r>
                    </a:p>
                  </a:txBody>
                  <a:tcPr/>
                </a:tc>
                <a:tc>
                  <a:txBody>
                    <a:bodyPr/>
                    <a:lstStyle/>
                    <a:p>
                      <a:pPr algn="ctr"/>
                      <a:r>
                        <a:rPr lang="en-US" altLang="zh-CN" sz="1400" u="sng" strike="noStrike" dirty="0">
                          <a:solidFill>
                            <a:schemeClr val="tx1"/>
                          </a:solidFill>
                        </a:rPr>
                        <a:t>OAM</a:t>
                      </a:r>
                    </a:p>
                  </a:txBody>
                  <a:tcPr/>
                </a:tc>
                <a:extLst>
                  <a:ext uri="{0D108BD9-81ED-4DB2-BD59-A6C34878D82A}">
                    <a16:rowId xmlns:a16="http://schemas.microsoft.com/office/drawing/2014/main" val="1752018485"/>
                  </a:ext>
                </a:extLst>
              </a:tr>
            </a:tbl>
          </a:graphicData>
        </a:graphic>
      </p:graphicFrame>
    </p:spTree>
    <p:extLst>
      <p:ext uri="{BB962C8B-B14F-4D97-AF65-F5344CB8AC3E}">
        <p14:creationId xmlns:p14="http://schemas.microsoft.com/office/powerpoint/2010/main" val="359685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88175" y="354676"/>
            <a:ext cx="10824831" cy="595223"/>
          </a:xfrm>
        </p:spPr>
        <p:txBody>
          <a:bodyPr>
            <a:normAutofit fontScale="90000"/>
          </a:bodyPr>
          <a:lstStyle/>
          <a:p>
            <a:r>
              <a:rPr lang="en-US" altLang="zh-CN" dirty="0"/>
              <a:t>KI#2: VFL terminology (3/3)</a:t>
            </a:r>
            <a:endParaRPr lang="zh-CN" altLang="en-US" dirty="0"/>
          </a:p>
        </p:txBody>
      </p:sp>
      <p:sp>
        <p:nvSpPr>
          <p:cNvPr id="5" name="文本框 4">
            <a:extLst>
              <a:ext uri="{FF2B5EF4-FFF2-40B4-BE49-F238E27FC236}">
                <a16:creationId xmlns:a16="http://schemas.microsoft.com/office/drawing/2014/main" id="{E12A6487-4DBE-4DE8-A676-78DCAD50304B}"/>
              </a:ext>
            </a:extLst>
          </p:cNvPr>
          <p:cNvSpPr txBox="1"/>
          <p:nvPr/>
        </p:nvSpPr>
        <p:spPr>
          <a:xfrm>
            <a:off x="381275" y="1272767"/>
            <a:ext cx="11201125" cy="4308872"/>
          </a:xfrm>
          <a:prstGeom prst="rect">
            <a:avLst/>
          </a:prstGeom>
          <a:noFill/>
        </p:spPr>
        <p:txBody>
          <a:bodyPr wrap="square" rtlCol="0">
            <a:spAutoFit/>
          </a:bodyPr>
          <a:lstStyle/>
          <a:p>
            <a:r>
              <a:rPr lang="en-US" altLang="zh-CN" sz="2000" b="1" dirty="0"/>
              <a:t>Observation</a:t>
            </a:r>
          </a:p>
          <a:p>
            <a:pPr marL="285750" indent="-285750">
              <a:buFont typeface="等线" panose="02010600030101010101" pitchFamily="2" charset="-122"/>
              <a:buChar char="–"/>
            </a:pPr>
            <a:r>
              <a:rPr lang="en-US" altLang="zh-CN" dirty="0"/>
              <a:t>Active/passive participant are only used in the VFL training phase.</a:t>
            </a:r>
          </a:p>
          <a:p>
            <a:pPr marL="285750" indent="-285750">
              <a:buFont typeface="等线" panose="02010600030101010101" pitchFamily="2" charset="-122"/>
              <a:buChar char="–"/>
            </a:pPr>
            <a:r>
              <a:rPr lang="en-US" altLang="zh-CN" dirty="0"/>
              <a:t>VFL client has the same functionality with passive participant in the training phase.</a:t>
            </a:r>
          </a:p>
          <a:p>
            <a:pPr marL="285750" indent="-285750">
              <a:buFont typeface="等线" panose="02010600030101010101" pitchFamily="2" charset="-122"/>
              <a:buChar char="–"/>
            </a:pPr>
            <a:r>
              <a:rPr lang="en-US" altLang="zh-CN" dirty="0"/>
              <a:t>Active participant is only used in VFL training phase while VFL server is used in both training and inference</a:t>
            </a:r>
          </a:p>
          <a:p>
            <a:pPr marL="285750" indent="-285750">
              <a:buFont typeface="等线" panose="02010600030101010101" pitchFamily="2" charset="-122"/>
              <a:buChar char="–"/>
            </a:pPr>
            <a:r>
              <a:rPr lang="en-US" altLang="zh-CN" dirty="0">
                <a:solidFill>
                  <a:srgbClr val="FF0000"/>
                </a:solidFill>
              </a:rPr>
              <a:t>Most solutions assume NWDAF/AF  have role of VFL server and VFL Active Participant during VFL training</a:t>
            </a:r>
            <a:endParaRPr lang="en-US" altLang="zh-CN" dirty="0"/>
          </a:p>
          <a:p>
            <a:endParaRPr lang="en-US" altLang="zh-CN" dirty="0"/>
          </a:p>
          <a:p>
            <a:endParaRPr lang="en-US" altLang="zh-CN" dirty="0"/>
          </a:p>
          <a:p>
            <a:r>
              <a:rPr lang="en-US" altLang="zh-CN" sz="2000" b="1" dirty="0"/>
              <a:t>Way forward</a:t>
            </a:r>
          </a:p>
          <a:p>
            <a:pPr marL="285750" indent="-285750">
              <a:buFontTx/>
              <a:buChar char="-"/>
            </a:pPr>
            <a:r>
              <a:rPr lang="en-US" altLang="zh-CN" dirty="0"/>
              <a:t>Adopt VFL server and VFL client for both training and inference phase as baseline.</a:t>
            </a:r>
          </a:p>
          <a:p>
            <a:pPr marL="285750" indent="-285750">
              <a:buFontTx/>
              <a:buChar char="-"/>
            </a:pPr>
            <a:r>
              <a:rPr lang="en-US" altLang="zh-CN" dirty="0"/>
              <a:t>VFL server definition</a:t>
            </a:r>
            <a:r>
              <a:rPr lang="zh-CN" altLang="en-US" dirty="0"/>
              <a:t>：</a:t>
            </a:r>
            <a:r>
              <a:rPr lang="en-US" altLang="zh-CN" dirty="0"/>
              <a:t>.</a:t>
            </a:r>
          </a:p>
          <a:p>
            <a:pPr marL="742950" lvl="1" indent="-285750">
              <a:buFont typeface="等线" panose="02010600030101010101" pitchFamily="2" charset="-122"/>
              <a:buChar char="–"/>
            </a:pPr>
            <a:r>
              <a:rPr lang="en-US" altLang="zh-CN" dirty="0">
                <a:sym typeface="+mn-ea"/>
              </a:rPr>
              <a:t>discovering and selecting VFL clients</a:t>
            </a:r>
            <a:endParaRPr lang="en-US" altLang="zh-CN" dirty="0"/>
          </a:p>
          <a:p>
            <a:pPr marL="742950" lvl="1" indent="-285750">
              <a:buFont typeface="等线" panose="02010600030101010101" pitchFamily="2" charset="-122"/>
              <a:buChar char="–"/>
            </a:pPr>
            <a:r>
              <a:rPr lang="en-US" altLang="zh-CN" dirty="0">
                <a:sym typeface="+mn-ea"/>
              </a:rPr>
              <a:t>coordinating the VFL process</a:t>
            </a:r>
          </a:p>
          <a:p>
            <a:pPr marL="742950" lvl="1" indent="-285750">
              <a:buFont typeface="等线" panose="02010600030101010101" pitchFamily="2" charset="-122"/>
              <a:buChar char="–"/>
            </a:pPr>
            <a:r>
              <a:rPr lang="zh-CN" altLang="en-US" dirty="0"/>
              <a:t>integrating all the local training</a:t>
            </a:r>
            <a:r>
              <a:rPr lang="en-US" altLang="zh-CN" dirty="0"/>
              <a:t> and inference results</a:t>
            </a:r>
          </a:p>
          <a:p>
            <a:pPr marL="742950" lvl="1" indent="-285750">
              <a:buFont typeface="等线" panose="02010600030101010101" pitchFamily="2" charset="-122"/>
              <a:buChar char="–"/>
            </a:pPr>
            <a:r>
              <a:rPr lang="en-US" altLang="zh-CN" dirty="0"/>
              <a:t>access to labels</a:t>
            </a:r>
          </a:p>
          <a:p>
            <a:pPr marL="742950" lvl="1" indent="-285750">
              <a:buFont typeface="等线" panose="02010600030101010101" pitchFamily="2" charset="-122"/>
              <a:buChar char="–"/>
            </a:pPr>
            <a:r>
              <a:rPr lang="en-US" altLang="zh-CN" dirty="0">
                <a:solidFill>
                  <a:srgbClr val="FF0000"/>
                </a:solidFill>
              </a:rPr>
              <a:t>overseeing loss value</a:t>
            </a:r>
            <a:endParaRPr lang="en-US" altLang="zh-CN" dirty="0"/>
          </a:p>
        </p:txBody>
      </p:sp>
    </p:spTree>
    <p:extLst>
      <p:ext uri="{BB962C8B-B14F-4D97-AF65-F5344CB8AC3E}">
        <p14:creationId xmlns:p14="http://schemas.microsoft.com/office/powerpoint/2010/main" val="20430664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99*253"/>
  <p:tag name="TABLE_ENDDRAG_RECT" val="43*60*899*25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4339</TotalTime>
  <Words>2098</Words>
  <Application>Microsoft Office PowerPoint</Application>
  <PresentationFormat>Widescreen</PresentationFormat>
  <Paragraphs>227</Paragraphs>
  <Slides>14</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等线</vt:lpstr>
      <vt:lpstr>等线 Light</vt:lpstr>
      <vt:lpstr>Arial</vt:lpstr>
      <vt:lpstr>Arial </vt:lpstr>
      <vt:lpstr>Calibri</vt:lpstr>
      <vt:lpstr>Times New Roman</vt:lpstr>
      <vt:lpstr>Wingdings</vt:lpstr>
      <vt:lpstr>Office 主题​​</vt:lpstr>
      <vt:lpstr>Office Theme</vt:lpstr>
      <vt:lpstr>SoH Questions for R19 FS_AIML_CN </vt:lpstr>
      <vt:lpstr>SoH for KI#1: Enhancements to LCS to support Direct AI/ML based Positioning (1/2): asked in TueQ4 </vt:lpstr>
      <vt:lpstr>SoH for KI#1: Enhancements to LCS to support Direct AI/ML based Positioning (2/2) </vt:lpstr>
      <vt:lpstr>KI#2: 5GC Support for Vertical Federated Learning</vt:lpstr>
      <vt:lpstr>SoH for KI#3: NWDAF-assisted policy control and QoS enhancement: asked on TueQ4</vt:lpstr>
      <vt:lpstr>BACKUP</vt:lpstr>
      <vt:lpstr>KI#1: AI based positioning and existing analytics(1/2) </vt:lpstr>
      <vt:lpstr>KI#1: Data collection/Model accuracy monitoring (1/2) </vt:lpstr>
      <vt:lpstr>KI#2: VFL terminology (3/3)</vt:lpstr>
      <vt:lpstr>KI#2: VFL terminology (1/3)</vt:lpstr>
      <vt:lpstr>KI#2: VFL terminology (2/3)</vt:lpstr>
      <vt:lpstr>KI#2:VFL training and VFL inference capability</vt:lpstr>
      <vt:lpstr>KI#3: NWDAF-assisted policy control and QoS enhancement(1/3)</vt:lpstr>
      <vt:lpstr>KI#3: NWDAF-assisted policy control and QoS enhancement(2/3)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vivo1</dc:creator>
  <cp:lastModifiedBy>Dario Serafino Tonesi</cp:lastModifiedBy>
  <cp:revision>202</cp:revision>
  <dcterms:created xsi:type="dcterms:W3CDTF">2024-05-14T06:34:21Z</dcterms:created>
  <dcterms:modified xsi:type="dcterms:W3CDTF">2024-05-28T08:35:42Z</dcterms:modified>
</cp:coreProperties>
</file>