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6"/>
  </p:notesMasterIdLst>
  <p:handoutMasterIdLst>
    <p:handoutMasterId r:id="rId17"/>
  </p:handoutMasterIdLst>
  <p:sldIdLst>
    <p:sldId id="1163" r:id="rId6"/>
    <p:sldId id="1222" r:id="rId7"/>
    <p:sldId id="1159" r:id="rId8"/>
    <p:sldId id="1239" r:id="rId9"/>
    <p:sldId id="1233" r:id="rId10"/>
    <p:sldId id="1240" r:id="rId11"/>
    <p:sldId id="1241" r:id="rId12"/>
    <p:sldId id="1231" r:id="rId13"/>
    <p:sldId id="1105" r:id="rId14"/>
    <p:sldId id="1242" r:id="rId1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8" autoAdjust="0"/>
    <p:restoredTop sz="91922"/>
  </p:normalViewPr>
  <p:slideViewPr>
    <p:cSldViewPr snapToGrid="0">
      <p:cViewPr varScale="1">
        <p:scale>
          <a:sx n="209" d="100"/>
          <a:sy n="209" d="100"/>
        </p:scale>
        <p:origin x="486" y="1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modovar Chico, J.L. (José)" userId="a62dfe5c-12c3-4ea4-b533-3fdccedcaee5" providerId="ADAL" clId="{F326F180-9E3B-44C9-AAC8-A71FD1FFA53D}"/>
    <pc:docChg chg="modSld">
      <pc:chgData name="Almodovar Chico, J.L. (José)" userId="a62dfe5c-12c3-4ea4-b533-3fdccedcaee5" providerId="ADAL" clId="{F326F180-9E3B-44C9-AAC8-A71FD1FFA53D}" dt="2024-07-04T13:25:02.793" v="7" actId="20577"/>
      <pc:docMkLst>
        <pc:docMk/>
      </pc:docMkLst>
      <pc:sldChg chg="modSp mod">
        <pc:chgData name="Almodovar Chico, J.L. (José)" userId="a62dfe5c-12c3-4ea4-b533-3fdccedcaee5" providerId="ADAL" clId="{F326F180-9E3B-44C9-AAC8-A71FD1FFA53D}" dt="2024-07-04T13:25:02.793" v="7" actId="20577"/>
        <pc:sldMkLst>
          <pc:docMk/>
          <pc:sldMk cId="0" sldId="1163"/>
        </pc:sldMkLst>
        <pc:spChg chg="mod">
          <ac:chgData name="Almodovar Chico, J.L. (José)" userId="a62dfe5c-12c3-4ea4-b533-3fdccedcaee5" providerId="ADAL" clId="{F326F180-9E3B-44C9-AAC8-A71FD1FFA53D}" dt="2024-07-04T13:25:02.793" v="7" actId="20577"/>
          <ac:spMkLst>
            <pc:docMk/>
            <pc:sldMk cId="0" sldId="1163"/>
            <ac:spMk id="7173" creationId="{B1137736-AD02-A3E6-721C-B1A3A3F41EC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7/1/2024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7/1/2024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74280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01/07/2024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01/07/2024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01/07/2024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01/07/2024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01/07/2024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01/07/2024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01/07/2024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01/07/2024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01/07/2024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01/07/2024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01/07/2024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01/07/2024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ftp.3gpp.org/tsg_sa/WG1_Serv/TSGS1_104_Chicago/Docs/S1-23329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ftp.3gpp.org/Information/All_Templates/WID_template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81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SA1#107 preparation</a:t>
            </a:r>
            <a:endParaRPr lang="en-GB" sz="40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2615" y="3848100"/>
            <a:ext cx="6400800" cy="1295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Almodóvar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S1-242010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3GPP SA1#107, Maastricht, 19-23 August </a:t>
            </a:r>
            <a:endParaRPr lang="en-GB" altLang="en-US" sz="1000" dirty="0">
              <a:solidFill>
                <a:schemeClr val="bg1"/>
              </a:solidFill>
              <a:highlight>
                <a:srgbClr val="FFFF00"/>
              </a:highlight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907907" y="1091234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6254" y="4917970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12625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3217611" y="349705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4348" y="3759816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12185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12545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142089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142265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6364657" y="2593622"/>
            <a:ext cx="187849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612943" y="4824484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2B9B160-85F8-B7F3-949C-6A80EDD7C45E}"/>
              </a:ext>
            </a:extLst>
          </p:cNvPr>
          <p:cNvCxnSpPr>
            <a:cxnSpLocks/>
          </p:cNvCxnSpPr>
          <p:nvPr/>
        </p:nvCxnSpPr>
        <p:spPr bwMode="auto">
          <a:xfrm>
            <a:off x="0" y="2871906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1133493" y="285100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456" y="314206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035973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2322913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293295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1725810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2309710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1725689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2939622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321056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324458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357722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422507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3913444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815629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6801488" y="1626949"/>
            <a:ext cx="2278234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6808261" y="3149129"/>
            <a:ext cx="2109741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Rel-20 - 6G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3197437" y="4519981"/>
            <a:ext cx="1197887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295650" y="3901341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183889" y="4554724"/>
            <a:ext cx="1198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and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258064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453399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424EF5C1-A38A-7FD8-E531-F96907E8D9A9}"/>
              </a:ext>
            </a:extLst>
          </p:cNvPr>
          <p:cNvSpPr/>
          <p:nvPr/>
        </p:nvSpPr>
        <p:spPr bwMode="auto">
          <a:xfrm>
            <a:off x="3129280" y="143594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24CF68-8B37-DF46-AA49-F300DC5F28F4}"/>
              </a:ext>
            </a:extLst>
          </p:cNvPr>
          <p:cNvSpPr txBox="1"/>
          <p:nvPr/>
        </p:nvSpPr>
        <p:spPr>
          <a:xfrm>
            <a:off x="3020907" y="142798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5313680" y="257047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5205307" y="256251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3899931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81098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837143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1344" y="11944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74" name="Straight Connector 114">
            <a:extLst>
              <a:ext uri="{FF2B5EF4-FFF2-40B4-BE49-F238E27FC236}">
                <a16:creationId xmlns:a16="http://schemas.microsoft.com/office/drawing/2014/main" id="{58157242-CD00-B952-DB71-ECAD50F752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86117" y="97177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210580700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SA1#107, </a:t>
            </a:r>
            <a:r>
              <a:rPr lang="nl-NL" altLang="nl-NL" sz="3200" b="1" dirty="0"/>
              <a:t>Maastricht, </a:t>
            </a:r>
            <a:r>
              <a:rPr lang="nl-NL" b="1" dirty="0"/>
              <a:t>19-23 August </a:t>
            </a:r>
            <a:endParaRPr lang="en-GB" altLang="nl-NL" b="1" dirty="0"/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1100197"/>
            <a:ext cx="8311223" cy="3622675"/>
          </a:xfrm>
        </p:spPr>
        <p:txBody>
          <a:bodyPr/>
          <a:lstStyle/>
          <a:p>
            <a:pPr marL="341305" indent="-341305"/>
            <a:r>
              <a:rPr lang="nl-NL" altLang="nl-NL" sz="2000" dirty="0"/>
              <a:t>Deadlines:</a:t>
            </a:r>
            <a:endParaRPr lang="nl-NL" sz="2400" dirty="0"/>
          </a:p>
          <a:p>
            <a:pPr lvl="1"/>
            <a:r>
              <a:rPr lang="en-GB" sz="1600" dirty="0"/>
              <a:t>Tdoc</a:t>
            </a:r>
            <a:r>
              <a:rPr lang="en-GB" sz="1600" b="1" dirty="0"/>
              <a:t> number</a:t>
            </a:r>
            <a:r>
              <a:rPr lang="en-GB" sz="1600" dirty="0"/>
              <a:t> and </a:t>
            </a:r>
            <a:r>
              <a:rPr lang="en-GB" sz="1600" b="1" dirty="0"/>
              <a:t>CR number</a:t>
            </a:r>
            <a:r>
              <a:rPr lang="en-GB" sz="1600" dirty="0"/>
              <a:t> requests:  	</a:t>
            </a:r>
            <a:r>
              <a:rPr lang="en-GB" sz="1600" b="1" dirty="0"/>
              <a:t>Friday, </a:t>
            </a:r>
            <a:r>
              <a:rPr lang="en-GB" sz="1600" dirty="0"/>
              <a:t>9 Aug 2024, 23:00 UTC</a:t>
            </a:r>
            <a:endParaRPr lang="nl-NL" sz="1600" dirty="0"/>
          </a:p>
          <a:p>
            <a:pPr lvl="1"/>
            <a:r>
              <a:rPr lang="en-GB" sz="1600" dirty="0"/>
              <a:t>Document </a:t>
            </a:r>
            <a:r>
              <a:rPr lang="en-GB" sz="1600" b="1" dirty="0"/>
              <a:t>submission</a:t>
            </a:r>
            <a:r>
              <a:rPr lang="en-GB" sz="1600" dirty="0"/>
              <a:t>:                		</a:t>
            </a:r>
            <a:r>
              <a:rPr lang="en-GB" sz="1600" b="1" dirty="0"/>
              <a:t>Friday, </a:t>
            </a:r>
            <a:r>
              <a:rPr lang="en-GB" sz="1600" dirty="0"/>
              <a:t>9 Aug 2024, 23:00 UTC</a:t>
            </a:r>
            <a:endParaRPr lang="nl-NL" sz="1600" dirty="0"/>
          </a:p>
          <a:p>
            <a:pPr marL="341305" indent="-341305"/>
            <a:r>
              <a:rPr lang="nl-NL" altLang="nl-NL" sz="2000" dirty="0"/>
              <a:t>Goals:</a:t>
            </a:r>
          </a:p>
          <a:p>
            <a:pPr marL="739807" lvl="1" indent="-341305"/>
            <a:r>
              <a:rPr lang="en-US" altLang="de-DE" sz="1600" b="1" dirty="0"/>
              <a:t>Continue cleaning Rel-18 (and even Rel-17) specs </a:t>
            </a:r>
          </a:p>
          <a:p>
            <a:pPr marL="1139857" lvl="2" indent="-341305"/>
            <a:r>
              <a:rPr lang="en-US" altLang="de-DE" sz="1600" dirty="0"/>
              <a:t>See </a:t>
            </a:r>
            <a:r>
              <a:rPr lang="en-GB" sz="1400" u="sng" dirty="0">
                <a:solidFill>
                  <a:srgbClr val="0000FF"/>
                </a:solidFill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S1-233292</a:t>
            </a:r>
            <a:endParaRPr lang="en-US" altLang="de-DE" sz="1400" dirty="0"/>
          </a:p>
          <a:p>
            <a:pPr marL="739807" lvl="1" indent="-341305"/>
            <a:r>
              <a:rPr lang="en-US" altLang="de-DE" sz="1600" b="1" dirty="0"/>
              <a:t>Continue  our work o</a:t>
            </a:r>
            <a:r>
              <a:rPr lang="en-US" altLang="nl-NL" sz="1600" b="1" dirty="0"/>
              <a:t>n Rel-20 5G Advanced</a:t>
            </a:r>
          </a:p>
          <a:p>
            <a:pPr marL="1139857" lvl="2" indent="-341305"/>
            <a:r>
              <a:rPr lang="en-US" altLang="de-DE" sz="1400" dirty="0"/>
              <a:t>Three 5GA SIDs (Study Item Descriptions) have been agreed</a:t>
            </a:r>
          </a:p>
          <a:p>
            <a:pPr marL="1139857" lvl="2" indent="-341305"/>
            <a:r>
              <a:rPr lang="en-US" altLang="de-DE" sz="1400" dirty="0"/>
              <a:t>Any new 5GA SIDs  must be well justified – up to the group’s consensus</a:t>
            </a:r>
          </a:p>
          <a:p>
            <a:pPr marL="739807" lvl="1" indent="-341305"/>
            <a:r>
              <a:rPr lang="en-US" altLang="nl-NL" sz="1600" b="1" dirty="0"/>
              <a:t>On Rel-20 6G: agree the 6G SID</a:t>
            </a:r>
          </a:p>
          <a:p>
            <a:pPr marL="1139857" lvl="2" indent="-341305"/>
            <a:r>
              <a:rPr lang="en-US" altLang="nl-NL" sz="1400" dirty="0"/>
              <a:t>See next slides</a:t>
            </a:r>
          </a:p>
        </p:txBody>
      </p:sp>
    </p:spTree>
    <p:extLst>
      <p:ext uri="{BB962C8B-B14F-4D97-AF65-F5344CB8AC3E}">
        <p14:creationId xmlns:p14="http://schemas.microsoft.com/office/powerpoint/2010/main" val="347605206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478" name="Straight Connector 114">
            <a:extLst>
              <a:ext uri="{FF2B5EF4-FFF2-40B4-BE49-F238E27FC236}">
                <a16:creationId xmlns:a16="http://schemas.microsoft.com/office/drawing/2014/main" id="{253E0E35-9953-58B7-30B7-B93BBB533F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24662" y="945726"/>
            <a:ext cx="8919" cy="3797664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Google Shape;198;p20">
            <a:extLst>
              <a:ext uri="{FF2B5EF4-FFF2-40B4-BE49-F238E27FC236}">
                <a16:creationId xmlns:a16="http://schemas.microsoft.com/office/drawing/2014/main" id="{45E4D3AB-C5C4-4519-BCD8-50B6EFFAE860}"/>
              </a:ext>
            </a:extLst>
          </p:cNvPr>
          <p:cNvSpPr txBox="1"/>
          <p:nvPr/>
        </p:nvSpPr>
        <p:spPr>
          <a:xfrm>
            <a:off x="1900250" y="2390066"/>
            <a:ext cx="1624905" cy="1938603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6G SID definition</a:t>
            </a:r>
            <a:endParaRPr lang="en-US" sz="1100" dirty="0"/>
          </a:p>
        </p:txBody>
      </p: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85702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1551223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96172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2448795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1890876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6745313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4306982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2496490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4903071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3098929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5530910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294787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3695018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6142874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5308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1189800" y="1358198"/>
            <a:ext cx="1557862" cy="26740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100" b="1" dirty="0">
                <a:latin typeface="Arial" panose="020B0604020202020204" pitchFamily="34" charset="0"/>
                <a:ea typeface="MS PGothic" panose="020B0600070205080204" pitchFamily="34" charset="-128"/>
              </a:rPr>
              <a:t>5GA SID </a:t>
            </a:r>
            <a:r>
              <a:rPr lang="fr-FR" sz="1100" b="1" dirty="0" err="1">
                <a:latin typeface="Arial" panose="020B0604020202020204" pitchFamily="34" charset="0"/>
                <a:ea typeface="MS PGothic" panose="020B0600070205080204" pitchFamily="34" charset="-128"/>
              </a:rPr>
              <a:t>definition</a:t>
            </a:r>
            <a:endParaRPr lang="fr-FR" sz="1100" b="1" dirty="0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4386814" y="1773076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2659615" y="1776674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2248781" y="270617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3744" y="3055219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01407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11877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17112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22347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32817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27582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06642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3150680" y="4427030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6212517" y="1074915"/>
            <a:ext cx="275212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</a:t>
            </a:r>
            <a:r>
              <a:rPr lang="en-GB" sz="14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(</a:t>
            </a:r>
            <a:r>
              <a:rPr lang="en-GB" sz="1400" b="1" kern="0" dirty="0" err="1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st.+norm</a:t>
            </a:r>
            <a:r>
              <a:rPr lang="en-GB" sz="14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.)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6524479" y="3094239"/>
            <a:ext cx="243486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Rel-20 - 6G </a:t>
            </a:r>
            <a:r>
              <a:rPr lang="en-GB" sz="1800" b="1" kern="0" dirty="0" err="1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st.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3918496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4816068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6319639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SA1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17474" name="Straight Connector 114">
            <a:extLst>
              <a:ext uri="{FF2B5EF4-FFF2-40B4-BE49-F238E27FC236}">
                <a16:creationId xmlns:a16="http://schemas.microsoft.com/office/drawing/2014/main" id="{1E850D3E-22CB-3B16-B8E6-F87509E43D8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88897" y="105105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7" name="Rectangle 12">
            <a:extLst>
              <a:ext uri="{FF2B5EF4-FFF2-40B4-BE49-F238E27FC236}">
                <a16:creationId xmlns:a16="http://schemas.microsoft.com/office/drawing/2014/main" id="{D147630A-8976-0FD4-29B7-D02E2C178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8606" y="4743390"/>
            <a:ext cx="8699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SA1#107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Aug</a:t>
            </a:r>
          </a:p>
        </p:txBody>
      </p:sp>
      <p:cxnSp>
        <p:nvCxnSpPr>
          <p:cNvPr id="17496" name="Straight Connector 17495">
            <a:extLst>
              <a:ext uri="{FF2B5EF4-FFF2-40B4-BE49-F238E27FC236}">
                <a16:creationId xmlns:a16="http://schemas.microsoft.com/office/drawing/2014/main" id="{BDB4D2CF-AD40-0D5D-08A3-36B8F6AF86F9}"/>
              </a:ext>
            </a:extLst>
          </p:cNvPr>
          <p:cNvCxnSpPr>
            <a:cxnSpLocks/>
          </p:cNvCxnSpPr>
          <p:nvPr/>
        </p:nvCxnSpPr>
        <p:spPr bwMode="auto">
          <a:xfrm>
            <a:off x="0" y="2321688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68" name="Google Shape;199;p20">
            <a:extLst>
              <a:ext uri="{FF2B5EF4-FFF2-40B4-BE49-F238E27FC236}">
                <a16:creationId xmlns:a16="http://schemas.microsoft.com/office/drawing/2014/main" id="{3734D1D9-6145-4308-9147-5A4C5B73F41E}"/>
              </a:ext>
            </a:extLst>
          </p:cNvPr>
          <p:cNvSpPr txBox="1"/>
          <p:nvPr/>
        </p:nvSpPr>
        <p:spPr>
          <a:xfrm>
            <a:off x="2177588" y="3508733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200;p20">
            <a:extLst>
              <a:ext uri="{FF2B5EF4-FFF2-40B4-BE49-F238E27FC236}">
                <a16:creationId xmlns:a16="http://schemas.microsoft.com/office/drawing/2014/main" id="{8997F8F9-9C42-424A-BAFC-12534BC7748B}"/>
              </a:ext>
            </a:extLst>
          </p:cNvPr>
          <p:cNvSpPr txBox="1"/>
          <p:nvPr/>
        </p:nvSpPr>
        <p:spPr>
          <a:xfrm>
            <a:off x="2099735" y="3445531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70" name="Google Shape;201;p20">
            <a:extLst>
              <a:ext uri="{FF2B5EF4-FFF2-40B4-BE49-F238E27FC236}">
                <a16:creationId xmlns:a16="http://schemas.microsoft.com/office/drawing/2014/main" id="{8DC9EB25-CC39-44D2-BE21-7041D539D341}"/>
              </a:ext>
            </a:extLst>
          </p:cNvPr>
          <p:cNvSpPr txBox="1"/>
          <p:nvPr/>
        </p:nvSpPr>
        <p:spPr>
          <a:xfrm>
            <a:off x="2700166" y="3880990"/>
            <a:ext cx="649361" cy="341893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202;p20">
            <a:extLst>
              <a:ext uri="{FF2B5EF4-FFF2-40B4-BE49-F238E27FC236}">
                <a16:creationId xmlns:a16="http://schemas.microsoft.com/office/drawing/2014/main" id="{AEC0D810-6959-4FB2-9535-BE16E1833544}"/>
              </a:ext>
            </a:extLst>
          </p:cNvPr>
          <p:cNvSpPr txBox="1"/>
          <p:nvPr/>
        </p:nvSpPr>
        <p:spPr>
          <a:xfrm>
            <a:off x="2638318" y="3909001"/>
            <a:ext cx="779401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03E191-1F4B-54BA-C6B3-3DCE0FB24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124" y="3573887"/>
            <a:ext cx="1096135" cy="61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1">
            <a:extLst>
              <a:ext uri="{FF2B5EF4-FFF2-40B4-BE49-F238E27FC236}">
                <a16:creationId xmlns:a16="http://schemas.microsoft.com/office/drawing/2014/main" id="{F43A42A1-BC74-A7B4-DBA5-904A4C57A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318" y="1508095"/>
            <a:ext cx="1232657" cy="76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92DAC-65A3-4B09-BD83-7FFE2FB80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 for stage 1 6G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8DB06E-59A1-4B65-99E4-7CDE23A8FF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28700"/>
            <a:ext cx="8388350" cy="3622675"/>
          </a:xfrm>
        </p:spPr>
        <p:txBody>
          <a:bodyPr/>
          <a:lstStyle/>
          <a:p>
            <a:r>
              <a:rPr lang="en-GB" sz="2400" dirty="0"/>
              <a:t>1 single SID, with 1 single TR as output</a:t>
            </a:r>
          </a:p>
          <a:p>
            <a:pPr lvl="1"/>
            <a:r>
              <a:rPr lang="en-GB" sz="2000" dirty="0"/>
              <a:t>The TR sections will correspond to the 6G “areas of interest” </a:t>
            </a:r>
            <a:endParaRPr lang="en-GB" sz="2000" dirty="0">
              <a:sym typeface="Wingdings" panose="05000000000000000000" pitchFamily="2" charset="2"/>
            </a:endParaRPr>
          </a:p>
          <a:p>
            <a:pPr lvl="2"/>
            <a:r>
              <a:rPr lang="en-GB" sz="1600" dirty="0"/>
              <a:t>Sections to be discussed and agreed (tentatively by the end of SA1#107) </a:t>
            </a:r>
          </a:p>
          <a:p>
            <a:pPr lvl="2"/>
            <a:r>
              <a:rPr lang="en-GB" sz="1600" dirty="0"/>
              <a:t>An Annex will contain the UCs/aspects which do not fall in any section of the TR</a:t>
            </a:r>
          </a:p>
          <a:p>
            <a:pPr lvl="1"/>
            <a:r>
              <a:rPr lang="en-GB" sz="2000" dirty="0"/>
              <a:t>Delegates can contribute to any of the sections of the TR or aim for the annex directly</a:t>
            </a:r>
          </a:p>
          <a:p>
            <a:pPr lvl="2"/>
            <a:r>
              <a:rPr lang="en-GB" sz="1600" dirty="0"/>
              <a:t>NOTE: by consensus, a new section can be created directly with newly agreed use case(s)</a:t>
            </a:r>
          </a:p>
          <a:p>
            <a:pPr lvl="1"/>
            <a:r>
              <a:rPr lang="en-GB" sz="2000" dirty="0"/>
              <a:t>Annex UCs can be moved to another section or moved to a newly created section by consensus on a PCR</a:t>
            </a:r>
          </a:p>
          <a:p>
            <a:pPr lvl="1"/>
            <a:r>
              <a:rPr lang="en-GB" sz="2000" dirty="0"/>
              <a:t>TR to be sent to plenary for approval by Mar 2026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011CDFB-C491-4D0C-BFDF-8847181A7D59}"/>
              </a:ext>
            </a:extLst>
          </p:cNvPr>
          <p:cNvSpPr/>
          <p:nvPr/>
        </p:nvSpPr>
        <p:spPr>
          <a:xfrm>
            <a:off x="145324" y="116041"/>
            <a:ext cx="9332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n-US" sz="1200" b="1" dirty="0"/>
              <a:t>S1-241416</a:t>
            </a:r>
            <a:endParaRPr lang="en-GB" sz="12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E2E492-3D66-4BD6-B7C5-C6F01A34BD37}"/>
              </a:ext>
            </a:extLst>
          </p:cNvPr>
          <p:cNvSpPr txBox="1"/>
          <p:nvPr/>
        </p:nvSpPr>
        <p:spPr>
          <a:xfrm>
            <a:off x="6433820" y="64539"/>
            <a:ext cx="2603500" cy="369332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800" b="1" dirty="0"/>
              <a:t>Endorsed at SA1#106</a:t>
            </a:r>
            <a:endParaRPr lang="en-GB" sz="1800" i="1" dirty="0"/>
          </a:p>
        </p:txBody>
      </p:sp>
    </p:spTree>
    <p:extLst>
      <p:ext uri="{BB962C8B-B14F-4D97-AF65-F5344CB8AC3E}">
        <p14:creationId xmlns:p14="http://schemas.microsoft.com/office/powerpoint/2010/main" val="15568709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4D469-1573-4C31-B78A-ADD4CB61CE2F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6G inputs for SA1#107 (1/3)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80E90-CE90-4C33-9F60-8BAF762EE2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234" y="1144610"/>
            <a:ext cx="8562975" cy="3851339"/>
          </a:xfrm>
        </p:spPr>
        <p:txBody>
          <a:bodyPr/>
          <a:lstStyle/>
          <a:p>
            <a:r>
              <a:rPr lang="en-GB" sz="2400" dirty="0"/>
              <a:t>Companies who have not presented their 6G vision at SA1#106 are still welcome to do it at SA1#107</a:t>
            </a:r>
          </a:p>
          <a:p>
            <a:pPr lvl="1"/>
            <a:r>
              <a:rPr lang="en-GB" sz="2000" dirty="0"/>
              <a:t>5-6 slides on content (company position, topics, example of use cases,…)</a:t>
            </a:r>
          </a:p>
          <a:p>
            <a:pPr lvl="1"/>
            <a:r>
              <a:rPr lang="en-GB" sz="2000" dirty="0"/>
              <a:t>10 min max. per company (questions included)</a:t>
            </a:r>
            <a:endParaRPr lang="en-GB" sz="2400" dirty="0"/>
          </a:p>
          <a:p>
            <a:r>
              <a:rPr lang="en-GB" sz="2400" b="1" dirty="0"/>
              <a:t>The goals of SA1#107 are to: </a:t>
            </a:r>
          </a:p>
          <a:p>
            <a:pPr lvl="1"/>
            <a:r>
              <a:rPr lang="en-GB" sz="2000" dirty="0"/>
              <a:t>Agree the 6G SID</a:t>
            </a:r>
          </a:p>
          <a:p>
            <a:pPr lvl="1"/>
            <a:r>
              <a:rPr lang="en-GB" sz="2000" dirty="0"/>
              <a:t>Discuss/agree the 6G areas of interest (sections for the TR skeleton)</a:t>
            </a:r>
          </a:p>
          <a:p>
            <a:pPr lvl="1"/>
            <a:r>
              <a:rPr lang="en-GB" sz="2000" dirty="0"/>
              <a:t>Discuss/agree “new” 6G use case format if needed (only for 6G TR)</a:t>
            </a:r>
            <a:endParaRPr lang="en-GB" sz="2400" b="1" dirty="0"/>
          </a:p>
          <a:p>
            <a:r>
              <a:rPr lang="en-GB" sz="2400" dirty="0"/>
              <a:t>Companies are welcome to contribute to one or more  of these goals (see next slides)</a:t>
            </a:r>
          </a:p>
          <a:p>
            <a:pPr marL="457200" lvl="1" indent="0">
              <a:buNone/>
            </a:pPr>
            <a:endParaRPr lang="en-GB" sz="2000" b="1" dirty="0"/>
          </a:p>
          <a:p>
            <a:pPr marL="0" indent="0">
              <a:buNone/>
            </a:pPr>
            <a:endParaRPr lang="en-GB" sz="2400" b="1" u="sng" dirty="0"/>
          </a:p>
        </p:txBody>
      </p:sp>
    </p:spTree>
    <p:extLst>
      <p:ext uri="{BB962C8B-B14F-4D97-AF65-F5344CB8AC3E}">
        <p14:creationId xmlns:p14="http://schemas.microsoft.com/office/powerpoint/2010/main" val="417411614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4D469-1573-4C31-B78A-ADD4CB61C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758" y="88323"/>
            <a:ext cx="6827838" cy="51850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6G inputs for SA1#107 (2/3)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80E90-CE90-4C33-9F60-8BAF762EE2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791" y="479592"/>
            <a:ext cx="8562975" cy="3622675"/>
          </a:xfrm>
        </p:spPr>
        <p:txBody>
          <a:bodyPr/>
          <a:lstStyle/>
          <a:p>
            <a:r>
              <a:rPr lang="en-GB" sz="2400" dirty="0"/>
              <a:t>SIDs contributions must follow the latest SID template</a:t>
            </a:r>
          </a:p>
          <a:p>
            <a:pPr lvl="1"/>
            <a:r>
              <a:rPr lang="en-GB" sz="1800" dirty="0"/>
              <a:t>MCC to make a SA1#107-specific template, knowing that the general 3GPP template is available at: </a:t>
            </a:r>
            <a:r>
              <a:rPr lang="en-GB" sz="1800" dirty="0">
                <a:hlinkClick r:id="rId2"/>
              </a:rPr>
              <a:t>https://ftp.3gpp.org/Information/All_Templates/WID_template.zip</a:t>
            </a:r>
            <a:r>
              <a:rPr lang="en-GB" sz="1800" dirty="0"/>
              <a:t> </a:t>
            </a:r>
          </a:p>
          <a:p>
            <a:r>
              <a:rPr lang="en-GB" sz="2400" dirty="0"/>
              <a:t>Contributions regarding 6G areas of interest to be presented as slides (1-2 slides max)</a:t>
            </a:r>
          </a:p>
          <a:p>
            <a:r>
              <a:rPr lang="en-GB" sz="2400" dirty="0"/>
              <a:t>The week before the SA1#107, the chairman will point to a neutral editor for the 6G work till a rapporteur is chosen. This neutral editor will:</a:t>
            </a:r>
          </a:p>
          <a:p>
            <a:pPr lvl="1"/>
            <a:r>
              <a:rPr lang="en-GB" sz="1800" dirty="0"/>
              <a:t>not be the rapporteur of the 6G work. </a:t>
            </a:r>
          </a:p>
          <a:p>
            <a:pPr lvl="1"/>
            <a:r>
              <a:rPr lang="en-GB" sz="1800" dirty="0"/>
              <a:t>provide a draft for the 6G SID based on the input from companies.</a:t>
            </a:r>
          </a:p>
          <a:p>
            <a:pPr lvl="1"/>
            <a:r>
              <a:rPr lang="en-GB" sz="1800" dirty="0"/>
              <a:t>provide a set of slides summarizing the different possibilities regarding areas of interest based on the input of the companies.</a:t>
            </a:r>
          </a:p>
        </p:txBody>
      </p:sp>
    </p:spTree>
    <p:extLst>
      <p:ext uri="{BB962C8B-B14F-4D97-AF65-F5344CB8AC3E}">
        <p14:creationId xmlns:p14="http://schemas.microsoft.com/office/powerpoint/2010/main" val="241585700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4D469-1573-4C31-B78A-ADD4CB61CE2F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6G inputs for SA1#107 (3/3)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80E90-CE90-4C33-9F60-8BAF762EE2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234" y="1144610"/>
            <a:ext cx="8562975" cy="3622675"/>
          </a:xfrm>
        </p:spPr>
        <p:txBody>
          <a:bodyPr/>
          <a:lstStyle/>
          <a:p>
            <a:r>
              <a:rPr lang="en-GB" sz="2400" dirty="0"/>
              <a:t>All company contributions regarding 6G SID and 6G areas of interest will be marked as “noted” without presentation.</a:t>
            </a:r>
          </a:p>
          <a:p>
            <a:r>
              <a:rPr lang="en-GB" sz="2400" dirty="0"/>
              <a:t>Only inputs provided by the neutral editor will be open and discussed during SA1#107 (online drafting).</a:t>
            </a:r>
          </a:p>
          <a:p>
            <a:r>
              <a:rPr lang="en-GB" sz="2400" dirty="0"/>
              <a:t>Use case format contributions and 6G presentations (if any) would be handled “business as usual”.</a:t>
            </a:r>
          </a:p>
          <a:p>
            <a:pPr marL="457200" lvl="1" indent="0">
              <a:buNone/>
            </a:pPr>
            <a:endParaRPr lang="en-GB" sz="2000" b="1" dirty="0"/>
          </a:p>
          <a:p>
            <a:pPr marL="0" indent="0">
              <a:buNone/>
            </a:pPr>
            <a:endParaRPr lang="en-GB" sz="2400" b="1" u="sng" dirty="0"/>
          </a:p>
        </p:txBody>
      </p:sp>
    </p:spTree>
    <p:extLst>
      <p:ext uri="{BB962C8B-B14F-4D97-AF65-F5344CB8AC3E}">
        <p14:creationId xmlns:p14="http://schemas.microsoft.com/office/powerpoint/2010/main" val="38563089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198;p20">
            <a:extLst>
              <a:ext uri="{FF2B5EF4-FFF2-40B4-BE49-F238E27FC236}">
                <a16:creationId xmlns:a16="http://schemas.microsoft.com/office/drawing/2014/main" id="{F41A47B0-F070-5627-9065-BEB3D4060ACE}"/>
              </a:ext>
            </a:extLst>
          </p:cNvPr>
          <p:cNvSpPr txBox="1"/>
          <p:nvPr/>
        </p:nvSpPr>
        <p:spPr>
          <a:xfrm>
            <a:off x="3740955" y="2626266"/>
            <a:ext cx="4653360" cy="980887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Rel-20 Part 2 – 6G</a:t>
            </a:r>
            <a:endParaRPr lang="en-US" sz="1100" dirty="0"/>
          </a:p>
        </p:txBody>
      </p:sp>
      <p:sp>
        <p:nvSpPr>
          <p:cNvPr id="223" name="Google Shape;198;p20">
            <a:extLst>
              <a:ext uri="{FF2B5EF4-FFF2-40B4-BE49-F238E27FC236}">
                <a16:creationId xmlns:a16="http://schemas.microsoft.com/office/drawing/2014/main" id="{103EB0AD-470B-DB7C-9191-29853A9AC8FE}"/>
              </a:ext>
            </a:extLst>
          </p:cNvPr>
          <p:cNvSpPr txBox="1"/>
          <p:nvPr/>
        </p:nvSpPr>
        <p:spPr>
          <a:xfrm>
            <a:off x="1374753" y="1629254"/>
            <a:ext cx="4393560" cy="9366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Part 1 – 5GA</a:t>
            </a:r>
            <a:endParaRPr sz="1100" dirty="0"/>
          </a:p>
        </p:txBody>
      </p:sp>
      <p:cxnSp>
        <p:nvCxnSpPr>
          <p:cNvPr id="120" name="Google Shape;120;p20"/>
          <p:cNvCxnSpPr/>
          <p:nvPr/>
        </p:nvCxnSpPr>
        <p:spPr>
          <a:xfrm>
            <a:off x="210312" y="836178"/>
            <a:ext cx="8666100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154812" y="229966"/>
            <a:ext cx="7142100" cy="38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dirty="0">
                <a:sym typeface="Montserrat"/>
              </a:rPr>
              <a:t>Summary</a:t>
            </a:r>
            <a:endParaRPr dirty="0">
              <a:sym typeface="Montserrat"/>
            </a:endParaRPr>
          </a:p>
        </p:txBody>
      </p:sp>
      <p:sp>
        <p:nvSpPr>
          <p:cNvPr id="145" name="Google Shape;145;p20"/>
          <p:cNvSpPr txBox="1"/>
          <p:nvPr/>
        </p:nvSpPr>
        <p:spPr>
          <a:xfrm>
            <a:off x="4057782" y="707634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2024</a:t>
            </a:r>
            <a:endParaRPr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FC88E87-25FA-02F7-12FD-60A3DAC7BAFA}"/>
              </a:ext>
            </a:extLst>
          </p:cNvPr>
          <p:cNvSpPr/>
          <p:nvPr/>
        </p:nvSpPr>
        <p:spPr>
          <a:xfrm>
            <a:off x="2304172" y="971654"/>
            <a:ext cx="117055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altLang="nl-NL" sz="1100" b="1" dirty="0"/>
              <a:t>26 Feb – 1 Mar</a:t>
            </a:r>
            <a:endParaRPr lang="en-GB" sz="1100" b="1" i="1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367E28-5331-777C-B938-60B4EE8654A6}"/>
              </a:ext>
            </a:extLst>
          </p:cNvPr>
          <p:cNvSpPr/>
          <p:nvPr/>
        </p:nvSpPr>
        <p:spPr>
          <a:xfrm>
            <a:off x="3682784" y="971654"/>
            <a:ext cx="7793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NL" altLang="nl-NL" sz="1100" b="1" dirty="0"/>
              <a:t>8-10 May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C28261E-3D08-0E16-E686-E3F6B8D3E637}"/>
              </a:ext>
            </a:extLst>
          </p:cNvPr>
          <p:cNvSpPr/>
          <p:nvPr/>
        </p:nvSpPr>
        <p:spPr>
          <a:xfrm>
            <a:off x="6155401" y="971654"/>
            <a:ext cx="107151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b="1" dirty="0"/>
              <a:t>19-23 Aug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B6E19D6-8C24-B9E4-4619-401605759BC0}"/>
              </a:ext>
            </a:extLst>
          </p:cNvPr>
          <p:cNvSpPr/>
          <p:nvPr/>
        </p:nvSpPr>
        <p:spPr>
          <a:xfrm>
            <a:off x="4256993" y="971654"/>
            <a:ext cx="117265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100" b="1" dirty="0"/>
              <a:t>27-31 May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6CC8F4B-1865-841B-C010-68152AED11D6}"/>
              </a:ext>
            </a:extLst>
          </p:cNvPr>
          <p:cNvSpPr/>
          <p:nvPr/>
        </p:nvSpPr>
        <p:spPr>
          <a:xfrm>
            <a:off x="1885557" y="3860943"/>
            <a:ext cx="19864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altLang="nl-NL" sz="1200" b="1" dirty="0"/>
              <a:t>SA1#105</a:t>
            </a:r>
          </a:p>
          <a:p>
            <a:pPr algn="ctr"/>
            <a:r>
              <a:rPr lang="nl-NL" altLang="nl-NL" sz="1200" i="1" dirty="0"/>
              <a:t>Agree 5GA SIDs</a:t>
            </a:r>
            <a:endParaRPr lang="en-GB" sz="1200" i="1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405003C-81C7-E68E-40A2-C9D087823EA4}"/>
              </a:ext>
            </a:extLst>
          </p:cNvPr>
          <p:cNvSpPr/>
          <p:nvPr/>
        </p:nvSpPr>
        <p:spPr>
          <a:xfrm>
            <a:off x="2825181" y="4617264"/>
            <a:ext cx="2837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/>
              <a:t>Workshop on Stage1 IMT 2030 UC</a:t>
            </a:r>
          </a:p>
          <a:p>
            <a:pPr algn="ctr"/>
            <a:r>
              <a:rPr lang="en-GB" sz="1200" i="1" dirty="0"/>
              <a:t>6G External views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12583AB-D10C-4C26-F196-E0C1571A354D}"/>
              </a:ext>
            </a:extLst>
          </p:cNvPr>
          <p:cNvSpPr/>
          <p:nvPr/>
        </p:nvSpPr>
        <p:spPr>
          <a:xfrm>
            <a:off x="5626735" y="4617264"/>
            <a:ext cx="2237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/>
              <a:t>SA1#107 </a:t>
            </a:r>
          </a:p>
          <a:p>
            <a:pPr algn="ctr"/>
            <a:r>
              <a:rPr lang="en-GB" sz="1200" i="1" dirty="0"/>
              <a:t>Agree the 6G SID(s)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229B11A3-77A3-4ECC-030E-E69308DE9350}"/>
              </a:ext>
            </a:extLst>
          </p:cNvPr>
          <p:cNvSpPr/>
          <p:nvPr/>
        </p:nvSpPr>
        <p:spPr>
          <a:xfrm>
            <a:off x="4356213" y="3846947"/>
            <a:ext cx="21468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/>
              <a:t>SA1#106 </a:t>
            </a:r>
          </a:p>
          <a:p>
            <a:r>
              <a:rPr lang="nl-NL" altLang="nl-NL" sz="1200" i="1" dirty="0"/>
              <a:t>Agree 5GA SIDs</a:t>
            </a:r>
            <a:endParaRPr lang="en-GB" sz="1200" i="1" dirty="0"/>
          </a:p>
          <a:p>
            <a:r>
              <a:rPr lang="en-GB" sz="1200" i="1" dirty="0"/>
              <a:t>Initiate 6G Views  from SA1 members</a:t>
            </a:r>
          </a:p>
        </p:txBody>
      </p:sp>
      <p:sp>
        <p:nvSpPr>
          <p:cNvPr id="199" name="Google Shape;199;p20"/>
          <p:cNvSpPr txBox="1"/>
          <p:nvPr/>
        </p:nvSpPr>
        <p:spPr>
          <a:xfrm>
            <a:off x="1519796" y="1926116"/>
            <a:ext cx="1784306" cy="192772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1576551" y="1919766"/>
            <a:ext cx="1736961" cy="203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 presentation</a:t>
            </a:r>
            <a:endParaRPr dirty="0"/>
          </a:p>
        </p:txBody>
      </p:sp>
      <p:sp>
        <p:nvSpPr>
          <p:cNvPr id="201" name="Google Shape;201;p20"/>
          <p:cNvSpPr txBox="1"/>
          <p:nvPr/>
        </p:nvSpPr>
        <p:spPr>
          <a:xfrm>
            <a:off x="2708686" y="2240441"/>
            <a:ext cx="2873021" cy="174839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2835980" y="2232504"/>
            <a:ext cx="2745729" cy="203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 agreement</a:t>
            </a:r>
            <a:endParaRPr dirty="0"/>
          </a:p>
        </p:txBody>
      </p:sp>
      <p:sp>
        <p:nvSpPr>
          <p:cNvPr id="98" name="Google Shape;199;p20">
            <a:extLst>
              <a:ext uri="{FF2B5EF4-FFF2-40B4-BE49-F238E27FC236}">
                <a16:creationId xmlns:a16="http://schemas.microsoft.com/office/drawing/2014/main" id="{CDFCBDB7-1249-420F-B0FE-2AEEF9F50075}"/>
              </a:ext>
            </a:extLst>
          </p:cNvPr>
          <p:cNvSpPr txBox="1"/>
          <p:nvPr/>
        </p:nvSpPr>
        <p:spPr>
          <a:xfrm>
            <a:off x="4480634" y="2900382"/>
            <a:ext cx="3088018" cy="214887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201;p20">
            <a:extLst>
              <a:ext uri="{FF2B5EF4-FFF2-40B4-BE49-F238E27FC236}">
                <a16:creationId xmlns:a16="http://schemas.microsoft.com/office/drawing/2014/main" id="{29B0113A-696C-4CCD-B97D-2238D9AEA1C8}"/>
              </a:ext>
            </a:extLst>
          </p:cNvPr>
          <p:cNvSpPr txBox="1"/>
          <p:nvPr/>
        </p:nvSpPr>
        <p:spPr>
          <a:xfrm>
            <a:off x="5977179" y="3272639"/>
            <a:ext cx="1859623" cy="227309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202;p20">
            <a:extLst>
              <a:ext uri="{FF2B5EF4-FFF2-40B4-BE49-F238E27FC236}">
                <a16:creationId xmlns:a16="http://schemas.microsoft.com/office/drawing/2014/main" id="{3E743D5B-C0B2-42F6-928F-B1BA297052DA}"/>
              </a:ext>
            </a:extLst>
          </p:cNvPr>
          <p:cNvSpPr txBox="1"/>
          <p:nvPr/>
        </p:nvSpPr>
        <p:spPr>
          <a:xfrm>
            <a:off x="5800060" y="3300650"/>
            <a:ext cx="2232028" cy="203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 </a:t>
            </a: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48F52EE5-8A35-475E-85A2-2E073E979CDD}"/>
              </a:ext>
            </a:extLst>
          </p:cNvPr>
          <p:cNvSpPr/>
          <p:nvPr/>
        </p:nvSpPr>
        <p:spPr bwMode="auto">
          <a:xfrm>
            <a:off x="4029666" y="2931934"/>
            <a:ext cx="441435" cy="220705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4" name="Google Shape;200;p20">
            <a:extLst>
              <a:ext uri="{FF2B5EF4-FFF2-40B4-BE49-F238E27FC236}">
                <a16:creationId xmlns:a16="http://schemas.microsoft.com/office/drawing/2014/main" id="{425DF24F-5134-418F-D781-B8F26D76B9CC}"/>
              </a:ext>
            </a:extLst>
          </p:cNvPr>
          <p:cNvSpPr txBox="1"/>
          <p:nvPr/>
        </p:nvSpPr>
        <p:spPr>
          <a:xfrm>
            <a:off x="4270294" y="2805649"/>
            <a:ext cx="3260947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cxnSp>
        <p:nvCxnSpPr>
          <p:cNvPr id="170" name="Google Shape;170;p20"/>
          <p:cNvCxnSpPr>
            <a:cxnSpLocks/>
          </p:cNvCxnSpPr>
          <p:nvPr/>
        </p:nvCxnSpPr>
        <p:spPr>
          <a:xfrm>
            <a:off x="2929866" y="1222339"/>
            <a:ext cx="0" cy="2610769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8D1851F2-5084-A7F7-5156-D0B0450A9E88}"/>
              </a:ext>
            </a:extLst>
          </p:cNvPr>
          <p:cNvCxnSpPr>
            <a:cxnSpLocks/>
            <a:stCxn id="30" idx="0"/>
          </p:cNvCxnSpPr>
          <p:nvPr/>
        </p:nvCxnSpPr>
        <p:spPr bwMode="auto">
          <a:xfrm flipV="1">
            <a:off x="4244077" y="1267548"/>
            <a:ext cx="6706" cy="3349716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" name="Google Shape;170;p20">
            <a:extLst>
              <a:ext uri="{FF2B5EF4-FFF2-40B4-BE49-F238E27FC236}">
                <a16:creationId xmlns:a16="http://schemas.microsoft.com/office/drawing/2014/main" id="{88EEE7C1-3213-627A-835E-AFD4BD88F8B1}"/>
              </a:ext>
            </a:extLst>
          </p:cNvPr>
          <p:cNvCxnSpPr>
            <a:cxnSpLocks/>
          </p:cNvCxnSpPr>
          <p:nvPr/>
        </p:nvCxnSpPr>
        <p:spPr>
          <a:xfrm>
            <a:off x="4761437" y="1216798"/>
            <a:ext cx="0" cy="2610769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B6EAE9E3-8BC1-CE88-4DF6-42D9D00EE96D}"/>
              </a:ext>
            </a:extLst>
          </p:cNvPr>
          <p:cNvSpPr/>
          <p:nvPr/>
        </p:nvSpPr>
        <p:spPr bwMode="auto">
          <a:xfrm>
            <a:off x="1109892" y="1551327"/>
            <a:ext cx="7529611" cy="2169335"/>
          </a:xfrm>
          <a:prstGeom prst="rect">
            <a:avLst/>
          </a:prstGeom>
          <a:solidFill>
            <a:srgbClr val="FFFFFF">
              <a:alpha val="6588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77" name="Google Shape;177;p20"/>
          <p:cNvCxnSpPr>
            <a:cxnSpLocks/>
            <a:endCxn id="31" idx="0"/>
          </p:cNvCxnSpPr>
          <p:nvPr/>
        </p:nvCxnSpPr>
        <p:spPr>
          <a:xfrm flipH="1">
            <a:off x="6745288" y="1254935"/>
            <a:ext cx="24217" cy="3362329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1152353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52509</TotalTime>
  <Words>957</Words>
  <Application>Microsoft Office PowerPoint</Application>
  <PresentationFormat>On-screen Show (16:9)</PresentationFormat>
  <Paragraphs>178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SA1#107, Maastricht, 19-23 August </vt:lpstr>
      <vt:lpstr>PowerPoint Presentation</vt:lpstr>
      <vt:lpstr>Way forward for stage 1 6G Study</vt:lpstr>
      <vt:lpstr>6G inputs for SA1#107 (1/3)</vt:lpstr>
      <vt:lpstr>6G inputs for SA1#107 (2/3)</vt:lpstr>
      <vt:lpstr>6G inputs for SA1#107 (3/3)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2145</cp:revision>
  <cp:lastPrinted>2017-02-24T12:37:51Z</cp:lastPrinted>
  <dcterms:created xsi:type="dcterms:W3CDTF">2008-08-30T09:32:10Z</dcterms:created>
  <dcterms:modified xsi:type="dcterms:W3CDTF">2024-07-04T13:25:05Z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