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717" r:id="rId3"/>
    <p:sldId id="725" r:id="rId4"/>
    <p:sldId id="726" r:id="rId5"/>
    <p:sldId id="724" r:id="rId6"/>
    <p:sldId id="720" r:id="rId7"/>
    <p:sldId id="722" r:id="rId8"/>
    <p:sldId id="72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E9EDF4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0" autoAdjust="0"/>
    <p:restoredTop sz="72142" autoAdjust="0"/>
  </p:normalViewPr>
  <p:slideViewPr>
    <p:cSldViewPr snapToGrid="0">
      <p:cViewPr>
        <p:scale>
          <a:sx n="75" d="100"/>
          <a:sy n="75" d="100"/>
        </p:scale>
        <p:origin x="639" y="-2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886" y="63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249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9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#104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18 – 21 June 2024, Shanghai,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SA#104, </a:t>
            </a:r>
            <a:r>
              <a:rPr lang="en-US" altLang="de-DE" sz="1200" dirty="0">
                <a:solidFill>
                  <a:schemeClr val="bg1"/>
                </a:solidFill>
              </a:rPr>
              <a:t>18</a:t>
            </a:r>
            <a:r>
              <a:rPr lang="en-US" altLang="de-DE" sz="1200" baseline="0" dirty="0">
                <a:solidFill>
                  <a:schemeClr val="bg1"/>
                </a:solidFill>
              </a:rPr>
              <a:t> – 21</a:t>
            </a:r>
            <a:r>
              <a:rPr lang="en-US" altLang="de-DE" sz="1200" dirty="0">
                <a:solidFill>
                  <a:schemeClr val="bg1"/>
                </a:solidFill>
              </a:rPr>
              <a:t> June 2024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371600" y="3712307"/>
            <a:ext cx="6400800" cy="229731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de-DE" alt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258458" y="1575654"/>
            <a:ext cx="46271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4000" b="1" dirty="0" smtClean="0">
                <a:solidFill>
                  <a:srgbClr val="FF3300"/>
                </a:solidFill>
                <a:latin typeface="Calibri" pitchFamily="34" charset="0"/>
              </a:rPr>
              <a:t>Coffee Break Agenda</a:t>
            </a:r>
          </a:p>
          <a:p>
            <a:pPr algn="ctr">
              <a:defRPr/>
            </a:pPr>
            <a:r>
              <a:rPr lang="en-GB" sz="4000" b="1" dirty="0" smtClean="0">
                <a:solidFill>
                  <a:srgbClr val="FF3300"/>
                </a:solidFill>
                <a:latin typeface="Calibri" pitchFamily="34" charset="0"/>
              </a:rPr>
              <a:t>- Way </a:t>
            </a:r>
            <a:r>
              <a:rPr lang="en-GB" sz="4000" b="1" dirty="0">
                <a:solidFill>
                  <a:srgbClr val="FF3300"/>
                </a:solidFill>
                <a:latin typeface="Calibri" pitchFamily="34" charset="0"/>
              </a:rPr>
              <a:t>forward </a:t>
            </a:r>
          </a:p>
          <a:p>
            <a:pPr algn="ctr">
              <a:defRPr/>
            </a:pPr>
            <a:r>
              <a:rPr lang="en-GB" sz="4000" b="1" dirty="0">
                <a:solidFill>
                  <a:srgbClr val="FF3300"/>
                </a:solidFill>
                <a:latin typeface="Calibri" pitchFamily="34" charset="0"/>
              </a:rPr>
              <a:t>for SA2 </a:t>
            </a:r>
            <a:r>
              <a:rPr lang="en-GB" sz="4000" b="1" dirty="0" err="1">
                <a:solidFill>
                  <a:srgbClr val="FF3300"/>
                </a:solidFill>
                <a:latin typeface="Calibri" pitchFamily="34" charset="0"/>
              </a:rPr>
              <a:t>EnergySys</a:t>
            </a:r>
            <a:endParaRPr lang="en-US" sz="1400" dirty="0">
              <a:solidFill>
                <a:srgbClr val="948A54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Coffee Break 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775" y="1454151"/>
            <a:ext cx="8388350" cy="4413250"/>
          </a:xfrm>
        </p:spPr>
        <p:txBody>
          <a:bodyPr/>
          <a:lstStyle/>
          <a:p>
            <a:r>
              <a:rPr lang="en-US" altLang="ko-KR" dirty="0" smtClean="0"/>
              <a:t>Discuss 4 different way forward proposals</a:t>
            </a:r>
          </a:p>
          <a:p>
            <a:pPr lvl="1"/>
            <a:r>
              <a:rPr lang="de-DE" altLang="de-DE" b="1" dirty="0" smtClean="0"/>
              <a:t>SP-240718 </a:t>
            </a:r>
            <a:r>
              <a:rPr lang="de-DE" altLang="de-DE" b="1" dirty="0"/>
              <a:t>by Majority</a:t>
            </a:r>
            <a:endParaRPr lang="en-US" altLang="ko-KR" dirty="0" smtClean="0"/>
          </a:p>
          <a:p>
            <a:pPr lvl="1"/>
            <a:r>
              <a:rPr lang="en-GB" altLang="ko-KR" b="1" dirty="0" smtClean="0"/>
              <a:t>SP-240890 by QC</a:t>
            </a:r>
          </a:p>
          <a:p>
            <a:pPr lvl="1"/>
            <a:r>
              <a:rPr lang="en-GB" altLang="ko-KR" b="1" dirty="0"/>
              <a:t>SP-240918 by </a:t>
            </a:r>
            <a:r>
              <a:rPr lang="en-GB" altLang="ko-KR" b="1" dirty="0" smtClean="0"/>
              <a:t>Ericsson</a:t>
            </a:r>
          </a:p>
          <a:p>
            <a:pPr lvl="1"/>
            <a:r>
              <a:rPr lang="en-GB" altLang="ko-KR" b="1" dirty="0"/>
              <a:t>SP-240899 </a:t>
            </a:r>
            <a:r>
              <a:rPr lang="en-GB" altLang="ko-KR" b="1" dirty="0" smtClean="0"/>
              <a:t>by </a:t>
            </a:r>
            <a:r>
              <a:rPr lang="en-GB" altLang="ko-KR" b="1" dirty="0"/>
              <a:t>Lenovo, </a:t>
            </a:r>
            <a:r>
              <a:rPr lang="en-GB" altLang="ko-KR" b="1" dirty="0" smtClean="0"/>
              <a:t>KDDI</a:t>
            </a:r>
            <a:endParaRPr lang="en-GB" altLang="ko-KR" b="1" u="sng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Suggests a way forward after discussion of work split between SA2 and SA5.</a:t>
            </a:r>
          </a:p>
        </p:txBody>
      </p:sp>
    </p:spTree>
    <p:extLst>
      <p:ext uri="{BB962C8B-B14F-4D97-AF65-F5344CB8AC3E}">
        <p14:creationId xmlns:p14="http://schemas.microsoft.com/office/powerpoint/2010/main" val="415923515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Annex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0673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altLang="de-DE" b="1" dirty="0"/>
              <a:t>Proposal from 240718 by Majority </a:t>
            </a:r>
            <a:endParaRPr lang="de-DE" altLang="de-DE" b="1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88950" y="1175326"/>
            <a:ext cx="8345488" cy="4850569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 decision for architectural enhancements and </a:t>
            </a:r>
            <a:r>
              <a:rPr lang="en-GB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new functionality for supporting energy related information to be used during UE related control procedures should be defined in SA2.</a:t>
            </a:r>
          </a:p>
          <a:p>
            <a:pPr lvl="1" eaLnBrk="1" hangingPunct="1">
              <a:defRPr/>
            </a:pPr>
            <a:r>
              <a:rPr lang="en-GB" altLang="ko-KR" sz="2000" dirty="0"/>
              <a:t>SA2 EnergySys is focused on UE related control procedures, such as the UE subscription, policy control and NF discovery &amp; selection and UP path selection.</a:t>
            </a:r>
          </a:p>
          <a:p>
            <a:pPr lvl="1" eaLnBrk="1" hangingPunct="1">
              <a:defRPr/>
            </a:pPr>
            <a:r>
              <a:rPr lang="en-GB" altLang="ko-KR" sz="2000" dirty="0"/>
              <a:t>Proponents for CHF claims that CHF can support the required use </a:t>
            </a:r>
            <a:r>
              <a:rPr lang="en-GB" altLang="ko-KR" sz="2000" dirty="0" smtClean="0"/>
              <a:t>cases.</a:t>
            </a:r>
            <a:br>
              <a:rPr lang="en-GB" altLang="ko-KR" sz="2000" dirty="0" smtClean="0"/>
            </a:br>
            <a:r>
              <a:rPr lang="en-GB" altLang="ko-KR" sz="2000" dirty="0" smtClean="0"/>
              <a:t>However</a:t>
            </a:r>
            <a:r>
              <a:rPr lang="en-GB" altLang="ko-KR" sz="2000" dirty="0"/>
              <a:t>, it is unclear how the existing mechanism defined for CHF can be enhanced to support such use cases for energy saving and energy efficiency. </a:t>
            </a:r>
            <a:r>
              <a:rPr lang="en-GB" altLang="ko-KR" sz="2000" dirty="0" smtClean="0"/>
              <a:t/>
            </a:r>
            <a:br>
              <a:rPr lang="en-GB" altLang="ko-KR" sz="2000" dirty="0" smtClean="0"/>
            </a:br>
            <a:r>
              <a:rPr lang="en-GB" altLang="ko-KR" sz="2000" dirty="0" smtClean="0"/>
              <a:t>Note </a:t>
            </a:r>
            <a:r>
              <a:rPr lang="en-GB" altLang="ko-KR" sz="2000" dirty="0"/>
              <a:t>that there is no related work in SA5 charging to make such enhancement.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201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altLang="de-DE" b="1" dirty="0" smtClean="0"/>
              <a:t>Proposal from 240718 by Majority </a:t>
            </a:r>
            <a:endParaRPr lang="de-DE" altLang="de-DE" b="1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3495" y="1221598"/>
            <a:ext cx="8345488" cy="335972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Possible </a:t>
            </a:r>
            <a:r>
              <a:rPr lang="en-GB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distribution regarding </a:t>
            </a:r>
            <a:r>
              <a:rPr lang="en-GB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energy related information handling:</a:t>
            </a:r>
          </a:p>
        </p:txBody>
      </p:sp>
      <p:sp>
        <p:nvSpPr>
          <p:cNvPr id="33" name="矩形: 圆角 20">
            <a:extLst>
              <a:ext uri="{FF2B5EF4-FFF2-40B4-BE49-F238E27FC236}">
                <a16:creationId xmlns:a16="http://schemas.microsoft.com/office/drawing/2014/main" id="{23497F1F-87EA-4F85-B5C7-D0744FD3C522}"/>
              </a:ext>
            </a:extLst>
          </p:cNvPr>
          <p:cNvSpPr/>
          <p:nvPr/>
        </p:nvSpPr>
        <p:spPr>
          <a:xfrm>
            <a:off x="5093208" y="2242098"/>
            <a:ext cx="3124745" cy="257914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BBA196DB-7619-4200-B4F9-FC2AFA83A725}"/>
              </a:ext>
            </a:extLst>
          </p:cNvPr>
          <p:cNvSpPr/>
          <p:nvPr/>
        </p:nvSpPr>
        <p:spPr>
          <a:xfrm>
            <a:off x="1466049" y="2242098"/>
            <a:ext cx="3032534" cy="2579149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6">
            <a:extLst>
              <a:ext uri="{FF2B5EF4-FFF2-40B4-BE49-F238E27FC236}">
                <a16:creationId xmlns:a16="http://schemas.microsoft.com/office/drawing/2014/main" id="{93E9B71E-87BC-4C77-A015-DEA03104E864}"/>
              </a:ext>
            </a:extLst>
          </p:cNvPr>
          <p:cNvSpPr txBox="1"/>
          <p:nvPr/>
        </p:nvSpPr>
        <p:spPr>
          <a:xfrm>
            <a:off x="2472979" y="2148045"/>
            <a:ext cx="1018673" cy="367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40"/>
              </a:lnSpc>
            </a:pPr>
            <a:r>
              <a:rPr kumimoji="1" lang="en-US" altLang="zh-CN" sz="1400" b="1" dirty="0">
                <a:ea typeface="Microsoft YaHei" panose="020B0503020204020204" pitchFamily="34" charset="-122"/>
                <a:cs typeface="Arial" panose="020B0604020202020204" pitchFamily="34" charset="0"/>
              </a:rPr>
              <a:t>SA2</a:t>
            </a:r>
            <a:endParaRPr kumimoji="1" lang="zh-CN" altLang="en-US" sz="1400" b="1" dirty="0" err="1"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文本框 9">
            <a:extLst>
              <a:ext uri="{FF2B5EF4-FFF2-40B4-BE49-F238E27FC236}">
                <a16:creationId xmlns:a16="http://schemas.microsoft.com/office/drawing/2014/main" id="{9C309AC2-C698-4CC9-A5CD-85777B01E83B}"/>
              </a:ext>
            </a:extLst>
          </p:cNvPr>
          <p:cNvSpPr txBox="1"/>
          <p:nvPr/>
        </p:nvSpPr>
        <p:spPr>
          <a:xfrm>
            <a:off x="5730343" y="2148045"/>
            <a:ext cx="1954755" cy="367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40"/>
              </a:lnSpc>
            </a:pPr>
            <a:r>
              <a:rPr kumimoji="1" lang="en-US" altLang="zh-CN" sz="1400" b="1" dirty="0">
                <a:ea typeface="Microsoft YaHei" panose="020B0503020204020204" pitchFamily="34" charset="-122"/>
                <a:cs typeface="Arial" panose="020B0604020202020204" pitchFamily="34" charset="0"/>
              </a:rPr>
              <a:t>SA5 (OAM)</a:t>
            </a:r>
            <a:endParaRPr kumimoji="1" lang="zh-CN" altLang="en-US" sz="1400" b="1" dirty="0" err="1"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id="{593E603B-5A62-45E1-896D-AD5849461822}"/>
              </a:ext>
            </a:extLst>
          </p:cNvPr>
          <p:cNvSpPr txBox="1"/>
          <p:nvPr/>
        </p:nvSpPr>
        <p:spPr>
          <a:xfrm>
            <a:off x="5443396" y="3266943"/>
            <a:ext cx="2679114" cy="367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40"/>
              </a:lnSpc>
            </a:pPr>
            <a:r>
              <a:rPr kumimoji="1" lang="en-US" altLang="zh-CN" sz="1400" b="1" dirty="0">
                <a:ea typeface="Microsoft YaHei" panose="020B0503020204020204" pitchFamily="34" charset="-122"/>
                <a:cs typeface="Arial" panose="020B0604020202020204" pitchFamily="34" charset="0"/>
              </a:rPr>
              <a:t>SA5 (charging)</a:t>
            </a:r>
            <a:endParaRPr kumimoji="1" lang="zh-CN" altLang="en-US" sz="1400" b="1" dirty="0" err="1"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文本框 14">
            <a:extLst>
              <a:ext uri="{FF2B5EF4-FFF2-40B4-BE49-F238E27FC236}">
                <a16:creationId xmlns:a16="http://schemas.microsoft.com/office/drawing/2014/main" id="{03EC807D-E831-4C83-83AF-FAF65978AD32}"/>
              </a:ext>
            </a:extLst>
          </p:cNvPr>
          <p:cNvSpPr txBox="1"/>
          <p:nvPr/>
        </p:nvSpPr>
        <p:spPr>
          <a:xfrm>
            <a:off x="1671197" y="2618484"/>
            <a:ext cx="2644413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b="1" u="sng" dirty="0">
                <a:solidFill>
                  <a:srgbClr val="000000"/>
                </a:solidFill>
                <a:ea typeface="Microsoft YaHei" panose="020B0503020204020204" pitchFamily="34" charset="-122"/>
              </a:rPr>
              <a:t>Monitor</a:t>
            </a:r>
            <a:r>
              <a:rPr kumimoji="1" lang="en-US" altLang="zh-CN" b="1" dirty="0">
                <a:solidFill>
                  <a:srgbClr val="000000"/>
                </a:solidFill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</a:rPr>
              <a:t>the data volume of overall UPF traffic and UE’s </a:t>
            </a:r>
            <a:r>
              <a:rPr kumimoji="1" lang="en-US" altLang="zh-CN" dirty="0" err="1">
                <a:solidFill>
                  <a:srgbClr val="000000"/>
                </a:solidFill>
                <a:ea typeface="Microsoft YaHei" panose="020B0503020204020204" pitchFamily="34" charset="-122"/>
              </a:rPr>
              <a:t>QoS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</a:rPr>
              <a:t> Flow traffic</a:t>
            </a:r>
            <a:endParaRPr kumimoji="1" lang="zh-CN" altLang="en-US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algn="l"/>
            <a:r>
              <a:rPr kumimoji="1" lang="en-US" altLang="zh-CN" b="1" u="sng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Calculate</a:t>
            </a:r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energy related information </a:t>
            </a:r>
          </a:p>
          <a:p>
            <a:pPr algn="l"/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per-UE-per-QoS-Flow </a:t>
            </a:r>
          </a:p>
          <a:p>
            <a:pPr algn="l"/>
            <a:r>
              <a:rPr kumimoji="1" lang="en-US" altLang="zh-CN" b="1" u="sng" dirty="0">
                <a:solidFill>
                  <a:srgbClr val="000000"/>
                </a:solidFill>
                <a:ea typeface="Microsoft YaHei" panose="020B0503020204020204" pitchFamily="34" charset="-122"/>
              </a:rPr>
              <a:t>Aggregate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for various granularities (e.g. per UE, per application, </a:t>
            </a:r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…)</a:t>
            </a:r>
          </a:p>
          <a:p>
            <a:pPr algn="l"/>
            <a:endParaRPr kumimoji="1" lang="en-US" altLang="zh-CN" dirty="0" smtClean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l"/>
            <a:endParaRPr kumimoji="1" lang="en-US" altLang="zh-CN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r>
              <a:rPr kumimoji="1" lang="en-US" altLang="zh-CN" b="1" u="sng" dirty="0">
                <a:ea typeface="Microsoft YaHei" panose="020B0503020204020204" pitchFamily="34" charset="-122"/>
              </a:rPr>
              <a:t>Policy </a:t>
            </a:r>
            <a:r>
              <a:rPr kumimoji="1" lang="en-US" altLang="zh-CN" u="sng" dirty="0">
                <a:ea typeface="Microsoft YaHei" panose="020B0503020204020204" pitchFamily="34" charset="-122"/>
              </a:rPr>
              <a:t>decision, </a:t>
            </a:r>
            <a:r>
              <a:rPr kumimoji="1" lang="en-US" altLang="zh-CN" b="1" u="sng" dirty="0">
                <a:ea typeface="Microsoft YaHei" panose="020B0503020204020204" pitchFamily="34" charset="-122"/>
              </a:rPr>
              <a:t>analytics</a:t>
            </a:r>
            <a:r>
              <a:rPr kumimoji="1" lang="en-US" altLang="zh-CN" u="sng" dirty="0">
                <a:ea typeface="Microsoft YaHei" panose="020B0503020204020204" pitchFamily="34" charset="-122"/>
              </a:rPr>
              <a:t> and </a:t>
            </a:r>
            <a:r>
              <a:rPr kumimoji="1" lang="en-US" altLang="zh-CN" b="1" u="sng" dirty="0">
                <a:ea typeface="Microsoft YaHei" panose="020B0503020204020204" pitchFamily="34" charset="-122"/>
              </a:rPr>
              <a:t>prediction, </a:t>
            </a:r>
            <a:r>
              <a:rPr kumimoji="1" lang="en-US" altLang="zh-CN" u="sng" dirty="0" smtClean="0">
                <a:ea typeface="Microsoft YaHei" panose="020B0503020204020204" pitchFamily="34" charset="-122"/>
              </a:rPr>
              <a:t>NW </a:t>
            </a:r>
            <a:r>
              <a:rPr kumimoji="1" lang="en-US" altLang="zh-CN" b="1" u="sng" dirty="0">
                <a:ea typeface="Microsoft YaHei" panose="020B0503020204020204" pitchFamily="34" charset="-122"/>
              </a:rPr>
              <a:t>optimization </a:t>
            </a:r>
            <a:r>
              <a:rPr kumimoji="1" lang="en-US" altLang="zh-CN" u="sng" dirty="0">
                <a:ea typeface="Microsoft YaHei" panose="020B0503020204020204" pitchFamily="34" charset="-122"/>
              </a:rPr>
              <a:t>(e.g. NF discovery/selection and UP path selection</a:t>
            </a:r>
            <a:r>
              <a:rPr kumimoji="1" lang="en-US" altLang="zh-CN" u="sng" dirty="0" smtClean="0">
                <a:ea typeface="Microsoft YaHei" panose="020B0503020204020204" pitchFamily="34" charset="-122"/>
              </a:rPr>
              <a:t>), </a:t>
            </a:r>
            <a:r>
              <a:rPr kumimoji="1" lang="en-US" altLang="zh-CN" b="1" u="sng" dirty="0">
                <a:ea typeface="Microsoft YaHei" panose="020B0503020204020204" pitchFamily="34" charset="-122"/>
              </a:rPr>
              <a:t>Exposure </a:t>
            </a:r>
            <a:r>
              <a:rPr kumimoji="1" lang="en-US" altLang="zh-CN" u="sng" dirty="0">
                <a:ea typeface="Microsoft YaHei" panose="020B0503020204020204" pitchFamily="34" charset="-122"/>
              </a:rPr>
              <a:t>to </a:t>
            </a:r>
            <a:r>
              <a:rPr kumimoji="1" lang="en-US" altLang="zh-CN" u="sng" dirty="0" smtClean="0">
                <a:ea typeface="Microsoft YaHei" panose="020B0503020204020204" pitchFamily="34" charset="-122"/>
              </a:rPr>
              <a:t>AF</a:t>
            </a:r>
            <a:endParaRPr kumimoji="1" lang="en-US" altLang="zh-CN" u="sng" dirty="0">
              <a:ea typeface="Microsoft YaHei" panose="020B0503020204020204" pitchFamily="34" charset="-122"/>
            </a:endParaRPr>
          </a:p>
          <a:p>
            <a:pPr algn="l"/>
            <a:endParaRPr kumimoji="1" lang="en-US" altLang="zh-CN" dirty="0" smtClean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kumimoji="1" lang="en-US" altLang="zh-CN" b="1" u="sng" dirty="0">
                <a:ea typeface="Microsoft YaHei" panose="020B0503020204020204" pitchFamily="34" charset="-122"/>
              </a:rPr>
              <a:t>Spending Limit control </a:t>
            </a:r>
            <a:r>
              <a:rPr kumimoji="1" lang="en-US" altLang="zh-CN" b="1" u="sng" dirty="0" smtClean="0">
                <a:ea typeface="Microsoft YaHei" panose="020B0503020204020204" pitchFamily="34" charset="-122"/>
              </a:rPr>
              <a:t>enforcement</a:t>
            </a:r>
            <a:endParaRPr kumimoji="1" lang="en-US" altLang="zh-CN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文本框 17">
            <a:extLst>
              <a:ext uri="{FF2B5EF4-FFF2-40B4-BE49-F238E27FC236}">
                <a16:creationId xmlns:a16="http://schemas.microsoft.com/office/drawing/2014/main" id="{6C5C78BA-6A4B-4CCD-8A62-2D0DD9C205C3}"/>
              </a:ext>
            </a:extLst>
          </p:cNvPr>
          <p:cNvSpPr txBox="1"/>
          <p:nvPr/>
        </p:nvSpPr>
        <p:spPr>
          <a:xfrm>
            <a:off x="5413894" y="3641769"/>
            <a:ext cx="273811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b="1" u="sng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UE </a:t>
            </a:r>
            <a:r>
              <a:rPr kumimoji="1" lang="en-US" altLang="zh-CN" b="1" u="sng" dirty="0">
                <a:solidFill>
                  <a:srgbClr val="000000"/>
                </a:solidFill>
                <a:ea typeface="Microsoft YaHei" panose="020B0503020204020204" pitchFamily="34" charset="-122"/>
              </a:rPr>
              <a:t>charging </a:t>
            </a:r>
            <a:r>
              <a:rPr kumimoji="1" lang="en-US" altLang="zh-CN" b="1" u="sng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and credit (spending) </a:t>
            </a:r>
            <a:r>
              <a:rPr kumimoji="1" lang="en-US" altLang="zh-CN" b="1" u="sng" dirty="0">
                <a:solidFill>
                  <a:srgbClr val="000000"/>
                </a:solidFill>
                <a:ea typeface="Microsoft YaHei" panose="020B0503020204020204" pitchFamily="34" charset="-122"/>
              </a:rPr>
              <a:t>control</a:t>
            </a:r>
          </a:p>
          <a:p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- Receive energy related record, e.g., per-UE-</a:t>
            </a:r>
            <a:r>
              <a:rPr kumimoji="1" lang="en-US" altLang="zh-CN" dirty="0" err="1" smtClean="0">
                <a:solidFill>
                  <a:srgbClr val="000000"/>
                </a:solidFill>
                <a:ea typeface="Microsoft YaHei" panose="020B0503020204020204" pitchFamily="34" charset="-122"/>
              </a:rPr>
              <a:t>QoS</a:t>
            </a:r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-Flow, 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</a:rPr>
              <a:t>and aggregate </a:t>
            </a:r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per UE for charging</a:t>
            </a:r>
          </a:p>
          <a:p>
            <a:r>
              <a:rPr kumimoji="1" lang="en-US" altLang="zh-CN" dirty="0" smtClean="0">
                <a:solidFill>
                  <a:srgbClr val="000000"/>
                </a:solidFill>
                <a:ea typeface="Microsoft YaHei" panose="020B0503020204020204" pitchFamily="34" charset="-122"/>
              </a:rPr>
              <a:t>- Trigger spending </a:t>
            </a:r>
            <a:endParaRPr kumimoji="1" lang="en-US" altLang="zh-CN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endParaRPr kumimoji="1" lang="en-US" altLang="zh-CN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endParaRPr kumimoji="1" lang="zh-CN" altLang="en-US" b="1" u="sng" dirty="0" err="1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349240" y="2574211"/>
            <a:ext cx="27169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b="1" u="sng" dirty="0">
                <a:solidFill>
                  <a:srgbClr val="000000"/>
                </a:solidFill>
                <a:ea typeface="Microsoft YaHei" panose="020B0503020204020204" pitchFamily="34" charset="-122"/>
              </a:rPr>
              <a:t>Collect</a:t>
            </a:r>
            <a:r>
              <a:rPr kumimoji="1" lang="en-US" altLang="zh-CN" b="1" dirty="0">
                <a:solidFill>
                  <a:srgbClr val="000000"/>
                </a:solidFill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</a:rPr>
              <a:t>energy related information per NF, per Network Slice </a:t>
            </a:r>
          </a:p>
          <a:p>
            <a:r>
              <a:rPr kumimoji="1" lang="en-US" altLang="zh-CN" dirty="0">
                <a:solidFill>
                  <a:srgbClr val="000000"/>
                </a:solidFill>
                <a:ea typeface="Microsoft YaHei" panose="020B0503020204020204" pitchFamily="34" charset="-122"/>
              </a:rPr>
              <a:t>(EC &amp; EE in R18, Carbon Emission and Renewable Energy in R19) </a:t>
            </a:r>
          </a:p>
        </p:txBody>
      </p:sp>
      <p:sp>
        <p:nvSpPr>
          <p:cNvPr id="3" name="왼쪽/오른쪽 화살표 2"/>
          <p:cNvSpPr/>
          <p:nvPr/>
        </p:nvSpPr>
        <p:spPr bwMode="auto">
          <a:xfrm>
            <a:off x="4399596" y="3298164"/>
            <a:ext cx="1014297" cy="537678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9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b="1" dirty="0"/>
              <a:t>Proposals from SP-240890 </a:t>
            </a:r>
            <a:r>
              <a:rPr lang="en-GB" altLang="ko-KR" b="1" dirty="0" smtClean="0"/>
              <a:t>by QC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b="1" dirty="0"/>
              <a:t>Proposal 1: In order to reach an agreement it is proposed as a first step agree and capture what are the necessary functionalities. Then as a second step the responsibility of specifying these functionalities in SA2 or SA5 or both should be determined.</a:t>
            </a:r>
            <a:endParaRPr lang="ko-KR" altLang="ko-KR" sz="1800" dirty="0"/>
          </a:p>
          <a:p>
            <a:r>
              <a:rPr lang="en-GB" altLang="ko-KR" sz="1800" b="1" dirty="0"/>
              <a:t>Proposal 2: The content of table 1.1 is proposed to be captured in outgoing LS to SA2 and SA5. </a:t>
            </a:r>
            <a:endParaRPr lang="ko-KR" altLang="ko-KR" sz="1800" dirty="0"/>
          </a:p>
          <a:p>
            <a:r>
              <a:rPr lang="en-GB" altLang="ko-KR" sz="1800" b="1" dirty="0"/>
              <a:t>Proposal 3: One or more joint conference calls between SA2 and SA5 should be organised to collect companies views on the split of responsibilities as indicated on the table. </a:t>
            </a:r>
            <a:endParaRPr lang="ko-KR" altLang="ko-KR" sz="1800" dirty="0"/>
          </a:p>
        </p:txBody>
      </p:sp>
    </p:spTree>
    <p:extLst>
      <p:ext uri="{BB962C8B-B14F-4D97-AF65-F5344CB8AC3E}">
        <p14:creationId xmlns:p14="http://schemas.microsoft.com/office/powerpoint/2010/main" val="32990836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b="1" dirty="0"/>
              <a:t>Proposals from SP-240918</a:t>
            </a:r>
            <a:r>
              <a:rPr lang="en-GB" altLang="ko-KR" b="1" dirty="0"/>
              <a:t> </a:t>
            </a:r>
            <a:r>
              <a:rPr lang="en-GB" altLang="ko-KR" b="1" dirty="0" smtClean="0"/>
              <a:t>by E///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Proposal 1: TSG SA should ask SA2 to avoid duplication of energy credit control/energy monitoring functionality.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TSG </a:t>
            </a:r>
            <a:r>
              <a:rPr lang="en-US" altLang="ko-KR" sz="1400" dirty="0"/>
              <a:t>SA can ask to reuse SA5 defined functionality as applicable or alternatively ask SA2 to avoid developing duplicated functionality. </a:t>
            </a:r>
            <a:endParaRPr lang="en-US" altLang="ko-KR" sz="1400" dirty="0" smtClean="0"/>
          </a:p>
          <a:p>
            <a:r>
              <a:rPr lang="en-US" altLang="ko-KR" sz="1800" dirty="0" smtClean="0"/>
              <a:t>Proposal </a:t>
            </a:r>
            <a:r>
              <a:rPr lang="en-US" altLang="ko-KR" sz="1800" dirty="0"/>
              <a:t>2: SA2 should resolve the open technical issues for KI#1 and 2 and finish the study.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This </a:t>
            </a:r>
            <a:r>
              <a:rPr lang="en-US" altLang="ko-KR" sz="1400" dirty="0"/>
              <a:t>should be done by clarifying what we want to achieve with KI#1 and 2 (purpose). </a:t>
            </a:r>
          </a:p>
          <a:p>
            <a:pPr lvl="1"/>
            <a:r>
              <a:rPr lang="en-US" altLang="ko-KR" sz="1400" dirty="0" smtClean="0"/>
              <a:t>Then</a:t>
            </a:r>
            <a:r>
              <a:rPr lang="en-US" altLang="ko-KR" sz="1400" dirty="0"/>
              <a:t>, focus discussion on how to resolve technical issues. </a:t>
            </a:r>
            <a:endParaRPr lang="en-US" altLang="ko-KR" sz="1400" dirty="0" smtClean="0"/>
          </a:p>
          <a:p>
            <a:r>
              <a:rPr lang="en-US" altLang="ko-KR" sz="1800" dirty="0" smtClean="0"/>
              <a:t>Proposal </a:t>
            </a:r>
            <a:r>
              <a:rPr lang="en-US" altLang="ko-KR" sz="1800" dirty="0"/>
              <a:t>3: For KI#3, SA2 should be asked to take a step back and consider which NFs really need knowledge of energy related information and corresponding logic. </a:t>
            </a:r>
            <a:endParaRPr lang="en-US" altLang="ko-KR" sz="1800" dirty="0" smtClean="0"/>
          </a:p>
          <a:p>
            <a:r>
              <a:rPr lang="en-US" altLang="ko-KR" sz="1800" dirty="0" smtClean="0"/>
              <a:t>Proposal </a:t>
            </a:r>
            <a:r>
              <a:rPr lang="en-US" altLang="ko-KR" sz="1800" dirty="0"/>
              <a:t>4: SA2 should be asked to complete the study phase addressing open issues.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Observation</a:t>
            </a:r>
            <a:r>
              <a:rPr lang="en-US" altLang="ko-KR" sz="1400" dirty="0"/>
              <a:t>: TR 23.700-66 is not 100% finished and should only be accepted for information by TSG SA.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7447474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Proposals from </a:t>
            </a:r>
            <a:r>
              <a:rPr lang="en-GB" altLang="ko-KR" sz="2800" b="1" dirty="0" smtClean="0"/>
              <a:t>SP-240899 (by Lenovo, KDDI)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600" b="1" dirty="0"/>
              <a:t>Proposal 1</a:t>
            </a:r>
            <a:r>
              <a:rPr lang="en-GB" altLang="ko-KR" sz="1600" dirty="0"/>
              <a:t>: SA2 shall define a new functionality related to collecting and calculating energy related information with respect to the following granularities since the working scope is different from the one defined in SA5:</a:t>
            </a:r>
            <a:endParaRPr lang="ko-KR" altLang="ko-KR" sz="1600" dirty="0"/>
          </a:p>
          <a:p>
            <a:pPr lvl="1"/>
            <a:r>
              <a:rPr lang="en-GB" altLang="ko-KR" sz="1200" dirty="0"/>
              <a:t>per application corresponding to the AF, </a:t>
            </a:r>
            <a:endParaRPr lang="ko-KR" altLang="ko-KR" sz="1200" dirty="0"/>
          </a:p>
          <a:p>
            <a:pPr lvl="1"/>
            <a:r>
              <a:rPr lang="en-GB" altLang="ko-KR" sz="1200" dirty="0"/>
              <a:t>per Network Slice level, </a:t>
            </a:r>
            <a:endParaRPr lang="ko-KR" altLang="ko-KR" sz="1200" dirty="0"/>
          </a:p>
          <a:p>
            <a:pPr lvl="1"/>
            <a:r>
              <a:rPr lang="en-GB" altLang="ko-KR" sz="1200" dirty="0"/>
              <a:t>per UE, </a:t>
            </a:r>
            <a:endParaRPr lang="ko-KR" altLang="ko-KR" sz="1200" dirty="0"/>
          </a:p>
          <a:p>
            <a:pPr lvl="1"/>
            <a:r>
              <a:rPr lang="en-GB" altLang="ko-KR" sz="1200" dirty="0"/>
              <a:t>per-UE-per-</a:t>
            </a:r>
            <a:r>
              <a:rPr lang="en-GB" altLang="ko-KR" sz="1200" dirty="0" err="1"/>
              <a:t>QoS</a:t>
            </a:r>
            <a:r>
              <a:rPr lang="en-GB" altLang="ko-KR" sz="1200" dirty="0"/>
              <a:t> flow</a:t>
            </a:r>
            <a:endParaRPr lang="ko-KR" altLang="ko-KR" sz="1200" dirty="0"/>
          </a:p>
          <a:p>
            <a:pPr lvl="1"/>
            <a:r>
              <a:rPr lang="en-GB" altLang="ko-KR" sz="1200" dirty="0"/>
              <a:t>SA2 can also expose towards an AF the respective energy related information in contrast to SA5. </a:t>
            </a:r>
            <a:endParaRPr lang="ko-KR" altLang="ko-KR" sz="1200" dirty="0"/>
          </a:p>
          <a:p>
            <a:r>
              <a:rPr lang="en-GB" altLang="ko-KR" sz="1600" b="1" dirty="0"/>
              <a:t>Proposal 2</a:t>
            </a:r>
            <a:r>
              <a:rPr lang="en-GB" altLang="ko-KR" sz="1600" dirty="0"/>
              <a:t>: SA2 new functionality related to collecting and calculating energy related information shall coordinate with a complementary SA5 functionality that has a different scope related to:</a:t>
            </a:r>
            <a:endParaRPr lang="ko-KR" altLang="ko-KR" sz="1600" dirty="0"/>
          </a:p>
          <a:p>
            <a:pPr lvl="1"/>
            <a:r>
              <a:rPr lang="en-GB" altLang="ko-KR" sz="1200" dirty="0"/>
              <a:t>Network Element (e.g. </a:t>
            </a:r>
            <a:r>
              <a:rPr lang="en-GB" altLang="ko-KR" sz="1200" dirty="0" err="1"/>
              <a:t>gNB</a:t>
            </a:r>
            <a:r>
              <a:rPr lang="en-GB" altLang="ko-KR" sz="1200" dirty="0"/>
              <a:t>) / Network Function (e.g. SMF, UPF)</a:t>
            </a:r>
            <a:endParaRPr lang="ko-KR" altLang="ko-KR" sz="1200" i="1" dirty="0"/>
          </a:p>
          <a:p>
            <a:pPr lvl="1"/>
            <a:r>
              <a:rPr lang="en-GB" altLang="ko-KR" sz="1200" dirty="0"/>
              <a:t>Network domain (e.g. NG-RAN, 5G Core)</a:t>
            </a:r>
            <a:endParaRPr lang="ko-KR" altLang="ko-KR" sz="1200" i="1" dirty="0"/>
          </a:p>
          <a:p>
            <a:pPr lvl="1"/>
            <a:r>
              <a:rPr lang="en-GB" altLang="ko-KR" sz="1200" dirty="0"/>
              <a:t>Cross-domain (e.g. Network Slice)</a:t>
            </a:r>
            <a:endParaRPr lang="ko-KR" altLang="ko-KR" sz="1200" i="1" dirty="0"/>
          </a:p>
          <a:p>
            <a:pPr lvl="1"/>
            <a:r>
              <a:rPr lang="en-GB" altLang="ko-KR" sz="1200" dirty="0"/>
              <a:t>Communication Service (e.g. Voice, SMS, Private network, Network Slice as a Service)</a:t>
            </a:r>
            <a:endParaRPr lang="ko-KR" altLang="ko-KR" sz="1200" i="1" dirty="0"/>
          </a:p>
          <a:p>
            <a:r>
              <a:rPr lang="en-GB" altLang="ko-KR" sz="1600" b="1" dirty="0"/>
              <a:t>Proposal 3</a:t>
            </a:r>
            <a:r>
              <a:rPr lang="en-GB" altLang="ko-KR" sz="1600" dirty="0"/>
              <a:t>: SA2 will wait for SA5 for renewable energy related information and carbon emission estimations before is it considered in </a:t>
            </a:r>
            <a:r>
              <a:rPr lang="en-GB" altLang="ko-KR" sz="1600" dirty="0" err="1"/>
              <a:t>FS_EnergySys</a:t>
            </a:r>
            <a:r>
              <a:rPr lang="en-GB" altLang="ko-KR" sz="1600" dirty="0"/>
              <a:t> normative work.</a:t>
            </a:r>
            <a:endParaRPr lang="ko-KR" altLang="ko-KR" sz="1600" dirty="0"/>
          </a:p>
          <a:p>
            <a:r>
              <a:rPr lang="en-GB" altLang="ko-KR" sz="1600" b="1" dirty="0"/>
              <a:t>Proposal 4</a:t>
            </a:r>
            <a:r>
              <a:rPr lang="en-GB" altLang="ko-KR" sz="1600" dirty="0"/>
              <a:t>: SA2 can processed with the normative phase related to enhancements on NRF for NF discovery and selection independent from SA5 work.</a:t>
            </a:r>
            <a:endParaRPr lang="ko-KR" altLang="ko-KR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19710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30147</TotalTime>
  <Words>774</Words>
  <Application>Microsoft Office PowerPoint</Application>
  <PresentationFormat>화면 슬라이드 쇼(4:3)</PresentationFormat>
  <Paragraphs>65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Arial </vt:lpstr>
      <vt:lpstr>Microsoft YaHei</vt:lpstr>
      <vt:lpstr>宋体</vt:lpstr>
      <vt:lpstr>맑은 고딕</vt:lpstr>
      <vt:lpstr>Arial</vt:lpstr>
      <vt:lpstr>Calibri</vt:lpstr>
      <vt:lpstr>Times New Roman</vt:lpstr>
      <vt:lpstr>Office Theme</vt:lpstr>
      <vt:lpstr>PowerPoint 프레젠테이션</vt:lpstr>
      <vt:lpstr>Coffee Break Agenda</vt:lpstr>
      <vt:lpstr>Annex</vt:lpstr>
      <vt:lpstr>Proposal from 240718 by Majority </vt:lpstr>
      <vt:lpstr>Proposal from 240718 by Majority </vt:lpstr>
      <vt:lpstr>Proposals from SP-240890 by QC</vt:lpstr>
      <vt:lpstr>Proposals from SP-240918 by E///</vt:lpstr>
      <vt:lpstr>Proposals from SP-240899 (by Lenovo, KDDI)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534</cp:revision>
  <dcterms:created xsi:type="dcterms:W3CDTF">2008-08-30T09:32:10Z</dcterms:created>
  <dcterms:modified xsi:type="dcterms:W3CDTF">2024-06-19T02:21:06Z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d71424e4-2b5e-4ef9-a35e-e093f5c635c8</vt:lpwstr>
  </property>
  <property fmtid="{D5CDD505-2E9C-101B-9397-08002B2CF9AE}" pid="3" name="CTP_TimeStamp">
    <vt:lpwstr>2020-06-24 16:05:50Z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1717675459</vt:lpwstr>
  </property>
</Properties>
</file>