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132" r:id="rId6"/>
    <p:sldId id="1133" r:id="rId7"/>
    <p:sldId id="1134" r:id="rId8"/>
    <p:sldId id="1136" r:id="rId9"/>
    <p:sldId id="1137" r:id="rId10"/>
    <p:sldId id="1169" r:id="rId11"/>
    <p:sldId id="1173" r:id="rId12"/>
    <p:sldId id="1138" r:id="rId13"/>
    <p:sldId id="1148" r:id="rId14"/>
    <p:sldId id="1170" r:id="rId15"/>
    <p:sldId id="1167" r:id="rId16"/>
    <p:sldId id="1166" r:id="rId17"/>
    <p:sldId id="1140" r:id="rId18"/>
    <p:sldId id="1122" r:id="rId19"/>
    <p:sldId id="1174" r:id="rId20"/>
    <p:sldId id="1172" r:id="rId21"/>
    <p:sldId id="1135" r:id="rId22"/>
    <p:sldId id="1143" r:id="rId23"/>
    <p:sldId id="1142" r:id="rId24"/>
    <p:sldId id="1149" r:id="rId25"/>
    <p:sldId id="1127" r:id="rId26"/>
    <p:sldId id="1152" r:id="rId27"/>
    <p:sldId id="1153" r:id="rId28"/>
    <p:sldId id="1168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575" autoAdjust="0"/>
  </p:normalViewPr>
  <p:slideViewPr>
    <p:cSldViewPr snapToGrid="0">
      <p:cViewPr>
        <p:scale>
          <a:sx n="89" d="100"/>
          <a:sy n="89" d="100"/>
        </p:scale>
        <p:origin x="672" y="23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120</c:v>
                </c:pt>
                <c:pt idx="1">
                  <c:v>121</c:v>
                </c:pt>
                <c:pt idx="2">
                  <c:v>121bis-e</c:v>
                </c:pt>
                <c:pt idx="3">
                  <c:v>122</c:v>
                </c:pt>
                <c:pt idx="4">
                  <c:v>123</c:v>
                </c:pt>
                <c:pt idx="5">
                  <c:v>123bis</c:v>
                </c:pt>
                <c:pt idx="6">
                  <c:v>124</c:v>
                </c:pt>
                <c:pt idx="7">
                  <c:v>125</c:v>
                </c:pt>
                <c:pt idx="8">
                  <c:v>125bis</c:v>
                </c:pt>
                <c:pt idx="9">
                  <c:v>126</c:v>
                </c:pt>
                <c:pt idx="10">
                  <c:v>127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2212</c:v>
                </c:pt>
                <c:pt idx="1">
                  <c:v>2294</c:v>
                </c:pt>
                <c:pt idx="2">
                  <c:v>2087</c:v>
                </c:pt>
                <c:pt idx="3">
                  <c:v>2288</c:v>
                </c:pt>
                <c:pt idx="4">
                  <c:v>2269</c:v>
                </c:pt>
                <c:pt idx="5">
                  <c:v>2098</c:v>
                </c:pt>
                <c:pt idx="6">
                  <c:v>2369</c:v>
                </c:pt>
                <c:pt idx="7">
                  <c:v>2045</c:v>
                </c:pt>
                <c:pt idx="8">
                  <c:v>1813</c:v>
                </c:pt>
                <c:pt idx="9">
                  <c:v>1993</c:v>
                </c:pt>
                <c:pt idx="10">
                  <c:v>1620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413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3572908464566928"/>
          <c:h val="0.82301238286638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Sheet1!$A$2:$A$10</c:f>
              <c:strCache>
                <c:ptCount val="9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49</c:v>
                </c:pt>
                <c:pt idx="1">
                  <c:v>36</c:v>
                </c:pt>
                <c:pt idx="2">
                  <c:v>32</c:v>
                </c:pt>
                <c:pt idx="3">
                  <c:v>43</c:v>
                </c:pt>
                <c:pt idx="4">
                  <c:v>26</c:v>
                </c:pt>
                <c:pt idx="5">
                  <c:v>24</c:v>
                </c:pt>
                <c:pt idx="6">
                  <c:v>15</c:v>
                </c:pt>
                <c:pt idx="7">
                  <c:v>26</c:v>
                </c:pt>
                <c:pt idx="8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Sheet1!$A$2:$A$10</c:f>
              <c:strCache>
                <c:ptCount val="9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140</c:v>
                </c:pt>
                <c:pt idx="1">
                  <c:v>131</c:v>
                </c:pt>
                <c:pt idx="2">
                  <c:v>136</c:v>
                </c:pt>
                <c:pt idx="3">
                  <c:v>157</c:v>
                </c:pt>
                <c:pt idx="4">
                  <c:v>64</c:v>
                </c:pt>
                <c:pt idx="5">
                  <c:v>93</c:v>
                </c:pt>
                <c:pt idx="6">
                  <c:v>46</c:v>
                </c:pt>
                <c:pt idx="7">
                  <c:v>56</c:v>
                </c:pt>
                <c:pt idx="8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59-4555-BB2A-64A0A6BDD11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59-4555-BB2A-64A0A6BDD11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59-4555-BB2A-64A0A6BDD11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59-4555-BB2A-64A0A6BDD11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59-4555-BB2A-64A0A6BDD11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59-4555-BB2A-64A0A6BDD11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102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735-4F56-B7E4-0F6ECF60BCB2}"/>
                </c:ext>
              </c:extLst>
            </c:dLbl>
            <c:spPr>
              <a:noFill/>
              <a:ln w="25251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1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162</c:v>
                </c:pt>
                <c:pt idx="6">
                  <c:v>183</c:v>
                </c:pt>
                <c:pt idx="7">
                  <c:v>188</c:v>
                </c:pt>
                <c:pt idx="8">
                  <c:v>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b"/>
      <c:layout>
        <c:manualLayout>
          <c:xMode val="edge"/>
          <c:yMode val="edge"/>
          <c:x val="0.20097378452693412"/>
          <c:y val="0.15515136079688152"/>
          <c:w val="0.45693163354580679"/>
          <c:h val="6.8627176319941141E-2"/>
        </c:manualLayout>
      </c:layout>
      <c:overlay val="0"/>
      <c:spPr>
        <a:noFill/>
        <a:ln w="25251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1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9/9/2024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9/9/2024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15D2088-7040-1868-165A-75E09008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9D46C39-3698-0207-051D-B8F544480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11B0D8C-4851-B9E7-BCA2-4EE7BFF64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ftp.3gpp.org/tsg_ran/TSG_RAN/TSGR_104/Docs/RP-241515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4079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ftp.3gpp.org/tsg_ran/TSG_RAN/TSGR_104/Docs/RP-241624.zip" TargetMode="External"/><Relationship Id="rId5" Type="http://schemas.openxmlformats.org/officeDocument/2006/relationships/hyperlink" Target="http://ftp.3gpp.org/tsg_ran/TSG_RAN/TSGR_104/Docs/RP-241667.zip" TargetMode="External"/><Relationship Id="rId10" Type="http://schemas.openxmlformats.org/officeDocument/2006/relationships/hyperlink" Target="http://ftp.3gpp.org/tsg_ran/TSG_RAN/TSGR_104/Docs/RP-241609.zip" TargetMode="External"/><Relationship Id="rId4" Type="http://schemas.openxmlformats.org/officeDocument/2006/relationships/hyperlink" Target="https://www.3gpp.org/ftp/Information/WI_Sheet/RP-240082.zip" TargetMode="External"/><Relationship Id="rId9" Type="http://schemas.openxmlformats.org/officeDocument/2006/relationships/hyperlink" Target="https://www.3gpp.org/ftp/Information/WI_Sheet/RP-240846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27/Docs/R2-2407820.zip" TargetMode="External"/><Relationship Id="rId3" Type="http://schemas.openxmlformats.org/officeDocument/2006/relationships/hyperlink" Target="https://www.3gpp.org/ftp/TSG_RAN/WG2_RL2/TSGR2_127/Docs/R2-2407505.zip" TargetMode="External"/><Relationship Id="rId7" Type="http://schemas.openxmlformats.org/officeDocument/2006/relationships/hyperlink" Target="https://portal.3gpp.org/desktopmodules/Specifications/SpecificationDetails.aspx?specificationId=319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27/Docs/R2-2407829.zip" TargetMode="External"/><Relationship Id="rId5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Specifications/SpecificationDetails.aspx?specificationId=3193" TargetMode="External"/><Relationship Id="rId9" Type="http://schemas.openxmlformats.org/officeDocument/2006/relationships/hyperlink" Target="https://portal.3gpp.org/desktopmodules/Specifications/SpecificationDetails.aspx?specificationId=3192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4" TargetMode="External"/><Relationship Id="rId3" Type="http://schemas.openxmlformats.org/officeDocument/2006/relationships/hyperlink" Target="https://www.3gpp.org/ftp/TSG_RAN/WG2_RL2/TSGR2_127/Docs/R2-2407783.zip" TargetMode="External"/><Relationship Id="rId7" Type="http://schemas.openxmlformats.org/officeDocument/2006/relationships/hyperlink" Target="https://www.3gpp.org/ftp/TSG_RAN/WG2_RL2/TSGR2_127/Docs/R2-2407818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27/Docs/R2-2407787.zip" TargetMode="External"/><Relationship Id="rId5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Specifications/SpecificationDetails.aspx?specificationId=3197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2_RL2/TSGR2_127/Docs/R2-2407803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Specifications/SpecificationDetails.aspx?specificationId=3197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105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227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cs typeface="Arial" panose="020B0604020202020204" pitchFamily="34" charset="0"/>
              </a:rPr>
              <a:t>RP-242375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Workload and number of CRs decreased compared to previous meeting, but load still remains high</a:t>
            </a:r>
          </a:p>
          <a:p>
            <a:pPr marL="739815" lvl="1" indent="-341313"/>
            <a:r>
              <a:rPr lang="en-US" altLang="en-US" sz="1600" dirty="0"/>
              <a:t>102 CR agreed for Rel-18 </a:t>
            </a:r>
          </a:p>
          <a:p>
            <a:pPr marL="739815" lvl="1" indent="-341313"/>
            <a:r>
              <a:rPr lang="en-US" altLang="en-US" sz="1600" dirty="0"/>
              <a:t>No ASN.1 NBC RRC CR </a:t>
            </a:r>
          </a:p>
          <a:p>
            <a:pPr marL="341313" indent="-341313"/>
            <a:r>
              <a:rPr lang="en-US" altLang="en-US" sz="2200" b="1" dirty="0"/>
              <a:t>NBC CR </a:t>
            </a:r>
            <a:r>
              <a:rPr lang="en-US" altLang="en-US" sz="2200" dirty="0"/>
              <a:t>– SL Positioning, CR to 38.355 (SLPP) -  ASN.1 NBC</a:t>
            </a:r>
          </a:p>
          <a:p>
            <a:pPr marL="739815" lvl="1" indent="-341313"/>
            <a:r>
              <a:rPr lang="en-US" altLang="en-US" sz="1800" dirty="0"/>
              <a:t>R2-2407753</a:t>
            </a:r>
          </a:p>
          <a:p>
            <a:pPr marL="739815" lvl="1" indent="-341313"/>
            <a:endParaRPr lang="en-US" altLang="en-US" sz="1800" dirty="0"/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128DD28-21FB-1A99-68CF-6F9427A7C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Rel-19 RAN2 Led WID/SIDs</a:t>
            </a:r>
            <a:endParaRPr lang="en-US" altLang="en-US" dirty="0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11151850-FC09-994E-6A7B-6E30687D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4D3AA4-67D6-1F6C-14B2-4A02EE6A241D}"/>
              </a:ext>
            </a:extLst>
          </p:cNvPr>
          <p:cNvGraphicFramePr>
            <a:graphicFrameLocks noGrp="1"/>
          </p:cNvGraphicFramePr>
          <p:nvPr/>
        </p:nvGraphicFramePr>
        <p:xfrm>
          <a:off x="422275" y="1477963"/>
          <a:ext cx="8493125" cy="33182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2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72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</a:t>
                      </a:r>
                      <a:r>
                        <a:rPr lang="en-GB" sz="800" err="1"/>
                        <a:t>yyyy</a:t>
                      </a:r>
                      <a:r>
                        <a:rPr lang="en-GB" sz="800"/>
                        <a:t>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mobility in NR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FS_NR_AIML_Mob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RP-240082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Core part: Non-Terrestrial Networks (NTN)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RP-241667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Non-Terrestrial Networks (NTN) for Internet of Things (IoT)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RP-241624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2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Reality)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NR_XR_Ph3-Core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RP-240791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Core part: NR mobility enhancements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RP-241515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 RAT mode mobility support from E-UTRAN TN to NR-NTN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LTE_TN_NR_NTN_mob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RP-240846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1040114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NR sidelink multi-hop relay</a:t>
                      </a:r>
                      <a:endParaRPr lang="en-US" sz="900" kern="100">
                        <a:effectLst/>
                        <a:latin typeface="Yu Mincho" panose="02020400000000000000" pitchFamily="18" charset="-128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NR_SL_relay_multihop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RP-241609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480348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85373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1600" dirty="0"/>
              <a:t>Currently RAN2 has 9 WIs and 1 SI ongoing </a:t>
            </a:r>
          </a:p>
          <a:p>
            <a:pPr lvl="1">
              <a:defRPr/>
            </a:pPr>
            <a:r>
              <a:rPr lang="en-US" altLang="en-US" sz="1200" dirty="0"/>
              <a:t>Work on SL Relay and SBFD was kicked off in RAN#127</a:t>
            </a:r>
          </a:p>
          <a:p>
            <a:pPr>
              <a:defRPr/>
            </a:pPr>
            <a:r>
              <a:rPr lang="en-US" altLang="en-US" sz="1600" dirty="0"/>
              <a:t>Good overall progress across WIs/SIs </a:t>
            </a:r>
          </a:p>
          <a:p>
            <a:pPr lvl="1">
              <a:defRPr/>
            </a:pPr>
            <a:r>
              <a:rPr lang="en-US" altLang="en-US" sz="1200" b="1" dirty="0"/>
              <a:t>AI/ML </a:t>
            </a:r>
          </a:p>
          <a:p>
            <a:pPr lvl="2">
              <a:defRPr/>
            </a:pPr>
            <a:r>
              <a:rPr lang="en-US" altLang="en-US" sz="1050" dirty="0"/>
              <a:t>There was no progress on LCM for positioning (waiting for RAN1 progress) </a:t>
            </a:r>
          </a:p>
          <a:p>
            <a:pPr lvl="2">
              <a:defRPr/>
            </a:pPr>
            <a:r>
              <a:rPr lang="en-US" altLang="en-US" sz="1050" dirty="0"/>
              <a:t>Guidance from RAN plenary is needed for how to progress for data collection.  </a:t>
            </a:r>
          </a:p>
          <a:p>
            <a:pPr lvl="2">
              <a:defRPr/>
            </a:pPr>
            <a:r>
              <a:rPr lang="en-US" altLang="en-US" sz="1050" dirty="0"/>
              <a:t>#TUs would need to be reconsidered based on scope of WI agreed in RAN#105</a:t>
            </a:r>
          </a:p>
          <a:p>
            <a:pPr lvl="1">
              <a:defRPr/>
            </a:pPr>
            <a:r>
              <a:rPr lang="en-US" altLang="en-US" sz="1200" b="1" dirty="0"/>
              <a:t>Ambient IoT </a:t>
            </a:r>
            <a:r>
              <a:rPr lang="en-US" altLang="en-US" sz="1200" dirty="0"/>
              <a:t>– good progress but RAN2 chair recommends increasing number of TUs</a:t>
            </a:r>
          </a:p>
          <a:p>
            <a:pPr lvl="1">
              <a:defRPr/>
            </a:pPr>
            <a:r>
              <a:rPr lang="en-US" altLang="en-US" sz="1200" b="1" dirty="0"/>
              <a:t>SON/MDT </a:t>
            </a:r>
            <a:r>
              <a:rPr lang="en-US" altLang="en-US" sz="1200" dirty="0"/>
              <a:t>– number of TUs not sufficient.  Increase by 0.5TUs or reduce scope.</a:t>
            </a:r>
          </a:p>
          <a:p>
            <a:pPr lvl="1">
              <a:defRPr/>
            </a:pPr>
            <a:endParaRPr lang="en-US" altLang="en-US" sz="100" dirty="0"/>
          </a:p>
          <a:p>
            <a:pPr>
              <a:defRPr/>
            </a:pPr>
            <a:r>
              <a:rPr lang="en-US" altLang="en-US" sz="1600" dirty="0"/>
              <a:t>Check points for RAN#105 </a:t>
            </a:r>
          </a:p>
          <a:p>
            <a:pPr lvl="1">
              <a:defRPr/>
            </a:pPr>
            <a:r>
              <a:rPr lang="en-US" altLang="en-US" sz="1200" dirty="0"/>
              <a:t>AI/ML for Air Interface</a:t>
            </a:r>
          </a:p>
          <a:p>
            <a:pPr lvl="2">
              <a:defRPr/>
            </a:pPr>
            <a:r>
              <a:rPr lang="en-US" altLang="en-US" sz="1000" b="1" dirty="0"/>
              <a:t>UE sided Data Collection</a:t>
            </a:r>
            <a:r>
              <a:rPr lang="en-US" altLang="en-US" sz="1000" dirty="0"/>
              <a:t>:  RAN2 has completed the study and has captured all discussed 4 options and RAN2 analysis/details in the technical report.  RAN2 has achieved all possible conclusions it can reach and </a:t>
            </a:r>
            <a:r>
              <a:rPr lang="en-US" altLang="en-US" sz="1000" u="sng" dirty="0"/>
              <a:t>requires RAN guidance on how to proceed</a:t>
            </a:r>
            <a:r>
              <a:rPr lang="en-US" altLang="en-US" sz="1000" dirty="0"/>
              <a:t>.  </a:t>
            </a:r>
          </a:p>
          <a:p>
            <a:pPr lvl="2">
              <a:defRPr/>
            </a:pPr>
            <a:r>
              <a:rPr lang="en-US" altLang="en-US" sz="1000" b="1" dirty="0"/>
              <a:t>Model transfer and identification</a:t>
            </a:r>
            <a:r>
              <a:rPr lang="en-US" altLang="en-US" sz="1000" dirty="0"/>
              <a:t>: Not discussed in RAN2 waiting for RAN1</a:t>
            </a:r>
          </a:p>
          <a:p>
            <a:pPr lvl="1">
              <a:defRPr/>
            </a:pPr>
            <a:r>
              <a:rPr lang="en-US" altLang="en-US" sz="1200" dirty="0"/>
              <a:t>NES </a:t>
            </a:r>
          </a:p>
          <a:p>
            <a:pPr lvl="2">
              <a:defRPr/>
            </a:pPr>
            <a:r>
              <a:rPr lang="en-US" altLang="en-US" sz="1000" b="1" dirty="0"/>
              <a:t>On-demand SIB1 normative work conversion</a:t>
            </a:r>
            <a:r>
              <a:rPr lang="en-US" altLang="en-US" sz="1000" dirty="0"/>
              <a:t>:  RAN2 recommends to support Case 2.  No consensus was achieved on Case 3</a:t>
            </a:r>
          </a:p>
          <a:p>
            <a:pPr lvl="1">
              <a:defRPr/>
            </a:pPr>
            <a:r>
              <a:rPr lang="en-US" altLang="en-US" sz="1200" dirty="0"/>
              <a:t>Mobility </a:t>
            </a:r>
            <a:r>
              <a:rPr lang="en-US" altLang="en-US" sz="1200" dirty="0" err="1"/>
              <a:t>Enh</a:t>
            </a:r>
            <a:r>
              <a:rPr lang="en-US" altLang="en-US" sz="1200" dirty="0"/>
              <a:t> - review progress and objectives (no official RAN2 recommendation)</a:t>
            </a:r>
          </a:p>
          <a:p>
            <a:pPr lvl="1">
              <a:defRPr/>
            </a:pPr>
            <a:r>
              <a:rPr lang="en-US" altLang="en-US" sz="1200" dirty="0"/>
              <a:t>LP-WUS – Check-in for potential TU adjustment in RAN2 </a:t>
            </a:r>
          </a:p>
          <a:p>
            <a:pPr lvl="1">
              <a:defRPr/>
            </a:pPr>
            <a:r>
              <a:rPr lang="en-US" altLang="en-US" sz="1200" dirty="0"/>
              <a:t>XR – Checkpoint on multi-modality, scheduling enhancements, RAN awareness </a:t>
            </a:r>
            <a:endParaRPr lang="en-US" altLang="en-US" sz="900" dirty="0"/>
          </a:p>
          <a:p>
            <a:pPr lvl="1">
              <a:defRPr/>
            </a:pPr>
            <a:endParaRPr lang="en-US" altLang="en-US" sz="14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TEI18 -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dirty="0"/>
              <a:t>7 Agreed CRs </a:t>
            </a:r>
          </a:p>
          <a:p>
            <a:pPr lvl="1"/>
            <a:r>
              <a:rPr lang="en-US" altLang="en-US" dirty="0"/>
              <a:t>2 Cat B CRs – for existing TEI identifier [</a:t>
            </a:r>
            <a:r>
              <a:rPr lang="en-US" altLang="en-US" sz="2400" kern="0" dirty="0" err="1"/>
              <a:t>EM_Call_Exemption</a:t>
            </a:r>
            <a:r>
              <a:rPr lang="en-US" altLang="en-US" sz="2400" kern="0" dirty="0"/>
              <a:t>]</a:t>
            </a:r>
            <a:endParaRPr lang="en-US" altLang="en-US" dirty="0"/>
          </a:p>
          <a:p>
            <a:pPr lvl="1"/>
            <a:r>
              <a:rPr lang="en-US" altLang="en-US" dirty="0"/>
              <a:t>5 Cat F </a:t>
            </a:r>
          </a:p>
          <a:p>
            <a:pPr marL="341313" indent="-341313"/>
            <a:r>
              <a:rPr lang="en-US" altLang="en-US" dirty="0"/>
              <a:t>Details of each agreed TEI18 CR and corresponding identifier in Appendix</a:t>
            </a:r>
          </a:p>
          <a:p>
            <a:pPr marL="341313" indent="-341313"/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F2C1E5-A8FF-01CE-FF1F-F32A06DE6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30" y="1818369"/>
            <a:ext cx="7353492" cy="3080738"/>
          </a:xfrm>
          <a:prstGeom prst="rect">
            <a:avLst/>
          </a:prstGeom>
        </p:spPr>
      </p:pic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Cricket Match (RAN2 vs. RAN4)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8986" y="961119"/>
            <a:ext cx="9042173" cy="677181"/>
          </a:xfrm>
        </p:spPr>
        <p:txBody>
          <a:bodyPr/>
          <a:lstStyle/>
          <a:p>
            <a:pPr lvl="1">
              <a:defRPr/>
            </a:pPr>
            <a:r>
              <a:rPr lang="en-US" sz="1600" dirty="0"/>
              <a:t>RAN4 team challenged RAN2 to a cricket match (R2-2406204).  RAN2 responded: challenge accepted (R2-2406149)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7E44B-1F4F-7BD1-6833-EAE0D648CDDF}"/>
              </a:ext>
            </a:extLst>
          </p:cNvPr>
          <p:cNvSpPr txBox="1"/>
          <p:nvPr/>
        </p:nvSpPr>
        <p:spPr>
          <a:xfrm>
            <a:off x="293915" y="1765302"/>
            <a:ext cx="2340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RAN2 Winning Team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0F059B-B901-0ACA-33DE-FA5CBD6D9C6A}"/>
              </a:ext>
            </a:extLst>
          </p:cNvPr>
          <p:cNvSpPr txBox="1"/>
          <p:nvPr/>
        </p:nvSpPr>
        <p:spPr>
          <a:xfrm>
            <a:off x="168730" y="3581400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MAN of the MATCH – Ansab Ali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9BB953-5C48-79E7-58E6-582688618646}"/>
              </a:ext>
            </a:extLst>
          </p:cNvPr>
          <p:cNvSpPr txBox="1"/>
          <p:nvPr/>
        </p:nvSpPr>
        <p:spPr>
          <a:xfrm>
            <a:off x="5752347" y="1691367"/>
            <a:ext cx="30977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latin typeface="+mn-lt"/>
              </a:rPr>
              <a:t>Thank you Alex Hamilton (R4 captain) and Eswar Vutukuri (R2 captain) for organizing the cricket event to everyone who came to play and support/cheerlead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863206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759" y="0"/>
            <a:ext cx="6827838" cy="857250"/>
          </a:xfrm>
        </p:spPr>
        <p:txBody>
          <a:bodyPr/>
          <a:lstStyle/>
          <a:p>
            <a:r>
              <a:rPr lang="en-US" altLang="en-US" dirty="0"/>
              <a:t>R2 band concert/social event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38" y="781050"/>
            <a:ext cx="3177948" cy="495299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000" dirty="0"/>
              <a:t>New talents discovered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E3776B-CD34-F2E8-2ABA-4151806DE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79" y="1122285"/>
            <a:ext cx="9441770" cy="44978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25404B-8F89-EDEF-A832-48ADCE427EFC}"/>
              </a:ext>
            </a:extLst>
          </p:cNvPr>
          <p:cNvSpPr txBox="1"/>
          <p:nvPr/>
        </p:nvSpPr>
        <p:spPr>
          <a:xfrm>
            <a:off x="4631870" y="1063336"/>
            <a:ext cx="18723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Fantastic performance!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C3812-D4AA-C571-0B6E-D05CE0384EAA}"/>
              </a:ext>
            </a:extLst>
          </p:cNvPr>
          <p:cNvSpPr txBox="1"/>
          <p:nvPr/>
        </p:nvSpPr>
        <p:spPr>
          <a:xfrm>
            <a:off x="3189514" y="2484663"/>
            <a:ext cx="32548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Great atmosphere and amazing fans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D53443EE-3165-9AB0-FB51-2E9E8A631931}"/>
              </a:ext>
            </a:extLst>
          </p:cNvPr>
          <p:cNvSpPr txBox="1">
            <a:spLocks/>
          </p:cNvSpPr>
          <p:nvPr/>
        </p:nvSpPr>
        <p:spPr bwMode="auto">
          <a:xfrm>
            <a:off x="4176939" y="733122"/>
            <a:ext cx="8388350" cy="49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sz="2000" kern="0" dirty="0"/>
              <a:t>First RAN2 band concert!!!</a:t>
            </a:r>
          </a:p>
        </p:txBody>
      </p:sp>
    </p:spTree>
    <p:extLst>
      <p:ext uri="{BB962C8B-B14F-4D97-AF65-F5344CB8AC3E}">
        <p14:creationId xmlns:p14="http://schemas.microsoft.com/office/powerpoint/2010/main" val="159620910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512305"/>
              </p:ext>
            </p:extLst>
          </p:nvPr>
        </p:nvGraphicFramePr>
        <p:xfrm>
          <a:off x="681038" y="819150"/>
          <a:ext cx="8462962" cy="13827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429">
                <a:tc>
                  <a:txBody>
                    <a:bodyPr/>
                    <a:lstStyle/>
                    <a:p>
                      <a:r>
                        <a:rPr lang="en-US" sz="1800" dirty="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600"/>
                        <a:t>RAN2#127-bis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October 14</a:t>
                      </a:r>
                      <a:r>
                        <a:rPr lang="en-US" sz="1600" baseline="30000"/>
                        <a:t>th</a:t>
                      </a:r>
                      <a:r>
                        <a:rPr lang="en-US" sz="1600"/>
                        <a:t> – 18</a:t>
                      </a:r>
                      <a:r>
                        <a:rPr lang="en-US" sz="1600" baseline="30000"/>
                        <a:t>th</a:t>
                      </a:r>
                      <a:endParaRPr lang="en-US" sz="16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Hefei, China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Maintenance, R19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RAN2#128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November 18</a:t>
                      </a:r>
                      <a:r>
                        <a:rPr lang="en-US" sz="1600" baseline="30000"/>
                        <a:t>th</a:t>
                      </a:r>
                      <a:r>
                        <a:rPr lang="en-US" sz="1600"/>
                        <a:t> – 22</a:t>
                      </a:r>
                      <a:r>
                        <a:rPr lang="en-US" sz="1600" baseline="30000"/>
                        <a:t>nd</a:t>
                      </a:r>
                      <a:endParaRPr lang="en-US" sz="16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Orlando, US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Maintenance, R19</a:t>
                      </a:r>
                      <a:endParaRPr lang="en-US"/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714263310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27275"/>
            <a:ext cx="8388350" cy="2233839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Rel-18</a:t>
            </a:r>
          </a:p>
          <a:p>
            <a:pPr lvl="1">
              <a:defRPr/>
            </a:pPr>
            <a:r>
              <a:rPr lang="en-US" sz="1600" dirty="0"/>
              <a:t>Continue work on stabilizing Rel-18 specifications.  CRs still expected for a number of WIs and corrections/finalization of UE capabilities issues.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Rel-19 progress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Q2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for managing all the Rel-18 corrections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 our </a:t>
            </a:r>
            <a:r>
              <a:rPr lang="en-US" altLang="en-US" sz="1600" b="1" dirty="0"/>
              <a:t>RAN2 social event sponsors</a:t>
            </a:r>
            <a:r>
              <a:rPr lang="en-US" altLang="en-US" sz="1600" dirty="0"/>
              <a:t>: Apple, Huawei, InterDigital, </a:t>
            </a:r>
            <a:r>
              <a:rPr lang="en-US" altLang="en-US" sz="1600" dirty="0" err="1"/>
              <a:t>Mediatek</a:t>
            </a:r>
            <a:r>
              <a:rPr lang="en-US" altLang="en-US" sz="1600" dirty="0"/>
              <a:t>, Oppo, Qualcomm, Samsung, Vivo, and Xiaomi </a:t>
            </a:r>
          </a:p>
          <a:p>
            <a:pPr marL="341313" indent="-341313"/>
            <a:r>
              <a:rPr lang="en-US" altLang="en-US" sz="1600" dirty="0"/>
              <a:t>Thank you to </a:t>
            </a:r>
            <a:r>
              <a:rPr lang="en-US" altLang="en-US" sz="1600" b="1" dirty="0"/>
              <a:t>ETSI  for hosting </a:t>
            </a:r>
            <a:r>
              <a:rPr lang="en-US" altLang="en-US" sz="1600" dirty="0"/>
              <a:t>in Maastricht, Netherlands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39291"/>
              </p:ext>
            </p:extLst>
          </p:nvPr>
        </p:nvGraphicFramePr>
        <p:xfrm>
          <a:off x="825500" y="785813"/>
          <a:ext cx="7829549" cy="9763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9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8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 dirty="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098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RAN2#127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August 19</a:t>
                      </a:r>
                      <a:r>
                        <a:rPr lang="en-US" sz="1400" kern="1200" baseline="300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23</a:t>
                      </a:r>
                      <a:r>
                        <a:rPr lang="en-US" sz="1400" kern="1200" baseline="300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Maastricht, Netherlands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#105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September 9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 12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2024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Melbourne, Australia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91625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Rel-18 Work Items</a:t>
            </a:r>
          </a:p>
          <a:p>
            <a:pPr lvl="1"/>
            <a:r>
              <a:rPr lang="en-US" altLang="en-US" sz="1600" dirty="0"/>
              <a:t>Good progress on identifies issues including UE capabilities.</a:t>
            </a:r>
          </a:p>
          <a:p>
            <a:pPr lvl="1"/>
            <a:r>
              <a:rPr lang="en-US" altLang="en-US" sz="1600" dirty="0"/>
              <a:t>All agreed changes are ASN.1 backward compatible, except 1 CR for 38.355 SLPP spec </a:t>
            </a:r>
          </a:p>
          <a:p>
            <a:pPr lvl="1"/>
            <a:r>
              <a:rPr lang="en-US" altLang="en-US" sz="1600" dirty="0"/>
              <a:t>Workload is high but has decreased compared to RAN2#126.  </a:t>
            </a:r>
          </a:p>
          <a:p>
            <a:pPr marL="341313" indent="-341313"/>
            <a:r>
              <a:rPr lang="en-US" altLang="en-US" sz="2000" dirty="0"/>
              <a:t>Rel-19 Work Items – currently 1 Study Item and 9 WIs ongoing</a:t>
            </a:r>
          </a:p>
          <a:p>
            <a:pPr lvl="1"/>
            <a:r>
              <a:rPr lang="en-US" altLang="en-US" sz="1600" dirty="0"/>
              <a:t>Progress on track for all SIs/WIs, with number of checkpoints this plenary to further clarify scope.  </a:t>
            </a:r>
          </a:p>
          <a:p>
            <a:pPr marL="341313" indent="-341313"/>
            <a:r>
              <a:rPr lang="en-US" altLang="en-US" sz="2000" dirty="0"/>
              <a:t>Rel-15/16/17 maintenance</a:t>
            </a:r>
          </a:p>
          <a:p>
            <a:pPr lvl="1"/>
            <a:r>
              <a:rPr lang="en-US" altLang="en-US" sz="1600" dirty="0"/>
              <a:t>Workload has slightly decreased including number of approved CRs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– RAN1 Led/Impact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/>
              <a:t>None</a:t>
            </a:r>
            <a:endParaRPr lang="en-US" altLang="en-US" sz="1100" kern="0"/>
          </a:p>
          <a:p>
            <a:pPr>
              <a:defRPr/>
            </a:pPr>
            <a:endParaRPr lang="en-US" altLang="en-US" sz="2000" kern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3017F0B9-8B6C-B20B-732C-966EDF4FD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 18 – RAN2 Only (1/3)</a:t>
            </a:r>
            <a:br>
              <a:rPr lang="en-US" altLang="en-US"/>
            </a:br>
            <a:r>
              <a:rPr lang="en-US" altLang="en-US" sz="2800"/>
              <a:t>Cat B/F CRs</a:t>
            </a:r>
            <a:endParaRPr lang="en-US" alt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87362FB4-497B-6837-2375-E843C65D47AE}"/>
              </a:ext>
            </a:extLst>
          </p:cNvPr>
          <p:cNvSpPr txBox="1">
            <a:spLocks/>
          </p:cNvSpPr>
          <p:nvPr/>
        </p:nvSpPr>
        <p:spPr>
          <a:xfrm>
            <a:off x="565150" y="1273741"/>
            <a:ext cx="8388350" cy="5746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 dirty="0" err="1"/>
              <a:t>EM_Call_Exemption</a:t>
            </a:r>
            <a:endParaRPr lang="en-US" altLang="en-US" sz="1000" kern="0" dirty="0"/>
          </a:p>
          <a:p>
            <a:pPr>
              <a:defRPr/>
            </a:pPr>
            <a:endParaRPr lang="en-US" alt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5DBB8F-5323-9360-7315-E1FDBA624AC0}"/>
              </a:ext>
            </a:extLst>
          </p:cNvPr>
          <p:cNvGraphicFramePr>
            <a:graphicFrameLocks noGrp="1"/>
          </p:cNvGraphicFramePr>
          <p:nvPr/>
        </p:nvGraphicFramePr>
        <p:xfrm>
          <a:off x="587659" y="1700501"/>
          <a:ext cx="7200900" cy="200025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66362538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18104977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79213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3755658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53358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069423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806528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076181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571051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38024035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68069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R2-2407505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a UE capability for the barring exemption for emergency call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1148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6293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R2-2407829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barring exemption for emergency call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0884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01326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R2-2407820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barring exemption for (e)Redcap and XR 2RX UEs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Sanechips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38.304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0409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23635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169428EC-53D9-89BB-4F7D-E49B7916B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 18 – RAN2 Only (2/3)</a:t>
            </a:r>
            <a:br>
              <a:rPr lang="en-US" altLang="en-US"/>
            </a:br>
            <a:r>
              <a:rPr lang="en-US" altLang="en-US" sz="2400"/>
              <a:t>CAT F CRs</a:t>
            </a:r>
            <a:endParaRPr lang="en-US" alt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0AE886D-AAAE-3B75-EF7B-CC0B59418AC6}"/>
              </a:ext>
            </a:extLst>
          </p:cNvPr>
          <p:cNvSpPr txBox="1">
            <a:spLocks/>
          </p:cNvSpPr>
          <p:nvPr/>
        </p:nvSpPr>
        <p:spPr bwMode="auto">
          <a:xfrm>
            <a:off x="331560" y="1080091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defPPr>
              <a:defRPr lang="en-GB"/>
            </a:defPPr>
            <a:lvl1pPr marL="342861" indent="-342861">
              <a:spcBef>
                <a:spcPct val="20000"/>
              </a:spcBef>
              <a:buFontTx/>
              <a:buBlip>
                <a:blip r:embed="rId2"/>
              </a:buBlip>
              <a:defRPr sz="2000" kern="0">
                <a:latin typeface="+mn-lt"/>
                <a:cs typeface="ＭＳ Ｐゴシック" charset="0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US"/>
              <a:t>[RACH-</a:t>
            </a:r>
            <a:r>
              <a:rPr lang="en-US" err="1"/>
              <a:t>lessHO</a:t>
            </a:r>
            <a:r>
              <a:rPr lang="en-US"/>
              <a:t>]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450EDFA-D892-B93C-D23E-AD7E214BA171}"/>
              </a:ext>
            </a:extLst>
          </p:cNvPr>
          <p:cNvSpPr txBox="1">
            <a:spLocks/>
          </p:cNvSpPr>
          <p:nvPr/>
        </p:nvSpPr>
        <p:spPr bwMode="auto">
          <a:xfrm>
            <a:off x="377825" y="3527483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/>
              <a:t>[</a:t>
            </a:r>
            <a:r>
              <a:rPr lang="en-US" sz="2000" kern="0" err="1"/>
              <a:t>meas_report_enh</a:t>
            </a:r>
            <a:r>
              <a:rPr lang="en-US" sz="2000" kern="0"/>
              <a:t>]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D332FB1A-63E0-D7F0-D041-8E9EEF0625DE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3948171"/>
          <a:ext cx="7894735" cy="66103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334341275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292296532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972400762"/>
                    </a:ext>
                  </a:extLst>
                </a:gridCol>
                <a:gridCol w="613063">
                  <a:extLst>
                    <a:ext uri="{9D8B030D-6E8A-4147-A177-3AD203B41FA5}">
                      <a16:colId xmlns:a16="http://schemas.microsoft.com/office/drawing/2014/main" val="3251614585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591534332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2982069076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998056707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1308401478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21735990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9686928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1877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R2-2407783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enhancements to measurement report [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meas_report_enh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4966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5280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536A02-CF4B-F64F-EFCC-11FFC0141CE0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1550582"/>
          <a:ext cx="7871460" cy="1774748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14482197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31616013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26693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2084905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162306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3751556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41410738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490394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637220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72422668"/>
                    </a:ext>
                  </a:extLst>
                </a:gridCol>
              </a:tblGrid>
              <a:tr h="2920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9872159"/>
                  </a:ext>
                </a:extLst>
              </a:tr>
              <a:tr h="61778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R2-2407787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 RRC corrections for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4932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945244"/>
                  </a:ext>
                </a:extLst>
              </a:tr>
              <a:tr h="86489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R2-2407818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MAC CR for generalized RACH-less HO/LTM [RACH-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lessHO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38.321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NR_Mob_enh2-Core, 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-Core, 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1881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38413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5B8AD182-86C1-52F9-9EA1-91029D900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 18 – RAN2 Only (3/3)</a:t>
            </a:r>
            <a:br>
              <a:rPr lang="en-US" altLang="en-US"/>
            </a:br>
            <a:r>
              <a:rPr lang="en-US" altLang="en-US" sz="2400"/>
              <a:t>CAT F CRs</a:t>
            </a:r>
            <a:endParaRPr lang="en-US" alt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4867B37-24A2-88E1-B0DE-506BFA5ED2F1}"/>
              </a:ext>
            </a:extLst>
          </p:cNvPr>
          <p:cNvSpPr txBox="1">
            <a:spLocks/>
          </p:cNvSpPr>
          <p:nvPr/>
        </p:nvSpPr>
        <p:spPr bwMode="auto">
          <a:xfrm>
            <a:off x="244475" y="1065213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400" kern="0"/>
              <a:t>[CG-SDT-</a:t>
            </a:r>
            <a:r>
              <a:rPr lang="en-US" sz="2400" kern="0" err="1"/>
              <a:t>Enh</a:t>
            </a:r>
            <a:r>
              <a:rPr lang="en-US" sz="2400" kern="0"/>
              <a:t>]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7F95DD9-93F4-F174-79D7-19664430A4CD}"/>
              </a:ext>
            </a:extLst>
          </p:cNvPr>
          <p:cNvGraphicFramePr>
            <a:graphicFrameLocks noGrp="1"/>
          </p:cNvGraphicFramePr>
          <p:nvPr/>
        </p:nvGraphicFramePr>
        <p:xfrm>
          <a:off x="435263" y="1672792"/>
          <a:ext cx="7200900" cy="157162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932738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8312736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808052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891450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865003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225751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842371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5892121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02598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68183548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754906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R2-2407803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Paging monitoring for extended CG period [CG-SDT-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Sanechips, Mediatek, Qualcomm,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4788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53222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– RAN3 Led/Impact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/>
              <a:t>None</a:t>
            </a:r>
            <a:endParaRPr lang="en-US" altLang="en-US" sz="1100" kern="0"/>
          </a:p>
          <a:p>
            <a:pPr>
              <a:defRPr/>
            </a:pPr>
            <a:endParaRPr lang="en-US" altLang="en-US" sz="2000" kern="0"/>
          </a:p>
        </p:txBody>
      </p:sp>
    </p:spTree>
    <p:extLst>
      <p:ext uri="{BB962C8B-B14F-4D97-AF65-F5344CB8AC3E}">
        <p14:creationId xmlns:p14="http://schemas.microsoft.com/office/powerpoint/2010/main" val="137653563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1023938"/>
          </a:xfrm>
        </p:spPr>
        <p:txBody>
          <a:bodyPr/>
          <a:lstStyle/>
          <a:p>
            <a:pPr marL="341313" indent="-341313"/>
            <a:r>
              <a:rPr lang="en-US" altLang="en-US" sz="2000"/>
              <a:t>RAN2#127 had 709 delegates registered and 455 attended f2f</a:t>
            </a:r>
          </a:p>
        </p:txBody>
      </p:sp>
      <p:graphicFrame>
        <p:nvGraphicFramePr>
          <p:cNvPr id="6148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876300" y="1590675"/>
          <a:ext cx="7010400" cy="343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7017104" imgH="3444539" progId="Excel.Chart.8">
                  <p:embed/>
                </p:oleObj>
              </mc:Choice>
              <mc:Fallback>
                <p:oleObj name="Chart" r:id="rId2" imgW="7017104" imgH="3444539" progId="Excel.Chart.8">
                  <p:embed/>
                  <p:pic>
                    <p:nvPicPr>
                      <p:cNvPr id="6148" name="Chart 4">
                        <a:extLst>
                          <a:ext uri="{FF2B5EF4-FFF2-40B4-BE49-F238E27FC236}">
                            <a16:creationId xmlns:a16="http://schemas.microsoft.com/office/drawing/2014/main" id="{AA359570-01F4-64A5-9749-8FD8789FEC7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1590675"/>
                        <a:ext cx="7010400" cy="343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633413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decreased to ~1600</a:t>
            </a:r>
          </a:p>
          <a:p>
            <a:pPr marL="739815" lvl="1" indent="-341313"/>
            <a:r>
              <a:rPr lang="en-US" altLang="en-US" sz="2000" dirty="0" err="1"/>
              <a:t>Tdoc</a:t>
            </a:r>
            <a:r>
              <a:rPr lang="en-US" altLang="en-US" sz="2000" dirty="0"/>
              <a:t> limits and reduced Rel-18 workload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9571808"/>
              </p:ext>
            </p:extLst>
          </p:nvPr>
        </p:nvGraphicFramePr>
        <p:xfrm>
          <a:off x="581818" y="1721984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785813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 workload has slightly decreased </a:t>
            </a:r>
          </a:p>
          <a:p>
            <a:pPr marL="341313" indent="-341313"/>
            <a:r>
              <a:rPr lang="en-US" altLang="en-US" sz="1800" dirty="0"/>
              <a:t>102 Rel-18 CRs agreed in RAN2#127 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1698625" y="1470025"/>
          <a:ext cx="6391275" cy="352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099873"/>
              </p:ext>
            </p:extLst>
          </p:nvPr>
        </p:nvGraphicFramePr>
        <p:xfrm>
          <a:off x="875003" y="2571750"/>
          <a:ext cx="7316496" cy="1969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167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486684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529732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511653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429146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542192">
                  <a:extLst>
                    <a:ext uri="{9D8B030D-6E8A-4147-A177-3AD203B41FA5}">
                      <a16:colId xmlns:a16="http://schemas.microsoft.com/office/drawing/2014/main" val="3081535304"/>
                    </a:ext>
                  </a:extLst>
                </a:gridCol>
                <a:gridCol w="542192">
                  <a:extLst>
                    <a:ext uri="{9D8B030D-6E8A-4147-A177-3AD203B41FA5}">
                      <a16:colId xmlns:a16="http://schemas.microsoft.com/office/drawing/2014/main" val="796090734"/>
                    </a:ext>
                  </a:extLst>
                </a:gridCol>
                <a:gridCol w="542192">
                  <a:extLst>
                    <a:ext uri="{9D8B030D-6E8A-4147-A177-3AD203B41FA5}">
                      <a16:colId xmlns:a16="http://schemas.microsoft.com/office/drawing/2014/main" val="2590816221"/>
                    </a:ext>
                  </a:extLst>
                </a:gridCol>
                <a:gridCol w="542192">
                  <a:extLst>
                    <a:ext uri="{9D8B030D-6E8A-4147-A177-3AD203B41FA5}">
                      <a16:colId xmlns:a16="http://schemas.microsoft.com/office/drawing/2014/main" val="4202375031"/>
                    </a:ext>
                  </a:extLst>
                </a:gridCol>
                <a:gridCol w="542192">
                  <a:extLst>
                    <a:ext uri="{9D8B030D-6E8A-4147-A177-3AD203B41FA5}">
                      <a16:colId xmlns:a16="http://schemas.microsoft.com/office/drawing/2014/main" val="78763164"/>
                    </a:ext>
                  </a:extLst>
                </a:gridCol>
                <a:gridCol w="542192">
                  <a:extLst>
                    <a:ext uri="{9D8B030D-6E8A-4147-A177-3AD203B41FA5}">
                      <a16:colId xmlns:a16="http://schemas.microsoft.com/office/drawing/2014/main" val="4128451102"/>
                    </a:ext>
                  </a:extLst>
                </a:gridCol>
                <a:gridCol w="627981">
                  <a:extLst>
                    <a:ext uri="{9D8B030D-6E8A-4147-A177-3AD203B41FA5}">
                      <a16:colId xmlns:a16="http://schemas.microsoft.com/office/drawing/2014/main" val="1822653457"/>
                    </a:ext>
                  </a:extLst>
                </a:gridCol>
                <a:gridCol w="627981">
                  <a:extLst>
                    <a:ext uri="{9D8B030D-6E8A-4147-A177-3AD203B41FA5}">
                      <a16:colId xmlns:a16="http://schemas.microsoft.com/office/drawing/2014/main" val="29318088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 dirty="0">
                          <a:solidFill>
                            <a:schemeClr val="bg1"/>
                          </a:solidFill>
                        </a:rPr>
                        <a:t>Rel-19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NES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NTN/IoT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SL relay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SBFD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SON/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MDT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Maintenance 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 dirty="0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14.75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 dirty="0"/>
                        <a:t>time  RAN2#127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2.75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 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22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Rel-19 WIs is generally 25-50% higher.  Maintenance still continues to occupy a significant amount of time in RAN2 (~45% of the time)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29804900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27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14 Rel-14/15/16 CRs agreed</a:t>
            </a:r>
          </a:p>
          <a:p>
            <a:pPr marL="341313" indent="-341313"/>
            <a:r>
              <a:rPr lang="en-US" altLang="en-US" sz="2000" b="1" dirty="0"/>
              <a:t>NBC CRs </a:t>
            </a:r>
          </a:p>
          <a:p>
            <a:pPr marL="739815" lvl="1" indent="-341313"/>
            <a:r>
              <a:rPr lang="en-US" altLang="en-US" sz="1400" dirty="0"/>
              <a:t>These CRs are considered mandatory for UE and NW which implements 71GHz.</a:t>
            </a:r>
          </a:p>
          <a:p>
            <a:pPr marL="1139865" lvl="2" indent="-341313"/>
            <a:r>
              <a:rPr lang="en-US" altLang="en-US" sz="1200" dirty="0"/>
              <a:t>R2-2407665   Correction on the missing PRACH SCS configuration         CATT   CR       Rel-17           38.331  17.9.0   4891     -           F          NR_ext_to_71GHz-Core</a:t>
            </a:r>
          </a:p>
          <a:p>
            <a:pPr marL="1139865" lvl="2" indent="-341313"/>
            <a:r>
              <a:rPr lang="en-US" altLang="en-US" sz="1200" dirty="0"/>
              <a:t>R2-2407666   Correction on the missing PRACH SCS configuration         CATT   CR       Rel-18           38.331  18.2.0   4892     -           F          NR_ext_to_71GHz-Core, TEI18</a:t>
            </a:r>
          </a:p>
          <a:p>
            <a:pPr marL="739815" lvl="1" indent="-341313"/>
            <a:r>
              <a:rPr lang="en-GB" sz="1400" dirty="0"/>
              <a:t>These CRs are mandatory to support for both NW and UE which support the unified TCI state framework.</a:t>
            </a:r>
          </a:p>
          <a:p>
            <a:pPr marL="1139865" lvl="2" indent="-341313"/>
            <a:r>
              <a:rPr lang="en-US" sz="1200" dirty="0"/>
              <a:t>R2-2407660   Correction on power control parameters to support unified TCI state framework  Ericsson   CR Rel-17  38.331   4964	1  F  </a:t>
            </a:r>
            <a:r>
              <a:rPr lang="en-US" sz="1200" dirty="0" err="1"/>
              <a:t>NR_feMIMO</a:t>
            </a:r>
            <a:r>
              <a:rPr lang="en-US" sz="1200" dirty="0"/>
              <a:t>-Core</a:t>
            </a:r>
          </a:p>
          <a:p>
            <a:pPr marL="1139865" lvl="2" indent="-341313"/>
            <a:r>
              <a:rPr lang="en-US" sz="1200" dirty="0"/>
              <a:t>R2-2407659   Correction on power control parameters to support unified TCI state framework Ericsson   CR  Rel-18   38.331	   4963	1  A  </a:t>
            </a:r>
            <a:r>
              <a:rPr lang="en-US" sz="1200" dirty="0" err="1"/>
              <a:t>NR_feMIMO</a:t>
            </a:r>
            <a:r>
              <a:rPr lang="en-US" sz="1200" dirty="0"/>
              <a:t>-Core</a:t>
            </a:r>
          </a:p>
          <a:p>
            <a:pPr marL="798552" lvl="2" indent="0">
              <a:buNone/>
            </a:pPr>
            <a:endParaRPr lang="en-US" sz="1600" b="1" dirty="0"/>
          </a:p>
          <a:p>
            <a:pPr marL="341313" lvl="1" indent="-341313">
              <a:buBlip>
                <a:blip r:embed="rId3"/>
              </a:buBlip>
            </a:pPr>
            <a:endParaRPr lang="en-US" altLang="en-US" b="1" dirty="0"/>
          </a:p>
          <a:p>
            <a:pPr marL="739815" lvl="1" indent="-341313"/>
            <a:endParaRPr lang="en-US" altLang="en-US" sz="18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bb9c9243-6514-496e-9bea-3e67ed9ba0e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3bf2a938-977f-4d5f-8f64-920cbfce838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50653</TotalTime>
  <Words>1600</Words>
  <Application>Microsoft Office PowerPoint</Application>
  <PresentationFormat>On-screen Show (16:9)</PresentationFormat>
  <Paragraphs>347</Paragraphs>
  <Slides>24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Yu Mincho</vt:lpstr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Chart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RAN2 Led WID/SIDs</vt:lpstr>
      <vt:lpstr>Rel-19 WIs</vt:lpstr>
      <vt:lpstr>TEI18 - Summary</vt:lpstr>
      <vt:lpstr>Cricket Match (RAN2 vs. RAN4) </vt:lpstr>
      <vt:lpstr>R2 band concert/social event</vt:lpstr>
      <vt:lpstr>Next Steps</vt:lpstr>
      <vt:lpstr>THANK YOU!!!</vt:lpstr>
      <vt:lpstr>Appendix – TEI identifiers and CRs</vt:lpstr>
      <vt:lpstr>TEI18 – RAN1 Led/Impact </vt:lpstr>
      <vt:lpstr>TEI 18 – RAN2 Only (1/3) Cat B/F CRs</vt:lpstr>
      <vt:lpstr>TEI 18 – RAN2 Only (2/3) CAT F CRs</vt:lpstr>
      <vt:lpstr>TEI 18 – RAN2 Only (3/3) CAT F CRs</vt:lpstr>
      <vt:lpstr>TEI18 – RAN3 Led/Impact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2001</cp:revision>
  <cp:lastPrinted>2017-02-24T12:37:51Z</cp:lastPrinted>
  <dcterms:created xsi:type="dcterms:W3CDTF">2008-08-30T09:32:10Z</dcterms:created>
  <dcterms:modified xsi:type="dcterms:W3CDTF">2024-09-10T23:05:55Z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