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heme/theme3.xml" ContentType="application/vnd.openxmlformats-officedocument.theme+xml"/>
  <Override PartName="/ppt/tags/tag172.xml" ContentType="application/vnd.openxmlformats-officedocument.presentationml.tags+xml"/>
  <Override PartName="/ppt/tags/tag173.xml" ContentType="application/vnd.openxmlformats-officedocument.presentationml.tags+xml"/>
  <Override PartName="/ppt/notesSlides/notesSlide1.xml" ContentType="application/vnd.openxmlformats-officedocument.presentationml.notesSlide+xml"/>
  <Override PartName="/ppt/comments/comment1.xml" ContentType="application/vnd.openxmlformats-officedocument.presentationml.comment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comments/comment2.xml" ContentType="application/vnd.openxmlformats-officedocument.presentationml.comments+xml"/>
  <Override PartName="/ppt/tags/tag178.xml" ContentType="application/vnd.openxmlformats-officedocument.presentationml.tags+xml"/>
  <Override PartName="/ppt/tags/tag179.xml" ContentType="application/vnd.openxmlformats-officedocument.presentationml.tags+xml"/>
  <Override PartName="/ppt/comments/comment3.xml" ContentType="application/vnd.openxmlformats-officedocument.presentationml.comments+xml"/>
  <Override PartName="/ppt/tags/tag180.xml" ContentType="application/vnd.openxmlformats-officedocument.presentationml.tags+xml"/>
  <Override PartName="/ppt/comments/comment4.xml" ContentType="application/vnd.openxmlformats-officedocument.presentationml.comments+xml"/>
  <Override PartName="/ppt/tags/tag181.xml" ContentType="application/vnd.openxmlformats-officedocument.presentationml.tags+xml"/>
  <Override PartName="/ppt/comments/comment5.xml" ContentType="application/vnd.openxmlformats-officedocument.presentationml.comments+xml"/>
  <Override PartName="/ppt/tags/tag182.xml" ContentType="application/vnd.openxmlformats-officedocument.presentationml.tags+xml"/>
  <Override PartName="/ppt/comments/comment6.xml" ContentType="application/vnd.openxmlformats-officedocument.presentationml.comments+xml"/>
  <Override PartName="/ppt/tags/tag183.xml" ContentType="application/vnd.openxmlformats-officedocument.presentationml.tags+xml"/>
  <Override PartName="/ppt/comments/comment7.xml" ContentType="application/vnd.openxmlformats-officedocument.presentationml.comment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comments/comment8.xml" ContentType="application/vnd.openxmlformats-officedocument.presentationml.comment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comments/comment9.xml" ContentType="application/vnd.openxmlformats-officedocument.presentationml.comment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comments/comment10.xml" ContentType="application/vnd.openxmlformats-officedocument.presentationml.comment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comments/comment11.xml" ContentType="application/vnd.openxmlformats-officedocument.presentationml.comment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8"/>
  </p:notesMasterIdLst>
  <p:sldIdLst>
    <p:sldId id="411" r:id="rId3"/>
    <p:sldId id="511" r:id="rId4"/>
    <p:sldId id="449" r:id="rId5"/>
    <p:sldId id="450" r:id="rId6"/>
    <p:sldId id="451" r:id="rId7"/>
    <p:sldId id="475" r:id="rId8"/>
    <p:sldId id="547" r:id="rId9"/>
    <p:sldId id="453" r:id="rId10"/>
    <p:sldId id="498" r:id="rId11"/>
    <p:sldId id="537" r:id="rId12"/>
    <p:sldId id="456" r:id="rId13"/>
    <p:sldId id="461" r:id="rId14"/>
    <p:sldId id="462" r:id="rId15"/>
    <p:sldId id="463" r:id="rId16"/>
    <p:sldId id="464" r:id="rId17"/>
    <p:sldId id="477" r:id="rId18"/>
    <p:sldId id="528" r:id="rId19"/>
    <p:sldId id="561" r:id="rId20"/>
    <p:sldId id="562" r:id="rId21"/>
    <p:sldId id="563" r:id="rId22"/>
    <p:sldId id="564" r:id="rId23"/>
    <p:sldId id="565" r:id="rId24"/>
    <p:sldId id="466" r:id="rId25"/>
    <p:sldId id="459" r:id="rId26"/>
    <p:sldId id="432"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meixiang" initials="l"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18C99"/>
    <a:srgbClr val="238AD9"/>
    <a:srgbClr val="8FC4ED"/>
    <a:srgbClr val="8FC0E4"/>
    <a:srgbClr val="6AAFE7"/>
    <a:srgbClr val="B9E7F7"/>
    <a:srgbClr val="55C3EB"/>
    <a:srgbClr val="8FD6F2"/>
    <a:srgbClr val="4F669B"/>
    <a:srgbClr val="9592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guide orient="horz" pos="2"/>
        <p:guide pos="3840"/>
      </p:guideLst>
    </p:cSldViewPr>
  </p:slide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ngwook Kim" userId="ed3ef308-8542-4721-bc2b-9514933ffa1d" providerId="ADAL" clId="{6504C7B9-5B0D-4DF5-B983-FAB22715C98D}"/>
    <pc:docChg chg="modSld">
      <pc:chgData name="Dongwook Kim" userId="ed3ef308-8542-4721-bc2b-9514933ffa1d" providerId="ADAL" clId="{6504C7B9-5B0D-4DF5-B983-FAB22715C98D}" dt="2024-10-11T07:15:55.833" v="0"/>
      <pc:docMkLst>
        <pc:docMk/>
      </pc:docMkLst>
      <pc:sldChg chg="modCm">
        <pc:chgData name="Dongwook Kim" userId="ed3ef308-8542-4721-bc2b-9514933ffa1d" providerId="ADAL" clId="{6504C7B9-5B0D-4DF5-B983-FAB22715C98D}" dt="2024-10-11T07:15:55.833" v="0"/>
        <pc:sldMkLst>
          <pc:docMk/>
          <pc:sldMk cId="0" sldId="511"/>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4-09-27T09:03:06.425" idx="1">
    <p:pos x="10" y="10"/>
    <p:text>此页已修改</p:text>
  </p:cm>
</p:cmLst>
</file>

<file path=ppt/comments/comment10.xml><?xml version="1.0" encoding="utf-8"?>
<p:cmLst xmlns:a="http://schemas.openxmlformats.org/drawingml/2006/main" xmlns:r="http://schemas.openxmlformats.org/officeDocument/2006/relationships" xmlns:p="http://schemas.openxmlformats.org/presentationml/2006/main">
  <p:cm authorId="1" dt="2024-09-27T11:37:50.493" idx="11">
    <p:pos x="10" y="10"/>
    <p:text>此页已修改</p:text>
  </p:cm>
</p:cmLst>
</file>

<file path=ppt/comments/comment11.xml><?xml version="1.0" encoding="utf-8"?>
<p:cmLst xmlns:a="http://schemas.openxmlformats.org/drawingml/2006/main" xmlns:r="http://schemas.openxmlformats.org/officeDocument/2006/relationships" xmlns:p="http://schemas.openxmlformats.org/presentationml/2006/main">
  <p:cm authorId="1" dt="2024-09-27T11:37:16.345" idx="10">
    <p:pos x="10" y="10"/>
    <p:text>此页已修改</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24-09-27T14:12:12.128" idx="12">
    <p:pos x="10" y="10"/>
    <p:text>此页已修改</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24-09-27T11:13:06.234" idx="6">
    <p:pos x="10" y="10"/>
    <p:text>此页已修改
</p:text>
  </p:cm>
</p:cmLst>
</file>

<file path=ppt/comments/comment4.xml><?xml version="1.0" encoding="utf-8"?>
<p:cmLst xmlns:a="http://schemas.openxmlformats.org/drawingml/2006/main" xmlns:r="http://schemas.openxmlformats.org/officeDocument/2006/relationships" xmlns:p="http://schemas.openxmlformats.org/presentationml/2006/main">
  <p:cm authorId="1" dt="2024-09-27T10:20:56.531" idx="4">
    <p:pos x="5232" y="147"/>
    <p:text/>
  </p:cm>
  <p:cm authorId="1" dt="2024-09-27T10:21:11.982" idx="5">
    <p:pos x="10" y="10"/>
    <p:text>此页已修改</p:text>
  </p:cm>
</p:cmLst>
</file>

<file path=ppt/comments/comment5.xml><?xml version="1.0" encoding="utf-8"?>
<p:cmLst xmlns:a="http://schemas.openxmlformats.org/drawingml/2006/main" xmlns:r="http://schemas.openxmlformats.org/officeDocument/2006/relationships" xmlns:p="http://schemas.openxmlformats.org/presentationml/2006/main">
  <p:cm authorId="1" dt="2024-09-27T11:13:44.642" idx="7">
    <p:pos x="10" y="10"/>
    <p:text>此页已修改</p:text>
  </p:cm>
</p:cmLst>
</file>

<file path=ppt/comments/comment6.xml><?xml version="1.0" encoding="utf-8"?>
<p:cmLst xmlns:a="http://schemas.openxmlformats.org/drawingml/2006/main" xmlns:r="http://schemas.openxmlformats.org/officeDocument/2006/relationships" xmlns:p="http://schemas.openxmlformats.org/presentationml/2006/main">
  <p:cm authorId="1" dt="2024-09-27T11:14:13.623" idx="8">
    <p:pos x="10" y="10"/>
    <p:text>此页已修改</p:text>
  </p:cm>
</p:cmLst>
</file>

<file path=ppt/comments/comment7.xml><?xml version="1.0" encoding="utf-8"?>
<p:cmLst xmlns:a="http://schemas.openxmlformats.org/drawingml/2006/main" xmlns:r="http://schemas.openxmlformats.org/officeDocument/2006/relationships" xmlns:p="http://schemas.openxmlformats.org/presentationml/2006/main">
  <p:cm authorId="1" dt="2024-09-27T11:14:35.823" idx="9">
    <p:pos x="10" y="10"/>
    <p:text>此页已修改</p:text>
  </p:cm>
</p:cmLst>
</file>

<file path=ppt/comments/comment8.xml><?xml version="1.0" encoding="utf-8"?>
<p:cmLst xmlns:a="http://schemas.openxmlformats.org/drawingml/2006/main" xmlns:r="http://schemas.openxmlformats.org/officeDocument/2006/relationships" xmlns:p="http://schemas.openxmlformats.org/presentationml/2006/main">
  <p:cm authorId="1" dt="2024-09-27T09:04:00.272" idx="2">
    <p:pos x="10" y="10"/>
    <p:text>此页已修改</p:text>
  </p:cm>
</p:cmLst>
</file>

<file path=ppt/comments/comment9.xml><?xml version="1.0" encoding="utf-8"?>
<p:cmLst xmlns:a="http://schemas.openxmlformats.org/drawingml/2006/main" xmlns:r="http://schemas.openxmlformats.org/officeDocument/2006/relationships" xmlns:p="http://schemas.openxmlformats.org/presentationml/2006/main">
  <p:cm authorId="1" dt="2024-09-27T11:37:50.493" idx="11">
    <p:pos x="10" y="10"/>
    <p:text>此页已修改</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2024/10/13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slideMaster" Target="../slideMasters/slideMaster1.xml"/><Relationship Id="rId5" Type="http://schemas.openxmlformats.org/officeDocument/2006/relationships/tags" Target="../tags/tag35.xml"/><Relationship Id="rId4" Type="http://schemas.openxmlformats.org/officeDocument/2006/relationships/tags" Target="../tags/tag34.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5" Type="http://schemas.openxmlformats.org/officeDocument/2006/relationships/slideMaster" Target="../slideMasters/slideMaster1.xml"/><Relationship Id="rId4" Type="http://schemas.openxmlformats.org/officeDocument/2006/relationships/tags" Target="../tags/tag8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slideMaster" Target="../slideMasters/slideMaster1.xml"/><Relationship Id="rId5" Type="http://schemas.openxmlformats.org/officeDocument/2006/relationships/tags" Target="../tags/tag86.xml"/><Relationship Id="rId4" Type="http://schemas.openxmlformats.org/officeDocument/2006/relationships/tags" Target="../tags/tag85.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slideMaster" Target="../slideMasters/slideMaster2.xml"/><Relationship Id="rId5" Type="http://schemas.openxmlformats.org/officeDocument/2006/relationships/tags" Target="../tags/tag120.xml"/><Relationship Id="rId4" Type="http://schemas.openxmlformats.org/officeDocument/2006/relationships/tags" Target="../tags/tag119.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slideMaster" Target="../slideMasters/slideMaster2.xml"/><Relationship Id="rId5" Type="http://schemas.openxmlformats.org/officeDocument/2006/relationships/tags" Target="../tags/tag125.xml"/><Relationship Id="rId4" Type="http://schemas.openxmlformats.org/officeDocument/2006/relationships/tags" Target="../tags/tag124.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slideMaster" Target="../slideMasters/slideMaster2.xml"/><Relationship Id="rId5" Type="http://schemas.openxmlformats.org/officeDocument/2006/relationships/tags" Target="../tags/tag130.xml"/><Relationship Id="rId4" Type="http://schemas.openxmlformats.org/officeDocument/2006/relationships/tags" Target="../tags/tag129.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33.xml"/><Relationship Id="rId7" Type="http://schemas.openxmlformats.org/officeDocument/2006/relationships/slideMaster" Target="../slideMasters/slideMaster2.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44.xml"/><Relationship Id="rId3" Type="http://schemas.openxmlformats.org/officeDocument/2006/relationships/tags" Target="../tags/tag139.xml"/><Relationship Id="rId7" Type="http://schemas.openxmlformats.org/officeDocument/2006/relationships/tags" Target="../tags/tag143.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47.xml"/><Relationship Id="rId2" Type="http://schemas.openxmlformats.org/officeDocument/2006/relationships/tags" Target="../tags/tag146.xml"/><Relationship Id="rId1" Type="http://schemas.openxmlformats.org/officeDocument/2006/relationships/tags" Target="../tags/tag145.xml"/><Relationship Id="rId5" Type="http://schemas.openxmlformats.org/officeDocument/2006/relationships/slideMaster" Target="../slideMasters/slideMaster2.xml"/><Relationship Id="rId4" Type="http://schemas.openxmlformats.org/officeDocument/2006/relationships/tags" Target="../tags/tag148.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51.xml"/><Relationship Id="rId2" Type="http://schemas.openxmlformats.org/officeDocument/2006/relationships/tags" Target="../tags/tag150.xml"/><Relationship Id="rId1" Type="http://schemas.openxmlformats.org/officeDocument/2006/relationships/tags" Target="../tags/tag149.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154.xml"/><Relationship Id="rId7" Type="http://schemas.openxmlformats.org/officeDocument/2006/relationships/slideMaster" Target="../slideMasters/slideMaster2.xml"/><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tags" Target="../tags/tag157.xml"/><Relationship Id="rId5" Type="http://schemas.openxmlformats.org/officeDocument/2006/relationships/tags" Target="../tags/tag156.xml"/><Relationship Id="rId4" Type="http://schemas.openxmlformats.org/officeDocument/2006/relationships/tags" Target="../tags/tag155.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slideMaster" Target="../slideMasters/slideMaster1.xml"/><Relationship Id="rId5" Type="http://schemas.openxmlformats.org/officeDocument/2006/relationships/tags" Target="../tags/tag40.xml"/><Relationship Id="rId4" Type="http://schemas.openxmlformats.org/officeDocument/2006/relationships/tags" Target="../tags/tag39.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slideMaster" Target="../slideMasters/slideMaster2.xml"/><Relationship Id="rId5" Type="http://schemas.openxmlformats.org/officeDocument/2006/relationships/tags" Target="../tags/tag162.xml"/><Relationship Id="rId4" Type="http://schemas.openxmlformats.org/officeDocument/2006/relationships/tags" Target="../tags/tag16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tags" Target="../tags/tag163.xml"/><Relationship Id="rId5" Type="http://schemas.openxmlformats.org/officeDocument/2006/relationships/slideMaster" Target="../slideMasters/slideMaster2.xml"/><Relationship Id="rId4" Type="http://schemas.openxmlformats.org/officeDocument/2006/relationships/tags" Target="../tags/tag166.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69.xm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slideMaster" Target="../slideMasters/slideMaster2.xml"/><Relationship Id="rId5" Type="http://schemas.openxmlformats.org/officeDocument/2006/relationships/tags" Target="../tags/tag171.xml"/><Relationship Id="rId4" Type="http://schemas.openxmlformats.org/officeDocument/2006/relationships/tags" Target="../tags/tag170.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slideMaster" Target="../slideMasters/slideMaster1.xml"/><Relationship Id="rId5" Type="http://schemas.openxmlformats.org/officeDocument/2006/relationships/tags" Target="../tags/tag45.xml"/><Relationship Id="rId4" Type="http://schemas.openxmlformats.org/officeDocument/2006/relationships/tags" Target="../tags/tag44.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48.xml"/><Relationship Id="rId7" Type="http://schemas.openxmlformats.org/officeDocument/2006/relationships/slideMaster" Target="../slideMasters/slideMaster1.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59.xml"/><Relationship Id="rId3" Type="http://schemas.openxmlformats.org/officeDocument/2006/relationships/tags" Target="../tags/tag54.xml"/><Relationship Id="rId7" Type="http://schemas.openxmlformats.org/officeDocument/2006/relationships/tags" Target="../tags/tag58.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5" Type="http://schemas.openxmlformats.org/officeDocument/2006/relationships/slideMaster" Target="../slideMasters/slideMaster1.xml"/><Relationship Id="rId4" Type="http://schemas.openxmlformats.org/officeDocument/2006/relationships/tags" Target="../tags/tag63.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69.xml"/><Relationship Id="rId7" Type="http://schemas.openxmlformats.org/officeDocument/2006/relationships/slideMaster" Target="../slideMasters/slideMaster1.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slideMaster" Target="../slideMasters/slideMaster1.xml"/><Relationship Id="rId5" Type="http://schemas.openxmlformats.org/officeDocument/2006/relationships/tags" Target="../tags/tag77.xml"/><Relationship Id="rId4" Type="http://schemas.openxmlformats.org/officeDocument/2006/relationships/tags" Target="../tags/tag7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2024/10/13</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2024/10/13</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2024/10/13</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a:t>单击此处编辑母版文本样式</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2024/10/13</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2024/10/13</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grpSp>
        <p:nvGrpSpPr>
          <p:cNvPr id="45" name="组合 44"/>
          <p:cNvGrpSpPr/>
          <p:nvPr userDrawn="1"/>
        </p:nvGrpSpPr>
        <p:grpSpPr>
          <a:xfrm>
            <a:off x="-1216025" y="4486275"/>
            <a:ext cx="2915920" cy="3907155"/>
            <a:chOff x="-6871" y="-1500"/>
            <a:chExt cx="15712" cy="21060"/>
          </a:xfrm>
        </p:grpSpPr>
        <p:sp>
          <p:nvSpPr>
            <p:cNvPr id="29" name="任意多边形 28"/>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userDrawn="1"/>
        </p:nvGrpSpPr>
        <p:grpSpPr>
          <a:xfrm flipH="1" flipV="1">
            <a:off x="10482580" y="-1617345"/>
            <a:ext cx="2916000" cy="3906000"/>
            <a:chOff x="-6871" y="-1500"/>
            <a:chExt cx="15712" cy="21060"/>
          </a:xfrm>
        </p:grpSpPr>
        <p:sp>
          <p:nvSpPr>
            <p:cNvPr id="8" name="任意多边形 7"/>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2024/10/13</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2024/10/13</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2024/10/13</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2024/10/13</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2024/10/13</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2024/10/13</a:t>
            </a:fld>
            <a:endParaRPr lang="zh-CN" altLang="en-US"/>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lvl1pPr>
              <a:defRPr baseline="0"/>
            </a:lvl1pPr>
          </a:lstStyle>
          <a:p>
            <a:r>
              <a:rPr lang="zh-CN" altLang="en-US"/>
              <a:t>单击此处编辑母版标题样式</a:t>
            </a:r>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2024/10/13</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grpSp>
        <p:nvGrpSpPr>
          <p:cNvPr id="45" name="组合 44"/>
          <p:cNvGrpSpPr/>
          <p:nvPr userDrawn="1"/>
        </p:nvGrpSpPr>
        <p:grpSpPr>
          <a:xfrm>
            <a:off x="-1216025" y="4486275"/>
            <a:ext cx="2915920" cy="3907155"/>
            <a:chOff x="-6871" y="-1500"/>
            <a:chExt cx="15712" cy="21060"/>
          </a:xfrm>
        </p:grpSpPr>
        <p:sp>
          <p:nvSpPr>
            <p:cNvPr id="29" name="任意多边形 28"/>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userDrawn="1"/>
        </p:nvGrpSpPr>
        <p:grpSpPr>
          <a:xfrm flipH="1" flipV="1">
            <a:off x="10482580" y="-1617345"/>
            <a:ext cx="2916000" cy="3906000"/>
            <a:chOff x="-6871" y="-1500"/>
            <a:chExt cx="15712" cy="21060"/>
          </a:xfrm>
        </p:grpSpPr>
        <p:sp>
          <p:nvSpPr>
            <p:cNvPr id="8" name="任意多边形 7"/>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2024/10/13</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2024/10/13</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2024/10/13</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a:t>单击此处编辑母版文本样式</a:t>
            </a:r>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2024/10/13</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2024/10/13</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2024/10/13</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2024/10/13</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2024/10/13</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2024/10/13</a:t>
            </a:fld>
            <a:endParaRPr lang="zh-CN" altLang="en-US"/>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lvl1pPr>
              <a:defRPr baseline="0"/>
            </a:lvl1p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2024/10/13</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tags" Target="../tags/tag7.xml"/><Relationship Id="rId26" Type="http://schemas.openxmlformats.org/officeDocument/2006/relationships/tags" Target="../tags/tag15.xml"/><Relationship Id="rId39" Type="http://schemas.openxmlformats.org/officeDocument/2006/relationships/tags" Target="../tags/tag28.xml"/><Relationship Id="rId3" Type="http://schemas.openxmlformats.org/officeDocument/2006/relationships/slideLayout" Target="../slideLayouts/slideLayout3.xml"/><Relationship Id="rId21" Type="http://schemas.openxmlformats.org/officeDocument/2006/relationships/tags" Target="../tags/tag10.xml"/><Relationship Id="rId34" Type="http://schemas.openxmlformats.org/officeDocument/2006/relationships/tags" Target="../tags/tag2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5" Type="http://schemas.openxmlformats.org/officeDocument/2006/relationships/tags" Target="../tags/tag14.xml"/><Relationship Id="rId33" Type="http://schemas.openxmlformats.org/officeDocument/2006/relationships/tags" Target="../tags/tag22.xml"/><Relationship Id="rId38" Type="http://schemas.openxmlformats.org/officeDocument/2006/relationships/tags" Target="../tags/tag27.xml"/><Relationship Id="rId2" Type="http://schemas.openxmlformats.org/officeDocument/2006/relationships/slideLayout" Target="../slideLayouts/slideLayout2.xml"/><Relationship Id="rId16" Type="http://schemas.openxmlformats.org/officeDocument/2006/relationships/tags" Target="../tags/tag5.xml"/><Relationship Id="rId20" Type="http://schemas.openxmlformats.org/officeDocument/2006/relationships/tags" Target="../tags/tag9.xml"/><Relationship Id="rId29" Type="http://schemas.openxmlformats.org/officeDocument/2006/relationships/tags" Target="../tags/tag18.xml"/><Relationship Id="rId41" Type="http://schemas.openxmlformats.org/officeDocument/2006/relationships/tags" Target="../tags/tag3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13.xml"/><Relationship Id="rId32" Type="http://schemas.openxmlformats.org/officeDocument/2006/relationships/tags" Target="../tags/tag21.xml"/><Relationship Id="rId37" Type="http://schemas.openxmlformats.org/officeDocument/2006/relationships/tags" Target="../tags/tag26.xml"/><Relationship Id="rId40" Type="http://schemas.openxmlformats.org/officeDocument/2006/relationships/tags" Target="../tags/tag29.xml"/><Relationship Id="rId5" Type="http://schemas.openxmlformats.org/officeDocument/2006/relationships/slideLayout" Target="../slideLayouts/slideLayout5.xml"/><Relationship Id="rId15" Type="http://schemas.openxmlformats.org/officeDocument/2006/relationships/tags" Target="../tags/tag4.xml"/><Relationship Id="rId23" Type="http://schemas.openxmlformats.org/officeDocument/2006/relationships/tags" Target="../tags/tag12.xml"/><Relationship Id="rId28" Type="http://schemas.openxmlformats.org/officeDocument/2006/relationships/tags" Target="../tags/tag17.xml"/><Relationship Id="rId36" Type="http://schemas.openxmlformats.org/officeDocument/2006/relationships/tags" Target="../tags/tag25.xml"/><Relationship Id="rId10" Type="http://schemas.openxmlformats.org/officeDocument/2006/relationships/slideLayout" Target="../slideLayouts/slideLayout10.xml"/><Relationship Id="rId19" Type="http://schemas.openxmlformats.org/officeDocument/2006/relationships/tags" Target="../tags/tag8.xml"/><Relationship Id="rId31" Type="http://schemas.openxmlformats.org/officeDocument/2006/relationships/tags" Target="../tags/tag2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 Id="rId22" Type="http://schemas.openxmlformats.org/officeDocument/2006/relationships/tags" Target="../tags/tag11.xml"/><Relationship Id="rId27" Type="http://schemas.openxmlformats.org/officeDocument/2006/relationships/tags" Target="../tags/tag16.xml"/><Relationship Id="rId30" Type="http://schemas.openxmlformats.org/officeDocument/2006/relationships/tags" Target="../tags/tag19.xml"/><Relationship Id="rId35" Type="http://schemas.openxmlformats.org/officeDocument/2006/relationships/tags" Target="../tags/tag2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87.xml"/><Relationship Id="rId18" Type="http://schemas.openxmlformats.org/officeDocument/2006/relationships/tags" Target="../tags/tag92.xml"/><Relationship Id="rId26" Type="http://schemas.openxmlformats.org/officeDocument/2006/relationships/tags" Target="../tags/tag100.xml"/><Relationship Id="rId39" Type="http://schemas.openxmlformats.org/officeDocument/2006/relationships/tags" Target="../tags/tag113.xml"/><Relationship Id="rId3" Type="http://schemas.openxmlformats.org/officeDocument/2006/relationships/slideLayout" Target="../slideLayouts/slideLayout14.xml"/><Relationship Id="rId21" Type="http://schemas.openxmlformats.org/officeDocument/2006/relationships/tags" Target="../tags/tag95.xml"/><Relationship Id="rId34" Type="http://schemas.openxmlformats.org/officeDocument/2006/relationships/tags" Target="../tags/tag108.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tags" Target="../tags/tag91.xml"/><Relationship Id="rId25" Type="http://schemas.openxmlformats.org/officeDocument/2006/relationships/tags" Target="../tags/tag99.xml"/><Relationship Id="rId33" Type="http://schemas.openxmlformats.org/officeDocument/2006/relationships/tags" Target="../tags/tag107.xml"/><Relationship Id="rId38" Type="http://schemas.openxmlformats.org/officeDocument/2006/relationships/tags" Target="../tags/tag112.xml"/><Relationship Id="rId2" Type="http://schemas.openxmlformats.org/officeDocument/2006/relationships/slideLayout" Target="../slideLayouts/slideLayout13.xml"/><Relationship Id="rId16" Type="http://schemas.openxmlformats.org/officeDocument/2006/relationships/tags" Target="../tags/tag90.xml"/><Relationship Id="rId20" Type="http://schemas.openxmlformats.org/officeDocument/2006/relationships/tags" Target="../tags/tag94.xml"/><Relationship Id="rId29" Type="http://schemas.openxmlformats.org/officeDocument/2006/relationships/tags" Target="../tags/tag103.xml"/><Relationship Id="rId41" Type="http://schemas.openxmlformats.org/officeDocument/2006/relationships/tags" Target="../tags/tag115.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ags" Target="../tags/tag98.xml"/><Relationship Id="rId32" Type="http://schemas.openxmlformats.org/officeDocument/2006/relationships/tags" Target="../tags/tag106.xml"/><Relationship Id="rId37" Type="http://schemas.openxmlformats.org/officeDocument/2006/relationships/tags" Target="../tags/tag111.xml"/><Relationship Id="rId40" Type="http://schemas.openxmlformats.org/officeDocument/2006/relationships/tags" Target="../tags/tag114.xml"/><Relationship Id="rId5" Type="http://schemas.openxmlformats.org/officeDocument/2006/relationships/slideLayout" Target="../slideLayouts/slideLayout16.xml"/><Relationship Id="rId15" Type="http://schemas.openxmlformats.org/officeDocument/2006/relationships/tags" Target="../tags/tag89.xml"/><Relationship Id="rId23" Type="http://schemas.openxmlformats.org/officeDocument/2006/relationships/tags" Target="../tags/tag97.xml"/><Relationship Id="rId28" Type="http://schemas.openxmlformats.org/officeDocument/2006/relationships/tags" Target="../tags/tag102.xml"/><Relationship Id="rId36" Type="http://schemas.openxmlformats.org/officeDocument/2006/relationships/tags" Target="../tags/tag110.xml"/><Relationship Id="rId10" Type="http://schemas.openxmlformats.org/officeDocument/2006/relationships/slideLayout" Target="../slideLayouts/slideLayout21.xml"/><Relationship Id="rId19" Type="http://schemas.openxmlformats.org/officeDocument/2006/relationships/tags" Target="../tags/tag93.xml"/><Relationship Id="rId31" Type="http://schemas.openxmlformats.org/officeDocument/2006/relationships/tags" Target="../tags/tag10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88.xml"/><Relationship Id="rId22" Type="http://schemas.openxmlformats.org/officeDocument/2006/relationships/tags" Target="../tags/tag96.xml"/><Relationship Id="rId27" Type="http://schemas.openxmlformats.org/officeDocument/2006/relationships/tags" Target="../tags/tag101.xml"/><Relationship Id="rId30" Type="http://schemas.openxmlformats.org/officeDocument/2006/relationships/tags" Target="../tags/tag104.xml"/><Relationship Id="rId35" Type="http://schemas.openxmlformats.org/officeDocument/2006/relationships/tags" Target="../tags/tag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2024/10/13</a:t>
            </a:fld>
            <a:endParaRPr lang="zh-CN" altLang="en-US"/>
          </a:p>
        </p:txBody>
      </p:sp>
      <p:grpSp>
        <p:nvGrpSpPr>
          <p:cNvPr id="45" name="组合 44"/>
          <p:cNvGrpSpPr/>
          <p:nvPr userDrawn="1"/>
        </p:nvGrpSpPr>
        <p:grpSpPr>
          <a:xfrm>
            <a:off x="-2824480" y="1210945"/>
            <a:ext cx="6750000" cy="9043200"/>
            <a:chOff x="-6871" y="-1500"/>
            <a:chExt cx="15712" cy="21060"/>
          </a:xfrm>
        </p:grpSpPr>
        <p:sp>
          <p:nvSpPr>
            <p:cNvPr id="29" name="任意多边形 28"/>
            <p:cNvSpPr/>
            <p:nvPr>
              <p:custDataLst>
                <p:tags r:id="rId28"/>
              </p:custDataLst>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custDataLst>
                <p:tags r:id="rId29"/>
              </p:custDataLst>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custDataLst>
                <p:tags r:id="rId30"/>
              </p:custDataLst>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custDataLst>
                <p:tags r:id="rId31"/>
              </p:custDataLst>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custDataLst>
                <p:tags r:id="rId32"/>
              </p:custDataLst>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custDataLst>
                <p:tags r:id="rId33"/>
              </p:custDataLst>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custDataLst>
                <p:tags r:id="rId34"/>
              </p:custDataLst>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custDataLst>
                <p:tags r:id="rId35"/>
              </p:custDataLst>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custDataLst>
                <p:tags r:id="rId36"/>
              </p:custDataLst>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custDataLst>
                <p:tags r:id="rId37"/>
              </p:custDataLst>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custDataLst>
                <p:tags r:id="rId38"/>
              </p:custDataLst>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custDataLst>
                <p:tags r:id="rId39"/>
              </p:custDataLst>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custDataLst>
                <p:tags r:id="rId40"/>
              </p:custDataLst>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custDataLst>
                <p:tags r:id="rId41"/>
              </p:custDataLst>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userDrawn="1"/>
        </p:nvGrpSpPr>
        <p:grpSpPr>
          <a:xfrm flipH="1" flipV="1">
            <a:off x="8304735" y="-3485515"/>
            <a:ext cx="6750430" cy="9043200"/>
            <a:chOff x="-6871" y="-1500"/>
            <a:chExt cx="15713" cy="21060"/>
          </a:xfrm>
        </p:grpSpPr>
        <p:sp>
          <p:nvSpPr>
            <p:cNvPr id="16" name="任意多边形 15"/>
            <p:cNvSpPr/>
            <p:nvPr>
              <p:custDataLst>
                <p:tags r:id="rId15"/>
              </p:custDataLst>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custDataLst>
                <p:tags r:id="rId16"/>
              </p:custDataLst>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custDataLst>
                <p:tags r:id="rId17"/>
              </p:custDataLst>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custDataLst>
                <p:tags r:id="rId18"/>
              </p:custDataLst>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custDataLst>
                <p:tags r:id="rId19"/>
              </p:custDataLst>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custDataLst>
                <p:tags r:id="rId20"/>
              </p:custDataLst>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custDataLst>
                <p:tags r:id="rId21"/>
              </p:custDataLst>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custDataLst>
                <p:tags r:id="rId22"/>
              </p:custDataLst>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custDataLst>
                <p:tags r:id="rId23"/>
              </p:custDataLst>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custDataLst>
                <p:tags r:id="rId24"/>
              </p:custDataLst>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custDataLst>
                <p:tags r:id="rId25"/>
              </p:custDataLst>
            </p:nvPr>
          </p:nvSpPr>
          <p:spPr>
            <a:xfrm>
              <a:off x="1566" y="10126"/>
              <a:ext cx="541" cy="541"/>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custDataLst>
                <p:tags r:id="rId26"/>
              </p:custDataLst>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custDataLst>
                <p:tags r:id="rId27"/>
              </p:custDataLst>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2024/10/13</a:t>
            </a:fld>
            <a:endParaRPr lang="zh-CN" altLang="en-US"/>
          </a:p>
        </p:txBody>
      </p:sp>
      <p:grpSp>
        <p:nvGrpSpPr>
          <p:cNvPr id="45" name="组合 44"/>
          <p:cNvGrpSpPr/>
          <p:nvPr userDrawn="1"/>
        </p:nvGrpSpPr>
        <p:grpSpPr>
          <a:xfrm>
            <a:off x="-2824480" y="1210945"/>
            <a:ext cx="6750000" cy="9043200"/>
            <a:chOff x="-6871" y="-1500"/>
            <a:chExt cx="15712" cy="21060"/>
          </a:xfrm>
        </p:grpSpPr>
        <p:sp>
          <p:nvSpPr>
            <p:cNvPr id="29" name="任意多边形 28"/>
            <p:cNvSpPr/>
            <p:nvPr>
              <p:custDataLst>
                <p:tags r:id="rId28"/>
              </p:custDataLst>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custDataLst>
                <p:tags r:id="rId29"/>
              </p:custDataLst>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custDataLst>
                <p:tags r:id="rId30"/>
              </p:custDataLst>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custDataLst>
                <p:tags r:id="rId31"/>
              </p:custDataLst>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custDataLst>
                <p:tags r:id="rId32"/>
              </p:custDataLst>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custDataLst>
                <p:tags r:id="rId33"/>
              </p:custDataLst>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custDataLst>
                <p:tags r:id="rId34"/>
              </p:custDataLst>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custDataLst>
                <p:tags r:id="rId35"/>
              </p:custDataLst>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custDataLst>
                <p:tags r:id="rId36"/>
              </p:custDataLst>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custDataLst>
                <p:tags r:id="rId37"/>
              </p:custDataLst>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custDataLst>
                <p:tags r:id="rId38"/>
              </p:custDataLst>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custDataLst>
                <p:tags r:id="rId39"/>
              </p:custDataLst>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custDataLst>
                <p:tags r:id="rId40"/>
              </p:custDataLst>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custDataLst>
                <p:tags r:id="rId41"/>
              </p:custDataLst>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userDrawn="1"/>
        </p:nvGrpSpPr>
        <p:grpSpPr>
          <a:xfrm flipH="1" flipV="1">
            <a:off x="8304735" y="-3485515"/>
            <a:ext cx="6750430" cy="9043200"/>
            <a:chOff x="-6871" y="-1500"/>
            <a:chExt cx="15713" cy="21060"/>
          </a:xfrm>
        </p:grpSpPr>
        <p:sp>
          <p:nvSpPr>
            <p:cNvPr id="16" name="任意多边形 15"/>
            <p:cNvSpPr/>
            <p:nvPr>
              <p:custDataLst>
                <p:tags r:id="rId15"/>
              </p:custDataLst>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custDataLst>
                <p:tags r:id="rId16"/>
              </p:custDataLst>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custDataLst>
                <p:tags r:id="rId17"/>
              </p:custDataLst>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custDataLst>
                <p:tags r:id="rId18"/>
              </p:custDataLst>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custDataLst>
                <p:tags r:id="rId19"/>
              </p:custDataLst>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custDataLst>
                <p:tags r:id="rId20"/>
              </p:custDataLst>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custDataLst>
                <p:tags r:id="rId21"/>
              </p:custDataLst>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custDataLst>
                <p:tags r:id="rId22"/>
              </p:custDataLst>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custDataLst>
                <p:tags r:id="rId23"/>
              </p:custDataLst>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custDataLst>
                <p:tags r:id="rId24"/>
              </p:custDataLst>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custDataLst>
                <p:tags r:id="rId25"/>
              </p:custDataLst>
            </p:nvPr>
          </p:nvSpPr>
          <p:spPr>
            <a:xfrm>
              <a:off x="1566" y="10126"/>
              <a:ext cx="541" cy="541"/>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custDataLst>
                <p:tags r:id="rId26"/>
              </p:custDataLst>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custDataLst>
                <p:tags r:id="rId27"/>
              </p:custDataLst>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3"/>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comments" Target="../comments/comment1.xm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90.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2.xml"/><Relationship Id="rId1" Type="http://schemas.openxmlformats.org/officeDocument/2006/relationships/tags" Target="../tags/tag19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4.xml"/><Relationship Id="rId1" Type="http://schemas.openxmlformats.org/officeDocument/2006/relationships/tags" Target="../tags/tag19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6.xml"/><Relationship Id="rId1" Type="http://schemas.openxmlformats.org/officeDocument/2006/relationships/tags" Target="../tags/tag19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8.xml"/><Relationship Id="rId1" Type="http://schemas.openxmlformats.org/officeDocument/2006/relationships/tags" Target="../tags/tag19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0.xml"/><Relationship Id="rId1" Type="http://schemas.openxmlformats.org/officeDocument/2006/relationships/tags" Target="../tags/tag199.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xml"/><Relationship Id="rId1" Type="http://schemas.openxmlformats.org/officeDocument/2006/relationships/tags" Target="../tags/tag201.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tags" Target="../tags/tag204.xml"/><Relationship Id="rId7" Type="http://schemas.openxmlformats.org/officeDocument/2006/relationships/comments" Target="../comments/comment9.xml"/><Relationship Id="rId2" Type="http://schemas.openxmlformats.org/officeDocument/2006/relationships/tags" Target="../tags/tag203.xml"/><Relationship Id="rId1" Type="http://schemas.openxmlformats.org/officeDocument/2006/relationships/tags" Target="../tags/tag20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tags" Target="../tags/tag207.xml"/><Relationship Id="rId7" Type="http://schemas.openxmlformats.org/officeDocument/2006/relationships/comments" Target="../comments/comment10.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76.xml"/><Relationship Id="rId7" Type="http://schemas.openxmlformats.org/officeDocument/2006/relationships/image" Target="../media/image3.png"/><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image" Target="../media/image2.jpeg"/><Relationship Id="rId5" Type="http://schemas.openxmlformats.org/officeDocument/2006/relationships/slideLayout" Target="../slideLayouts/slideLayout2.xml"/><Relationship Id="rId10" Type="http://schemas.openxmlformats.org/officeDocument/2006/relationships/comments" Target="../comments/comment2.xml"/><Relationship Id="rId4" Type="http://schemas.openxmlformats.org/officeDocument/2006/relationships/tags" Target="../tags/tag177.xml"/><Relationship Id="rId9"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image" Target="../media/image42.png"/><Relationship Id="rId7"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tags" Target="../tags/tag208.xml"/><Relationship Id="rId6" Type="http://schemas.openxmlformats.org/officeDocument/2006/relationships/image" Target="../media/image44.wmf"/><Relationship Id="rId5" Type="http://schemas.openxmlformats.org/officeDocument/2006/relationships/oleObject" Target="../embeddings/oleObject1.bin"/><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9.xml"/></Relationships>
</file>

<file path=ppt/slides/_rels/slide25.xml.rels><?xml version="1.0" encoding="UTF-8" standalone="yes"?>
<Relationships xmlns="http://schemas.openxmlformats.org/package/2006/relationships"><Relationship Id="rId3" Type="http://schemas.openxmlformats.org/officeDocument/2006/relationships/comments" Target="../comments/comment11.xml"/><Relationship Id="rId2" Type="http://schemas.openxmlformats.org/officeDocument/2006/relationships/slideLayout" Target="../slideLayouts/slideLayout1.xml"/><Relationship Id="rId1" Type="http://schemas.openxmlformats.org/officeDocument/2006/relationships/tags" Target="../tags/tag21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comments" Target="../comments/comment3.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180.xml"/><Relationship Id="rId4" Type="http://schemas.openxmlformats.org/officeDocument/2006/relationships/comments" Target="../comments/commen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tags" Target="../tags/tag181.xml"/><Relationship Id="rId5" Type="http://schemas.openxmlformats.org/officeDocument/2006/relationships/comments" Target="../comments/comment5.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ags" Target="../tags/tag182.xml"/><Relationship Id="rId4" Type="http://schemas.openxmlformats.org/officeDocument/2006/relationships/comments" Target="../comments/comment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tags" Target="../tags/tag183.xml"/><Relationship Id="rId4" Type="http://schemas.openxmlformats.org/officeDocument/2006/relationships/comments" Target="../comments/comment7.xml"/></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tags" Target="../tags/tag186.xml"/><Relationship Id="rId7" Type="http://schemas.openxmlformats.org/officeDocument/2006/relationships/image" Target="../media/image13.jpeg"/><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slideLayout" Target="../slideLayouts/slideLayout2.xml"/><Relationship Id="rId11" Type="http://schemas.openxmlformats.org/officeDocument/2006/relationships/comments" Target="../comments/comment8.xml"/><Relationship Id="rId5" Type="http://schemas.openxmlformats.org/officeDocument/2006/relationships/tags" Target="../tags/tag188.xml"/><Relationship Id="rId10" Type="http://schemas.openxmlformats.org/officeDocument/2006/relationships/image" Target="../media/image16.jpeg"/><Relationship Id="rId4" Type="http://schemas.openxmlformats.org/officeDocument/2006/relationships/tags" Target="../tags/tag187.xml"/><Relationship Id="rId9"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Users/limeixiang/Desktop/截屏2024-09-27 上午8.56.42.png截屏2024-09-27 上午8.56.42"/>
          <p:cNvPicPr>
            <a:picLocks noChangeAspect="1"/>
          </p:cNvPicPr>
          <p:nvPr/>
        </p:nvPicPr>
        <p:blipFill>
          <a:blip r:embed="rId5"/>
          <a:srcRect t="4750" b="4750"/>
          <a:stretch>
            <a:fillRect/>
          </a:stretch>
        </p:blipFill>
        <p:spPr>
          <a:xfrm>
            <a:off x="3318510" y="3040380"/>
            <a:ext cx="5755005" cy="3317875"/>
          </a:xfrm>
          <a:prstGeom prst="rect">
            <a:avLst/>
          </a:prstGeom>
        </p:spPr>
      </p:pic>
      <p:sp>
        <p:nvSpPr>
          <p:cNvPr id="251" name="圆角矩形 250"/>
          <p:cNvSpPr/>
          <p:nvPr/>
        </p:nvSpPr>
        <p:spPr>
          <a:xfrm>
            <a:off x="3437255" y="2217420"/>
            <a:ext cx="5468620" cy="549275"/>
          </a:xfrm>
          <a:prstGeom prst="roundRect">
            <a:avLst>
              <a:gd name="adj" fmla="val 50000"/>
            </a:avLst>
          </a:prstGeom>
          <a:solidFill>
            <a:srgbClr val="238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solidFill>
                  <a:schemeClr val="bg1"/>
                </a:solidFill>
                <a:sym typeface="+mn-ea"/>
              </a:rPr>
              <a:t>Hefei, China, 14-18 October, 2024</a:t>
            </a:r>
          </a:p>
        </p:txBody>
      </p:sp>
      <p:sp>
        <p:nvSpPr>
          <p:cNvPr id="21" name="任意多边形 20"/>
          <p:cNvSpPr/>
          <p:nvPr/>
        </p:nvSpPr>
        <p:spPr>
          <a:xfrm>
            <a:off x="9435465" y="-259715"/>
            <a:ext cx="8205470" cy="5611495"/>
          </a:xfrm>
          <a:custGeom>
            <a:avLst/>
            <a:gdLst>
              <a:gd name="connisteX0" fmla="*/ 0 w 8205450"/>
              <a:gd name="connsiteY0" fmla="*/ 0 h 5611609"/>
              <a:gd name="connisteX1" fmla="*/ 1650365 w 8205450"/>
              <a:gd name="connsiteY1" fmla="*/ 698500 h 5611609"/>
              <a:gd name="connisteX2" fmla="*/ 1840865 w 8205450"/>
              <a:gd name="connsiteY2" fmla="*/ 1917700 h 5611609"/>
              <a:gd name="connisteX3" fmla="*/ 3098165 w 8205450"/>
              <a:gd name="connsiteY3" fmla="*/ 2247900 h 5611609"/>
              <a:gd name="connisteX4" fmla="*/ 3123565 w 8205450"/>
              <a:gd name="connsiteY4" fmla="*/ 3606800 h 5611609"/>
              <a:gd name="connisteX5" fmla="*/ 4444365 w 8205450"/>
              <a:gd name="connsiteY5" fmla="*/ 3911600 h 5611609"/>
              <a:gd name="connisteX6" fmla="*/ 4634865 w 8205450"/>
              <a:gd name="connsiteY6" fmla="*/ 5384800 h 5611609"/>
              <a:gd name="connisteX7" fmla="*/ 6844665 w 8205450"/>
              <a:gd name="connsiteY7" fmla="*/ 5270500 h 5611609"/>
              <a:gd name="connisteX8" fmla="*/ 7898765 w 8205450"/>
              <a:gd name="connsiteY8" fmla="*/ 5486400 h 5611609"/>
              <a:gd name="connisteX9" fmla="*/ 2348865 w 8205450"/>
              <a:gd name="connsiteY9" fmla="*/ 5537200 h 5611609"/>
              <a:gd name="connisteX10" fmla="*/ -736600 w 8205450"/>
              <a:gd name="connsiteY10" fmla="*/ 4635500 h 561160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8205451" h="5611610">
                <a:moveTo>
                  <a:pt x="0" y="0"/>
                </a:moveTo>
                <a:cubicBezTo>
                  <a:pt x="326390" y="115570"/>
                  <a:pt x="1282065" y="314960"/>
                  <a:pt x="1650365" y="698500"/>
                </a:cubicBezTo>
                <a:cubicBezTo>
                  <a:pt x="2018665" y="1082040"/>
                  <a:pt x="1551305" y="1607820"/>
                  <a:pt x="1840865" y="1917700"/>
                </a:cubicBezTo>
                <a:cubicBezTo>
                  <a:pt x="2130425" y="2227580"/>
                  <a:pt x="2841625" y="1910080"/>
                  <a:pt x="3098165" y="2247900"/>
                </a:cubicBezTo>
                <a:cubicBezTo>
                  <a:pt x="3354705" y="2585720"/>
                  <a:pt x="2854325" y="3274060"/>
                  <a:pt x="3123565" y="3606800"/>
                </a:cubicBezTo>
                <a:cubicBezTo>
                  <a:pt x="3392805" y="3939540"/>
                  <a:pt x="4142105" y="3556000"/>
                  <a:pt x="4444365" y="3911600"/>
                </a:cubicBezTo>
                <a:cubicBezTo>
                  <a:pt x="4746625" y="4267200"/>
                  <a:pt x="4154805" y="5113020"/>
                  <a:pt x="4634865" y="5384800"/>
                </a:cubicBezTo>
                <a:cubicBezTo>
                  <a:pt x="5114925" y="5656580"/>
                  <a:pt x="6191885" y="5250180"/>
                  <a:pt x="6844665" y="5270500"/>
                </a:cubicBezTo>
                <a:cubicBezTo>
                  <a:pt x="7497445" y="5290820"/>
                  <a:pt x="8797925" y="5433060"/>
                  <a:pt x="7898765" y="5486400"/>
                </a:cubicBezTo>
                <a:cubicBezTo>
                  <a:pt x="6999605" y="5539740"/>
                  <a:pt x="4076065" y="5707380"/>
                  <a:pt x="2348865" y="5537200"/>
                </a:cubicBezTo>
              </a:path>
            </a:pathLst>
          </a:custGeom>
          <a:noFill/>
          <a:ln w="5080">
            <a:solidFill>
              <a:schemeClr val="bg1">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5" name="组合 84"/>
          <p:cNvGrpSpPr/>
          <p:nvPr/>
        </p:nvGrpSpPr>
        <p:grpSpPr>
          <a:xfrm>
            <a:off x="7739380" y="6358255"/>
            <a:ext cx="4124325" cy="143510"/>
            <a:chOff x="12188" y="10013"/>
            <a:chExt cx="6495" cy="226"/>
          </a:xfrm>
          <a:solidFill>
            <a:schemeClr val="bg1">
              <a:lumMod val="75000"/>
            </a:schemeClr>
          </a:solidFill>
        </p:grpSpPr>
        <p:sp>
          <p:nvSpPr>
            <p:cNvPr id="69" name="椭圆 68"/>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a:off x="17434" y="10030"/>
              <a:ext cx="192" cy="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p:cNvSpPr/>
            <p:nvPr/>
          </p:nvSpPr>
          <p:spPr>
            <a:xfrm>
              <a:off x="17937" y="10022"/>
              <a:ext cx="209" cy="2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18457" y="10013"/>
              <a:ext cx="226" cy="2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6" name="组合 85"/>
          <p:cNvGrpSpPr/>
          <p:nvPr/>
        </p:nvGrpSpPr>
        <p:grpSpPr>
          <a:xfrm flipH="1">
            <a:off x="325120" y="327660"/>
            <a:ext cx="4124325" cy="143510"/>
            <a:chOff x="12188" y="10013"/>
            <a:chExt cx="6495" cy="226"/>
          </a:xfrm>
          <a:solidFill>
            <a:schemeClr val="bg1">
              <a:lumMod val="75000"/>
            </a:schemeClr>
          </a:solidFill>
        </p:grpSpPr>
        <p:sp>
          <p:nvSpPr>
            <p:cNvPr id="87" name="椭圆 86"/>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椭圆 87"/>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椭圆 88"/>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椭圆 90"/>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椭圆 92"/>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椭圆 93"/>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椭圆 94"/>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椭圆 97"/>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椭圆 99"/>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椭圆 100"/>
            <p:cNvSpPr/>
            <p:nvPr/>
          </p:nvSpPr>
          <p:spPr>
            <a:xfrm>
              <a:off x="17434" y="10030"/>
              <a:ext cx="192" cy="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椭圆 101"/>
            <p:cNvSpPr/>
            <p:nvPr/>
          </p:nvSpPr>
          <p:spPr>
            <a:xfrm>
              <a:off x="17937" y="10022"/>
              <a:ext cx="209" cy="2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椭圆 102"/>
            <p:cNvSpPr/>
            <p:nvPr/>
          </p:nvSpPr>
          <p:spPr>
            <a:xfrm>
              <a:off x="18457" y="10013"/>
              <a:ext cx="226" cy="2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4" name="组合 103"/>
          <p:cNvGrpSpPr/>
          <p:nvPr/>
        </p:nvGrpSpPr>
        <p:grpSpPr>
          <a:xfrm>
            <a:off x="8726170" y="6062980"/>
            <a:ext cx="3133725" cy="111760"/>
            <a:chOff x="12188" y="10039"/>
            <a:chExt cx="4935" cy="176"/>
          </a:xfrm>
          <a:solidFill>
            <a:schemeClr val="bg1">
              <a:lumMod val="75000"/>
            </a:schemeClr>
          </a:solidFill>
        </p:grpSpPr>
        <p:sp>
          <p:nvSpPr>
            <p:cNvPr id="105" name="椭圆 104"/>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椭圆 105"/>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椭圆 109"/>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椭圆 110"/>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椭圆 111"/>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椭圆 113"/>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椭圆 116"/>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1" name="组合 120"/>
          <p:cNvGrpSpPr/>
          <p:nvPr/>
        </p:nvGrpSpPr>
        <p:grpSpPr>
          <a:xfrm flipH="1">
            <a:off x="346710" y="671830"/>
            <a:ext cx="3133725" cy="111760"/>
            <a:chOff x="12188" y="10039"/>
            <a:chExt cx="4935" cy="176"/>
          </a:xfrm>
          <a:solidFill>
            <a:schemeClr val="bg1">
              <a:lumMod val="75000"/>
            </a:schemeClr>
          </a:solidFill>
        </p:grpSpPr>
        <p:sp>
          <p:nvSpPr>
            <p:cNvPr id="122" name="椭圆 121"/>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椭圆 122"/>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椭圆 123"/>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椭圆 124"/>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椭圆 125"/>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椭圆 126"/>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椭圆 127"/>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椭圆 128"/>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椭圆 129"/>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椭圆 131"/>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椭圆 132"/>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椭圆 133"/>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5" name="组合 134"/>
          <p:cNvGrpSpPr/>
          <p:nvPr/>
        </p:nvGrpSpPr>
        <p:grpSpPr>
          <a:xfrm>
            <a:off x="-3258820" y="-12631420"/>
            <a:ext cx="6750000" cy="9043200"/>
            <a:chOff x="-6871" y="-1500"/>
            <a:chExt cx="15712" cy="21060"/>
          </a:xfrm>
        </p:grpSpPr>
        <p:sp>
          <p:nvSpPr>
            <p:cNvPr id="136" name="任意多边形 135"/>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645FE8">
                    <a:alpha val="20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任意多边形 136"/>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45FE8"/>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任意多边形 137"/>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645F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任意多边形 138"/>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434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椭圆 139"/>
            <p:cNvSpPr/>
            <p:nvPr/>
          </p:nvSpPr>
          <p:spPr>
            <a:xfrm>
              <a:off x="2901" y="4012"/>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椭圆 140"/>
            <p:cNvSpPr/>
            <p:nvPr/>
          </p:nvSpPr>
          <p:spPr>
            <a:xfrm>
              <a:off x="517" y="2608"/>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椭圆 141"/>
            <p:cNvSpPr/>
            <p:nvPr/>
          </p:nvSpPr>
          <p:spPr>
            <a:xfrm>
              <a:off x="1188" y="4012"/>
              <a:ext cx="164" cy="164"/>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椭圆 142"/>
            <p:cNvSpPr/>
            <p:nvPr/>
          </p:nvSpPr>
          <p:spPr>
            <a:xfrm>
              <a:off x="3550" y="5404"/>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椭圆 143"/>
            <p:cNvSpPr/>
            <p:nvPr/>
          </p:nvSpPr>
          <p:spPr>
            <a:xfrm>
              <a:off x="5201" y="8526"/>
              <a:ext cx="506" cy="506"/>
            </a:xfrm>
            <a:prstGeom prst="ellipse">
              <a:avLst/>
            </a:prstGeom>
            <a:solidFill>
              <a:srgbClr val="B3B1F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椭圆 144"/>
            <p:cNvSpPr/>
            <p:nvPr/>
          </p:nvSpPr>
          <p:spPr>
            <a:xfrm>
              <a:off x="7576" y="9754"/>
              <a:ext cx="332" cy="332"/>
            </a:xfrm>
            <a:prstGeom prst="ellipse">
              <a:avLst/>
            </a:prstGeom>
            <a:solidFill>
              <a:srgbClr val="9592E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椭圆 145"/>
            <p:cNvSpPr/>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椭圆 146"/>
            <p:cNvSpPr/>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椭圆 147"/>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椭圆 148"/>
            <p:cNvSpPr/>
            <p:nvPr/>
          </p:nvSpPr>
          <p:spPr>
            <a:xfrm>
              <a:off x="7357" y="8661"/>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0" name="组合 149"/>
          <p:cNvGrpSpPr/>
          <p:nvPr/>
        </p:nvGrpSpPr>
        <p:grpSpPr>
          <a:xfrm flipH="1" flipV="1">
            <a:off x="7752921" y="-17668875"/>
            <a:ext cx="6748574" cy="9044940"/>
            <a:chOff x="-6871" y="-1500"/>
            <a:chExt cx="15713" cy="21060"/>
          </a:xfrm>
        </p:grpSpPr>
        <p:sp>
          <p:nvSpPr>
            <p:cNvPr id="151" name="任意多边形 150"/>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645FE8">
                    <a:alpha val="20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任意多边形 151"/>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45FE8"/>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任意多边形 152"/>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645F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任意多边形 153"/>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434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椭圆 154"/>
            <p:cNvSpPr/>
            <p:nvPr/>
          </p:nvSpPr>
          <p:spPr>
            <a:xfrm>
              <a:off x="2901" y="4012"/>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椭圆 155"/>
            <p:cNvSpPr/>
            <p:nvPr/>
          </p:nvSpPr>
          <p:spPr>
            <a:xfrm>
              <a:off x="517" y="2608"/>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椭圆 156"/>
            <p:cNvSpPr/>
            <p:nvPr/>
          </p:nvSpPr>
          <p:spPr>
            <a:xfrm>
              <a:off x="1188" y="4012"/>
              <a:ext cx="164" cy="164"/>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椭圆 157"/>
            <p:cNvSpPr/>
            <p:nvPr/>
          </p:nvSpPr>
          <p:spPr>
            <a:xfrm>
              <a:off x="3550" y="5404"/>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椭圆 158"/>
            <p:cNvSpPr/>
            <p:nvPr/>
          </p:nvSpPr>
          <p:spPr>
            <a:xfrm>
              <a:off x="5201" y="8526"/>
              <a:ext cx="506" cy="506"/>
            </a:xfrm>
            <a:prstGeom prst="ellipse">
              <a:avLst/>
            </a:prstGeom>
            <a:solidFill>
              <a:srgbClr val="B3B1F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椭圆 159"/>
            <p:cNvSpPr/>
            <p:nvPr/>
          </p:nvSpPr>
          <p:spPr>
            <a:xfrm>
              <a:off x="7576" y="9754"/>
              <a:ext cx="332" cy="332"/>
            </a:xfrm>
            <a:prstGeom prst="ellipse">
              <a:avLst/>
            </a:prstGeom>
            <a:solidFill>
              <a:srgbClr val="9592E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椭圆 160"/>
            <p:cNvSpPr/>
            <p:nvPr/>
          </p:nvSpPr>
          <p:spPr>
            <a:xfrm>
              <a:off x="1973" y="10038"/>
              <a:ext cx="404" cy="404"/>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椭圆 161"/>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椭圆 162"/>
            <p:cNvSpPr/>
            <p:nvPr/>
          </p:nvSpPr>
          <p:spPr>
            <a:xfrm>
              <a:off x="7357" y="8661"/>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副标题 2"/>
          <p:cNvSpPr>
            <a:spLocks noGrp="1"/>
          </p:cNvSpPr>
          <p:nvPr>
            <p:ph type="subTitle" idx="1"/>
            <p:custDataLst>
              <p:tags r:id="rId2"/>
            </p:custDataLst>
          </p:nvPr>
        </p:nvSpPr>
        <p:spPr>
          <a:xfrm>
            <a:off x="174624" y="822325"/>
            <a:ext cx="9197975" cy="546100"/>
          </a:xfrm>
        </p:spPr>
        <p:txBody>
          <a:bodyPr>
            <a:noAutofit/>
          </a:bodyPr>
          <a:lstStyle/>
          <a:p>
            <a:pPr lvl="0" algn="ctr"/>
            <a:r>
              <a:rPr lang="en-US" altLang="zh-CN" b="1">
                <a:solidFill>
                  <a:schemeClr val="accent1">
                    <a:lumMod val="75000"/>
                  </a:schemeClr>
                </a:solidFill>
              </a:rPr>
              <a:t>CCSA and CF3 has </a:t>
            </a:r>
            <a:r>
              <a:rPr lang="en-GB" altLang="zh-CN" b="1">
                <a:solidFill>
                  <a:schemeClr val="accent1">
                    <a:lumMod val="75000"/>
                  </a:schemeClr>
                </a:solidFill>
              </a:rPr>
              <a:t>the pleasure of welcoming you to</a:t>
            </a:r>
          </a:p>
        </p:txBody>
      </p:sp>
      <p:sp>
        <p:nvSpPr>
          <p:cNvPr id="6" name="文本框 5"/>
          <p:cNvSpPr txBox="1"/>
          <p:nvPr/>
        </p:nvSpPr>
        <p:spPr>
          <a:xfrm>
            <a:off x="668655" y="1466215"/>
            <a:ext cx="10659745" cy="583565"/>
          </a:xfrm>
          <a:prstGeom prst="rect">
            <a:avLst/>
          </a:prstGeom>
          <a:noFill/>
        </p:spPr>
        <p:txBody>
          <a:bodyPr wrap="square" rtlCol="0">
            <a:spAutoFit/>
          </a:bodyPr>
          <a:lstStyle/>
          <a:p>
            <a:pPr algn="ctr"/>
            <a:r>
              <a:rPr lang="en-US" altLang="zh-CN" sz="3200" b="1">
                <a:sym typeface="+mn-ea"/>
              </a:rPr>
              <a:t>3GPP RAN2#127-bis, CT1#151, CT3#137 and CT4#125</a:t>
            </a:r>
            <a:r>
              <a:rPr lang="en-US" altLang="zh-CN" sz="3200" b="1"/>
              <a:t> </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2726690" y="908685"/>
            <a:ext cx="6353810" cy="5651500"/>
          </a:xfrm>
          <a:prstGeom prst="rect">
            <a:avLst/>
          </a:prstGeom>
          <a:ln>
            <a:solidFill>
              <a:schemeClr val="bg1">
                <a:lumMod val="50000"/>
              </a:schemeClr>
            </a:solidFill>
          </a:ln>
          <a:effectLst>
            <a:outerShdw blurRad="50800" dist="38100" dir="2700000" algn="tl" rotWithShape="0">
              <a:prstClr val="black">
                <a:alpha val="40000"/>
              </a:prstClr>
            </a:outerShdw>
          </a:effectLst>
        </p:spPr>
      </p:pic>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Hotel Location</a:t>
              </a: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pic>
        <p:nvPicPr>
          <p:cNvPr id="7" name="图片 6" descr="3b333634323633323bd7f8b1ea"/>
          <p:cNvPicPr>
            <a:picLocks noChangeAspect="1"/>
          </p:cNvPicPr>
          <p:nvPr>
            <p:custDataLst>
              <p:tags r:id="rId1"/>
            </p:custDataLst>
          </p:nvPr>
        </p:nvPicPr>
        <p:blipFill>
          <a:blip r:embed="rId4"/>
          <a:stretch>
            <a:fillRect/>
          </a:stretch>
        </p:blipFill>
        <p:spPr>
          <a:xfrm>
            <a:off x="4773295" y="3810635"/>
            <a:ext cx="419735" cy="41973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solidFill>
                    <a:schemeClr val="tx1"/>
                  </a:solidFill>
                  <a:latin typeface="微软雅黑" panose="020B0503020204020204" pitchFamily="34" charset="-122"/>
                  <a:ea typeface="微软雅黑" panose="020B0503020204020204" pitchFamily="34" charset="-122"/>
                  <a:sym typeface="+mn-ea"/>
                </a:rPr>
                <a:t>Meeting Room Allocation-MON</a:t>
              </a: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aphicFrame>
        <p:nvGraphicFramePr>
          <p:cNvPr id="4" name="表格 3"/>
          <p:cNvGraphicFramePr>
            <a:graphicFrameLocks noGrp="1"/>
          </p:cNvGraphicFramePr>
          <p:nvPr>
            <p:custDataLst>
              <p:tags r:id="rId2"/>
            </p:custDataLst>
            <p:extLst>
              <p:ext uri="{D42A27DB-BD31-4B8C-83A1-F6EECF244321}">
                <p14:modId xmlns:p14="http://schemas.microsoft.com/office/powerpoint/2010/main" val="2447170935"/>
              </p:ext>
            </p:extLst>
          </p:nvPr>
        </p:nvGraphicFramePr>
        <p:xfrm>
          <a:off x="646169" y="1020498"/>
          <a:ext cx="10971530" cy="4953029"/>
        </p:xfrm>
        <a:graphic>
          <a:graphicData uri="http://schemas.openxmlformats.org/drawingml/2006/table">
            <a:tbl>
              <a:tblPr firstRow="1" firstCol="1" bandRow="1">
                <a:tableStyleId>{5C22544A-7EE6-4342-B048-85BDC9FD1C3A}</a:tableStyleId>
              </a:tblPr>
              <a:tblGrid>
                <a:gridCol w="1260475">
                  <a:extLst>
                    <a:ext uri="{9D8B030D-6E8A-4147-A177-3AD203B41FA5}">
                      <a16:colId xmlns:a16="http://schemas.microsoft.com/office/drawing/2014/main" val="20000"/>
                    </a:ext>
                  </a:extLst>
                </a:gridCol>
                <a:gridCol w="2088235">
                  <a:extLst>
                    <a:ext uri="{9D8B030D-6E8A-4147-A177-3AD203B41FA5}">
                      <a16:colId xmlns:a16="http://schemas.microsoft.com/office/drawing/2014/main" val="20001"/>
                    </a:ext>
                  </a:extLst>
                </a:gridCol>
                <a:gridCol w="2829205">
                  <a:extLst>
                    <a:ext uri="{9D8B030D-6E8A-4147-A177-3AD203B41FA5}">
                      <a16:colId xmlns:a16="http://schemas.microsoft.com/office/drawing/2014/main" val="20002"/>
                    </a:ext>
                  </a:extLst>
                </a:gridCol>
                <a:gridCol w="4793615">
                  <a:extLst>
                    <a:ext uri="{9D8B030D-6E8A-4147-A177-3AD203B41FA5}">
                      <a16:colId xmlns:a16="http://schemas.microsoft.com/office/drawing/2014/main" val="20003"/>
                    </a:ext>
                  </a:extLst>
                </a:gridCol>
              </a:tblGrid>
              <a:tr h="404576">
                <a:tc>
                  <a:txBody>
                    <a:bodyPr/>
                    <a:lstStyle/>
                    <a:p>
                      <a:pPr algn="ctr">
                        <a:lnSpc>
                          <a:spcPct val="100000"/>
                        </a:lnSpc>
                        <a:spcAft>
                          <a:spcPts val="0"/>
                        </a:spcAft>
                      </a:pPr>
                      <a:r>
                        <a:rPr lang="en-US" sz="1800" kern="0">
                          <a:effectLst/>
                        </a:rPr>
                        <a:t>Date</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Time</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Event</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Function room/C</a:t>
                      </a:r>
                      <a:r>
                        <a:rPr lang="en-US" altLang="zh-CN" sz="1800" kern="0">
                          <a:effectLst/>
                        </a:rPr>
                        <a:t>apacity</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extLst>
                  <a:ext uri="{0D108BD9-81ED-4DB2-BD59-A6C34878D82A}">
                    <a16:rowId xmlns:a16="http://schemas.microsoft.com/office/drawing/2014/main" val="10000"/>
                  </a:ext>
                </a:extLst>
              </a:tr>
              <a:tr h="480817">
                <a:tc rowSpan="10">
                  <a:txBody>
                    <a:bodyPr/>
                    <a:lstStyle/>
                    <a:p>
                      <a:pPr algn="ctr">
                        <a:lnSpc>
                          <a:spcPct val="100000"/>
                        </a:lnSpc>
                        <a:spcAft>
                          <a:spcPts val="0"/>
                        </a:spcAft>
                      </a:pPr>
                      <a:r>
                        <a:rPr lang="en-US" altLang="en-GB" sz="1800" kern="0">
                          <a:effectLst/>
                          <a:sym typeface="+mn-ea"/>
                        </a:rPr>
                        <a:t>14</a:t>
                      </a:r>
                      <a:r>
                        <a:rPr lang="en-GB" sz="1800" kern="0" baseline="30000">
                          <a:effectLst/>
                          <a:sym typeface="+mn-ea"/>
                        </a:rPr>
                        <a:t>th</a:t>
                      </a:r>
                      <a:r>
                        <a:rPr lang="en-GB" sz="1800" kern="0">
                          <a:effectLst/>
                          <a:sym typeface="+mn-ea"/>
                        </a:rPr>
                        <a:t> </a:t>
                      </a:r>
                      <a:r>
                        <a:rPr lang="en-US" altLang="en-GB" sz="1800" kern="0">
                          <a:effectLst/>
                          <a:sym typeface="+mn-ea"/>
                        </a:rPr>
                        <a:t>Oct</a:t>
                      </a:r>
                      <a:r>
                        <a:rPr lang="en-US" sz="1800" kern="0">
                          <a:effectLst/>
                          <a:sym typeface="+mn-ea"/>
                        </a:rPr>
                        <a:t> </a:t>
                      </a:r>
                      <a:r>
                        <a:rPr lang="en-US" sz="1800" kern="0">
                          <a:effectLst/>
                        </a:rPr>
                        <a:t> </a:t>
                      </a:r>
                    </a:p>
                    <a:p>
                      <a:pPr algn="ctr">
                        <a:lnSpc>
                          <a:spcPct val="100000"/>
                        </a:lnSpc>
                        <a:spcAft>
                          <a:spcPts val="0"/>
                        </a:spcAft>
                      </a:pPr>
                      <a:r>
                        <a:rPr lang="en-US" altLang="zh-CN" sz="1800" kern="0">
                          <a:effectLst/>
                          <a:latin typeface="Calibri" panose="020F0502020204030204"/>
                          <a:ea typeface="宋体" panose="02010600030101010101" pitchFamily="2" charset="-122"/>
                          <a:cs typeface="Times New Roman" panose="02020603050405020304"/>
                        </a:rPr>
                        <a:t>(MON)</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solidFill>
                            <a:schemeClr val="tx1"/>
                          </a:solidFill>
                          <a:effectLst/>
                        </a:rPr>
                        <a:t>9:00-20:00</a:t>
                      </a:r>
                      <a:endParaRPr lang="zh-CN" sz="1800" kern="10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solidFill>
                            <a:schemeClr val="tx1"/>
                          </a:solidFill>
                          <a:effectLst/>
                        </a:rPr>
                        <a:t>CT1 - 1</a:t>
                      </a:r>
                    </a:p>
                  </a:txBody>
                  <a:tcPr marL="22802" marR="22802" marT="0" marB="0" anchor="ctr"/>
                </a:tc>
                <a:tc>
                  <a:txBody>
                    <a:bodyPr/>
                    <a:lstStyle/>
                    <a:p>
                      <a:pPr algn="ctr" fontAlgn="ctr"/>
                      <a:r>
                        <a:rPr lang="en-US" sz="1800" b="0" i="0" kern="0">
                          <a:solidFill>
                            <a:schemeClr val="tx1"/>
                          </a:solidFill>
                          <a:effectLst/>
                        </a:rPr>
                        <a:t>Theater Room(30F )/100</a:t>
                      </a:r>
                    </a:p>
                  </a:txBody>
                  <a:tcPr marL="9842" marR="9842" marT="9842" anchor="ctr"/>
                </a:tc>
                <a:extLst>
                  <a:ext uri="{0D108BD9-81ED-4DB2-BD59-A6C34878D82A}">
                    <a16:rowId xmlns:a16="http://schemas.microsoft.com/office/drawing/2014/main" val="10001"/>
                  </a:ext>
                </a:extLst>
              </a:tr>
              <a:tr h="404576">
                <a:tc vMerge="1">
                  <a:txBody>
                    <a:bodyPr/>
                    <a:lstStyle/>
                    <a:p>
                      <a:endParaRPr lang="zh-CN"/>
                    </a:p>
                  </a:txBody>
                  <a:tcPr/>
                </a:tc>
                <a:tc>
                  <a:txBody>
                    <a:bodyPr/>
                    <a:lstStyle/>
                    <a:p>
                      <a:pPr algn="ctr">
                        <a:lnSpc>
                          <a:spcPct val="100000"/>
                        </a:lnSpc>
                        <a:spcAft>
                          <a:spcPts val="0"/>
                        </a:spcAft>
                      </a:pPr>
                      <a:r>
                        <a:rPr lang="en-US" sz="1800" kern="0">
                          <a:solidFill>
                            <a:schemeClr val="tx1"/>
                          </a:solidFill>
                          <a:effectLst/>
                        </a:rPr>
                        <a:t>9:00-20:00</a:t>
                      </a:r>
                      <a:endParaRPr lang="zh-CN" sz="1800" kern="10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solidFill>
                            <a:schemeClr val="tx1"/>
                          </a:solidFill>
                          <a:effectLst/>
                        </a:rPr>
                        <a:t>CT1 - 2</a:t>
                      </a:r>
                    </a:p>
                  </a:txBody>
                  <a:tcPr marL="22802" marR="22802" marT="0" marB="0" anchor="ctr"/>
                </a:tc>
                <a:tc>
                  <a:txBody>
                    <a:bodyPr/>
                    <a:lstStyle/>
                    <a:p>
                      <a:pPr algn="ctr" fontAlgn="ctr"/>
                      <a:r>
                        <a:rPr lang="en-US" sz="1800" b="0" i="0" kern="0">
                          <a:solidFill>
                            <a:schemeClr val="tx1"/>
                          </a:solidFill>
                          <a:effectLst/>
                        </a:rPr>
                        <a:t>Jiao Tai Room(29F)/30</a:t>
                      </a:r>
                    </a:p>
                  </a:txBody>
                  <a:tcPr marL="9842" marR="9842" marT="9842" anchor="ctr"/>
                </a:tc>
                <a:extLst>
                  <a:ext uri="{0D108BD9-81ED-4DB2-BD59-A6C34878D82A}">
                    <a16:rowId xmlns:a16="http://schemas.microsoft.com/office/drawing/2014/main" val="10002"/>
                  </a:ext>
                </a:extLst>
              </a:tr>
              <a:tr h="405130">
                <a:tc vMerge="1">
                  <a:txBody>
                    <a:bodyPr/>
                    <a:lstStyle/>
                    <a:p>
                      <a:endParaRPr lang="zh-CN"/>
                    </a:p>
                  </a:txBody>
                  <a:tcPr/>
                </a:tc>
                <a:tc>
                  <a:txBody>
                    <a:bodyPr/>
                    <a:lstStyle/>
                    <a:p>
                      <a:pPr algn="ctr">
                        <a:lnSpc>
                          <a:spcPct val="100000"/>
                        </a:lnSpc>
                        <a:spcAft>
                          <a:spcPts val="0"/>
                        </a:spcAft>
                      </a:pPr>
                      <a:r>
                        <a:rPr lang="en-US" sz="1800" kern="0">
                          <a:solidFill>
                            <a:schemeClr val="tx1"/>
                          </a:solidFill>
                          <a:effectLst/>
                        </a:rPr>
                        <a:t>9:00-20:00</a:t>
                      </a:r>
                      <a:endParaRPr lang="zh-CN" sz="1800" kern="10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solidFill>
                            <a:schemeClr val="tx1"/>
                          </a:solidFill>
                          <a:effectLst/>
                        </a:rPr>
                        <a:t>CT3 - 1</a:t>
                      </a:r>
                    </a:p>
                  </a:txBody>
                  <a:tcPr marL="22802" marR="22802" marT="0" marB="0" anchor="ctr"/>
                </a:tc>
                <a:tc>
                  <a:txBody>
                    <a:bodyPr/>
                    <a:lstStyle/>
                    <a:p>
                      <a:pPr algn="ctr" fontAlgn="ctr"/>
                      <a:r>
                        <a:rPr lang="en-US" sz="1800" b="0" i="0" kern="0">
                          <a:solidFill>
                            <a:schemeClr val="tx1"/>
                          </a:solidFill>
                          <a:effectLst/>
                        </a:rPr>
                        <a:t>Acacia Room(3F)/60</a:t>
                      </a:r>
                    </a:p>
                  </a:txBody>
                  <a:tcPr marL="9842" marR="9842" marT="9842" anchor="ctr"/>
                </a:tc>
                <a:extLst>
                  <a:ext uri="{0D108BD9-81ED-4DB2-BD59-A6C34878D82A}">
                    <a16:rowId xmlns:a16="http://schemas.microsoft.com/office/drawing/2014/main" val="10003"/>
                  </a:ext>
                </a:extLst>
              </a:tr>
              <a:tr h="404576">
                <a:tc vMerge="1">
                  <a:txBody>
                    <a:bodyPr/>
                    <a:lstStyle/>
                    <a:p>
                      <a:endParaRPr lang="zh-CN"/>
                    </a:p>
                  </a:txBody>
                  <a:tcPr/>
                </a:tc>
                <a:tc>
                  <a:txBody>
                    <a:bodyPr/>
                    <a:lstStyle/>
                    <a:p>
                      <a:pPr algn="ctr">
                        <a:lnSpc>
                          <a:spcPct val="100000"/>
                        </a:lnSpc>
                        <a:spcAft>
                          <a:spcPts val="0"/>
                        </a:spcAft>
                      </a:pPr>
                      <a:r>
                        <a:rPr lang="en-US" sz="1800" kern="0">
                          <a:solidFill>
                            <a:schemeClr val="tx1"/>
                          </a:solidFill>
                          <a:effectLst/>
                        </a:rPr>
                        <a:t>9:00-20:00</a:t>
                      </a:r>
                      <a:endParaRPr lang="zh-CN" sz="1800" kern="10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solidFill>
                            <a:schemeClr val="tx1"/>
                          </a:solidFill>
                          <a:effectLst/>
                          <a:sym typeface="+mn-ea"/>
                        </a:rPr>
                        <a:t>CT3 - 2</a:t>
                      </a:r>
                      <a:endParaRPr lang="en-US" sz="1800" kern="0">
                        <a:solidFill>
                          <a:schemeClr val="tx1"/>
                        </a:solidFill>
                        <a:effectLst/>
                      </a:endParaRPr>
                    </a:p>
                  </a:txBody>
                  <a:tcPr marL="22802" marR="22802" marT="0" marB="0" anchor="ctr"/>
                </a:tc>
                <a:tc>
                  <a:txBody>
                    <a:bodyPr/>
                    <a:lstStyle/>
                    <a:p>
                      <a:pPr algn="ctr" fontAlgn="ctr"/>
                      <a:r>
                        <a:rPr lang="en-US" sz="1800" b="0" i="0" kern="0">
                          <a:solidFill>
                            <a:schemeClr val="tx1"/>
                          </a:solidFill>
                          <a:effectLst/>
                        </a:rPr>
                        <a:t>Sycamore Room(3F)/20</a:t>
                      </a:r>
                    </a:p>
                  </a:txBody>
                  <a:tcPr marL="9842" marR="9842" marT="9842" anchor="ctr"/>
                </a:tc>
                <a:extLst>
                  <a:ext uri="{0D108BD9-81ED-4DB2-BD59-A6C34878D82A}">
                    <a16:rowId xmlns:a16="http://schemas.microsoft.com/office/drawing/2014/main" val="10004"/>
                  </a:ext>
                </a:extLst>
              </a:tr>
              <a:tr h="404495">
                <a:tc vMerge="1">
                  <a:txBody>
                    <a:bodyPr/>
                    <a:lstStyle/>
                    <a:p>
                      <a:endParaRPr lang="zh-CN"/>
                    </a:p>
                  </a:txBody>
                  <a:tcPr/>
                </a:tc>
                <a:tc>
                  <a:txBody>
                    <a:bodyPr/>
                    <a:lstStyle/>
                    <a:p>
                      <a:pPr algn="ctr">
                        <a:lnSpc>
                          <a:spcPct val="100000"/>
                        </a:lnSpc>
                        <a:spcAft>
                          <a:spcPts val="0"/>
                        </a:spcAft>
                        <a:buNone/>
                      </a:pPr>
                      <a:r>
                        <a:rPr lang="en-US" sz="1800" kern="0">
                          <a:solidFill>
                            <a:schemeClr val="tx1"/>
                          </a:solidFill>
                          <a:effectLst/>
                          <a:sym typeface="+mn-ea"/>
                        </a:rPr>
                        <a:t>9:00-20:00</a:t>
                      </a:r>
                      <a:endParaRPr lang="zh-CN" altLang="en-US" sz="1800" kern="10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buNone/>
                      </a:pPr>
                      <a:r>
                        <a:rPr lang="en-US" sz="1800" kern="0">
                          <a:solidFill>
                            <a:schemeClr val="tx1"/>
                          </a:solidFill>
                          <a:effectLst/>
                        </a:rPr>
                        <a:t>CT4-Main Session</a:t>
                      </a:r>
                    </a:p>
                  </a:txBody>
                  <a:tcPr marL="22802" marR="22802" marT="0" marB="0" anchor="ctr"/>
                </a:tc>
                <a:tc>
                  <a:txBody>
                    <a:bodyPr/>
                    <a:lstStyle/>
                    <a:p>
                      <a:pPr algn="ctr" fontAlgn="ctr"/>
                      <a:r>
                        <a:rPr lang="en-US" sz="1800" b="0" i="0" kern="0">
                          <a:solidFill>
                            <a:schemeClr val="tx1"/>
                          </a:solidFill>
                          <a:effectLst/>
                        </a:rPr>
                        <a:t>Funtion Room(2F)/100</a:t>
                      </a:r>
                    </a:p>
                  </a:txBody>
                  <a:tcPr marL="9842" marR="9842" marT="9842" anchor="ctr"/>
                </a:tc>
                <a:extLst>
                  <a:ext uri="{0D108BD9-81ED-4DB2-BD59-A6C34878D82A}">
                    <a16:rowId xmlns:a16="http://schemas.microsoft.com/office/drawing/2014/main" val="10005"/>
                  </a:ext>
                </a:extLst>
              </a:tr>
              <a:tr h="404576">
                <a:tc vMerge="1">
                  <a:txBody>
                    <a:bodyPr/>
                    <a:lstStyle/>
                    <a:p>
                      <a:endParaRPr lang="zh-CN"/>
                    </a:p>
                  </a:txBody>
                  <a:tcPr/>
                </a:tc>
                <a:tc>
                  <a:txBody>
                    <a:bodyPr/>
                    <a:lstStyle/>
                    <a:p>
                      <a:pPr algn="ctr">
                        <a:spcAft>
                          <a:spcPts val="0"/>
                        </a:spcAft>
                        <a:buClrTx/>
                        <a:buSzTx/>
                        <a:buFontTx/>
                      </a:pPr>
                      <a:r>
                        <a:rPr lang="en-US" sz="1800" b="0" i="0" kern="0">
                          <a:solidFill>
                            <a:schemeClr val="tx1"/>
                          </a:solidFill>
                          <a:effectLst/>
                        </a:rPr>
                        <a:t>9:00-20:00</a:t>
                      </a:r>
                    </a:p>
                  </a:txBody>
                  <a:tcPr marL="9842" marR="9842" marT="9842" anchor="ctr"/>
                </a:tc>
                <a:tc>
                  <a:txBody>
                    <a:bodyPr/>
                    <a:lstStyle/>
                    <a:p>
                      <a:pPr algn="ctr">
                        <a:spcAft>
                          <a:spcPts val="0"/>
                        </a:spcAft>
                        <a:buClrTx/>
                        <a:buSzTx/>
                        <a:buFontTx/>
                      </a:pPr>
                      <a:r>
                        <a:rPr lang="en-US" sz="1800" b="0" i="0" kern="0">
                          <a:solidFill>
                            <a:schemeClr val="tx1"/>
                          </a:solidFill>
                          <a:effectLst/>
                        </a:rPr>
                        <a:t>RAN2-Main</a:t>
                      </a:r>
                    </a:p>
                  </a:txBody>
                  <a:tcPr marL="9842" marR="9842" marT="9842" anchor="ctr"/>
                </a:tc>
                <a:tc>
                  <a:txBody>
                    <a:bodyPr/>
                    <a:lstStyle/>
                    <a:p>
                      <a:pPr algn="ctr">
                        <a:spcAft>
                          <a:spcPts val="0"/>
                        </a:spcAft>
                        <a:buClrTx/>
                        <a:buSzTx/>
                        <a:buFontTx/>
                      </a:pPr>
                      <a:r>
                        <a:rPr lang="en-US" sz="1800" b="0" i="0" kern="0">
                          <a:solidFill>
                            <a:schemeClr val="tx1"/>
                          </a:solidFill>
                          <a:effectLst/>
                        </a:rPr>
                        <a:t>Fenghua Ballroom 1+2（3F）/350</a:t>
                      </a:r>
                    </a:p>
                  </a:txBody>
                  <a:tcPr marL="9842" marR="9842" marT="9842" anchor="ctr"/>
                </a:tc>
                <a:extLst>
                  <a:ext uri="{0D108BD9-81ED-4DB2-BD59-A6C34878D82A}">
                    <a16:rowId xmlns:a16="http://schemas.microsoft.com/office/drawing/2014/main" val="10006"/>
                  </a:ext>
                </a:extLst>
              </a:tr>
              <a:tr h="404576">
                <a:tc vMerge="1">
                  <a:txBody>
                    <a:bodyPr/>
                    <a:lstStyle/>
                    <a:p>
                      <a:endParaRPr lang="zh-CN"/>
                    </a:p>
                  </a:txBody>
                  <a:tcPr/>
                </a:tc>
                <a:tc>
                  <a:txBody>
                    <a:bodyPr/>
                    <a:lstStyle/>
                    <a:p>
                      <a:pPr algn="ctr">
                        <a:spcAft>
                          <a:spcPts val="0"/>
                        </a:spcAft>
                        <a:buClrTx/>
                        <a:buSzTx/>
                        <a:buFontTx/>
                      </a:pPr>
                      <a:r>
                        <a:rPr lang="en-US" sz="1800" b="0" i="0" kern="0">
                          <a:solidFill>
                            <a:schemeClr val="tx1"/>
                          </a:solidFill>
                          <a:effectLst/>
                        </a:rPr>
                        <a:t>9:00-20:00</a:t>
                      </a:r>
                    </a:p>
                  </a:txBody>
                  <a:tcPr marL="9842" marR="9842" marT="9842" anchor="ctr"/>
                </a:tc>
                <a:tc>
                  <a:txBody>
                    <a:bodyPr/>
                    <a:lstStyle/>
                    <a:p>
                      <a:pPr algn="ctr">
                        <a:spcAft>
                          <a:spcPts val="0"/>
                        </a:spcAft>
                        <a:buClrTx/>
                        <a:buSzTx/>
                        <a:buFontTx/>
                      </a:pPr>
                      <a:r>
                        <a:rPr lang="en-US" sz="1800" b="0" i="0" kern="0">
                          <a:solidFill>
                            <a:schemeClr val="tx1"/>
                          </a:solidFill>
                          <a:effectLst/>
                        </a:rPr>
                        <a:t>RAN2-Breakout 1</a:t>
                      </a:r>
                    </a:p>
                  </a:txBody>
                  <a:tcPr marL="9842" marR="9842" marT="9842" anchor="ctr"/>
                </a:tc>
                <a:tc>
                  <a:txBody>
                    <a:bodyPr/>
                    <a:lstStyle/>
                    <a:p>
                      <a:pPr algn="ctr">
                        <a:spcAft>
                          <a:spcPts val="0"/>
                        </a:spcAft>
                        <a:buClrTx/>
                        <a:buSzTx/>
                        <a:buFontTx/>
                      </a:pPr>
                      <a:r>
                        <a:rPr lang="en-US" sz="1800" b="0" i="0" kern="0">
                          <a:solidFill>
                            <a:schemeClr val="tx1"/>
                          </a:solidFill>
                          <a:effectLst/>
                        </a:rPr>
                        <a:t>Fenghua Ballroom 3（3F）/150</a:t>
                      </a:r>
                    </a:p>
                  </a:txBody>
                  <a:tcPr marL="9842" marR="9842" marT="9842" anchor="ctr"/>
                </a:tc>
                <a:extLst>
                  <a:ext uri="{0D108BD9-81ED-4DB2-BD59-A6C34878D82A}">
                    <a16:rowId xmlns:a16="http://schemas.microsoft.com/office/drawing/2014/main" val="10007"/>
                  </a:ext>
                </a:extLst>
              </a:tr>
              <a:tr h="404576">
                <a:tc vMerge="1">
                  <a:txBody>
                    <a:bodyPr/>
                    <a:lstStyle/>
                    <a:p>
                      <a:endParaRPr lang="zh-CN"/>
                    </a:p>
                  </a:txBody>
                  <a:tcPr/>
                </a:tc>
                <a:tc>
                  <a:txBody>
                    <a:bodyPr/>
                    <a:lstStyle/>
                    <a:p>
                      <a:pPr algn="ctr">
                        <a:spcAft>
                          <a:spcPts val="0"/>
                        </a:spcAft>
                        <a:buClrTx/>
                        <a:buSzTx/>
                        <a:buFontTx/>
                      </a:pPr>
                      <a:r>
                        <a:rPr lang="en-US" sz="1800" b="0" i="0" kern="0">
                          <a:solidFill>
                            <a:schemeClr val="tx1"/>
                          </a:solidFill>
                          <a:effectLst/>
                        </a:rPr>
                        <a:t>9:00-20:00</a:t>
                      </a:r>
                    </a:p>
                  </a:txBody>
                  <a:tcPr marL="9842" marR="9842" marT="9842" anchor="ctr"/>
                </a:tc>
                <a:tc>
                  <a:txBody>
                    <a:bodyPr/>
                    <a:lstStyle/>
                    <a:p>
                      <a:pPr algn="ctr">
                        <a:spcAft>
                          <a:spcPts val="0"/>
                        </a:spcAft>
                        <a:buClrTx/>
                        <a:buSzTx/>
                        <a:buFontTx/>
                      </a:pPr>
                      <a:r>
                        <a:rPr lang="en-US" sz="1800" b="0" i="0" kern="0">
                          <a:solidFill>
                            <a:schemeClr val="tx1"/>
                          </a:solidFill>
                          <a:effectLst/>
                        </a:rPr>
                        <a:t>RAN2-Breakout 2</a:t>
                      </a:r>
                    </a:p>
                  </a:txBody>
                  <a:tcPr marL="9842" marR="9842" marT="9842" anchor="ctr"/>
                </a:tc>
                <a:tc>
                  <a:txBody>
                    <a:bodyPr/>
                    <a:lstStyle/>
                    <a:p>
                      <a:pPr algn="ctr">
                        <a:spcAft>
                          <a:spcPts val="0"/>
                        </a:spcAft>
                        <a:buClrTx/>
                        <a:buSzTx/>
                        <a:buFontTx/>
                      </a:pPr>
                      <a:r>
                        <a:rPr lang="en-US" sz="1800" b="0" i="0" kern="0">
                          <a:solidFill>
                            <a:schemeClr val="tx1"/>
                          </a:solidFill>
                          <a:effectLst/>
                        </a:rPr>
                        <a:t>Maple Mahogany Willow Room(3F)/150</a:t>
                      </a:r>
                    </a:p>
                  </a:txBody>
                  <a:tcPr marL="9842" marR="9842" marT="9842" anchor="ctr"/>
                </a:tc>
                <a:extLst>
                  <a:ext uri="{0D108BD9-81ED-4DB2-BD59-A6C34878D82A}">
                    <a16:rowId xmlns:a16="http://schemas.microsoft.com/office/drawing/2014/main" val="10008"/>
                  </a:ext>
                </a:extLst>
              </a:tr>
              <a:tr h="404576">
                <a:tc vMerge="1">
                  <a:txBody>
                    <a:bodyPr/>
                    <a:lstStyle/>
                    <a:p>
                      <a:endParaRPr lang="zh-CN"/>
                    </a:p>
                  </a:txBody>
                  <a:tcPr/>
                </a:tc>
                <a:tc>
                  <a:txBody>
                    <a:bodyPr/>
                    <a:lstStyle/>
                    <a:p>
                      <a:pPr algn="ctr">
                        <a:spcAft>
                          <a:spcPts val="0"/>
                        </a:spcAft>
                        <a:buClrTx/>
                        <a:buSzTx/>
                        <a:buFontTx/>
                      </a:pPr>
                      <a:r>
                        <a:rPr lang="en-US" sz="1800" b="0" i="0" kern="0">
                          <a:solidFill>
                            <a:schemeClr val="tx1"/>
                          </a:solidFill>
                          <a:effectLst/>
                        </a:rPr>
                        <a:t>9:00-20:00</a:t>
                      </a:r>
                    </a:p>
                  </a:txBody>
                  <a:tcPr marL="9842" marR="9842" marT="9842" anchor="ctr"/>
                </a:tc>
                <a:tc>
                  <a:txBody>
                    <a:bodyPr/>
                    <a:lstStyle/>
                    <a:p>
                      <a:pPr algn="ctr">
                        <a:spcAft>
                          <a:spcPts val="0"/>
                        </a:spcAft>
                        <a:buClrTx/>
                        <a:buSzTx/>
                        <a:buFontTx/>
                      </a:pPr>
                      <a:r>
                        <a:rPr lang="en-US" sz="1800" b="0" i="0" kern="0">
                          <a:solidFill>
                            <a:schemeClr val="tx1"/>
                          </a:solidFill>
                          <a:effectLst/>
                        </a:rPr>
                        <a:t>RAN2-Breakout 3</a:t>
                      </a:r>
                    </a:p>
                  </a:txBody>
                  <a:tcPr marL="9842" marR="9842" marT="9842" anchor="ctr"/>
                </a:tc>
                <a:tc>
                  <a:txBody>
                    <a:bodyPr/>
                    <a:lstStyle/>
                    <a:p>
                      <a:pPr algn="ctr">
                        <a:spcAft>
                          <a:spcPts val="0"/>
                        </a:spcAft>
                        <a:buClrTx/>
                        <a:buSzTx/>
                        <a:buFontTx/>
                      </a:pPr>
                      <a:r>
                        <a:rPr lang="en-US" sz="1800" b="0" i="0" kern="0">
                          <a:solidFill>
                            <a:schemeClr val="tx1"/>
                          </a:solidFill>
                          <a:effectLst/>
                        </a:rPr>
                        <a:t>Birch Room（3F）/40</a:t>
                      </a:r>
                    </a:p>
                  </a:txBody>
                  <a:tcPr marL="9842" marR="9842" marT="9842" anchor="ctr"/>
                </a:tc>
                <a:extLst>
                  <a:ext uri="{0D108BD9-81ED-4DB2-BD59-A6C34878D82A}">
                    <a16:rowId xmlns:a16="http://schemas.microsoft.com/office/drawing/2014/main" val="10009"/>
                  </a:ext>
                </a:extLst>
              </a:tr>
              <a:tr h="830555">
                <a:tc vMerge="1">
                  <a:txBody>
                    <a:bodyPr/>
                    <a:lstStyle/>
                    <a:p>
                      <a:endParaRPr lang="zh-CN"/>
                    </a:p>
                  </a:txBody>
                  <a:tcPr/>
                </a:tc>
                <a:tc>
                  <a:txBody>
                    <a:bodyPr/>
                    <a:lstStyle/>
                    <a:p>
                      <a:pPr algn="ctr">
                        <a:lnSpc>
                          <a:spcPct val="100000"/>
                        </a:lnSpc>
                        <a:spcAft>
                          <a:spcPts val="0"/>
                        </a:spcAft>
                      </a:pPr>
                      <a:r>
                        <a:rPr lang="en-US" sz="1800" kern="0">
                          <a:effectLst/>
                        </a:rPr>
                        <a:t>10:30-11:00/</a:t>
                      </a:r>
                      <a:endParaRPr lang="zh-CN" altLang="en-US" sz="1800" kern="100">
                        <a:effectLst/>
                      </a:endParaRPr>
                    </a:p>
                    <a:p>
                      <a:pPr algn="ctr">
                        <a:lnSpc>
                          <a:spcPct val="100000"/>
                        </a:lnSpc>
                        <a:spcAft>
                          <a:spcPts val="0"/>
                        </a:spcAft>
                      </a:pPr>
                      <a:r>
                        <a:rPr lang="en-US" sz="1800" kern="0">
                          <a:effectLst/>
                          <a:sym typeface="+mn-ea"/>
                        </a:rPr>
                        <a:t>15:30-16:00(</a:t>
                      </a:r>
                      <a:r>
                        <a:rPr lang="en-US" altLang="zh-CN" sz="1800" kern="0">
                          <a:effectLst/>
                          <a:sym typeface="+mn-ea"/>
                        </a:rPr>
                        <a:t>CT)</a:t>
                      </a:r>
                      <a:endParaRPr lang="en-US" sz="1800" kern="0">
                        <a:effectLst/>
                        <a:sym typeface="+mn-ea"/>
                      </a:endParaRPr>
                    </a:p>
                    <a:p>
                      <a:pPr algn="ctr">
                        <a:lnSpc>
                          <a:spcPct val="100000"/>
                        </a:lnSpc>
                        <a:spcAft>
                          <a:spcPts val="0"/>
                        </a:spcAft>
                      </a:pPr>
                      <a:r>
                        <a:rPr lang="en-US" altLang="zh-CN" sz="1800" kern="0">
                          <a:effectLst/>
                          <a:sym typeface="+mn-ea"/>
                        </a:rPr>
                        <a:t>16:30-17:00(RAN2)</a:t>
                      </a:r>
                    </a:p>
                  </a:txBody>
                  <a:tcPr marL="22802" marR="22802" marT="0" marB="0" anchor="ctr"/>
                </a:tc>
                <a:tc>
                  <a:txBody>
                    <a:bodyPr/>
                    <a:lstStyle/>
                    <a:p>
                      <a:pPr algn="ctr">
                        <a:lnSpc>
                          <a:spcPct val="100000"/>
                        </a:lnSpc>
                        <a:spcAft>
                          <a:spcPts val="0"/>
                        </a:spcAft>
                      </a:pPr>
                      <a:r>
                        <a:rPr lang="en-US" sz="1800" kern="0">
                          <a:effectLst/>
                        </a:rPr>
                        <a:t>Coffee Break</a:t>
                      </a:r>
                      <a:endParaRPr lang="zh-CN" altLang="en-US"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1200">
                          <a:solidFill>
                            <a:schemeClr val="dk1"/>
                          </a:solidFill>
                          <a:effectLst/>
                          <a:latin typeface="+mn-lt"/>
                          <a:ea typeface="+mn-ea"/>
                          <a:cs typeface="+mn-cs"/>
                        </a:rPr>
                        <a:t>Foyer</a:t>
                      </a:r>
                      <a:endParaRPr lang="zh-CN" altLang="en-US" sz="1800" kern="100">
                        <a:effectLst/>
                        <a:latin typeface="Calibri" panose="020F0502020204030204"/>
                        <a:ea typeface="宋体" panose="02010600030101010101" pitchFamily="2" charset="-122"/>
                        <a:cs typeface="Times New Roman" panose="02020603050405020304"/>
                      </a:endParaRPr>
                    </a:p>
                  </a:txBody>
                  <a:tcPr marL="22802" marR="22802" marT="0" marB="0" anchor="ctr"/>
                </a:tc>
                <a:extLst>
                  <a:ext uri="{0D108BD9-81ED-4DB2-BD59-A6C34878D82A}">
                    <a16:rowId xmlns:a16="http://schemas.microsoft.com/office/drawing/2014/main" val="10010"/>
                  </a:ext>
                </a:extLst>
              </a:tr>
            </a:tbl>
          </a:graphicData>
        </a:graphic>
      </p:graphicFrame>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solidFill>
                    <a:schemeClr val="tx1"/>
                  </a:solidFill>
                  <a:latin typeface="微软雅黑" panose="020B0503020204020204" pitchFamily="34" charset="-122"/>
                  <a:ea typeface="微软雅黑" panose="020B0503020204020204" pitchFamily="34" charset="-122"/>
                  <a:sym typeface="+mn-ea"/>
                </a:rPr>
                <a:t>Meeting Room Allocation-TUE</a:t>
              </a: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aphicFrame>
        <p:nvGraphicFramePr>
          <p:cNvPr id="4" name="表格 3"/>
          <p:cNvGraphicFramePr>
            <a:graphicFrameLocks noGrp="1"/>
          </p:cNvGraphicFramePr>
          <p:nvPr>
            <p:custDataLst>
              <p:tags r:id="rId2"/>
            </p:custDataLst>
            <p:extLst>
              <p:ext uri="{D42A27DB-BD31-4B8C-83A1-F6EECF244321}">
                <p14:modId xmlns:p14="http://schemas.microsoft.com/office/powerpoint/2010/main" val="22838696"/>
              </p:ext>
            </p:extLst>
          </p:nvPr>
        </p:nvGraphicFramePr>
        <p:xfrm>
          <a:off x="698500" y="833120"/>
          <a:ext cx="10870565" cy="5761990"/>
        </p:xfrm>
        <a:graphic>
          <a:graphicData uri="http://schemas.openxmlformats.org/drawingml/2006/table">
            <a:tbl>
              <a:tblPr firstRow="1" firstCol="1" bandRow="1">
                <a:tableStyleId>{5C22544A-7EE6-4342-B048-85BDC9FD1C3A}</a:tableStyleId>
              </a:tblPr>
              <a:tblGrid>
                <a:gridCol w="1346200">
                  <a:extLst>
                    <a:ext uri="{9D8B030D-6E8A-4147-A177-3AD203B41FA5}">
                      <a16:colId xmlns:a16="http://schemas.microsoft.com/office/drawing/2014/main" val="20000"/>
                    </a:ext>
                  </a:extLst>
                </a:gridCol>
                <a:gridCol w="2070735">
                  <a:extLst>
                    <a:ext uri="{9D8B030D-6E8A-4147-A177-3AD203B41FA5}">
                      <a16:colId xmlns:a16="http://schemas.microsoft.com/office/drawing/2014/main" val="20001"/>
                    </a:ext>
                  </a:extLst>
                </a:gridCol>
                <a:gridCol w="3180080">
                  <a:extLst>
                    <a:ext uri="{9D8B030D-6E8A-4147-A177-3AD203B41FA5}">
                      <a16:colId xmlns:a16="http://schemas.microsoft.com/office/drawing/2014/main" val="20002"/>
                    </a:ext>
                  </a:extLst>
                </a:gridCol>
                <a:gridCol w="4273550">
                  <a:extLst>
                    <a:ext uri="{9D8B030D-6E8A-4147-A177-3AD203B41FA5}">
                      <a16:colId xmlns:a16="http://schemas.microsoft.com/office/drawing/2014/main" val="20003"/>
                    </a:ext>
                  </a:extLst>
                </a:gridCol>
              </a:tblGrid>
              <a:tr h="436880">
                <a:tc>
                  <a:txBody>
                    <a:bodyPr/>
                    <a:lstStyle/>
                    <a:p>
                      <a:pPr algn="ctr">
                        <a:lnSpc>
                          <a:spcPct val="100000"/>
                        </a:lnSpc>
                        <a:spcAft>
                          <a:spcPts val="0"/>
                        </a:spcAft>
                      </a:pPr>
                      <a:r>
                        <a:rPr lang="en-US" sz="1800" kern="0">
                          <a:effectLst/>
                        </a:rPr>
                        <a:t>Date</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Time</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Event</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Function room/Capacity</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extLst>
                  <a:ext uri="{0D108BD9-81ED-4DB2-BD59-A6C34878D82A}">
                    <a16:rowId xmlns:a16="http://schemas.microsoft.com/office/drawing/2014/main" val="10000"/>
                  </a:ext>
                </a:extLst>
              </a:tr>
              <a:tr h="436245">
                <a:tc rowSpan="11">
                  <a:txBody>
                    <a:bodyPr/>
                    <a:lstStyle/>
                    <a:p>
                      <a:pPr algn="ctr">
                        <a:lnSpc>
                          <a:spcPct val="100000"/>
                        </a:lnSpc>
                        <a:spcAft>
                          <a:spcPts val="0"/>
                        </a:spcAft>
                      </a:pPr>
                      <a:r>
                        <a:rPr lang="en-US" altLang="en-GB" sz="1800" kern="0">
                          <a:effectLst/>
                          <a:sym typeface="+mn-ea"/>
                        </a:rPr>
                        <a:t>15</a:t>
                      </a:r>
                      <a:r>
                        <a:rPr lang="en-GB" sz="1800" kern="0" baseline="30000">
                          <a:effectLst/>
                          <a:sym typeface="+mn-ea"/>
                        </a:rPr>
                        <a:t>th</a:t>
                      </a:r>
                      <a:r>
                        <a:rPr lang="en-GB" sz="1800" kern="0">
                          <a:effectLst/>
                          <a:sym typeface="+mn-ea"/>
                        </a:rPr>
                        <a:t> </a:t>
                      </a:r>
                      <a:r>
                        <a:rPr lang="en-US" altLang="en-GB" sz="1800" kern="0">
                          <a:effectLst/>
                          <a:sym typeface="+mn-ea"/>
                        </a:rPr>
                        <a:t>Oct</a:t>
                      </a:r>
                      <a:r>
                        <a:rPr lang="en-US" sz="1800" kern="0">
                          <a:effectLst/>
                          <a:sym typeface="+mn-ea"/>
                        </a:rPr>
                        <a:t>  </a:t>
                      </a:r>
                      <a:r>
                        <a:rPr lang="en-US" sz="1800" kern="0">
                          <a:effectLst/>
                        </a:rPr>
                        <a:t> </a:t>
                      </a:r>
                    </a:p>
                    <a:p>
                      <a:pPr algn="ctr">
                        <a:lnSpc>
                          <a:spcPct val="100000"/>
                        </a:lnSpc>
                        <a:spcAft>
                          <a:spcPts val="0"/>
                        </a:spcAft>
                      </a:pPr>
                      <a:r>
                        <a:rPr lang="en-US" altLang="zh-CN" sz="1800" kern="0">
                          <a:effectLst/>
                          <a:latin typeface="Calibri" panose="020F0502020204030204"/>
                          <a:ea typeface="宋体" panose="02010600030101010101" pitchFamily="2" charset="-122"/>
                          <a:cs typeface="Times New Roman" panose="02020603050405020304"/>
                        </a:rPr>
                        <a:t>(TUE)</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spcAft>
                          <a:spcPts val="0"/>
                        </a:spcAft>
                        <a:buClrTx/>
                        <a:buSzTx/>
                        <a:buFontTx/>
                        <a:buNone/>
                      </a:pPr>
                      <a:r>
                        <a:rPr lang="en-US" altLang="zh-CN" sz="1800" b="0">
                          <a:solidFill>
                            <a:schemeClr val="tx1"/>
                          </a:solidFill>
                          <a:effectLst/>
                        </a:rPr>
                        <a:t>8:00-20:00</a:t>
                      </a:r>
                    </a:p>
                  </a:txBody>
                  <a:tcPr marL="12700" marR="12700" marT="12700" anchor="b"/>
                </a:tc>
                <a:tc>
                  <a:txBody>
                    <a:bodyPr/>
                    <a:lstStyle/>
                    <a:p>
                      <a:pPr algn="ctr">
                        <a:lnSpc>
                          <a:spcPct val="100000"/>
                        </a:lnSpc>
                        <a:spcAft>
                          <a:spcPts val="0"/>
                        </a:spcAft>
                        <a:buClrTx/>
                        <a:buSzTx/>
                        <a:buFontTx/>
                      </a:pPr>
                      <a:r>
                        <a:rPr lang="en-US" altLang="zh-CN" sz="1800">
                          <a:solidFill>
                            <a:schemeClr val="tx1"/>
                          </a:solidFill>
                          <a:effectLst/>
                        </a:rPr>
                        <a:t>CT1 - 1</a:t>
                      </a:r>
                    </a:p>
                  </a:txBody>
                  <a:tcPr marL="22802" marR="22802" marT="0" marB="0" anchor="ctr"/>
                </a:tc>
                <a:tc>
                  <a:txBody>
                    <a:bodyPr/>
                    <a:lstStyle/>
                    <a:p>
                      <a:pPr algn="ctr" fontAlgn="ctr"/>
                      <a:r>
                        <a:rPr lang="en-US" altLang="zh-CN" sz="1800" b="0" i="0">
                          <a:solidFill>
                            <a:schemeClr val="tx1"/>
                          </a:solidFill>
                          <a:effectLst/>
                        </a:rPr>
                        <a:t>Theater Room(30F )/100</a:t>
                      </a:r>
                    </a:p>
                  </a:txBody>
                  <a:tcPr marL="9842" marR="9842" marT="9842" anchor="ctr"/>
                </a:tc>
                <a:extLst>
                  <a:ext uri="{0D108BD9-81ED-4DB2-BD59-A6C34878D82A}">
                    <a16:rowId xmlns:a16="http://schemas.microsoft.com/office/drawing/2014/main" val="10001"/>
                  </a:ext>
                </a:extLst>
              </a:tr>
              <a:tr h="436880">
                <a:tc vMerge="1">
                  <a:txBody>
                    <a:bodyPr/>
                    <a:lstStyle/>
                    <a:p>
                      <a:endParaRPr lang="zh-CN"/>
                    </a:p>
                  </a:txBody>
                  <a:tcPr/>
                </a:tc>
                <a:tc>
                  <a:txBody>
                    <a:bodyPr/>
                    <a:lstStyle/>
                    <a:p>
                      <a:pPr algn="ctr">
                        <a:spcAft>
                          <a:spcPts val="0"/>
                        </a:spcAft>
                        <a:buClrTx/>
                        <a:buSzTx/>
                        <a:buFontTx/>
                        <a:buNone/>
                      </a:pPr>
                      <a:r>
                        <a:rPr lang="en-US" altLang="zh-CN" sz="1800" b="0">
                          <a:solidFill>
                            <a:schemeClr val="tx1"/>
                          </a:solidFill>
                          <a:effectLst/>
                        </a:rPr>
                        <a:t>8:00-20:00</a:t>
                      </a:r>
                    </a:p>
                  </a:txBody>
                  <a:tcPr marL="12700" marR="12700" marT="12700" anchor="b"/>
                </a:tc>
                <a:tc>
                  <a:txBody>
                    <a:bodyPr/>
                    <a:lstStyle/>
                    <a:p>
                      <a:pPr algn="ctr">
                        <a:lnSpc>
                          <a:spcPct val="100000"/>
                        </a:lnSpc>
                        <a:spcAft>
                          <a:spcPts val="0"/>
                        </a:spcAft>
                        <a:buClrTx/>
                        <a:buSzTx/>
                        <a:buFontTx/>
                      </a:pPr>
                      <a:r>
                        <a:rPr lang="en-US" altLang="zh-CN" sz="1800">
                          <a:solidFill>
                            <a:schemeClr val="tx1"/>
                          </a:solidFill>
                          <a:effectLst/>
                        </a:rPr>
                        <a:t>CT1 - 2</a:t>
                      </a:r>
                    </a:p>
                  </a:txBody>
                  <a:tcPr marL="22802" marR="22802" marT="0" marB="0" anchor="ctr"/>
                </a:tc>
                <a:tc>
                  <a:txBody>
                    <a:bodyPr/>
                    <a:lstStyle/>
                    <a:p>
                      <a:pPr algn="ctr" fontAlgn="ctr"/>
                      <a:r>
                        <a:rPr lang="en-US" altLang="zh-CN" sz="1800" b="0" i="0">
                          <a:solidFill>
                            <a:schemeClr val="tx1"/>
                          </a:solidFill>
                          <a:effectLst/>
                        </a:rPr>
                        <a:t>Jiao Tai Room(29F)/30</a:t>
                      </a:r>
                    </a:p>
                  </a:txBody>
                  <a:tcPr marL="9842" marR="9842" marT="9842" anchor="ctr"/>
                </a:tc>
                <a:extLst>
                  <a:ext uri="{0D108BD9-81ED-4DB2-BD59-A6C34878D82A}">
                    <a16:rowId xmlns:a16="http://schemas.microsoft.com/office/drawing/2014/main" val="10002"/>
                  </a:ext>
                </a:extLst>
              </a:tr>
              <a:tr h="436880">
                <a:tc vMerge="1">
                  <a:txBody>
                    <a:bodyPr/>
                    <a:lstStyle/>
                    <a:p>
                      <a:endParaRPr lang="zh-CN"/>
                    </a:p>
                  </a:txBody>
                  <a:tcPr/>
                </a:tc>
                <a:tc>
                  <a:txBody>
                    <a:bodyPr/>
                    <a:lstStyle/>
                    <a:p>
                      <a:pPr algn="ctr">
                        <a:spcAft>
                          <a:spcPts val="0"/>
                        </a:spcAft>
                        <a:buClrTx/>
                        <a:buSzTx/>
                        <a:buFontTx/>
                        <a:buNone/>
                      </a:pPr>
                      <a:r>
                        <a:rPr lang="en-US" altLang="zh-CN" sz="1800" b="0">
                          <a:solidFill>
                            <a:schemeClr val="tx1"/>
                          </a:solidFill>
                          <a:effectLst/>
                        </a:rPr>
                        <a:t>8:00-20:00</a:t>
                      </a:r>
                    </a:p>
                  </a:txBody>
                  <a:tcPr marL="12700" marR="12700" marT="12700" anchor="b"/>
                </a:tc>
                <a:tc>
                  <a:txBody>
                    <a:bodyPr/>
                    <a:lstStyle/>
                    <a:p>
                      <a:pPr algn="ctr">
                        <a:lnSpc>
                          <a:spcPct val="100000"/>
                        </a:lnSpc>
                        <a:spcAft>
                          <a:spcPts val="0"/>
                        </a:spcAft>
                        <a:buClrTx/>
                        <a:buSzTx/>
                        <a:buFontTx/>
                      </a:pPr>
                      <a:r>
                        <a:rPr lang="en-US" altLang="zh-CN" sz="1800">
                          <a:solidFill>
                            <a:schemeClr val="tx1"/>
                          </a:solidFill>
                          <a:effectLst/>
                        </a:rPr>
                        <a:t>CT3 - 1</a:t>
                      </a:r>
                    </a:p>
                  </a:txBody>
                  <a:tcPr marL="22802" marR="22802" marT="0" marB="0" anchor="ctr"/>
                </a:tc>
                <a:tc>
                  <a:txBody>
                    <a:bodyPr/>
                    <a:lstStyle/>
                    <a:p>
                      <a:pPr algn="ctr" fontAlgn="ctr"/>
                      <a:r>
                        <a:rPr lang="en-US" altLang="zh-CN" sz="1800" b="0" i="0">
                          <a:solidFill>
                            <a:schemeClr val="tx1"/>
                          </a:solidFill>
                          <a:effectLst/>
                        </a:rPr>
                        <a:t>Acacia Room(3F)/60</a:t>
                      </a:r>
                    </a:p>
                  </a:txBody>
                  <a:tcPr marL="9842" marR="9842" marT="9842" anchor="ctr"/>
                </a:tc>
                <a:extLst>
                  <a:ext uri="{0D108BD9-81ED-4DB2-BD59-A6C34878D82A}">
                    <a16:rowId xmlns:a16="http://schemas.microsoft.com/office/drawing/2014/main" val="10003"/>
                  </a:ext>
                </a:extLst>
              </a:tr>
              <a:tr h="436880">
                <a:tc vMerge="1">
                  <a:txBody>
                    <a:bodyPr/>
                    <a:lstStyle/>
                    <a:p>
                      <a:endParaRPr lang="zh-CN"/>
                    </a:p>
                  </a:txBody>
                  <a:tcPr/>
                </a:tc>
                <a:tc>
                  <a:txBody>
                    <a:bodyPr/>
                    <a:lstStyle/>
                    <a:p>
                      <a:pPr algn="ctr">
                        <a:spcAft>
                          <a:spcPts val="0"/>
                        </a:spcAft>
                        <a:buClrTx/>
                        <a:buSzTx/>
                        <a:buFontTx/>
                        <a:buNone/>
                      </a:pPr>
                      <a:r>
                        <a:rPr lang="en-US" altLang="zh-CN" sz="1800" b="0">
                          <a:solidFill>
                            <a:schemeClr val="tx1"/>
                          </a:solidFill>
                          <a:effectLst/>
                        </a:rPr>
                        <a:t>8:00-20:00</a:t>
                      </a:r>
                    </a:p>
                  </a:txBody>
                  <a:tcPr marL="12700" marR="12700" marT="12700" anchor="b"/>
                </a:tc>
                <a:tc>
                  <a:txBody>
                    <a:bodyPr/>
                    <a:lstStyle/>
                    <a:p>
                      <a:pPr algn="ctr">
                        <a:lnSpc>
                          <a:spcPct val="100000"/>
                        </a:lnSpc>
                        <a:spcAft>
                          <a:spcPts val="0"/>
                        </a:spcAft>
                        <a:buClrTx/>
                        <a:buSzTx/>
                        <a:buFontTx/>
                      </a:pPr>
                      <a:r>
                        <a:rPr lang="en-US" altLang="zh-CN" sz="1800">
                          <a:solidFill>
                            <a:schemeClr val="tx1"/>
                          </a:solidFill>
                          <a:effectLst/>
                          <a:sym typeface="+mn-ea"/>
                        </a:rPr>
                        <a:t>CT3 - 2</a:t>
                      </a:r>
                      <a:endParaRPr lang="en-US" altLang="zh-CN" sz="1800">
                        <a:solidFill>
                          <a:schemeClr val="tx1"/>
                        </a:solidFill>
                        <a:effectLst/>
                      </a:endParaRPr>
                    </a:p>
                  </a:txBody>
                  <a:tcPr marL="22802" marR="22802" marT="0" marB="0" anchor="ctr"/>
                </a:tc>
                <a:tc>
                  <a:txBody>
                    <a:bodyPr/>
                    <a:lstStyle/>
                    <a:p>
                      <a:pPr algn="ctr" fontAlgn="ctr"/>
                      <a:r>
                        <a:rPr lang="en-US" altLang="zh-CN" sz="1800" b="0" i="0">
                          <a:solidFill>
                            <a:schemeClr val="tx1"/>
                          </a:solidFill>
                          <a:effectLst/>
                        </a:rPr>
                        <a:t>Sycamore Room(3F)/20</a:t>
                      </a:r>
                    </a:p>
                  </a:txBody>
                  <a:tcPr marL="9842" marR="9842" marT="9842" anchor="ctr"/>
                </a:tc>
                <a:extLst>
                  <a:ext uri="{0D108BD9-81ED-4DB2-BD59-A6C34878D82A}">
                    <a16:rowId xmlns:a16="http://schemas.microsoft.com/office/drawing/2014/main" val="10004"/>
                  </a:ext>
                </a:extLst>
              </a:tr>
              <a:tr h="436880">
                <a:tc vMerge="1">
                  <a:txBody>
                    <a:bodyPr/>
                    <a:lstStyle/>
                    <a:p>
                      <a:endParaRPr lang="zh-CN"/>
                    </a:p>
                  </a:txBody>
                  <a:tcPr/>
                </a:tc>
                <a:tc>
                  <a:txBody>
                    <a:bodyPr/>
                    <a:lstStyle/>
                    <a:p>
                      <a:pPr algn="ctr">
                        <a:spcAft>
                          <a:spcPts val="0"/>
                        </a:spcAft>
                        <a:buClrTx/>
                        <a:buSzTx/>
                        <a:buFontTx/>
                        <a:buNone/>
                      </a:pPr>
                      <a:r>
                        <a:rPr lang="en-US" altLang="zh-CN" sz="1800" b="0">
                          <a:solidFill>
                            <a:schemeClr val="tx1"/>
                          </a:solidFill>
                          <a:effectLst/>
                        </a:rPr>
                        <a:t>8:00-19:00</a:t>
                      </a:r>
                    </a:p>
                  </a:txBody>
                  <a:tcPr marL="12700" marR="12700" marT="12700" anchor="b"/>
                </a:tc>
                <a:tc>
                  <a:txBody>
                    <a:bodyPr/>
                    <a:lstStyle/>
                    <a:p>
                      <a:pPr algn="ctr">
                        <a:lnSpc>
                          <a:spcPct val="100000"/>
                        </a:lnSpc>
                        <a:spcAft>
                          <a:spcPts val="0"/>
                        </a:spcAft>
                        <a:buClrTx/>
                        <a:buSzTx/>
                        <a:buFontTx/>
                        <a:buNone/>
                      </a:pPr>
                      <a:r>
                        <a:rPr lang="en-US" altLang="zh-CN" sz="1800">
                          <a:solidFill>
                            <a:schemeClr val="tx1"/>
                          </a:solidFill>
                          <a:effectLst/>
                        </a:rPr>
                        <a:t>CT4-Main Session</a:t>
                      </a:r>
                    </a:p>
                  </a:txBody>
                  <a:tcPr marL="22802" marR="22802" marT="0" marB="0" anchor="ctr"/>
                </a:tc>
                <a:tc>
                  <a:txBody>
                    <a:bodyPr/>
                    <a:lstStyle/>
                    <a:p>
                      <a:pPr algn="ctr" fontAlgn="ctr"/>
                      <a:r>
                        <a:rPr lang="en-US" altLang="zh-CN" sz="1800" b="0" i="0">
                          <a:solidFill>
                            <a:schemeClr val="tx1"/>
                          </a:solidFill>
                          <a:effectLst/>
                        </a:rPr>
                        <a:t>Funtion Room(2F)100</a:t>
                      </a:r>
                    </a:p>
                  </a:txBody>
                  <a:tcPr marL="9842" marR="9842" marT="9842" anchor="ctr"/>
                </a:tc>
                <a:extLst>
                  <a:ext uri="{0D108BD9-81ED-4DB2-BD59-A6C34878D82A}">
                    <a16:rowId xmlns:a16="http://schemas.microsoft.com/office/drawing/2014/main" val="10005"/>
                  </a:ext>
                </a:extLst>
              </a:tr>
              <a:tr h="436245">
                <a:tc vMerge="1">
                  <a:txBody>
                    <a:bodyPr/>
                    <a:lstStyle/>
                    <a:p>
                      <a:endParaRPr lang="zh-CN"/>
                    </a:p>
                  </a:txBody>
                  <a:tcPr/>
                </a:tc>
                <a:tc>
                  <a:txBody>
                    <a:bodyPr/>
                    <a:lstStyle/>
                    <a:p>
                      <a:pPr algn="ctr">
                        <a:spcAft>
                          <a:spcPts val="0"/>
                        </a:spcAft>
                        <a:buClrTx/>
                        <a:buSzTx/>
                        <a:buFontTx/>
                        <a:buNone/>
                      </a:pPr>
                      <a:r>
                        <a:rPr lang="en-US" altLang="zh-CN" sz="1800" b="0">
                          <a:solidFill>
                            <a:schemeClr val="tx1"/>
                          </a:solidFill>
                          <a:effectLst/>
                        </a:rPr>
                        <a:t>8:00-19:00</a:t>
                      </a:r>
                    </a:p>
                  </a:txBody>
                  <a:tcPr marL="12700" marR="12700" marT="12700" anchor="b"/>
                </a:tc>
                <a:tc>
                  <a:txBody>
                    <a:bodyPr/>
                    <a:lstStyle/>
                    <a:p>
                      <a:pPr algn="ctr">
                        <a:spcAft>
                          <a:spcPts val="0"/>
                        </a:spcAft>
                        <a:buClrTx/>
                        <a:buSzTx/>
                        <a:buFontTx/>
                        <a:buNone/>
                      </a:pPr>
                      <a:r>
                        <a:rPr lang="en-US" altLang="zh-CN" sz="1800" b="0">
                          <a:solidFill>
                            <a:schemeClr val="tx1"/>
                          </a:solidFill>
                          <a:effectLst/>
                        </a:rPr>
                        <a:t>CT4-Breakout</a:t>
                      </a:r>
                    </a:p>
                  </a:txBody>
                  <a:tcPr marL="12700" marR="12700" marT="12700" anchor="b"/>
                </a:tc>
                <a:tc>
                  <a:txBody>
                    <a:bodyPr/>
                    <a:lstStyle/>
                    <a:p>
                      <a:pPr algn="ctr" fontAlgn="ctr"/>
                      <a:r>
                        <a:rPr lang="en-US" altLang="zh-CN" sz="1800" b="0" i="0">
                          <a:solidFill>
                            <a:schemeClr val="tx1"/>
                          </a:solidFill>
                          <a:effectLst/>
                        </a:rPr>
                        <a:t>Oak Room（3F）/40</a:t>
                      </a:r>
                    </a:p>
                  </a:txBody>
                  <a:tcPr marL="9842" marR="9842" marT="9842" anchor="ctr"/>
                </a:tc>
                <a:extLst>
                  <a:ext uri="{0D108BD9-81ED-4DB2-BD59-A6C34878D82A}">
                    <a16:rowId xmlns:a16="http://schemas.microsoft.com/office/drawing/2014/main" val="10006"/>
                  </a:ext>
                </a:extLst>
              </a:tr>
              <a:tr h="436880">
                <a:tc vMerge="1">
                  <a:txBody>
                    <a:bodyPr/>
                    <a:lstStyle/>
                    <a:p>
                      <a:endParaRPr lang="zh-CN"/>
                    </a:p>
                  </a:txBody>
                  <a:tcPr/>
                </a:tc>
                <a:tc>
                  <a:txBody>
                    <a:bodyPr/>
                    <a:lstStyle/>
                    <a:p>
                      <a:pPr algn="ctr" fontAlgn="ctr"/>
                      <a:r>
                        <a:rPr lang="en-US" altLang="zh-CN" sz="1800" b="0" i="0">
                          <a:solidFill>
                            <a:schemeClr val="tx1"/>
                          </a:solidFill>
                          <a:effectLst/>
                        </a:rPr>
                        <a:t>8:30-20:00</a:t>
                      </a:r>
                    </a:p>
                  </a:txBody>
                  <a:tcPr marL="9842" marR="9842" marT="9842" anchor="ctr"/>
                </a:tc>
                <a:tc>
                  <a:txBody>
                    <a:bodyPr/>
                    <a:lstStyle/>
                    <a:p>
                      <a:pPr algn="ctr" fontAlgn="ctr"/>
                      <a:r>
                        <a:rPr lang="en-US" altLang="zh-CN" sz="1800" b="0" i="0">
                          <a:solidFill>
                            <a:schemeClr val="tx1"/>
                          </a:solidFill>
                          <a:effectLst/>
                        </a:rPr>
                        <a:t>RAN2-Main</a:t>
                      </a:r>
                    </a:p>
                  </a:txBody>
                  <a:tcPr marL="9842" marR="9842" marT="9842" anchor="ctr"/>
                </a:tc>
                <a:tc>
                  <a:txBody>
                    <a:bodyPr/>
                    <a:lstStyle/>
                    <a:p>
                      <a:pPr algn="ctr" fontAlgn="ctr"/>
                      <a:r>
                        <a:rPr lang="en-US" altLang="zh-CN" sz="1800" b="0" i="0">
                          <a:solidFill>
                            <a:schemeClr val="tx1"/>
                          </a:solidFill>
                          <a:effectLst/>
                        </a:rPr>
                        <a:t>Fenghua Ballroom 1+2（3F）/350</a:t>
                      </a:r>
                    </a:p>
                  </a:txBody>
                  <a:tcPr marL="9842" marR="9842" marT="9842" anchor="ctr"/>
                </a:tc>
                <a:extLst>
                  <a:ext uri="{0D108BD9-81ED-4DB2-BD59-A6C34878D82A}">
                    <a16:rowId xmlns:a16="http://schemas.microsoft.com/office/drawing/2014/main" val="10007"/>
                  </a:ext>
                </a:extLst>
              </a:tr>
              <a:tr h="436880">
                <a:tc vMerge="1">
                  <a:txBody>
                    <a:bodyPr/>
                    <a:lstStyle/>
                    <a:p>
                      <a:endParaRPr lang="zh-CN"/>
                    </a:p>
                  </a:txBody>
                  <a:tcPr/>
                </a:tc>
                <a:tc>
                  <a:txBody>
                    <a:bodyPr/>
                    <a:lstStyle/>
                    <a:p>
                      <a:pPr algn="ctr" fontAlgn="ctr"/>
                      <a:r>
                        <a:rPr lang="en-US" altLang="zh-CN" sz="1800" b="0" i="0">
                          <a:solidFill>
                            <a:schemeClr val="tx1"/>
                          </a:solidFill>
                          <a:effectLst/>
                        </a:rPr>
                        <a:t>8:30-20:00</a:t>
                      </a:r>
                    </a:p>
                  </a:txBody>
                  <a:tcPr marL="9842" marR="9842" marT="9842" anchor="ctr"/>
                </a:tc>
                <a:tc>
                  <a:txBody>
                    <a:bodyPr/>
                    <a:lstStyle/>
                    <a:p>
                      <a:pPr algn="ctr" fontAlgn="ctr"/>
                      <a:r>
                        <a:rPr lang="en-US" altLang="zh-CN" sz="1800" b="0" i="0">
                          <a:solidFill>
                            <a:schemeClr val="tx1"/>
                          </a:solidFill>
                          <a:effectLst/>
                        </a:rPr>
                        <a:t>RAN2-Breakout 1</a:t>
                      </a:r>
                    </a:p>
                  </a:txBody>
                  <a:tcPr marL="9842" marR="9842" marT="9842" anchor="ctr"/>
                </a:tc>
                <a:tc>
                  <a:txBody>
                    <a:bodyPr/>
                    <a:lstStyle/>
                    <a:p>
                      <a:pPr algn="ctr" fontAlgn="ctr"/>
                      <a:r>
                        <a:rPr lang="en-US" altLang="zh-CN" sz="1800" b="0" i="0">
                          <a:solidFill>
                            <a:schemeClr val="tx1"/>
                          </a:solidFill>
                          <a:effectLst/>
                        </a:rPr>
                        <a:t>Fenghua Ballroom 3（3F）/150</a:t>
                      </a:r>
                    </a:p>
                  </a:txBody>
                  <a:tcPr marL="9842" marR="9842" marT="9842" anchor="ctr"/>
                </a:tc>
                <a:extLst>
                  <a:ext uri="{0D108BD9-81ED-4DB2-BD59-A6C34878D82A}">
                    <a16:rowId xmlns:a16="http://schemas.microsoft.com/office/drawing/2014/main" val="10008"/>
                  </a:ext>
                </a:extLst>
              </a:tr>
              <a:tr h="571500">
                <a:tc vMerge="1">
                  <a:txBody>
                    <a:bodyPr/>
                    <a:lstStyle/>
                    <a:p>
                      <a:endParaRPr lang="zh-CN"/>
                    </a:p>
                  </a:txBody>
                  <a:tcPr/>
                </a:tc>
                <a:tc>
                  <a:txBody>
                    <a:bodyPr/>
                    <a:lstStyle/>
                    <a:p>
                      <a:pPr algn="ctr" fontAlgn="ctr"/>
                      <a:r>
                        <a:rPr lang="en-US" altLang="zh-CN" sz="1800" b="0" i="0">
                          <a:solidFill>
                            <a:schemeClr val="tx1"/>
                          </a:solidFill>
                          <a:effectLst/>
                        </a:rPr>
                        <a:t>8:30-20:00</a:t>
                      </a:r>
                    </a:p>
                  </a:txBody>
                  <a:tcPr marL="9842" marR="9842" marT="9842" anchor="ctr"/>
                </a:tc>
                <a:tc>
                  <a:txBody>
                    <a:bodyPr/>
                    <a:lstStyle/>
                    <a:p>
                      <a:pPr algn="ctr" fontAlgn="ctr"/>
                      <a:r>
                        <a:rPr lang="en-US" altLang="zh-CN" sz="1800" b="0" i="0">
                          <a:solidFill>
                            <a:schemeClr val="tx1"/>
                          </a:solidFill>
                          <a:effectLst/>
                        </a:rPr>
                        <a:t>RAN2-Breakout 2</a:t>
                      </a:r>
                    </a:p>
                  </a:txBody>
                  <a:tcPr marL="9842" marR="9842" marT="9842" anchor="ctr"/>
                </a:tc>
                <a:tc>
                  <a:txBody>
                    <a:bodyPr/>
                    <a:lstStyle/>
                    <a:p>
                      <a:pPr algn="ctr" fontAlgn="ctr"/>
                      <a:r>
                        <a:rPr lang="en-US" altLang="zh-CN" sz="1800" b="0" i="0">
                          <a:solidFill>
                            <a:schemeClr val="tx1"/>
                          </a:solidFill>
                          <a:effectLst/>
                        </a:rPr>
                        <a:t>Maple Mahogany Willow Room(3F)/150</a:t>
                      </a:r>
                    </a:p>
                  </a:txBody>
                  <a:tcPr marL="9842" marR="9842" marT="9842" anchor="ctr"/>
                </a:tc>
                <a:extLst>
                  <a:ext uri="{0D108BD9-81ED-4DB2-BD59-A6C34878D82A}">
                    <a16:rowId xmlns:a16="http://schemas.microsoft.com/office/drawing/2014/main" val="10009"/>
                  </a:ext>
                </a:extLst>
              </a:tr>
              <a:tr h="436880">
                <a:tc vMerge="1">
                  <a:txBody>
                    <a:bodyPr/>
                    <a:lstStyle/>
                    <a:p>
                      <a:endParaRPr lang="zh-CN"/>
                    </a:p>
                  </a:txBody>
                  <a:tcPr/>
                </a:tc>
                <a:tc>
                  <a:txBody>
                    <a:bodyPr/>
                    <a:lstStyle/>
                    <a:p>
                      <a:pPr algn="ctr" fontAlgn="ctr"/>
                      <a:r>
                        <a:rPr lang="en-US" altLang="zh-CN" sz="1800" b="0" i="0">
                          <a:solidFill>
                            <a:schemeClr val="tx1"/>
                          </a:solidFill>
                          <a:effectLst/>
                        </a:rPr>
                        <a:t>8:30-20:00</a:t>
                      </a:r>
                    </a:p>
                  </a:txBody>
                  <a:tcPr marL="9842" marR="9842" marT="9842" anchor="ctr"/>
                </a:tc>
                <a:tc>
                  <a:txBody>
                    <a:bodyPr/>
                    <a:lstStyle/>
                    <a:p>
                      <a:pPr algn="ctr" fontAlgn="ctr"/>
                      <a:r>
                        <a:rPr lang="en-US" altLang="zh-CN" sz="1800" b="0" i="0">
                          <a:solidFill>
                            <a:schemeClr val="tx1"/>
                          </a:solidFill>
                          <a:effectLst/>
                        </a:rPr>
                        <a:t>RAN2-Breakout 3</a:t>
                      </a:r>
                    </a:p>
                  </a:txBody>
                  <a:tcPr marL="9842" marR="9842" marT="9842" anchor="ctr"/>
                </a:tc>
                <a:tc>
                  <a:txBody>
                    <a:bodyPr/>
                    <a:lstStyle/>
                    <a:p>
                      <a:pPr algn="ctr" fontAlgn="ctr"/>
                      <a:r>
                        <a:rPr lang="en-US" altLang="zh-CN" sz="1800" b="0" i="0">
                          <a:solidFill>
                            <a:schemeClr val="tx1"/>
                          </a:solidFill>
                          <a:effectLst/>
                        </a:rPr>
                        <a:t>Birch Room（3F）/40</a:t>
                      </a:r>
                    </a:p>
                  </a:txBody>
                  <a:tcPr marL="9842" marR="9842" marT="9842" anchor="ctr"/>
                </a:tc>
                <a:extLst>
                  <a:ext uri="{0D108BD9-81ED-4DB2-BD59-A6C34878D82A}">
                    <a16:rowId xmlns:a16="http://schemas.microsoft.com/office/drawing/2014/main" val="10010"/>
                  </a:ext>
                </a:extLst>
              </a:tr>
              <a:tr h="683260">
                <a:tc vMerge="1">
                  <a:txBody>
                    <a:bodyPr/>
                    <a:lstStyle/>
                    <a:p>
                      <a:endParaRPr lang="zh-CN"/>
                    </a:p>
                  </a:txBody>
                  <a:tcPr marL="22802" marR="22802" marT="0" marB="0" anchor="ctr"/>
                </a:tc>
                <a:tc>
                  <a:txBody>
                    <a:bodyPr/>
                    <a:lstStyle/>
                    <a:p>
                      <a:pPr algn="ctr">
                        <a:lnSpc>
                          <a:spcPct val="100000"/>
                        </a:lnSpc>
                        <a:spcAft>
                          <a:spcPts val="0"/>
                        </a:spcAft>
                      </a:pPr>
                      <a:r>
                        <a:rPr lang="en-US" altLang="zh-CN" sz="1800" kern="0">
                          <a:effectLst/>
                        </a:rPr>
                        <a:t>10:30-11:00/</a:t>
                      </a:r>
                      <a:endParaRPr lang="zh-CN" altLang="en-US" sz="1800" kern="100">
                        <a:effectLst/>
                      </a:endParaRPr>
                    </a:p>
                    <a:p>
                      <a:pPr algn="ctr">
                        <a:lnSpc>
                          <a:spcPct val="100000"/>
                        </a:lnSpc>
                        <a:spcAft>
                          <a:spcPts val="0"/>
                        </a:spcAft>
                      </a:pPr>
                      <a:r>
                        <a:rPr lang="en-US" altLang="zh-CN" sz="1800" kern="0">
                          <a:effectLst/>
                          <a:sym typeface="+mn-ea"/>
                        </a:rPr>
                        <a:t>15:30-16:00(CT)</a:t>
                      </a:r>
                    </a:p>
                    <a:p>
                      <a:pPr algn="ctr">
                        <a:lnSpc>
                          <a:spcPct val="100000"/>
                        </a:lnSpc>
                        <a:spcAft>
                          <a:spcPts val="0"/>
                        </a:spcAft>
                      </a:pPr>
                      <a:r>
                        <a:rPr lang="en-US" altLang="zh-CN" sz="1800" kern="0">
                          <a:effectLst/>
                          <a:sym typeface="+mn-ea"/>
                        </a:rPr>
                        <a:t>16:30-17:00(RAN2)</a:t>
                      </a:r>
                    </a:p>
                  </a:txBody>
                  <a:tcPr marL="22802" marR="22802" marT="0" marB="0" anchor="ctr"/>
                </a:tc>
                <a:tc>
                  <a:txBody>
                    <a:bodyPr/>
                    <a:lstStyle/>
                    <a:p>
                      <a:pPr algn="ctr">
                        <a:lnSpc>
                          <a:spcPct val="100000"/>
                        </a:lnSpc>
                        <a:spcAft>
                          <a:spcPts val="0"/>
                        </a:spcAft>
                      </a:pPr>
                      <a:r>
                        <a:rPr lang="en-US" sz="1800" kern="0">
                          <a:solidFill>
                            <a:schemeClr val="tx1"/>
                          </a:solidFill>
                          <a:effectLst/>
                        </a:rPr>
                        <a:t>Coffee Break</a:t>
                      </a:r>
                      <a:endParaRPr lang="zh-CN" altLang="en-US" sz="1800" kern="10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1200">
                          <a:solidFill>
                            <a:schemeClr val="tx1"/>
                          </a:solidFill>
                          <a:effectLst/>
                          <a:latin typeface="+mn-lt"/>
                          <a:ea typeface="+mn-ea"/>
                          <a:cs typeface="+mn-cs"/>
                        </a:rPr>
                        <a:t>Foyer</a:t>
                      </a:r>
                      <a:endParaRPr lang="zh-CN" altLang="en-US" sz="1800" kern="10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extLst>
                  <a:ext uri="{0D108BD9-81ED-4DB2-BD59-A6C34878D82A}">
                    <a16:rowId xmlns:a16="http://schemas.microsoft.com/office/drawing/2014/main" val="10011"/>
                  </a:ext>
                </a:extLst>
              </a:tr>
            </a:tbl>
          </a:graphicData>
        </a:graphic>
      </p:graphicFrame>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solidFill>
                    <a:schemeClr val="tx1"/>
                  </a:solidFill>
                  <a:latin typeface="微软雅黑" panose="020B0503020204020204" pitchFamily="34" charset="-122"/>
                  <a:ea typeface="微软雅黑" panose="020B0503020204020204" pitchFamily="34" charset="-122"/>
                  <a:sym typeface="+mn-ea"/>
                </a:rPr>
                <a:t>Meeting Room Allocation-WED</a:t>
              </a: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aphicFrame>
        <p:nvGraphicFramePr>
          <p:cNvPr id="4" name="表格 3"/>
          <p:cNvGraphicFramePr>
            <a:graphicFrameLocks noGrp="1"/>
          </p:cNvGraphicFramePr>
          <p:nvPr>
            <p:custDataLst>
              <p:tags r:id="rId2"/>
            </p:custDataLst>
            <p:extLst>
              <p:ext uri="{D42A27DB-BD31-4B8C-83A1-F6EECF244321}">
                <p14:modId xmlns:p14="http://schemas.microsoft.com/office/powerpoint/2010/main" val="1889113034"/>
              </p:ext>
            </p:extLst>
          </p:nvPr>
        </p:nvGraphicFramePr>
        <p:xfrm>
          <a:off x="408940" y="1017905"/>
          <a:ext cx="11374120" cy="5708015"/>
        </p:xfrm>
        <a:graphic>
          <a:graphicData uri="http://schemas.openxmlformats.org/drawingml/2006/table">
            <a:tbl>
              <a:tblPr firstRow="1" firstCol="1" bandRow="1">
                <a:tableStyleId>{5C22544A-7EE6-4342-B048-85BDC9FD1C3A}</a:tableStyleId>
              </a:tblPr>
              <a:tblGrid>
                <a:gridCol w="1327150">
                  <a:extLst>
                    <a:ext uri="{9D8B030D-6E8A-4147-A177-3AD203B41FA5}">
                      <a16:colId xmlns:a16="http://schemas.microsoft.com/office/drawing/2014/main" val="20000"/>
                    </a:ext>
                  </a:extLst>
                </a:gridCol>
                <a:gridCol w="2042160">
                  <a:extLst>
                    <a:ext uri="{9D8B030D-6E8A-4147-A177-3AD203B41FA5}">
                      <a16:colId xmlns:a16="http://schemas.microsoft.com/office/drawing/2014/main" val="20001"/>
                    </a:ext>
                  </a:extLst>
                </a:gridCol>
                <a:gridCol w="3490595">
                  <a:extLst>
                    <a:ext uri="{9D8B030D-6E8A-4147-A177-3AD203B41FA5}">
                      <a16:colId xmlns:a16="http://schemas.microsoft.com/office/drawing/2014/main" val="20002"/>
                    </a:ext>
                  </a:extLst>
                </a:gridCol>
                <a:gridCol w="4514215">
                  <a:extLst>
                    <a:ext uri="{9D8B030D-6E8A-4147-A177-3AD203B41FA5}">
                      <a16:colId xmlns:a16="http://schemas.microsoft.com/office/drawing/2014/main" val="20003"/>
                    </a:ext>
                  </a:extLst>
                </a:gridCol>
              </a:tblGrid>
              <a:tr h="343535">
                <a:tc>
                  <a:txBody>
                    <a:bodyPr/>
                    <a:lstStyle/>
                    <a:p>
                      <a:pPr algn="ctr">
                        <a:lnSpc>
                          <a:spcPct val="100000"/>
                        </a:lnSpc>
                        <a:spcAft>
                          <a:spcPts val="0"/>
                        </a:spcAft>
                      </a:pPr>
                      <a:r>
                        <a:rPr lang="en-US" sz="1800" kern="0">
                          <a:effectLst/>
                        </a:rPr>
                        <a:t>Date</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Time</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Event</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Function room/Capacity</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extLst>
                  <a:ext uri="{0D108BD9-81ED-4DB2-BD59-A6C34878D82A}">
                    <a16:rowId xmlns:a16="http://schemas.microsoft.com/office/drawing/2014/main" val="10000"/>
                  </a:ext>
                </a:extLst>
              </a:tr>
              <a:tr h="349885">
                <a:tc rowSpan="11">
                  <a:txBody>
                    <a:bodyPr/>
                    <a:lstStyle/>
                    <a:p>
                      <a:pPr algn="ctr">
                        <a:lnSpc>
                          <a:spcPct val="100000"/>
                        </a:lnSpc>
                        <a:spcAft>
                          <a:spcPts val="0"/>
                        </a:spcAft>
                      </a:pPr>
                      <a:r>
                        <a:rPr lang="en-US" altLang="en-GB" sz="1800" kern="0">
                          <a:effectLst/>
                          <a:sym typeface="+mn-ea"/>
                        </a:rPr>
                        <a:t>16</a:t>
                      </a:r>
                      <a:r>
                        <a:rPr lang="en-GB" sz="1800" kern="0" baseline="30000">
                          <a:effectLst/>
                          <a:sym typeface="+mn-ea"/>
                        </a:rPr>
                        <a:t>th</a:t>
                      </a:r>
                      <a:r>
                        <a:rPr lang="en-GB" sz="1800" kern="0">
                          <a:effectLst/>
                          <a:sym typeface="+mn-ea"/>
                        </a:rPr>
                        <a:t> </a:t>
                      </a:r>
                      <a:r>
                        <a:rPr lang="en-US" altLang="en-GB" sz="1800" kern="0">
                          <a:effectLst/>
                          <a:sym typeface="+mn-ea"/>
                        </a:rPr>
                        <a:t>Oct</a:t>
                      </a:r>
                      <a:r>
                        <a:rPr lang="en-US" sz="1800" kern="0">
                          <a:effectLst/>
                          <a:sym typeface="+mn-ea"/>
                        </a:rPr>
                        <a:t> </a:t>
                      </a:r>
                      <a:endParaRPr lang="en-US" sz="1800" kern="0">
                        <a:effectLst/>
                      </a:endParaRPr>
                    </a:p>
                    <a:p>
                      <a:pPr algn="ctr">
                        <a:lnSpc>
                          <a:spcPct val="100000"/>
                        </a:lnSpc>
                        <a:spcAft>
                          <a:spcPts val="0"/>
                        </a:spcAft>
                      </a:pPr>
                      <a:r>
                        <a:rPr lang="en-US" altLang="zh-CN" sz="1800" kern="0">
                          <a:effectLst/>
                          <a:latin typeface="Calibri" panose="020F0502020204030204"/>
                          <a:ea typeface="宋体" panose="02010600030101010101" pitchFamily="2" charset="-122"/>
                          <a:cs typeface="Times New Roman" panose="02020603050405020304"/>
                        </a:rPr>
                        <a:t>(WED)</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spcAft>
                          <a:spcPts val="0"/>
                        </a:spcAft>
                        <a:buClrTx/>
                        <a:buSzTx/>
                        <a:buFontTx/>
                        <a:buNone/>
                      </a:pPr>
                      <a:r>
                        <a:rPr lang="en-US" altLang="zh-CN" sz="1800" b="0">
                          <a:solidFill>
                            <a:schemeClr val="tx1"/>
                          </a:solidFill>
                          <a:effectLst/>
                        </a:rPr>
                        <a:t>8:00-20:00</a:t>
                      </a:r>
                    </a:p>
                  </a:txBody>
                  <a:tcPr marL="12700" marR="12700" marT="12700" anchor="b"/>
                </a:tc>
                <a:tc>
                  <a:txBody>
                    <a:bodyPr/>
                    <a:lstStyle/>
                    <a:p>
                      <a:pPr algn="ctr">
                        <a:lnSpc>
                          <a:spcPct val="100000"/>
                        </a:lnSpc>
                        <a:spcAft>
                          <a:spcPts val="0"/>
                        </a:spcAft>
                        <a:buClrTx/>
                        <a:buSzTx/>
                        <a:buFontTx/>
                      </a:pPr>
                      <a:r>
                        <a:rPr lang="en-US" altLang="zh-CN" sz="1800">
                          <a:solidFill>
                            <a:schemeClr val="tx1"/>
                          </a:solidFill>
                          <a:effectLst/>
                        </a:rPr>
                        <a:t>CT1 - 1</a:t>
                      </a:r>
                    </a:p>
                  </a:txBody>
                  <a:tcPr marL="22802" marR="22802" marT="0" marB="0" anchor="ctr"/>
                </a:tc>
                <a:tc>
                  <a:txBody>
                    <a:bodyPr/>
                    <a:lstStyle/>
                    <a:p>
                      <a:pPr algn="ctr" fontAlgn="ctr"/>
                      <a:r>
                        <a:rPr lang="en-US" altLang="zh-CN" sz="1800" b="0" i="0">
                          <a:solidFill>
                            <a:schemeClr val="tx1"/>
                          </a:solidFill>
                          <a:effectLst/>
                        </a:rPr>
                        <a:t>Theater Room(30F )/100</a:t>
                      </a:r>
                    </a:p>
                  </a:txBody>
                  <a:tcPr marL="9842" marR="9842" marT="9842" anchor="ctr"/>
                </a:tc>
                <a:extLst>
                  <a:ext uri="{0D108BD9-81ED-4DB2-BD59-A6C34878D82A}">
                    <a16:rowId xmlns:a16="http://schemas.microsoft.com/office/drawing/2014/main" val="10001"/>
                  </a:ext>
                </a:extLst>
              </a:tr>
              <a:tr h="349885">
                <a:tc vMerge="1">
                  <a:txBody>
                    <a:bodyPr/>
                    <a:lstStyle/>
                    <a:p>
                      <a:endParaRPr lang="zh-CN"/>
                    </a:p>
                  </a:txBody>
                  <a:tcPr/>
                </a:tc>
                <a:tc>
                  <a:txBody>
                    <a:bodyPr/>
                    <a:lstStyle/>
                    <a:p>
                      <a:pPr algn="ctr">
                        <a:spcAft>
                          <a:spcPts val="0"/>
                        </a:spcAft>
                        <a:buClrTx/>
                        <a:buSzTx/>
                        <a:buFontTx/>
                        <a:buNone/>
                      </a:pPr>
                      <a:r>
                        <a:rPr lang="en-US" altLang="zh-CN" sz="1800" b="0">
                          <a:solidFill>
                            <a:schemeClr val="tx1"/>
                          </a:solidFill>
                          <a:effectLst/>
                        </a:rPr>
                        <a:t>8:00-20:00</a:t>
                      </a:r>
                    </a:p>
                  </a:txBody>
                  <a:tcPr marL="12700" marR="12700" marT="12700" anchor="b"/>
                </a:tc>
                <a:tc>
                  <a:txBody>
                    <a:bodyPr/>
                    <a:lstStyle/>
                    <a:p>
                      <a:pPr algn="ctr">
                        <a:lnSpc>
                          <a:spcPct val="100000"/>
                        </a:lnSpc>
                        <a:spcAft>
                          <a:spcPts val="0"/>
                        </a:spcAft>
                        <a:buClrTx/>
                        <a:buSzTx/>
                        <a:buFontTx/>
                      </a:pPr>
                      <a:r>
                        <a:rPr lang="en-US" altLang="zh-CN" sz="1800">
                          <a:solidFill>
                            <a:schemeClr val="tx1"/>
                          </a:solidFill>
                          <a:effectLst/>
                        </a:rPr>
                        <a:t>CT1 - 2</a:t>
                      </a:r>
                    </a:p>
                  </a:txBody>
                  <a:tcPr marL="22802" marR="22802" marT="0" marB="0" anchor="ctr"/>
                </a:tc>
                <a:tc>
                  <a:txBody>
                    <a:bodyPr/>
                    <a:lstStyle/>
                    <a:p>
                      <a:pPr algn="ctr" fontAlgn="ctr"/>
                      <a:r>
                        <a:rPr lang="en-US" altLang="zh-CN" sz="1800" b="0" i="0">
                          <a:solidFill>
                            <a:schemeClr val="tx1"/>
                          </a:solidFill>
                          <a:effectLst/>
                        </a:rPr>
                        <a:t>Jiao Tai Room(29F)/30</a:t>
                      </a:r>
                    </a:p>
                  </a:txBody>
                  <a:tcPr marL="9842" marR="9842" marT="9842" anchor="ctr"/>
                </a:tc>
                <a:extLst>
                  <a:ext uri="{0D108BD9-81ED-4DB2-BD59-A6C34878D82A}">
                    <a16:rowId xmlns:a16="http://schemas.microsoft.com/office/drawing/2014/main" val="10002"/>
                  </a:ext>
                </a:extLst>
              </a:tr>
              <a:tr h="349885">
                <a:tc vMerge="1">
                  <a:txBody>
                    <a:bodyPr/>
                    <a:lstStyle/>
                    <a:p>
                      <a:endParaRPr lang="zh-CN"/>
                    </a:p>
                  </a:txBody>
                  <a:tcPr/>
                </a:tc>
                <a:tc>
                  <a:txBody>
                    <a:bodyPr/>
                    <a:lstStyle/>
                    <a:p>
                      <a:pPr algn="ctr">
                        <a:spcAft>
                          <a:spcPts val="0"/>
                        </a:spcAft>
                        <a:buClrTx/>
                        <a:buSzTx/>
                        <a:buFontTx/>
                        <a:buNone/>
                      </a:pPr>
                      <a:r>
                        <a:rPr lang="en-US" altLang="zh-CN" sz="1800" b="0">
                          <a:solidFill>
                            <a:schemeClr val="tx1"/>
                          </a:solidFill>
                          <a:effectLst/>
                        </a:rPr>
                        <a:t>8:00-20:00</a:t>
                      </a:r>
                    </a:p>
                  </a:txBody>
                  <a:tcPr marL="12700" marR="12700" marT="12700" anchor="b"/>
                </a:tc>
                <a:tc>
                  <a:txBody>
                    <a:bodyPr/>
                    <a:lstStyle/>
                    <a:p>
                      <a:pPr algn="ctr">
                        <a:lnSpc>
                          <a:spcPct val="100000"/>
                        </a:lnSpc>
                        <a:spcAft>
                          <a:spcPts val="0"/>
                        </a:spcAft>
                        <a:buClrTx/>
                        <a:buSzTx/>
                        <a:buFontTx/>
                      </a:pPr>
                      <a:r>
                        <a:rPr lang="en-US" altLang="zh-CN" sz="1800">
                          <a:solidFill>
                            <a:schemeClr val="tx1"/>
                          </a:solidFill>
                          <a:effectLst/>
                        </a:rPr>
                        <a:t>CT3 - 1</a:t>
                      </a:r>
                    </a:p>
                  </a:txBody>
                  <a:tcPr marL="22802" marR="22802" marT="0" marB="0" anchor="ctr"/>
                </a:tc>
                <a:tc>
                  <a:txBody>
                    <a:bodyPr/>
                    <a:lstStyle/>
                    <a:p>
                      <a:pPr algn="ctr" fontAlgn="ctr"/>
                      <a:r>
                        <a:rPr lang="en-US" altLang="zh-CN" sz="1800" b="0" i="0">
                          <a:solidFill>
                            <a:schemeClr val="tx1"/>
                          </a:solidFill>
                          <a:effectLst/>
                        </a:rPr>
                        <a:t>Acacia Room(3F)/60</a:t>
                      </a:r>
                    </a:p>
                  </a:txBody>
                  <a:tcPr marL="9842" marR="9842" marT="9842" anchor="ctr"/>
                </a:tc>
                <a:extLst>
                  <a:ext uri="{0D108BD9-81ED-4DB2-BD59-A6C34878D82A}">
                    <a16:rowId xmlns:a16="http://schemas.microsoft.com/office/drawing/2014/main" val="10003"/>
                  </a:ext>
                </a:extLst>
              </a:tr>
              <a:tr h="349885">
                <a:tc vMerge="1">
                  <a:txBody>
                    <a:bodyPr/>
                    <a:lstStyle/>
                    <a:p>
                      <a:endParaRPr lang="zh-CN"/>
                    </a:p>
                  </a:txBody>
                  <a:tcPr marL="22802" marR="22802" marT="0" marB="0" anchor="ctr"/>
                </a:tc>
                <a:tc>
                  <a:txBody>
                    <a:bodyPr/>
                    <a:lstStyle/>
                    <a:p>
                      <a:pPr algn="ctr">
                        <a:spcAft>
                          <a:spcPts val="0"/>
                        </a:spcAft>
                        <a:buClrTx/>
                        <a:buSzTx/>
                        <a:buFontTx/>
                        <a:buNone/>
                      </a:pPr>
                      <a:r>
                        <a:rPr lang="en-US" altLang="zh-CN" sz="1800" b="0">
                          <a:solidFill>
                            <a:schemeClr val="tx1"/>
                          </a:solidFill>
                          <a:effectLst/>
                        </a:rPr>
                        <a:t>8:00-20:00</a:t>
                      </a:r>
                    </a:p>
                  </a:txBody>
                  <a:tcPr marL="12700" marR="12700" marT="12700" anchor="b"/>
                </a:tc>
                <a:tc>
                  <a:txBody>
                    <a:bodyPr/>
                    <a:lstStyle/>
                    <a:p>
                      <a:pPr algn="ctr">
                        <a:lnSpc>
                          <a:spcPct val="100000"/>
                        </a:lnSpc>
                        <a:spcAft>
                          <a:spcPts val="0"/>
                        </a:spcAft>
                        <a:buClrTx/>
                        <a:buSzTx/>
                        <a:buFontTx/>
                      </a:pPr>
                      <a:r>
                        <a:rPr lang="en-US" altLang="zh-CN" sz="1800">
                          <a:solidFill>
                            <a:schemeClr val="tx1"/>
                          </a:solidFill>
                          <a:effectLst/>
                          <a:sym typeface="+mn-ea"/>
                        </a:rPr>
                        <a:t>CT3 - 2</a:t>
                      </a:r>
                      <a:endParaRPr lang="en-US" altLang="zh-CN" sz="1800">
                        <a:solidFill>
                          <a:schemeClr val="tx1"/>
                        </a:solidFill>
                        <a:effectLst/>
                      </a:endParaRPr>
                    </a:p>
                  </a:txBody>
                  <a:tcPr marL="22802" marR="22802" marT="0" marB="0" anchor="ctr"/>
                </a:tc>
                <a:tc>
                  <a:txBody>
                    <a:bodyPr/>
                    <a:lstStyle/>
                    <a:p>
                      <a:pPr algn="ctr" fontAlgn="ctr"/>
                      <a:r>
                        <a:rPr lang="en-US" altLang="zh-CN" sz="1800" b="0" i="0">
                          <a:solidFill>
                            <a:schemeClr val="tx1"/>
                          </a:solidFill>
                          <a:effectLst/>
                        </a:rPr>
                        <a:t>Sycamore Room(3F)/20</a:t>
                      </a:r>
                    </a:p>
                  </a:txBody>
                  <a:tcPr marL="9842" marR="9842" marT="9842" anchor="ctr"/>
                </a:tc>
                <a:extLst>
                  <a:ext uri="{0D108BD9-81ED-4DB2-BD59-A6C34878D82A}">
                    <a16:rowId xmlns:a16="http://schemas.microsoft.com/office/drawing/2014/main" val="10004"/>
                  </a:ext>
                </a:extLst>
              </a:tr>
              <a:tr h="349250">
                <a:tc vMerge="1">
                  <a:txBody>
                    <a:bodyPr/>
                    <a:lstStyle/>
                    <a:p>
                      <a:endParaRPr lang="zh-CN"/>
                    </a:p>
                  </a:txBody>
                  <a:tcPr/>
                </a:tc>
                <a:tc>
                  <a:txBody>
                    <a:bodyPr/>
                    <a:lstStyle/>
                    <a:p>
                      <a:pPr algn="ctr">
                        <a:spcAft>
                          <a:spcPts val="0"/>
                        </a:spcAft>
                        <a:buClrTx/>
                        <a:buSzTx/>
                        <a:buFontTx/>
                        <a:buNone/>
                      </a:pPr>
                      <a:r>
                        <a:rPr lang="en-US" altLang="zh-CN" sz="1800" b="0">
                          <a:solidFill>
                            <a:schemeClr val="tx1"/>
                          </a:solidFill>
                          <a:effectLst/>
                        </a:rPr>
                        <a:t>8:00-19:00</a:t>
                      </a:r>
                    </a:p>
                  </a:txBody>
                  <a:tcPr marL="12700" marR="12700" marT="12700" anchor="b"/>
                </a:tc>
                <a:tc>
                  <a:txBody>
                    <a:bodyPr/>
                    <a:lstStyle/>
                    <a:p>
                      <a:pPr algn="ctr">
                        <a:lnSpc>
                          <a:spcPct val="100000"/>
                        </a:lnSpc>
                        <a:spcAft>
                          <a:spcPts val="0"/>
                        </a:spcAft>
                        <a:buClrTx/>
                        <a:buSzTx/>
                        <a:buFontTx/>
                        <a:buNone/>
                      </a:pPr>
                      <a:r>
                        <a:rPr lang="en-US" altLang="zh-CN" sz="1800">
                          <a:solidFill>
                            <a:schemeClr val="tx1"/>
                          </a:solidFill>
                          <a:effectLst/>
                        </a:rPr>
                        <a:t>CT4-Main Session</a:t>
                      </a:r>
                    </a:p>
                  </a:txBody>
                  <a:tcPr marL="22802" marR="22802" marT="0" marB="0" anchor="ctr"/>
                </a:tc>
                <a:tc>
                  <a:txBody>
                    <a:bodyPr/>
                    <a:lstStyle/>
                    <a:p>
                      <a:pPr algn="ctr" fontAlgn="ctr"/>
                      <a:r>
                        <a:rPr lang="en-US" altLang="zh-CN" sz="1800" b="0" i="0">
                          <a:solidFill>
                            <a:schemeClr val="tx1"/>
                          </a:solidFill>
                          <a:effectLst/>
                        </a:rPr>
                        <a:t>Funtion Room(2F)100</a:t>
                      </a:r>
                    </a:p>
                  </a:txBody>
                  <a:tcPr marL="9842" marR="9842" marT="9842" anchor="ctr"/>
                </a:tc>
                <a:extLst>
                  <a:ext uri="{0D108BD9-81ED-4DB2-BD59-A6C34878D82A}">
                    <a16:rowId xmlns:a16="http://schemas.microsoft.com/office/drawing/2014/main" val="10005"/>
                  </a:ext>
                </a:extLst>
              </a:tr>
              <a:tr h="349885">
                <a:tc vMerge="1">
                  <a:txBody>
                    <a:bodyPr/>
                    <a:lstStyle/>
                    <a:p>
                      <a:endParaRPr lang="zh-CN"/>
                    </a:p>
                  </a:txBody>
                  <a:tcPr/>
                </a:tc>
                <a:tc>
                  <a:txBody>
                    <a:bodyPr/>
                    <a:lstStyle/>
                    <a:p>
                      <a:pPr algn="ctr">
                        <a:spcAft>
                          <a:spcPts val="0"/>
                        </a:spcAft>
                        <a:buClrTx/>
                        <a:buSzTx/>
                        <a:buFontTx/>
                        <a:buNone/>
                      </a:pPr>
                      <a:r>
                        <a:rPr lang="en-US" altLang="zh-CN" sz="1800" b="0">
                          <a:solidFill>
                            <a:schemeClr val="tx1"/>
                          </a:solidFill>
                          <a:effectLst/>
                        </a:rPr>
                        <a:t>8:00-19:00</a:t>
                      </a:r>
                    </a:p>
                  </a:txBody>
                  <a:tcPr marL="12700" marR="12700" marT="12700" anchor="b"/>
                </a:tc>
                <a:tc>
                  <a:txBody>
                    <a:bodyPr/>
                    <a:lstStyle/>
                    <a:p>
                      <a:pPr algn="ctr">
                        <a:spcAft>
                          <a:spcPts val="0"/>
                        </a:spcAft>
                        <a:buClrTx/>
                        <a:buSzTx/>
                        <a:buFontTx/>
                        <a:buNone/>
                      </a:pPr>
                      <a:r>
                        <a:rPr lang="en-US" altLang="zh-CN" sz="1800" b="0">
                          <a:solidFill>
                            <a:schemeClr val="tx1"/>
                          </a:solidFill>
                          <a:effectLst/>
                        </a:rPr>
                        <a:t>CT4-Breakout</a:t>
                      </a:r>
                    </a:p>
                  </a:txBody>
                  <a:tcPr marL="12700" marR="12700" marT="12700" anchor="b"/>
                </a:tc>
                <a:tc>
                  <a:txBody>
                    <a:bodyPr/>
                    <a:lstStyle/>
                    <a:p>
                      <a:pPr algn="ctr" fontAlgn="ctr"/>
                      <a:r>
                        <a:rPr lang="en-US" altLang="zh-CN" sz="1800" b="0" i="0">
                          <a:solidFill>
                            <a:schemeClr val="tx1"/>
                          </a:solidFill>
                          <a:effectLst/>
                        </a:rPr>
                        <a:t>Oak Room（3F）/40</a:t>
                      </a:r>
                    </a:p>
                  </a:txBody>
                  <a:tcPr marL="9842" marR="9842" marT="9842" anchor="ctr"/>
                </a:tc>
                <a:extLst>
                  <a:ext uri="{0D108BD9-81ED-4DB2-BD59-A6C34878D82A}">
                    <a16:rowId xmlns:a16="http://schemas.microsoft.com/office/drawing/2014/main" val="10006"/>
                  </a:ext>
                </a:extLst>
              </a:tr>
              <a:tr h="610870">
                <a:tc vMerge="1">
                  <a:txBody>
                    <a:bodyPr/>
                    <a:lstStyle/>
                    <a:p>
                      <a:endParaRPr lang="zh-CN"/>
                    </a:p>
                  </a:txBody>
                  <a:tcPr marL="22802" marR="22802" marT="0" marB="0" anchor="ctr"/>
                </a:tc>
                <a:tc>
                  <a:txBody>
                    <a:bodyPr/>
                    <a:lstStyle/>
                    <a:p>
                      <a:pPr algn="ctr" fontAlgn="ctr"/>
                      <a:r>
                        <a:rPr lang="en-US" altLang="zh-CN" sz="1800" b="0" i="0">
                          <a:solidFill>
                            <a:schemeClr val="tx1"/>
                          </a:solidFill>
                          <a:effectLst/>
                        </a:rPr>
                        <a:t>8:30-20:00</a:t>
                      </a:r>
                    </a:p>
                  </a:txBody>
                  <a:tcPr marL="9842" marR="9842" marT="9842" anchor="ctr"/>
                </a:tc>
                <a:tc>
                  <a:txBody>
                    <a:bodyPr/>
                    <a:lstStyle/>
                    <a:p>
                      <a:pPr algn="ctr" fontAlgn="ctr"/>
                      <a:r>
                        <a:rPr lang="en-US" altLang="zh-CN" sz="1800" b="0" i="0">
                          <a:solidFill>
                            <a:schemeClr val="tx1"/>
                          </a:solidFill>
                          <a:effectLst/>
                        </a:rPr>
                        <a:t>RAN2-Main</a:t>
                      </a:r>
                    </a:p>
                  </a:txBody>
                  <a:tcPr marL="9842" marR="9842" marT="9842" anchor="ctr"/>
                </a:tc>
                <a:tc>
                  <a:txBody>
                    <a:bodyPr/>
                    <a:lstStyle/>
                    <a:p>
                      <a:pPr algn="ctr" fontAlgn="ctr"/>
                      <a:r>
                        <a:rPr lang="en-US" altLang="zh-CN" sz="1800" b="0" i="0">
                          <a:solidFill>
                            <a:schemeClr val="tx1"/>
                          </a:solidFill>
                          <a:effectLst/>
                        </a:rPr>
                        <a:t>Fenghua Ballroom 1+2（3F）/350</a:t>
                      </a:r>
                    </a:p>
                  </a:txBody>
                  <a:tcPr marL="9842" marR="9842" marT="9842" anchor="ctr"/>
                </a:tc>
                <a:extLst>
                  <a:ext uri="{0D108BD9-81ED-4DB2-BD59-A6C34878D82A}">
                    <a16:rowId xmlns:a16="http://schemas.microsoft.com/office/drawing/2014/main" val="10007"/>
                  </a:ext>
                </a:extLst>
              </a:tr>
              <a:tr h="610870">
                <a:tc vMerge="1">
                  <a:txBody>
                    <a:bodyPr/>
                    <a:lstStyle/>
                    <a:p>
                      <a:endParaRPr lang="zh-CN"/>
                    </a:p>
                  </a:txBody>
                  <a:tcPr/>
                </a:tc>
                <a:tc>
                  <a:txBody>
                    <a:bodyPr/>
                    <a:lstStyle/>
                    <a:p>
                      <a:pPr algn="ctr" fontAlgn="ctr"/>
                      <a:r>
                        <a:rPr lang="en-US" altLang="zh-CN" sz="1800" b="0" i="0">
                          <a:solidFill>
                            <a:schemeClr val="tx1"/>
                          </a:solidFill>
                          <a:effectLst/>
                        </a:rPr>
                        <a:t>8:30-20:00</a:t>
                      </a:r>
                    </a:p>
                  </a:txBody>
                  <a:tcPr marL="9842" marR="9842" marT="9842" anchor="ctr"/>
                </a:tc>
                <a:tc>
                  <a:txBody>
                    <a:bodyPr/>
                    <a:lstStyle/>
                    <a:p>
                      <a:pPr algn="ctr" fontAlgn="ctr"/>
                      <a:r>
                        <a:rPr lang="en-US" altLang="zh-CN" sz="1800" b="0" i="0">
                          <a:solidFill>
                            <a:schemeClr val="tx1"/>
                          </a:solidFill>
                          <a:effectLst/>
                        </a:rPr>
                        <a:t>RAN2-Breakout 1</a:t>
                      </a:r>
                    </a:p>
                  </a:txBody>
                  <a:tcPr marL="9842" marR="9842" marT="9842" anchor="ctr"/>
                </a:tc>
                <a:tc>
                  <a:txBody>
                    <a:bodyPr/>
                    <a:lstStyle/>
                    <a:p>
                      <a:pPr algn="ctr" fontAlgn="ctr"/>
                      <a:r>
                        <a:rPr lang="en-US" altLang="zh-CN" sz="1800" b="0" i="0">
                          <a:solidFill>
                            <a:schemeClr val="tx1"/>
                          </a:solidFill>
                          <a:effectLst/>
                        </a:rPr>
                        <a:t>Fenghua Ballroom 3（3F）/150</a:t>
                      </a:r>
                    </a:p>
                  </a:txBody>
                  <a:tcPr marL="9842" marR="9842" marT="9842" anchor="ctr"/>
                </a:tc>
                <a:extLst>
                  <a:ext uri="{0D108BD9-81ED-4DB2-BD59-A6C34878D82A}">
                    <a16:rowId xmlns:a16="http://schemas.microsoft.com/office/drawing/2014/main" val="10008"/>
                  </a:ext>
                </a:extLst>
              </a:tr>
              <a:tr h="610235">
                <a:tc vMerge="1">
                  <a:txBody>
                    <a:bodyPr/>
                    <a:lstStyle/>
                    <a:p>
                      <a:endParaRPr lang="zh-CN"/>
                    </a:p>
                  </a:txBody>
                  <a:tcPr/>
                </a:tc>
                <a:tc>
                  <a:txBody>
                    <a:bodyPr/>
                    <a:lstStyle/>
                    <a:p>
                      <a:pPr algn="ctr" fontAlgn="ctr"/>
                      <a:r>
                        <a:rPr lang="en-US" altLang="zh-CN" sz="1800" b="0" i="0">
                          <a:solidFill>
                            <a:schemeClr val="tx1"/>
                          </a:solidFill>
                          <a:effectLst/>
                        </a:rPr>
                        <a:t>8:30-20:00</a:t>
                      </a:r>
                    </a:p>
                  </a:txBody>
                  <a:tcPr marL="9842" marR="9842" marT="9842" anchor="ctr"/>
                </a:tc>
                <a:tc>
                  <a:txBody>
                    <a:bodyPr/>
                    <a:lstStyle/>
                    <a:p>
                      <a:pPr algn="ctr" fontAlgn="ctr"/>
                      <a:r>
                        <a:rPr lang="en-US" altLang="zh-CN" sz="1800" b="0" i="0">
                          <a:solidFill>
                            <a:schemeClr val="tx1"/>
                          </a:solidFill>
                          <a:effectLst/>
                        </a:rPr>
                        <a:t>RAN2-Breakout 2</a:t>
                      </a:r>
                    </a:p>
                  </a:txBody>
                  <a:tcPr marL="9842" marR="9842" marT="9842" anchor="ctr"/>
                </a:tc>
                <a:tc>
                  <a:txBody>
                    <a:bodyPr/>
                    <a:lstStyle/>
                    <a:p>
                      <a:pPr algn="ctr" fontAlgn="ctr"/>
                      <a:r>
                        <a:rPr lang="en-US" altLang="zh-CN" sz="1800" b="0" i="0">
                          <a:solidFill>
                            <a:schemeClr val="tx1"/>
                          </a:solidFill>
                          <a:effectLst/>
                        </a:rPr>
                        <a:t>Maple Mahogany Willow Room(3F)/150</a:t>
                      </a:r>
                    </a:p>
                  </a:txBody>
                  <a:tcPr marL="9842" marR="9842" marT="9842" anchor="ctr"/>
                </a:tc>
                <a:extLst>
                  <a:ext uri="{0D108BD9-81ED-4DB2-BD59-A6C34878D82A}">
                    <a16:rowId xmlns:a16="http://schemas.microsoft.com/office/drawing/2014/main" val="10009"/>
                  </a:ext>
                </a:extLst>
              </a:tr>
              <a:tr h="610870">
                <a:tc vMerge="1">
                  <a:txBody>
                    <a:bodyPr/>
                    <a:lstStyle/>
                    <a:p>
                      <a:endParaRPr lang="zh-CN"/>
                    </a:p>
                  </a:txBody>
                  <a:tcPr/>
                </a:tc>
                <a:tc>
                  <a:txBody>
                    <a:bodyPr/>
                    <a:lstStyle/>
                    <a:p>
                      <a:pPr algn="ctr" fontAlgn="ctr"/>
                      <a:r>
                        <a:rPr lang="en-US" altLang="zh-CN" sz="1800" b="0" i="0">
                          <a:solidFill>
                            <a:schemeClr val="tx1"/>
                          </a:solidFill>
                          <a:effectLst/>
                        </a:rPr>
                        <a:t>8:30-20:00</a:t>
                      </a:r>
                    </a:p>
                  </a:txBody>
                  <a:tcPr marL="9842" marR="9842" marT="9842" anchor="ctr"/>
                </a:tc>
                <a:tc>
                  <a:txBody>
                    <a:bodyPr/>
                    <a:lstStyle/>
                    <a:p>
                      <a:pPr algn="ctr" fontAlgn="ctr"/>
                      <a:r>
                        <a:rPr lang="en-US" altLang="zh-CN" sz="1800" b="0" i="0">
                          <a:solidFill>
                            <a:schemeClr val="tx1"/>
                          </a:solidFill>
                          <a:effectLst/>
                        </a:rPr>
                        <a:t>RAN2-Breakout 3</a:t>
                      </a:r>
                    </a:p>
                  </a:txBody>
                  <a:tcPr marL="9842" marR="9842" marT="9842" anchor="ctr"/>
                </a:tc>
                <a:tc>
                  <a:txBody>
                    <a:bodyPr/>
                    <a:lstStyle/>
                    <a:p>
                      <a:pPr algn="ctr" fontAlgn="ctr"/>
                      <a:r>
                        <a:rPr lang="en-US" altLang="zh-CN" sz="1800" b="0" i="0">
                          <a:solidFill>
                            <a:schemeClr val="tx1"/>
                          </a:solidFill>
                          <a:effectLst/>
                        </a:rPr>
                        <a:t>Birch Room（3F）/40</a:t>
                      </a:r>
                    </a:p>
                  </a:txBody>
                  <a:tcPr marL="9842" marR="9842" marT="9842" anchor="ctr"/>
                </a:tc>
                <a:extLst>
                  <a:ext uri="{0D108BD9-81ED-4DB2-BD59-A6C34878D82A}">
                    <a16:rowId xmlns:a16="http://schemas.microsoft.com/office/drawing/2014/main" val="10010"/>
                  </a:ext>
                </a:extLst>
              </a:tr>
              <a:tr h="610870">
                <a:tc vMerge="1">
                  <a:txBody>
                    <a:bodyPr/>
                    <a:lstStyle/>
                    <a:p>
                      <a:endParaRPr lang="zh-CN"/>
                    </a:p>
                  </a:txBody>
                  <a:tcPr/>
                </a:tc>
                <a:tc>
                  <a:txBody>
                    <a:bodyPr/>
                    <a:lstStyle/>
                    <a:p>
                      <a:pPr algn="ctr">
                        <a:lnSpc>
                          <a:spcPct val="100000"/>
                        </a:lnSpc>
                        <a:spcAft>
                          <a:spcPts val="0"/>
                        </a:spcAft>
                      </a:pPr>
                      <a:r>
                        <a:rPr lang="en-US" altLang="zh-CN" sz="1800" kern="0">
                          <a:effectLst/>
                        </a:rPr>
                        <a:t>10:30-11:00/</a:t>
                      </a:r>
                      <a:endParaRPr lang="zh-CN" altLang="en-US" sz="1800" kern="100">
                        <a:effectLst/>
                      </a:endParaRPr>
                    </a:p>
                    <a:p>
                      <a:pPr algn="ctr">
                        <a:lnSpc>
                          <a:spcPct val="100000"/>
                        </a:lnSpc>
                        <a:spcAft>
                          <a:spcPts val="0"/>
                        </a:spcAft>
                      </a:pPr>
                      <a:r>
                        <a:rPr lang="en-US" altLang="zh-CN" sz="1800" kern="0">
                          <a:effectLst/>
                          <a:sym typeface="+mn-ea"/>
                        </a:rPr>
                        <a:t>15:30-16:00(CT)</a:t>
                      </a:r>
                    </a:p>
                    <a:p>
                      <a:pPr algn="ctr">
                        <a:lnSpc>
                          <a:spcPct val="100000"/>
                        </a:lnSpc>
                        <a:spcAft>
                          <a:spcPts val="0"/>
                        </a:spcAft>
                      </a:pPr>
                      <a:r>
                        <a:rPr lang="en-US" altLang="zh-CN" sz="1800" kern="0">
                          <a:effectLst/>
                          <a:sym typeface="+mn-ea"/>
                        </a:rPr>
                        <a:t>16:30-17:00(RAN2)</a:t>
                      </a:r>
                    </a:p>
                  </a:txBody>
                  <a:tcPr marL="22802" marR="22802" marT="0" marB="0" anchor="ctr"/>
                </a:tc>
                <a:tc>
                  <a:txBody>
                    <a:bodyPr/>
                    <a:lstStyle/>
                    <a:p>
                      <a:pPr algn="ctr">
                        <a:lnSpc>
                          <a:spcPct val="100000"/>
                        </a:lnSpc>
                        <a:spcAft>
                          <a:spcPts val="0"/>
                        </a:spcAft>
                      </a:pPr>
                      <a:r>
                        <a:rPr lang="en-US" sz="1800" kern="0">
                          <a:solidFill>
                            <a:schemeClr val="tx1"/>
                          </a:solidFill>
                          <a:effectLst/>
                        </a:rPr>
                        <a:t>Coffee Break</a:t>
                      </a:r>
                      <a:endParaRPr lang="zh-CN" altLang="en-US" sz="1800" kern="10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1200">
                          <a:solidFill>
                            <a:schemeClr val="tx1"/>
                          </a:solidFill>
                          <a:effectLst/>
                          <a:latin typeface="+mn-lt"/>
                          <a:ea typeface="+mn-ea"/>
                          <a:cs typeface="+mn-cs"/>
                        </a:rPr>
                        <a:t>Foyer</a:t>
                      </a:r>
                      <a:endParaRPr lang="zh-CN" altLang="en-US" sz="1800" kern="10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extLst>
                  <a:ext uri="{0D108BD9-81ED-4DB2-BD59-A6C34878D82A}">
                    <a16:rowId xmlns:a16="http://schemas.microsoft.com/office/drawing/2014/main" val="10011"/>
                  </a:ext>
                </a:extLst>
              </a:tr>
            </a:tbl>
          </a:graphicData>
        </a:graphic>
      </p:graphicFrame>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solidFill>
                    <a:schemeClr val="tx1"/>
                  </a:solidFill>
                  <a:latin typeface="微软雅黑" panose="020B0503020204020204" pitchFamily="34" charset="-122"/>
                  <a:ea typeface="微软雅黑" panose="020B0503020204020204" pitchFamily="34" charset="-122"/>
                  <a:sym typeface="+mn-ea"/>
                </a:rPr>
                <a:t>Meeting Room Allocation-THU</a:t>
              </a: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aphicFrame>
        <p:nvGraphicFramePr>
          <p:cNvPr id="4" name="表格 3"/>
          <p:cNvGraphicFramePr>
            <a:graphicFrameLocks noGrp="1"/>
          </p:cNvGraphicFramePr>
          <p:nvPr>
            <p:custDataLst>
              <p:tags r:id="rId2"/>
            </p:custDataLst>
            <p:extLst>
              <p:ext uri="{D42A27DB-BD31-4B8C-83A1-F6EECF244321}">
                <p14:modId xmlns:p14="http://schemas.microsoft.com/office/powerpoint/2010/main" val="1241604978"/>
              </p:ext>
            </p:extLst>
          </p:nvPr>
        </p:nvGraphicFramePr>
        <p:xfrm>
          <a:off x="433070" y="833120"/>
          <a:ext cx="11208385" cy="5886450"/>
        </p:xfrm>
        <a:graphic>
          <a:graphicData uri="http://schemas.openxmlformats.org/drawingml/2006/table">
            <a:tbl>
              <a:tblPr firstRow="1" firstCol="1" bandRow="1">
                <a:tableStyleId>{5C22544A-7EE6-4342-B048-85BDC9FD1C3A}</a:tableStyleId>
              </a:tblPr>
              <a:tblGrid>
                <a:gridCol w="1388110">
                  <a:extLst>
                    <a:ext uri="{9D8B030D-6E8A-4147-A177-3AD203B41FA5}">
                      <a16:colId xmlns:a16="http://schemas.microsoft.com/office/drawing/2014/main" val="20000"/>
                    </a:ext>
                  </a:extLst>
                </a:gridCol>
                <a:gridCol w="2134870">
                  <a:extLst>
                    <a:ext uri="{9D8B030D-6E8A-4147-A177-3AD203B41FA5}">
                      <a16:colId xmlns:a16="http://schemas.microsoft.com/office/drawing/2014/main" val="20001"/>
                    </a:ext>
                  </a:extLst>
                </a:gridCol>
                <a:gridCol w="3278505">
                  <a:extLst>
                    <a:ext uri="{9D8B030D-6E8A-4147-A177-3AD203B41FA5}">
                      <a16:colId xmlns:a16="http://schemas.microsoft.com/office/drawing/2014/main" val="20002"/>
                    </a:ext>
                  </a:extLst>
                </a:gridCol>
                <a:gridCol w="4406900">
                  <a:extLst>
                    <a:ext uri="{9D8B030D-6E8A-4147-A177-3AD203B41FA5}">
                      <a16:colId xmlns:a16="http://schemas.microsoft.com/office/drawing/2014/main" val="20003"/>
                    </a:ext>
                  </a:extLst>
                </a:gridCol>
              </a:tblGrid>
              <a:tr h="368300">
                <a:tc>
                  <a:txBody>
                    <a:bodyPr/>
                    <a:lstStyle/>
                    <a:p>
                      <a:pPr algn="ctr">
                        <a:lnSpc>
                          <a:spcPct val="100000"/>
                        </a:lnSpc>
                        <a:spcAft>
                          <a:spcPts val="0"/>
                        </a:spcAft>
                      </a:pPr>
                      <a:r>
                        <a:rPr lang="en-US" sz="1800" kern="0">
                          <a:effectLst/>
                        </a:rPr>
                        <a:t>Date</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Time</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Event</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Function room/Capacity</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extLst>
                  <a:ext uri="{0D108BD9-81ED-4DB2-BD59-A6C34878D82A}">
                    <a16:rowId xmlns:a16="http://schemas.microsoft.com/office/drawing/2014/main" val="10000"/>
                  </a:ext>
                </a:extLst>
              </a:tr>
              <a:tr h="367665">
                <a:tc rowSpan="11">
                  <a:txBody>
                    <a:bodyPr/>
                    <a:lstStyle/>
                    <a:p>
                      <a:pPr algn="ctr">
                        <a:lnSpc>
                          <a:spcPct val="100000"/>
                        </a:lnSpc>
                        <a:spcAft>
                          <a:spcPts val="0"/>
                        </a:spcAft>
                      </a:pPr>
                      <a:r>
                        <a:rPr lang="en-US" altLang="en-GB" sz="1800" kern="0">
                          <a:effectLst/>
                          <a:sym typeface="+mn-ea"/>
                        </a:rPr>
                        <a:t>17</a:t>
                      </a:r>
                      <a:r>
                        <a:rPr lang="en-GB" sz="1800" kern="0" baseline="30000">
                          <a:effectLst/>
                          <a:sym typeface="+mn-ea"/>
                        </a:rPr>
                        <a:t>th</a:t>
                      </a:r>
                      <a:r>
                        <a:rPr lang="en-GB" sz="1800" kern="0">
                          <a:effectLst/>
                          <a:sym typeface="+mn-ea"/>
                        </a:rPr>
                        <a:t> </a:t>
                      </a:r>
                      <a:r>
                        <a:rPr lang="en-US" altLang="en-GB" sz="1800" kern="0">
                          <a:effectLst/>
                          <a:sym typeface="+mn-ea"/>
                        </a:rPr>
                        <a:t>Oct</a:t>
                      </a:r>
                      <a:r>
                        <a:rPr lang="en-US" sz="1800" kern="0">
                          <a:effectLst/>
                          <a:sym typeface="+mn-ea"/>
                        </a:rPr>
                        <a:t>  </a:t>
                      </a:r>
                      <a:r>
                        <a:rPr lang="en-US" sz="1800" kern="0">
                          <a:effectLst/>
                        </a:rPr>
                        <a:t> </a:t>
                      </a:r>
                    </a:p>
                    <a:p>
                      <a:pPr algn="ctr">
                        <a:lnSpc>
                          <a:spcPct val="100000"/>
                        </a:lnSpc>
                        <a:spcAft>
                          <a:spcPts val="0"/>
                        </a:spcAft>
                      </a:pPr>
                      <a:r>
                        <a:rPr lang="en-US" altLang="zh-CN" sz="1800" kern="0">
                          <a:effectLst/>
                          <a:latin typeface="Calibri" panose="020F0502020204030204"/>
                          <a:ea typeface="宋体" panose="02010600030101010101" pitchFamily="2" charset="-122"/>
                          <a:cs typeface="Times New Roman" panose="02020603050405020304"/>
                        </a:rPr>
                        <a:t>(THU)</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spcAft>
                          <a:spcPts val="0"/>
                        </a:spcAft>
                        <a:buClrTx/>
                        <a:buSzTx/>
                        <a:buFontTx/>
                        <a:buNone/>
                      </a:pPr>
                      <a:r>
                        <a:rPr lang="en-US" altLang="zh-CN" sz="1800" b="0">
                          <a:solidFill>
                            <a:schemeClr val="tx1"/>
                          </a:solidFill>
                          <a:effectLst/>
                        </a:rPr>
                        <a:t>8:00-20:00</a:t>
                      </a:r>
                    </a:p>
                  </a:txBody>
                  <a:tcPr marL="12700" marR="12700" marT="12700" anchor="b"/>
                </a:tc>
                <a:tc>
                  <a:txBody>
                    <a:bodyPr/>
                    <a:lstStyle/>
                    <a:p>
                      <a:pPr algn="ctr">
                        <a:lnSpc>
                          <a:spcPct val="100000"/>
                        </a:lnSpc>
                        <a:spcAft>
                          <a:spcPts val="0"/>
                        </a:spcAft>
                        <a:buClrTx/>
                        <a:buSzTx/>
                        <a:buFontTx/>
                      </a:pPr>
                      <a:r>
                        <a:rPr lang="en-US" altLang="zh-CN" sz="1800">
                          <a:solidFill>
                            <a:schemeClr val="tx1"/>
                          </a:solidFill>
                          <a:effectLst/>
                        </a:rPr>
                        <a:t>CT1 - 1</a:t>
                      </a:r>
                    </a:p>
                  </a:txBody>
                  <a:tcPr marL="22802" marR="22802" marT="0" marB="0" anchor="ctr"/>
                </a:tc>
                <a:tc>
                  <a:txBody>
                    <a:bodyPr/>
                    <a:lstStyle/>
                    <a:p>
                      <a:pPr algn="ctr" fontAlgn="ctr"/>
                      <a:r>
                        <a:rPr lang="en-US" altLang="zh-CN" sz="1800" b="0" i="0">
                          <a:solidFill>
                            <a:schemeClr val="tx1"/>
                          </a:solidFill>
                          <a:effectLst/>
                        </a:rPr>
                        <a:t>Theater Room(30F )/100</a:t>
                      </a:r>
                    </a:p>
                  </a:txBody>
                  <a:tcPr marL="9842" marR="9842" marT="9842" anchor="ctr"/>
                </a:tc>
                <a:extLst>
                  <a:ext uri="{0D108BD9-81ED-4DB2-BD59-A6C34878D82A}">
                    <a16:rowId xmlns:a16="http://schemas.microsoft.com/office/drawing/2014/main" val="10001"/>
                  </a:ext>
                </a:extLst>
              </a:tr>
              <a:tr h="367665">
                <a:tc vMerge="1">
                  <a:txBody>
                    <a:bodyPr/>
                    <a:lstStyle/>
                    <a:p>
                      <a:endParaRPr lang="zh-CN"/>
                    </a:p>
                  </a:txBody>
                  <a:tcPr/>
                </a:tc>
                <a:tc>
                  <a:txBody>
                    <a:bodyPr/>
                    <a:lstStyle/>
                    <a:p>
                      <a:pPr algn="ctr">
                        <a:spcAft>
                          <a:spcPts val="0"/>
                        </a:spcAft>
                        <a:buClrTx/>
                        <a:buSzTx/>
                        <a:buFontTx/>
                        <a:buNone/>
                      </a:pPr>
                      <a:r>
                        <a:rPr lang="en-US" altLang="zh-CN" sz="1800" b="0">
                          <a:solidFill>
                            <a:schemeClr val="tx1"/>
                          </a:solidFill>
                          <a:effectLst/>
                        </a:rPr>
                        <a:t>8:00-20:00</a:t>
                      </a:r>
                    </a:p>
                  </a:txBody>
                  <a:tcPr marL="12700" marR="12700" marT="12700" anchor="b"/>
                </a:tc>
                <a:tc>
                  <a:txBody>
                    <a:bodyPr/>
                    <a:lstStyle/>
                    <a:p>
                      <a:pPr algn="ctr">
                        <a:lnSpc>
                          <a:spcPct val="100000"/>
                        </a:lnSpc>
                        <a:spcAft>
                          <a:spcPts val="0"/>
                        </a:spcAft>
                        <a:buClrTx/>
                        <a:buSzTx/>
                        <a:buFontTx/>
                      </a:pPr>
                      <a:r>
                        <a:rPr lang="en-US" altLang="zh-CN" sz="1800">
                          <a:solidFill>
                            <a:schemeClr val="tx1"/>
                          </a:solidFill>
                          <a:effectLst/>
                        </a:rPr>
                        <a:t>CT1 - 2</a:t>
                      </a:r>
                    </a:p>
                  </a:txBody>
                  <a:tcPr marL="22802" marR="22802" marT="0" marB="0" anchor="ctr"/>
                </a:tc>
                <a:tc>
                  <a:txBody>
                    <a:bodyPr/>
                    <a:lstStyle/>
                    <a:p>
                      <a:pPr algn="ctr" fontAlgn="ctr"/>
                      <a:r>
                        <a:rPr lang="en-US" altLang="zh-CN" sz="1800" b="0" i="0">
                          <a:solidFill>
                            <a:schemeClr val="tx1"/>
                          </a:solidFill>
                          <a:effectLst/>
                        </a:rPr>
                        <a:t>Jiao Tai Room(29F)/30</a:t>
                      </a:r>
                    </a:p>
                  </a:txBody>
                  <a:tcPr marL="9842" marR="9842" marT="9842" anchor="ctr"/>
                </a:tc>
                <a:extLst>
                  <a:ext uri="{0D108BD9-81ED-4DB2-BD59-A6C34878D82A}">
                    <a16:rowId xmlns:a16="http://schemas.microsoft.com/office/drawing/2014/main" val="10002"/>
                  </a:ext>
                </a:extLst>
              </a:tr>
              <a:tr h="368300">
                <a:tc vMerge="1">
                  <a:txBody>
                    <a:bodyPr/>
                    <a:lstStyle/>
                    <a:p>
                      <a:endParaRPr lang="zh-CN"/>
                    </a:p>
                  </a:txBody>
                  <a:tcPr/>
                </a:tc>
                <a:tc>
                  <a:txBody>
                    <a:bodyPr/>
                    <a:lstStyle/>
                    <a:p>
                      <a:pPr algn="ctr">
                        <a:spcAft>
                          <a:spcPts val="0"/>
                        </a:spcAft>
                        <a:buClrTx/>
                        <a:buSzTx/>
                        <a:buFontTx/>
                        <a:buNone/>
                      </a:pPr>
                      <a:r>
                        <a:rPr lang="en-US" altLang="zh-CN" sz="1800" b="0">
                          <a:solidFill>
                            <a:schemeClr val="tx1"/>
                          </a:solidFill>
                          <a:effectLst/>
                        </a:rPr>
                        <a:t>8:00-20:00</a:t>
                      </a:r>
                    </a:p>
                  </a:txBody>
                  <a:tcPr marL="12700" marR="12700" marT="12700" anchor="b"/>
                </a:tc>
                <a:tc>
                  <a:txBody>
                    <a:bodyPr/>
                    <a:lstStyle/>
                    <a:p>
                      <a:pPr algn="ctr">
                        <a:lnSpc>
                          <a:spcPct val="100000"/>
                        </a:lnSpc>
                        <a:spcAft>
                          <a:spcPts val="0"/>
                        </a:spcAft>
                        <a:buClrTx/>
                        <a:buSzTx/>
                        <a:buFontTx/>
                      </a:pPr>
                      <a:r>
                        <a:rPr lang="en-US" altLang="zh-CN" sz="1800">
                          <a:solidFill>
                            <a:schemeClr val="tx1"/>
                          </a:solidFill>
                          <a:effectLst/>
                        </a:rPr>
                        <a:t>CT3 - 1</a:t>
                      </a:r>
                    </a:p>
                  </a:txBody>
                  <a:tcPr marL="22802" marR="22802" marT="0" marB="0" anchor="ctr"/>
                </a:tc>
                <a:tc>
                  <a:txBody>
                    <a:bodyPr/>
                    <a:lstStyle/>
                    <a:p>
                      <a:pPr algn="ctr" fontAlgn="ctr"/>
                      <a:r>
                        <a:rPr lang="en-US" altLang="zh-CN" sz="1800" b="0" i="0">
                          <a:solidFill>
                            <a:schemeClr val="tx1"/>
                          </a:solidFill>
                          <a:effectLst/>
                        </a:rPr>
                        <a:t>Acacia Room(3F)/60</a:t>
                      </a:r>
                    </a:p>
                  </a:txBody>
                  <a:tcPr marL="9842" marR="9842" marT="9842" anchor="ctr"/>
                </a:tc>
                <a:extLst>
                  <a:ext uri="{0D108BD9-81ED-4DB2-BD59-A6C34878D82A}">
                    <a16:rowId xmlns:a16="http://schemas.microsoft.com/office/drawing/2014/main" val="10003"/>
                  </a:ext>
                </a:extLst>
              </a:tr>
              <a:tr h="368300">
                <a:tc vMerge="1">
                  <a:txBody>
                    <a:bodyPr/>
                    <a:lstStyle/>
                    <a:p>
                      <a:endParaRPr lang="zh-CN"/>
                    </a:p>
                  </a:txBody>
                  <a:tcPr marL="22802" marR="22802" marT="0" marB="0" anchor="ctr"/>
                </a:tc>
                <a:tc>
                  <a:txBody>
                    <a:bodyPr/>
                    <a:lstStyle/>
                    <a:p>
                      <a:pPr algn="ctr">
                        <a:spcAft>
                          <a:spcPts val="0"/>
                        </a:spcAft>
                        <a:buClrTx/>
                        <a:buSzTx/>
                        <a:buFontTx/>
                        <a:buNone/>
                      </a:pPr>
                      <a:r>
                        <a:rPr lang="en-US" altLang="zh-CN" sz="1800" b="0">
                          <a:solidFill>
                            <a:schemeClr val="tx1"/>
                          </a:solidFill>
                          <a:effectLst/>
                        </a:rPr>
                        <a:t>8:00-20:00</a:t>
                      </a:r>
                    </a:p>
                  </a:txBody>
                  <a:tcPr marL="12700" marR="12700" marT="12700" anchor="b"/>
                </a:tc>
                <a:tc>
                  <a:txBody>
                    <a:bodyPr/>
                    <a:lstStyle/>
                    <a:p>
                      <a:pPr algn="ctr">
                        <a:lnSpc>
                          <a:spcPct val="100000"/>
                        </a:lnSpc>
                        <a:spcAft>
                          <a:spcPts val="0"/>
                        </a:spcAft>
                        <a:buClrTx/>
                        <a:buSzTx/>
                        <a:buFontTx/>
                      </a:pPr>
                      <a:r>
                        <a:rPr lang="en-US" altLang="zh-CN" sz="1800">
                          <a:solidFill>
                            <a:schemeClr val="tx1"/>
                          </a:solidFill>
                          <a:effectLst/>
                          <a:sym typeface="+mn-ea"/>
                        </a:rPr>
                        <a:t>CT3 - 2</a:t>
                      </a:r>
                      <a:endParaRPr lang="en-US" altLang="zh-CN" sz="1800">
                        <a:solidFill>
                          <a:schemeClr val="tx1"/>
                        </a:solidFill>
                        <a:effectLst/>
                      </a:endParaRPr>
                    </a:p>
                  </a:txBody>
                  <a:tcPr marL="22802" marR="22802" marT="0" marB="0" anchor="ctr"/>
                </a:tc>
                <a:tc>
                  <a:txBody>
                    <a:bodyPr/>
                    <a:lstStyle/>
                    <a:p>
                      <a:pPr algn="ctr" fontAlgn="ctr"/>
                      <a:r>
                        <a:rPr lang="en-US" altLang="zh-CN" sz="1800" b="0" i="0">
                          <a:solidFill>
                            <a:schemeClr val="tx1"/>
                          </a:solidFill>
                          <a:effectLst/>
                        </a:rPr>
                        <a:t>Sycamore Room(3F)/20</a:t>
                      </a:r>
                    </a:p>
                  </a:txBody>
                  <a:tcPr marL="9842" marR="9842" marT="9842" anchor="ctr"/>
                </a:tc>
                <a:extLst>
                  <a:ext uri="{0D108BD9-81ED-4DB2-BD59-A6C34878D82A}">
                    <a16:rowId xmlns:a16="http://schemas.microsoft.com/office/drawing/2014/main" val="10004"/>
                  </a:ext>
                </a:extLst>
              </a:tr>
              <a:tr h="368300">
                <a:tc vMerge="1">
                  <a:txBody>
                    <a:bodyPr/>
                    <a:lstStyle/>
                    <a:p>
                      <a:endParaRPr lang="zh-CN"/>
                    </a:p>
                  </a:txBody>
                  <a:tcPr/>
                </a:tc>
                <a:tc>
                  <a:txBody>
                    <a:bodyPr/>
                    <a:lstStyle/>
                    <a:p>
                      <a:pPr algn="ctr">
                        <a:spcAft>
                          <a:spcPts val="0"/>
                        </a:spcAft>
                        <a:buClrTx/>
                        <a:buSzTx/>
                        <a:buFontTx/>
                        <a:buNone/>
                      </a:pPr>
                      <a:r>
                        <a:rPr lang="en-US" altLang="zh-CN" sz="1800" b="0">
                          <a:solidFill>
                            <a:schemeClr val="tx1"/>
                          </a:solidFill>
                          <a:effectLst/>
                        </a:rPr>
                        <a:t>8:00-19:00</a:t>
                      </a:r>
                    </a:p>
                  </a:txBody>
                  <a:tcPr marL="12700" marR="12700" marT="12700" anchor="b"/>
                </a:tc>
                <a:tc>
                  <a:txBody>
                    <a:bodyPr/>
                    <a:lstStyle/>
                    <a:p>
                      <a:pPr algn="ctr">
                        <a:lnSpc>
                          <a:spcPct val="100000"/>
                        </a:lnSpc>
                        <a:spcAft>
                          <a:spcPts val="0"/>
                        </a:spcAft>
                        <a:buClrTx/>
                        <a:buSzTx/>
                        <a:buFontTx/>
                        <a:buNone/>
                      </a:pPr>
                      <a:r>
                        <a:rPr lang="en-US" altLang="zh-CN" sz="1800">
                          <a:solidFill>
                            <a:schemeClr val="tx1"/>
                          </a:solidFill>
                          <a:effectLst/>
                        </a:rPr>
                        <a:t>CT4-Main Session</a:t>
                      </a:r>
                    </a:p>
                  </a:txBody>
                  <a:tcPr marL="22802" marR="22802" marT="0" marB="0" anchor="ctr"/>
                </a:tc>
                <a:tc>
                  <a:txBody>
                    <a:bodyPr/>
                    <a:lstStyle/>
                    <a:p>
                      <a:pPr algn="ctr" fontAlgn="ctr"/>
                      <a:r>
                        <a:rPr lang="en-US" altLang="zh-CN" sz="1800" b="0" i="0">
                          <a:solidFill>
                            <a:schemeClr val="tx1"/>
                          </a:solidFill>
                          <a:effectLst/>
                        </a:rPr>
                        <a:t>Funtion Room(2F)100</a:t>
                      </a:r>
                    </a:p>
                  </a:txBody>
                  <a:tcPr marL="9842" marR="9842" marT="9842" anchor="ctr"/>
                </a:tc>
                <a:extLst>
                  <a:ext uri="{0D108BD9-81ED-4DB2-BD59-A6C34878D82A}">
                    <a16:rowId xmlns:a16="http://schemas.microsoft.com/office/drawing/2014/main" val="10005"/>
                  </a:ext>
                </a:extLst>
              </a:tr>
              <a:tr h="368300">
                <a:tc vMerge="1">
                  <a:txBody>
                    <a:bodyPr/>
                    <a:lstStyle/>
                    <a:p>
                      <a:endParaRPr lang="zh-CN"/>
                    </a:p>
                  </a:txBody>
                  <a:tcPr/>
                </a:tc>
                <a:tc>
                  <a:txBody>
                    <a:bodyPr/>
                    <a:lstStyle/>
                    <a:p>
                      <a:pPr algn="ctr">
                        <a:spcAft>
                          <a:spcPts val="0"/>
                        </a:spcAft>
                        <a:buClrTx/>
                        <a:buSzTx/>
                        <a:buFontTx/>
                        <a:buNone/>
                      </a:pPr>
                      <a:r>
                        <a:rPr lang="en-US" altLang="zh-CN" sz="1800" b="0">
                          <a:solidFill>
                            <a:schemeClr val="tx1"/>
                          </a:solidFill>
                          <a:effectLst/>
                        </a:rPr>
                        <a:t>8:00-19:00</a:t>
                      </a:r>
                    </a:p>
                  </a:txBody>
                  <a:tcPr marL="12700" marR="12700" marT="12700" anchor="b"/>
                </a:tc>
                <a:tc>
                  <a:txBody>
                    <a:bodyPr/>
                    <a:lstStyle/>
                    <a:p>
                      <a:pPr algn="ctr">
                        <a:spcAft>
                          <a:spcPts val="0"/>
                        </a:spcAft>
                        <a:buClrTx/>
                        <a:buSzTx/>
                        <a:buFontTx/>
                        <a:buNone/>
                      </a:pPr>
                      <a:r>
                        <a:rPr lang="en-US" altLang="zh-CN" sz="1800" b="0">
                          <a:solidFill>
                            <a:schemeClr val="tx1"/>
                          </a:solidFill>
                          <a:effectLst/>
                        </a:rPr>
                        <a:t>CT4-Breakout</a:t>
                      </a:r>
                    </a:p>
                  </a:txBody>
                  <a:tcPr marL="12700" marR="12700" marT="12700" anchor="b"/>
                </a:tc>
                <a:tc>
                  <a:txBody>
                    <a:bodyPr/>
                    <a:lstStyle/>
                    <a:p>
                      <a:pPr algn="ctr" fontAlgn="ctr"/>
                      <a:r>
                        <a:rPr lang="en-US" altLang="zh-CN" sz="1800" b="0" i="0">
                          <a:solidFill>
                            <a:schemeClr val="tx1"/>
                          </a:solidFill>
                          <a:effectLst/>
                        </a:rPr>
                        <a:t>Oak Room（3F）/40</a:t>
                      </a:r>
                    </a:p>
                  </a:txBody>
                  <a:tcPr marL="9842" marR="9842" marT="9842" anchor="ctr"/>
                </a:tc>
                <a:extLst>
                  <a:ext uri="{0D108BD9-81ED-4DB2-BD59-A6C34878D82A}">
                    <a16:rowId xmlns:a16="http://schemas.microsoft.com/office/drawing/2014/main" val="10006"/>
                  </a:ext>
                </a:extLst>
              </a:tr>
              <a:tr h="621665">
                <a:tc vMerge="1">
                  <a:txBody>
                    <a:bodyPr/>
                    <a:lstStyle/>
                    <a:p>
                      <a:endParaRPr lang="zh-CN"/>
                    </a:p>
                  </a:txBody>
                  <a:tcPr marL="22802" marR="22802" marT="0" marB="0" anchor="ctr"/>
                </a:tc>
                <a:tc>
                  <a:txBody>
                    <a:bodyPr/>
                    <a:lstStyle/>
                    <a:p>
                      <a:pPr algn="ctr" fontAlgn="ctr"/>
                      <a:r>
                        <a:rPr lang="en-US" altLang="zh-CN" sz="1800" b="0" i="0">
                          <a:solidFill>
                            <a:schemeClr val="tx1"/>
                          </a:solidFill>
                          <a:effectLst/>
                        </a:rPr>
                        <a:t>8:30-20:00</a:t>
                      </a:r>
                    </a:p>
                  </a:txBody>
                  <a:tcPr marL="9842" marR="9842" marT="9842" anchor="ctr"/>
                </a:tc>
                <a:tc>
                  <a:txBody>
                    <a:bodyPr/>
                    <a:lstStyle/>
                    <a:p>
                      <a:pPr algn="ctr" fontAlgn="ctr"/>
                      <a:r>
                        <a:rPr lang="en-US" altLang="zh-CN" sz="1800" b="0" i="0">
                          <a:solidFill>
                            <a:schemeClr val="tx1"/>
                          </a:solidFill>
                          <a:effectLst/>
                        </a:rPr>
                        <a:t>RAN2-Main</a:t>
                      </a:r>
                    </a:p>
                  </a:txBody>
                  <a:tcPr marL="9842" marR="9842" marT="9842" anchor="ctr"/>
                </a:tc>
                <a:tc>
                  <a:txBody>
                    <a:bodyPr/>
                    <a:lstStyle/>
                    <a:p>
                      <a:pPr algn="ctr" fontAlgn="ctr"/>
                      <a:r>
                        <a:rPr lang="en-US" altLang="zh-CN" sz="1800" b="0" i="0">
                          <a:solidFill>
                            <a:schemeClr val="tx1"/>
                          </a:solidFill>
                          <a:effectLst/>
                        </a:rPr>
                        <a:t>Fenghua Ballroom 1+2（3F）/350</a:t>
                      </a:r>
                    </a:p>
                  </a:txBody>
                  <a:tcPr marL="9842" marR="9842" marT="9842" anchor="ctr"/>
                </a:tc>
                <a:extLst>
                  <a:ext uri="{0D108BD9-81ED-4DB2-BD59-A6C34878D82A}">
                    <a16:rowId xmlns:a16="http://schemas.microsoft.com/office/drawing/2014/main" val="10007"/>
                  </a:ext>
                </a:extLst>
              </a:tr>
              <a:tr h="621665">
                <a:tc vMerge="1">
                  <a:txBody>
                    <a:bodyPr/>
                    <a:lstStyle/>
                    <a:p>
                      <a:endParaRPr lang="zh-CN"/>
                    </a:p>
                  </a:txBody>
                  <a:tcPr/>
                </a:tc>
                <a:tc>
                  <a:txBody>
                    <a:bodyPr/>
                    <a:lstStyle/>
                    <a:p>
                      <a:pPr algn="ctr" fontAlgn="ctr"/>
                      <a:r>
                        <a:rPr lang="en-US" altLang="zh-CN" sz="1800" b="0" i="0">
                          <a:solidFill>
                            <a:schemeClr val="tx1"/>
                          </a:solidFill>
                          <a:effectLst/>
                        </a:rPr>
                        <a:t>8:30-20:00</a:t>
                      </a:r>
                    </a:p>
                  </a:txBody>
                  <a:tcPr marL="9842" marR="9842" marT="9842" anchor="ctr"/>
                </a:tc>
                <a:tc>
                  <a:txBody>
                    <a:bodyPr/>
                    <a:lstStyle/>
                    <a:p>
                      <a:pPr algn="ctr" fontAlgn="ctr"/>
                      <a:r>
                        <a:rPr lang="en-US" altLang="zh-CN" sz="1800" b="0" i="0">
                          <a:solidFill>
                            <a:schemeClr val="tx1"/>
                          </a:solidFill>
                          <a:effectLst/>
                        </a:rPr>
                        <a:t>RAN2-Breakout 1</a:t>
                      </a:r>
                    </a:p>
                  </a:txBody>
                  <a:tcPr marL="9842" marR="9842" marT="9842" anchor="ctr"/>
                </a:tc>
                <a:tc>
                  <a:txBody>
                    <a:bodyPr/>
                    <a:lstStyle/>
                    <a:p>
                      <a:pPr algn="ctr" fontAlgn="ctr"/>
                      <a:r>
                        <a:rPr lang="en-US" altLang="zh-CN" sz="1800" b="0" i="0">
                          <a:solidFill>
                            <a:schemeClr val="tx1"/>
                          </a:solidFill>
                          <a:effectLst/>
                        </a:rPr>
                        <a:t>Fenghua Ballroom 3（3F）/150</a:t>
                      </a:r>
                    </a:p>
                  </a:txBody>
                  <a:tcPr marL="9842" marR="9842" marT="9842" anchor="ctr"/>
                </a:tc>
                <a:extLst>
                  <a:ext uri="{0D108BD9-81ED-4DB2-BD59-A6C34878D82A}">
                    <a16:rowId xmlns:a16="http://schemas.microsoft.com/office/drawing/2014/main" val="10008"/>
                  </a:ext>
                </a:extLst>
              </a:tr>
              <a:tr h="621030">
                <a:tc vMerge="1">
                  <a:txBody>
                    <a:bodyPr/>
                    <a:lstStyle/>
                    <a:p>
                      <a:endParaRPr lang="zh-CN"/>
                    </a:p>
                  </a:txBody>
                  <a:tcPr/>
                </a:tc>
                <a:tc>
                  <a:txBody>
                    <a:bodyPr/>
                    <a:lstStyle/>
                    <a:p>
                      <a:pPr algn="ctr" fontAlgn="ctr"/>
                      <a:r>
                        <a:rPr lang="en-US" altLang="zh-CN" sz="1800" b="0" i="0">
                          <a:solidFill>
                            <a:schemeClr val="tx1"/>
                          </a:solidFill>
                          <a:effectLst/>
                        </a:rPr>
                        <a:t>8:30-20:00</a:t>
                      </a:r>
                    </a:p>
                  </a:txBody>
                  <a:tcPr marL="9842" marR="9842" marT="9842" anchor="ctr"/>
                </a:tc>
                <a:tc>
                  <a:txBody>
                    <a:bodyPr/>
                    <a:lstStyle/>
                    <a:p>
                      <a:pPr algn="ctr" fontAlgn="ctr"/>
                      <a:r>
                        <a:rPr lang="en-US" altLang="zh-CN" sz="1800" b="0" i="0">
                          <a:solidFill>
                            <a:schemeClr val="tx1"/>
                          </a:solidFill>
                          <a:effectLst/>
                        </a:rPr>
                        <a:t>RAN2-Breakout 2</a:t>
                      </a:r>
                    </a:p>
                  </a:txBody>
                  <a:tcPr marL="9842" marR="9842" marT="9842" anchor="ctr"/>
                </a:tc>
                <a:tc>
                  <a:txBody>
                    <a:bodyPr/>
                    <a:lstStyle/>
                    <a:p>
                      <a:pPr algn="ctr" fontAlgn="ctr"/>
                      <a:r>
                        <a:rPr lang="en-US" altLang="zh-CN" sz="1800" b="0" i="0">
                          <a:solidFill>
                            <a:schemeClr val="tx1"/>
                          </a:solidFill>
                          <a:effectLst/>
                        </a:rPr>
                        <a:t>Maple Mahogany Willow Room(3F)/150</a:t>
                      </a:r>
                    </a:p>
                  </a:txBody>
                  <a:tcPr marL="9842" marR="9842" marT="9842" anchor="ctr"/>
                </a:tc>
                <a:extLst>
                  <a:ext uri="{0D108BD9-81ED-4DB2-BD59-A6C34878D82A}">
                    <a16:rowId xmlns:a16="http://schemas.microsoft.com/office/drawing/2014/main" val="10009"/>
                  </a:ext>
                </a:extLst>
              </a:tr>
              <a:tr h="622300">
                <a:tc vMerge="1">
                  <a:txBody>
                    <a:bodyPr/>
                    <a:lstStyle/>
                    <a:p>
                      <a:endParaRPr lang="zh-CN"/>
                    </a:p>
                  </a:txBody>
                  <a:tcPr/>
                </a:tc>
                <a:tc>
                  <a:txBody>
                    <a:bodyPr/>
                    <a:lstStyle/>
                    <a:p>
                      <a:pPr algn="ctr" fontAlgn="ctr"/>
                      <a:r>
                        <a:rPr lang="en-US" altLang="zh-CN" sz="1800" b="0" i="0">
                          <a:solidFill>
                            <a:schemeClr val="tx1"/>
                          </a:solidFill>
                          <a:effectLst/>
                        </a:rPr>
                        <a:t>8:30-20:00</a:t>
                      </a:r>
                    </a:p>
                  </a:txBody>
                  <a:tcPr marL="9842" marR="9842" marT="9842" anchor="ctr"/>
                </a:tc>
                <a:tc>
                  <a:txBody>
                    <a:bodyPr/>
                    <a:lstStyle/>
                    <a:p>
                      <a:pPr algn="ctr" fontAlgn="ctr"/>
                      <a:r>
                        <a:rPr lang="en-US" altLang="zh-CN" sz="1800" b="0" i="0">
                          <a:solidFill>
                            <a:schemeClr val="tx1"/>
                          </a:solidFill>
                          <a:effectLst/>
                        </a:rPr>
                        <a:t>RAN2-Breakout 3</a:t>
                      </a:r>
                    </a:p>
                  </a:txBody>
                  <a:tcPr marL="9842" marR="9842" marT="9842" anchor="ctr"/>
                </a:tc>
                <a:tc>
                  <a:txBody>
                    <a:bodyPr/>
                    <a:lstStyle/>
                    <a:p>
                      <a:pPr algn="ctr" fontAlgn="ctr"/>
                      <a:r>
                        <a:rPr lang="en-US" altLang="zh-CN" sz="1800" b="0" i="0">
                          <a:solidFill>
                            <a:schemeClr val="tx1"/>
                          </a:solidFill>
                          <a:effectLst/>
                        </a:rPr>
                        <a:t>Birch Room（3F）/40</a:t>
                      </a:r>
                    </a:p>
                  </a:txBody>
                  <a:tcPr marL="9842" marR="9842" marT="9842" anchor="ctr"/>
                </a:tc>
                <a:extLst>
                  <a:ext uri="{0D108BD9-81ED-4DB2-BD59-A6C34878D82A}">
                    <a16:rowId xmlns:a16="http://schemas.microsoft.com/office/drawing/2014/main" val="10010"/>
                  </a:ext>
                </a:extLst>
              </a:tr>
              <a:tr h="621030">
                <a:tc vMerge="1">
                  <a:txBody>
                    <a:bodyPr/>
                    <a:lstStyle/>
                    <a:p>
                      <a:endParaRPr lang="zh-CN"/>
                    </a:p>
                  </a:txBody>
                  <a:tcPr/>
                </a:tc>
                <a:tc>
                  <a:txBody>
                    <a:bodyPr/>
                    <a:lstStyle/>
                    <a:p>
                      <a:pPr algn="ctr">
                        <a:lnSpc>
                          <a:spcPct val="100000"/>
                        </a:lnSpc>
                        <a:spcAft>
                          <a:spcPts val="0"/>
                        </a:spcAft>
                      </a:pPr>
                      <a:r>
                        <a:rPr lang="en-US" altLang="zh-CN" sz="1800" kern="0">
                          <a:effectLst/>
                        </a:rPr>
                        <a:t>10:30-11:00/</a:t>
                      </a:r>
                      <a:endParaRPr lang="zh-CN" altLang="en-US" sz="1800" kern="100">
                        <a:effectLst/>
                      </a:endParaRPr>
                    </a:p>
                    <a:p>
                      <a:pPr algn="ctr">
                        <a:lnSpc>
                          <a:spcPct val="100000"/>
                        </a:lnSpc>
                        <a:spcAft>
                          <a:spcPts val="0"/>
                        </a:spcAft>
                      </a:pPr>
                      <a:r>
                        <a:rPr lang="en-US" altLang="zh-CN" sz="1800" kern="0">
                          <a:effectLst/>
                          <a:sym typeface="+mn-ea"/>
                        </a:rPr>
                        <a:t>15:30-16:00(CT)</a:t>
                      </a:r>
                    </a:p>
                    <a:p>
                      <a:pPr algn="ctr">
                        <a:lnSpc>
                          <a:spcPct val="100000"/>
                        </a:lnSpc>
                        <a:spcAft>
                          <a:spcPts val="0"/>
                        </a:spcAft>
                      </a:pPr>
                      <a:r>
                        <a:rPr lang="en-US" altLang="zh-CN" sz="1800" kern="0">
                          <a:effectLst/>
                          <a:sym typeface="+mn-ea"/>
                        </a:rPr>
                        <a:t>16:30-17:00(RAN2)</a:t>
                      </a:r>
                    </a:p>
                  </a:txBody>
                  <a:tcPr marL="22802" marR="22802" marT="0" marB="0" anchor="ctr"/>
                </a:tc>
                <a:tc>
                  <a:txBody>
                    <a:bodyPr/>
                    <a:lstStyle/>
                    <a:p>
                      <a:pPr algn="ctr">
                        <a:lnSpc>
                          <a:spcPct val="100000"/>
                        </a:lnSpc>
                        <a:spcAft>
                          <a:spcPts val="0"/>
                        </a:spcAft>
                      </a:pPr>
                      <a:r>
                        <a:rPr lang="en-US" sz="1800" kern="0">
                          <a:solidFill>
                            <a:schemeClr val="tx1"/>
                          </a:solidFill>
                          <a:effectLst/>
                        </a:rPr>
                        <a:t>Coffee Break</a:t>
                      </a:r>
                      <a:endParaRPr lang="zh-CN" altLang="en-US" sz="1800" kern="10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1200">
                          <a:solidFill>
                            <a:schemeClr val="tx1"/>
                          </a:solidFill>
                          <a:effectLst/>
                          <a:latin typeface="+mn-lt"/>
                          <a:ea typeface="+mn-ea"/>
                          <a:cs typeface="+mn-cs"/>
                        </a:rPr>
                        <a:t>Foyer</a:t>
                      </a:r>
                      <a:endParaRPr lang="zh-CN" altLang="en-US" sz="1800" kern="100">
                        <a:solidFill>
                          <a:schemeClr val="tx1"/>
                        </a:solidFill>
                        <a:effectLst/>
                        <a:latin typeface="Calibri" panose="020F0502020204030204"/>
                        <a:ea typeface="宋体" panose="02010600030101010101" pitchFamily="2" charset="-122"/>
                        <a:cs typeface="Times New Roman" panose="02020603050405020304"/>
                      </a:endParaRPr>
                    </a:p>
                  </a:txBody>
                  <a:tcPr marL="22802" marR="22802" marT="0" marB="0" anchor="ctr"/>
                </a:tc>
                <a:extLst>
                  <a:ext uri="{0D108BD9-81ED-4DB2-BD59-A6C34878D82A}">
                    <a16:rowId xmlns:a16="http://schemas.microsoft.com/office/drawing/2014/main" val="10011"/>
                  </a:ext>
                </a:extLst>
              </a:tr>
            </a:tbl>
          </a:graphicData>
        </a:graphic>
      </p:graphicFrame>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solidFill>
                    <a:schemeClr val="tx1"/>
                  </a:solidFill>
                  <a:latin typeface="微软雅黑" panose="020B0503020204020204" pitchFamily="34" charset="-122"/>
                  <a:ea typeface="微软雅黑" panose="020B0503020204020204" pitchFamily="34" charset="-122"/>
                  <a:sym typeface="+mn-ea"/>
                </a:rPr>
                <a:t>Meeting Room Allocation-FRI</a:t>
              </a: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aphicFrame>
        <p:nvGraphicFramePr>
          <p:cNvPr id="4" name="表格 3"/>
          <p:cNvGraphicFramePr>
            <a:graphicFrameLocks noGrp="1"/>
          </p:cNvGraphicFramePr>
          <p:nvPr>
            <p:custDataLst>
              <p:tags r:id="rId2"/>
            </p:custDataLst>
          </p:nvPr>
        </p:nvGraphicFramePr>
        <p:xfrm>
          <a:off x="483235" y="1212850"/>
          <a:ext cx="10869930" cy="3992880"/>
        </p:xfrm>
        <a:graphic>
          <a:graphicData uri="http://schemas.openxmlformats.org/drawingml/2006/table">
            <a:tbl>
              <a:tblPr firstRow="1" firstCol="1" bandRow="1">
                <a:tableStyleId>{5C22544A-7EE6-4342-B048-85BDC9FD1C3A}</a:tableStyleId>
              </a:tblPr>
              <a:tblGrid>
                <a:gridCol w="1346200">
                  <a:extLst>
                    <a:ext uri="{9D8B030D-6E8A-4147-A177-3AD203B41FA5}">
                      <a16:colId xmlns:a16="http://schemas.microsoft.com/office/drawing/2014/main" val="20000"/>
                    </a:ext>
                  </a:extLst>
                </a:gridCol>
                <a:gridCol w="2070100">
                  <a:extLst>
                    <a:ext uri="{9D8B030D-6E8A-4147-A177-3AD203B41FA5}">
                      <a16:colId xmlns:a16="http://schemas.microsoft.com/office/drawing/2014/main" val="20001"/>
                    </a:ext>
                  </a:extLst>
                </a:gridCol>
                <a:gridCol w="3180080">
                  <a:extLst>
                    <a:ext uri="{9D8B030D-6E8A-4147-A177-3AD203B41FA5}">
                      <a16:colId xmlns:a16="http://schemas.microsoft.com/office/drawing/2014/main" val="20002"/>
                    </a:ext>
                  </a:extLst>
                </a:gridCol>
                <a:gridCol w="4273550">
                  <a:extLst>
                    <a:ext uri="{9D8B030D-6E8A-4147-A177-3AD203B41FA5}">
                      <a16:colId xmlns:a16="http://schemas.microsoft.com/office/drawing/2014/main" val="20003"/>
                    </a:ext>
                  </a:extLst>
                </a:gridCol>
              </a:tblGrid>
              <a:tr h="474345">
                <a:tc>
                  <a:txBody>
                    <a:bodyPr/>
                    <a:lstStyle/>
                    <a:p>
                      <a:pPr algn="ctr">
                        <a:lnSpc>
                          <a:spcPct val="100000"/>
                        </a:lnSpc>
                        <a:spcAft>
                          <a:spcPts val="0"/>
                        </a:spcAft>
                      </a:pPr>
                      <a:r>
                        <a:rPr lang="en-US" sz="1800" kern="0">
                          <a:effectLst/>
                        </a:rPr>
                        <a:t>Date</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Time</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Event</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Function room/Capacity</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extLst>
                  <a:ext uri="{0D108BD9-81ED-4DB2-BD59-A6C34878D82A}">
                    <a16:rowId xmlns:a16="http://schemas.microsoft.com/office/drawing/2014/main" val="10000"/>
                  </a:ext>
                </a:extLst>
              </a:tr>
              <a:tr h="423545">
                <a:tc rowSpan="7">
                  <a:txBody>
                    <a:bodyPr/>
                    <a:lstStyle/>
                    <a:p>
                      <a:pPr algn="ctr">
                        <a:lnSpc>
                          <a:spcPct val="100000"/>
                        </a:lnSpc>
                        <a:spcAft>
                          <a:spcPts val="0"/>
                        </a:spcAft>
                      </a:pPr>
                      <a:r>
                        <a:rPr lang="en-US" altLang="en-GB" sz="1800" kern="0">
                          <a:effectLst/>
                          <a:sym typeface="+mn-ea"/>
                        </a:rPr>
                        <a:t>18</a:t>
                      </a:r>
                      <a:r>
                        <a:rPr lang="en-GB" sz="1800" kern="0" baseline="30000">
                          <a:effectLst/>
                          <a:sym typeface="+mn-ea"/>
                        </a:rPr>
                        <a:t>th</a:t>
                      </a:r>
                      <a:r>
                        <a:rPr lang="en-GB" sz="1800" kern="0">
                          <a:effectLst/>
                          <a:sym typeface="+mn-ea"/>
                        </a:rPr>
                        <a:t> </a:t>
                      </a:r>
                      <a:r>
                        <a:rPr lang="en-US" altLang="en-GB" sz="1800" kern="0">
                          <a:effectLst/>
                          <a:sym typeface="+mn-ea"/>
                        </a:rPr>
                        <a:t>Oct</a:t>
                      </a:r>
                      <a:r>
                        <a:rPr lang="en-US" sz="1800" kern="0">
                          <a:effectLst/>
                          <a:sym typeface="+mn-ea"/>
                        </a:rPr>
                        <a:t> </a:t>
                      </a:r>
                    </a:p>
                    <a:p>
                      <a:pPr algn="ctr">
                        <a:lnSpc>
                          <a:spcPct val="100000"/>
                        </a:lnSpc>
                        <a:spcAft>
                          <a:spcPts val="0"/>
                        </a:spcAft>
                      </a:pPr>
                      <a:r>
                        <a:rPr lang="en-US" altLang="zh-CN" sz="1800" kern="0">
                          <a:effectLst/>
                          <a:latin typeface="Calibri" panose="020F0502020204030204"/>
                          <a:ea typeface="宋体" panose="02010600030101010101" pitchFamily="2" charset="-122"/>
                          <a:cs typeface="Times New Roman" panose="02020603050405020304"/>
                        </a:rPr>
                        <a:t>(FRI)</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spcAft>
                          <a:spcPts val="0"/>
                        </a:spcAft>
                        <a:buClrTx/>
                        <a:buSzTx/>
                        <a:buFontTx/>
                        <a:buNone/>
                      </a:pPr>
                      <a:r>
                        <a:rPr lang="en-US" sz="1800" b="0" kern="0">
                          <a:effectLst/>
                        </a:rPr>
                        <a:t>8:00-20:00</a:t>
                      </a:r>
                    </a:p>
                  </a:txBody>
                  <a:tcPr marL="12700" marR="12700" marT="12700" anchor="b"/>
                </a:tc>
                <a:tc>
                  <a:txBody>
                    <a:bodyPr/>
                    <a:lstStyle/>
                    <a:p>
                      <a:pPr algn="ctr">
                        <a:spcAft>
                          <a:spcPts val="0"/>
                        </a:spcAft>
                        <a:buClrTx/>
                        <a:buSzTx/>
                        <a:buFontTx/>
                        <a:buNone/>
                      </a:pPr>
                      <a:r>
                        <a:rPr lang="en-US" sz="1800" b="0" kern="0">
                          <a:effectLst/>
                        </a:rPr>
                        <a:t>CT1</a:t>
                      </a:r>
                    </a:p>
                  </a:txBody>
                  <a:tcPr marL="12700" marR="12700" marT="12700" anchor="b"/>
                </a:tc>
                <a:tc>
                  <a:txBody>
                    <a:bodyPr/>
                    <a:lstStyle/>
                    <a:p>
                      <a:pPr algn="ctr" fontAlgn="ctr">
                        <a:buClrTx/>
                        <a:buSzTx/>
                        <a:buFontTx/>
                      </a:pPr>
                      <a:r>
                        <a:rPr lang="en-US" sz="1800" b="0" i="0" kern="0">
                          <a:effectLst/>
                        </a:rPr>
                        <a:t>Theater Room(30F )/100</a:t>
                      </a:r>
                    </a:p>
                  </a:txBody>
                  <a:tcPr marL="9842" marR="9842" marT="9842" anchor="ctr"/>
                </a:tc>
                <a:extLst>
                  <a:ext uri="{0D108BD9-81ED-4DB2-BD59-A6C34878D82A}">
                    <a16:rowId xmlns:a16="http://schemas.microsoft.com/office/drawing/2014/main" val="10001"/>
                  </a:ext>
                </a:extLst>
              </a:tr>
              <a:tr h="377825">
                <a:tc vMerge="1">
                  <a:txBody>
                    <a:bodyPr/>
                    <a:lstStyle/>
                    <a:p>
                      <a:endParaRPr lang="zh-CN"/>
                    </a:p>
                  </a:txBody>
                  <a:tcPr/>
                </a:tc>
                <a:tc>
                  <a:txBody>
                    <a:bodyPr/>
                    <a:lstStyle/>
                    <a:p>
                      <a:pPr algn="ctr">
                        <a:spcAft>
                          <a:spcPts val="0"/>
                        </a:spcAft>
                        <a:buClrTx/>
                        <a:buSzTx/>
                        <a:buFontTx/>
                        <a:buNone/>
                      </a:pPr>
                      <a:r>
                        <a:rPr lang="en-US" sz="1800" b="0" kern="0">
                          <a:effectLst/>
                        </a:rPr>
                        <a:t>8:00-20:00</a:t>
                      </a:r>
                    </a:p>
                  </a:txBody>
                  <a:tcPr marL="12700" marR="12700" marT="12700" anchor="b"/>
                </a:tc>
                <a:tc>
                  <a:txBody>
                    <a:bodyPr/>
                    <a:lstStyle/>
                    <a:p>
                      <a:pPr algn="ctr">
                        <a:spcAft>
                          <a:spcPts val="0"/>
                        </a:spcAft>
                        <a:buClrTx/>
                        <a:buSzTx/>
                        <a:buFontTx/>
                        <a:buNone/>
                      </a:pPr>
                      <a:r>
                        <a:rPr lang="en-US" sz="1800" b="0" kern="0">
                          <a:effectLst/>
                        </a:rPr>
                        <a:t>CT3</a:t>
                      </a:r>
                    </a:p>
                  </a:txBody>
                  <a:tcPr marL="12700" marR="12700" marT="12700" anchor="b"/>
                </a:tc>
                <a:tc>
                  <a:txBody>
                    <a:bodyPr/>
                    <a:lstStyle/>
                    <a:p>
                      <a:pPr algn="ctr" fontAlgn="ctr">
                        <a:buClrTx/>
                        <a:buSzTx/>
                        <a:buFontTx/>
                      </a:pPr>
                      <a:r>
                        <a:rPr lang="en-US" sz="1800" b="0" i="0" kern="0">
                          <a:effectLst/>
                        </a:rPr>
                        <a:t>Acacia Room(3F)/60</a:t>
                      </a:r>
                    </a:p>
                  </a:txBody>
                  <a:tcPr marL="9842" marR="9842" marT="9842" anchor="ctr"/>
                </a:tc>
                <a:extLst>
                  <a:ext uri="{0D108BD9-81ED-4DB2-BD59-A6C34878D82A}">
                    <a16:rowId xmlns:a16="http://schemas.microsoft.com/office/drawing/2014/main" val="10002"/>
                  </a:ext>
                </a:extLst>
              </a:tr>
              <a:tr h="423545">
                <a:tc vMerge="1">
                  <a:txBody>
                    <a:bodyPr/>
                    <a:lstStyle/>
                    <a:p>
                      <a:endParaRPr lang="zh-CN"/>
                    </a:p>
                  </a:txBody>
                  <a:tcPr/>
                </a:tc>
                <a:tc>
                  <a:txBody>
                    <a:bodyPr/>
                    <a:lstStyle/>
                    <a:p>
                      <a:pPr algn="ctr">
                        <a:spcAft>
                          <a:spcPts val="0"/>
                        </a:spcAft>
                        <a:buClrTx/>
                        <a:buSzTx/>
                        <a:buFontTx/>
                        <a:buNone/>
                      </a:pPr>
                      <a:r>
                        <a:rPr lang="en-US" sz="1800" b="0" kern="0">
                          <a:effectLst/>
                        </a:rPr>
                        <a:t>8:00-20:00</a:t>
                      </a:r>
                    </a:p>
                  </a:txBody>
                  <a:tcPr marL="12700" marR="12700" marT="12700" anchor="b"/>
                </a:tc>
                <a:tc>
                  <a:txBody>
                    <a:bodyPr/>
                    <a:lstStyle/>
                    <a:p>
                      <a:pPr algn="ctr">
                        <a:spcAft>
                          <a:spcPts val="0"/>
                        </a:spcAft>
                        <a:buClrTx/>
                        <a:buSzTx/>
                        <a:buFontTx/>
                        <a:buNone/>
                      </a:pPr>
                      <a:r>
                        <a:rPr lang="en-US" sz="1800" b="0" kern="0">
                          <a:effectLst/>
                        </a:rPr>
                        <a:t>CT4-Main Session</a:t>
                      </a:r>
                    </a:p>
                  </a:txBody>
                  <a:tcPr marL="12700" marR="12700" marT="12700" anchor="b"/>
                </a:tc>
                <a:tc>
                  <a:txBody>
                    <a:bodyPr/>
                    <a:lstStyle/>
                    <a:p>
                      <a:pPr algn="ctr" fontAlgn="ctr">
                        <a:buClrTx/>
                        <a:buSzTx/>
                        <a:buFontTx/>
                      </a:pPr>
                      <a:r>
                        <a:rPr lang="en-US" sz="1800" b="0" i="0" kern="0">
                          <a:effectLst/>
                        </a:rPr>
                        <a:t>Funtion Room(2F)/100</a:t>
                      </a:r>
                    </a:p>
                  </a:txBody>
                  <a:tcPr marL="9842" marR="9842" marT="9842" anchor="ctr"/>
                </a:tc>
                <a:extLst>
                  <a:ext uri="{0D108BD9-81ED-4DB2-BD59-A6C34878D82A}">
                    <a16:rowId xmlns:a16="http://schemas.microsoft.com/office/drawing/2014/main" val="10003"/>
                  </a:ext>
                </a:extLst>
              </a:tr>
              <a:tr h="424180">
                <a:tc vMerge="1">
                  <a:txBody>
                    <a:bodyPr/>
                    <a:lstStyle/>
                    <a:p>
                      <a:endParaRPr lang="zh-CN"/>
                    </a:p>
                  </a:txBody>
                  <a:tcPr/>
                </a:tc>
                <a:tc>
                  <a:txBody>
                    <a:bodyPr/>
                    <a:lstStyle/>
                    <a:p>
                      <a:pPr algn="ctr" fontAlgn="ctr"/>
                      <a:r>
                        <a:rPr lang="en-US" sz="1800" b="0" i="0" kern="0">
                          <a:effectLst/>
                        </a:rPr>
                        <a:t>8:30-17:00</a:t>
                      </a:r>
                    </a:p>
                  </a:txBody>
                  <a:tcPr marL="9842" marR="9842" marT="9842" anchor="ctr"/>
                </a:tc>
                <a:tc>
                  <a:txBody>
                    <a:bodyPr/>
                    <a:lstStyle/>
                    <a:p>
                      <a:pPr algn="ctr" fontAlgn="ctr"/>
                      <a:r>
                        <a:rPr lang="en-US" sz="1800" b="0" i="0" kern="0">
                          <a:effectLst/>
                        </a:rPr>
                        <a:t>RAN2-Main</a:t>
                      </a:r>
                    </a:p>
                  </a:txBody>
                  <a:tcPr marL="9842" marR="9842" marT="9842" anchor="ctr"/>
                </a:tc>
                <a:tc>
                  <a:txBody>
                    <a:bodyPr/>
                    <a:lstStyle/>
                    <a:p>
                      <a:pPr algn="ctr" fontAlgn="ctr"/>
                      <a:r>
                        <a:rPr lang="en-US" sz="1800" b="0" i="0" kern="0">
                          <a:effectLst/>
                        </a:rPr>
                        <a:t>Fenghua Ballroom 1+2（3F）/350</a:t>
                      </a:r>
                    </a:p>
                  </a:txBody>
                  <a:tcPr marL="9842" marR="9842" marT="9842" anchor="ctr"/>
                </a:tc>
                <a:extLst>
                  <a:ext uri="{0D108BD9-81ED-4DB2-BD59-A6C34878D82A}">
                    <a16:rowId xmlns:a16="http://schemas.microsoft.com/office/drawing/2014/main" val="10004"/>
                  </a:ext>
                </a:extLst>
              </a:tr>
              <a:tr h="424180">
                <a:tc vMerge="1">
                  <a:txBody>
                    <a:bodyPr/>
                    <a:lstStyle/>
                    <a:p>
                      <a:endParaRPr lang="zh-CN"/>
                    </a:p>
                  </a:txBody>
                  <a:tcPr/>
                </a:tc>
                <a:tc>
                  <a:txBody>
                    <a:bodyPr/>
                    <a:lstStyle/>
                    <a:p>
                      <a:pPr algn="ctr" fontAlgn="ctr"/>
                      <a:r>
                        <a:rPr lang="en-US" sz="1800" b="0" i="0" kern="0">
                          <a:effectLst/>
                        </a:rPr>
                        <a:t>8:30-14:00</a:t>
                      </a:r>
                    </a:p>
                  </a:txBody>
                  <a:tcPr marL="9842" marR="9842" marT="9842" anchor="ctr"/>
                </a:tc>
                <a:tc>
                  <a:txBody>
                    <a:bodyPr/>
                    <a:lstStyle/>
                    <a:p>
                      <a:pPr algn="ctr" fontAlgn="ctr"/>
                      <a:r>
                        <a:rPr lang="en-US" sz="1800" b="0" i="0" kern="0">
                          <a:effectLst/>
                        </a:rPr>
                        <a:t>RAN2-Breakout 1</a:t>
                      </a:r>
                    </a:p>
                  </a:txBody>
                  <a:tcPr marL="9842" marR="9842" marT="9842" anchor="ctr"/>
                </a:tc>
                <a:tc>
                  <a:txBody>
                    <a:bodyPr/>
                    <a:lstStyle/>
                    <a:p>
                      <a:pPr algn="ctr" fontAlgn="ctr"/>
                      <a:r>
                        <a:rPr lang="en-US" sz="1800" b="0" i="0" kern="0">
                          <a:effectLst/>
                        </a:rPr>
                        <a:t>Fenghua Ballroom 3（3F）/150</a:t>
                      </a:r>
                    </a:p>
                  </a:txBody>
                  <a:tcPr marL="9842" marR="9842" marT="9842" anchor="ctr"/>
                </a:tc>
                <a:extLst>
                  <a:ext uri="{0D108BD9-81ED-4DB2-BD59-A6C34878D82A}">
                    <a16:rowId xmlns:a16="http://schemas.microsoft.com/office/drawing/2014/main" val="10005"/>
                  </a:ext>
                </a:extLst>
              </a:tr>
              <a:tr h="597535">
                <a:tc vMerge="1">
                  <a:txBody>
                    <a:bodyPr/>
                    <a:lstStyle/>
                    <a:p>
                      <a:endParaRPr lang="zh-CN"/>
                    </a:p>
                  </a:txBody>
                  <a:tcPr/>
                </a:tc>
                <a:tc>
                  <a:txBody>
                    <a:bodyPr/>
                    <a:lstStyle/>
                    <a:p>
                      <a:pPr algn="ctr" fontAlgn="ctr"/>
                      <a:r>
                        <a:rPr lang="en-US" sz="1800" b="0" i="0" kern="0">
                          <a:effectLst/>
                        </a:rPr>
                        <a:t>8:30-14:00</a:t>
                      </a:r>
                    </a:p>
                  </a:txBody>
                  <a:tcPr marL="9842" marR="9842" marT="9842" anchor="ctr"/>
                </a:tc>
                <a:tc>
                  <a:txBody>
                    <a:bodyPr/>
                    <a:lstStyle/>
                    <a:p>
                      <a:pPr algn="ctr" fontAlgn="ctr"/>
                      <a:r>
                        <a:rPr lang="en-US" sz="1800" b="0" i="0" kern="0">
                          <a:effectLst/>
                        </a:rPr>
                        <a:t>RAN2-Breakout 2</a:t>
                      </a:r>
                    </a:p>
                  </a:txBody>
                  <a:tcPr marL="9842" marR="9842" marT="9842" anchor="ctr"/>
                </a:tc>
                <a:tc>
                  <a:txBody>
                    <a:bodyPr/>
                    <a:lstStyle/>
                    <a:p>
                      <a:pPr algn="ctr" fontAlgn="ctr"/>
                      <a:r>
                        <a:rPr lang="en-US" sz="1800" b="0" i="0" kern="0">
                          <a:effectLst/>
                        </a:rPr>
                        <a:t>Maple Mahogany Willow Room(3F)/150</a:t>
                      </a:r>
                    </a:p>
                  </a:txBody>
                  <a:tcPr marL="9842" marR="9842" marT="9842" anchor="ctr"/>
                </a:tc>
                <a:extLst>
                  <a:ext uri="{0D108BD9-81ED-4DB2-BD59-A6C34878D82A}">
                    <a16:rowId xmlns:a16="http://schemas.microsoft.com/office/drawing/2014/main" val="10006"/>
                  </a:ext>
                </a:extLst>
              </a:tr>
              <a:tr h="847725">
                <a:tc vMerge="1">
                  <a:txBody>
                    <a:bodyPr/>
                    <a:lstStyle/>
                    <a:p>
                      <a:endParaRPr lang="zh-CN"/>
                    </a:p>
                  </a:txBody>
                  <a:tcPr marL="22802" marR="22802" marT="0" marB="0" anchor="ctr"/>
                </a:tc>
                <a:tc>
                  <a:txBody>
                    <a:bodyPr/>
                    <a:lstStyle/>
                    <a:p>
                      <a:pPr algn="ctr">
                        <a:lnSpc>
                          <a:spcPct val="100000"/>
                        </a:lnSpc>
                        <a:spcAft>
                          <a:spcPts val="0"/>
                        </a:spcAft>
                      </a:pPr>
                      <a:r>
                        <a:rPr lang="en-US" sz="1800" kern="0">
                          <a:effectLst/>
                        </a:rPr>
                        <a:t>10:30-11:00</a:t>
                      </a:r>
                    </a:p>
                  </a:txBody>
                  <a:tcPr marL="22802" marR="22802" marT="0" marB="0" anchor="ctr"/>
                </a:tc>
                <a:tc>
                  <a:txBody>
                    <a:bodyPr/>
                    <a:lstStyle/>
                    <a:p>
                      <a:pPr algn="ctr">
                        <a:lnSpc>
                          <a:spcPct val="100000"/>
                        </a:lnSpc>
                        <a:spcAft>
                          <a:spcPts val="0"/>
                        </a:spcAft>
                      </a:pPr>
                      <a:r>
                        <a:rPr lang="en-US" sz="1800" kern="0">
                          <a:effectLst/>
                        </a:rPr>
                        <a:t>Coffee Break</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1200">
                          <a:solidFill>
                            <a:schemeClr val="dk1"/>
                          </a:solidFill>
                          <a:effectLst/>
                          <a:latin typeface="+mn-lt"/>
                          <a:ea typeface="+mn-ea"/>
                          <a:cs typeface="+mn-cs"/>
                        </a:rPr>
                        <a:t>Foyer</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extLst>
                  <a:ext uri="{0D108BD9-81ED-4DB2-BD59-A6C34878D82A}">
                    <a16:rowId xmlns:a16="http://schemas.microsoft.com/office/drawing/2014/main" val="10007"/>
                  </a:ext>
                </a:extLst>
              </a:tr>
            </a:tbl>
          </a:graphicData>
        </a:graphic>
      </p:graphicFrame>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a:xfrm>
            <a:off x="1198800" y="914400"/>
            <a:ext cx="9799200" cy="3684234"/>
          </a:xfrm>
        </p:spPr>
        <p:txBody>
          <a:bodyPr>
            <a:normAutofit/>
          </a:bodyPr>
          <a:lstStyle/>
          <a:p>
            <a:pPr algn="l"/>
            <a:r>
              <a:rPr lang="en-US" altLang="en-GB" sz="2400" spc="0">
                <a:solidFill>
                  <a:schemeClr val="tx1"/>
                </a:solidFill>
                <a:latin typeface="+mn-ea"/>
                <a:ea typeface="+mn-ea"/>
                <a:cs typeface="Times New Roman" panose="02020603050405020304" pitchFamily="18" charset="0"/>
              </a:rPr>
              <a:t>Time: 19:10 - 20:30    </a:t>
            </a:r>
            <a:br>
              <a:rPr lang="en-US" altLang="en-GB" sz="2400" spc="0">
                <a:solidFill>
                  <a:schemeClr val="tx1"/>
                </a:solidFill>
                <a:latin typeface="+mn-ea"/>
                <a:ea typeface="+mn-ea"/>
                <a:cs typeface="Times New Roman" panose="02020603050405020304" pitchFamily="18" charset="0"/>
              </a:rPr>
            </a:br>
            <a:br>
              <a:rPr lang="en-US" altLang="en-GB" sz="2400" spc="0">
                <a:solidFill>
                  <a:schemeClr val="tx1"/>
                </a:solidFill>
                <a:latin typeface="+mn-ea"/>
                <a:ea typeface="+mn-ea"/>
                <a:cs typeface="Times New Roman" panose="02020603050405020304" pitchFamily="18" charset="0"/>
              </a:rPr>
            </a:br>
            <a:r>
              <a:rPr lang="en-US" altLang="en-GB" sz="2400" spc="0">
                <a:solidFill>
                  <a:schemeClr val="tx1"/>
                </a:solidFill>
                <a:latin typeface="+mn-ea"/>
                <a:ea typeface="+mn-ea"/>
                <a:cs typeface="Times New Roman" panose="02020603050405020304" pitchFamily="18" charset="0"/>
              </a:rPr>
              <a:t>Date: 15 October, 2024 (Tuesday</a:t>
            </a:r>
            <a:r>
              <a:rPr lang="zh-CN" altLang="en-US" sz="2400" spc="0">
                <a:solidFill>
                  <a:schemeClr val="tx1"/>
                </a:solidFill>
                <a:latin typeface="+mn-ea"/>
                <a:ea typeface="+mn-ea"/>
                <a:cs typeface="Times New Roman" panose="02020603050405020304" pitchFamily="18" charset="0"/>
              </a:rPr>
              <a:t>）</a:t>
            </a:r>
            <a:br>
              <a:rPr lang="en-US" altLang="en-GB" sz="2400" spc="0">
                <a:solidFill>
                  <a:schemeClr val="tx1"/>
                </a:solidFill>
                <a:latin typeface="+mn-ea"/>
                <a:ea typeface="+mn-ea"/>
                <a:cs typeface="Times New Roman" panose="02020603050405020304" pitchFamily="18" charset="0"/>
              </a:rPr>
            </a:br>
            <a:br>
              <a:rPr lang="en-US" altLang="en-GB" sz="2400" spc="0">
                <a:solidFill>
                  <a:schemeClr val="tx1"/>
                </a:solidFill>
                <a:latin typeface="+mn-ea"/>
                <a:ea typeface="+mn-ea"/>
                <a:cs typeface="Times New Roman" panose="02020603050405020304" pitchFamily="18" charset="0"/>
              </a:rPr>
            </a:br>
            <a:r>
              <a:rPr lang="en-US" altLang="en-GB" sz="2400" spc="0" err="1">
                <a:solidFill>
                  <a:schemeClr val="tx1"/>
                </a:solidFill>
                <a:latin typeface="+mn-ea"/>
                <a:ea typeface="+mn-ea"/>
                <a:cs typeface="Times New Roman" panose="02020603050405020304" pitchFamily="18" charset="0"/>
              </a:rPr>
              <a:t>Venue：</a:t>
            </a:r>
            <a:r>
              <a:rPr lang="en-US" altLang="zh-CN" sz="2400" spc="0" err="1">
                <a:solidFill>
                  <a:schemeClr val="tx1"/>
                </a:solidFill>
                <a:latin typeface="+mn-ea"/>
                <a:ea typeface="+mn-ea"/>
                <a:cs typeface="Times New Roman" panose="02020603050405020304" pitchFamily="18" charset="0"/>
              </a:rPr>
              <a:t>Fiesta</a:t>
            </a:r>
            <a:r>
              <a:rPr lang="en-US" altLang="zh-CN" sz="2400" spc="0">
                <a:solidFill>
                  <a:schemeClr val="tx1"/>
                </a:solidFill>
                <a:latin typeface="+mn-ea"/>
                <a:ea typeface="+mn-ea"/>
                <a:cs typeface="Times New Roman" panose="02020603050405020304" pitchFamily="18" charset="0"/>
              </a:rPr>
              <a:t> Café</a:t>
            </a:r>
            <a:r>
              <a:rPr lang="zh-CN" altLang="en-US" sz="2400" spc="0">
                <a:solidFill>
                  <a:schemeClr val="tx1"/>
                </a:solidFill>
                <a:latin typeface="+mn-ea"/>
                <a:ea typeface="+mn-ea"/>
                <a:cs typeface="Times New Roman" panose="02020603050405020304" pitchFamily="18" charset="0"/>
              </a:rPr>
              <a:t>（菲亚斯特咖啡厅）</a:t>
            </a:r>
            <a:r>
              <a:rPr lang="en-US" altLang="zh-CN" sz="2400" spc="0">
                <a:solidFill>
                  <a:schemeClr val="tx1"/>
                </a:solidFill>
                <a:latin typeface="+mn-ea"/>
                <a:ea typeface="+mn-ea"/>
                <a:cs typeface="Times New Roman" panose="02020603050405020304" pitchFamily="18" charset="0"/>
              </a:rPr>
              <a:t>,</a:t>
            </a:r>
            <a:r>
              <a:rPr lang="zh-CN" altLang="en-US" sz="2400" spc="0">
                <a:solidFill>
                  <a:schemeClr val="tx1"/>
                </a:solidFill>
                <a:latin typeface="+mn-ea"/>
                <a:ea typeface="+mn-ea"/>
                <a:cs typeface="Times New Roman" panose="02020603050405020304" pitchFamily="18" charset="0"/>
              </a:rPr>
              <a:t> </a:t>
            </a:r>
            <a:r>
              <a:rPr lang="en-US" altLang="zh-CN" sz="2400" spc="0">
                <a:solidFill>
                  <a:schemeClr val="tx1"/>
                </a:solidFill>
                <a:latin typeface="+mn-ea"/>
                <a:ea typeface="+mn-ea"/>
                <a:cs typeface="Times New Roman" panose="02020603050405020304" pitchFamily="18" charset="0"/>
              </a:rPr>
              <a:t>2F,</a:t>
            </a:r>
            <a:r>
              <a:rPr lang="en-US" altLang="zh-CN" sz="2400" b="1">
                <a:latin typeface="Times New Roman" panose="02020603050405020304" pitchFamily="18" charset="0"/>
                <a:cs typeface="Times New Roman" panose="02020603050405020304" pitchFamily="18" charset="0"/>
              </a:rPr>
              <a:t> </a:t>
            </a:r>
            <a:r>
              <a:rPr lang="en-US" altLang="zh-CN" sz="2400" spc="0">
                <a:solidFill>
                  <a:schemeClr val="tx1"/>
                </a:solidFill>
                <a:latin typeface="+mn-ea"/>
                <a:ea typeface="+mn-ea"/>
                <a:cs typeface="Times New Roman" panose="02020603050405020304" pitchFamily="18" charset="0"/>
              </a:rPr>
              <a:t>Crowne Plaza </a:t>
            </a:r>
            <a:br>
              <a:rPr lang="en-US" altLang="zh-CN" sz="2400" spc="0">
                <a:solidFill>
                  <a:schemeClr val="tx1"/>
                </a:solidFill>
                <a:latin typeface="+mn-ea"/>
                <a:ea typeface="+mn-ea"/>
                <a:cs typeface="Times New Roman" panose="02020603050405020304" pitchFamily="18" charset="0"/>
              </a:rPr>
            </a:br>
            <a:br>
              <a:rPr lang="en-US" altLang="zh-CN" sz="2400" spc="0">
                <a:solidFill>
                  <a:schemeClr val="tx1"/>
                </a:solidFill>
                <a:latin typeface="+mn-ea"/>
                <a:ea typeface="+mn-ea"/>
                <a:cs typeface="Times New Roman" panose="02020603050405020304" pitchFamily="18" charset="0"/>
              </a:rPr>
            </a:br>
            <a:r>
              <a:rPr lang="en-US" altLang="zh-CN" sz="2400" spc="0">
                <a:solidFill>
                  <a:schemeClr val="tx1"/>
                </a:solidFill>
                <a:latin typeface="+mn-ea"/>
                <a:ea typeface="+mn-ea"/>
                <a:cs typeface="Times New Roman" panose="02020603050405020304" pitchFamily="18" charset="0"/>
              </a:rPr>
              <a:t>Sponsored by:</a:t>
            </a:r>
            <a:br>
              <a:rPr lang="en-US" altLang="zh-CN" sz="2400" spc="0">
                <a:solidFill>
                  <a:schemeClr val="tx1"/>
                </a:solidFill>
                <a:latin typeface="+mn-ea"/>
                <a:ea typeface="+mn-ea"/>
                <a:cs typeface="Times New Roman" panose="02020603050405020304" pitchFamily="18" charset="0"/>
              </a:rPr>
            </a:br>
            <a:br>
              <a:rPr lang="en-US" altLang="en-GB" sz="2400" spc="0">
                <a:solidFill>
                  <a:schemeClr val="tx1"/>
                </a:solidFill>
                <a:latin typeface="+mn-ea"/>
                <a:ea typeface="+mn-ea"/>
                <a:cs typeface="Times New Roman" panose="02020603050405020304" pitchFamily="18" charset="0"/>
              </a:rPr>
            </a:br>
            <a:endParaRPr lang="en-US" altLang="en-GB" sz="2400" spc="0">
              <a:solidFill>
                <a:schemeClr val="tx1"/>
              </a:solidFill>
              <a:latin typeface="+mn-ea"/>
              <a:ea typeface="+mn-ea"/>
              <a:cs typeface="Times New Roman" panose="02020603050405020304" pitchFamily="18" charset="0"/>
            </a:endParaRPr>
          </a:p>
        </p:txBody>
      </p:sp>
      <p:grpSp>
        <p:nvGrpSpPr>
          <p:cNvPr id="9" name="组合 8"/>
          <p:cNvGrpSpPr/>
          <p:nvPr/>
        </p:nvGrpSpPr>
        <p:grpSpPr>
          <a:xfrm>
            <a:off x="0" y="217805"/>
            <a:ext cx="8290560" cy="831215"/>
            <a:chOff x="0" y="343"/>
            <a:chExt cx="13056" cy="1309"/>
          </a:xfrm>
        </p:grpSpPr>
        <p:sp>
          <p:nvSpPr>
            <p:cNvPr id="5" name="文本框 4"/>
            <p:cNvSpPr txBox="1"/>
            <p:nvPr/>
          </p:nvSpPr>
          <p:spPr>
            <a:xfrm>
              <a:off x="338" y="343"/>
              <a:ext cx="10288" cy="1309"/>
            </a:xfrm>
            <a:prstGeom prst="rect">
              <a:avLst/>
            </a:prstGeom>
            <a:noFill/>
          </p:spPr>
          <p:txBody>
            <a:bodyPr wrap="square" rtlCol="0">
              <a:spAutoFit/>
            </a:bodyPr>
            <a:lstStyle/>
            <a:p>
              <a:r>
                <a:rPr lang="en-US" altLang="en-GB" sz="2400" b="1">
                  <a:solidFill>
                    <a:schemeClr val="tx1"/>
                  </a:solidFill>
                  <a:latin typeface="+mn-ea"/>
                  <a:cs typeface="Times New Roman" panose="02020603050405020304" pitchFamily="18" charset="0"/>
                  <a:sym typeface="+mn-ea"/>
                </a:rPr>
                <a:t>Welcome </a:t>
              </a:r>
              <a:r>
                <a:rPr lang="en-US" altLang="zh-CN" sz="2400" b="1">
                  <a:latin typeface="+mn-ea"/>
                  <a:cs typeface="Times New Roman" panose="02020603050405020304" pitchFamily="18" charset="0"/>
                </a:rPr>
                <a:t>Social Event</a:t>
              </a:r>
              <a:endParaRPr lang="en-US" altLang="en-GB" sz="2400" b="1">
                <a:latin typeface="+mn-ea"/>
                <a:cs typeface="Times New Roman" panose="02020603050405020304" pitchFamily="18" charset="0"/>
                <a:sym typeface="+mn-ea"/>
              </a:endParaRPr>
            </a:p>
            <a:p>
              <a:endParaRPr lang="en-US" altLang="en-GB" sz="2400" b="1">
                <a:solidFill>
                  <a:schemeClr val="tx1"/>
                </a:solidFill>
                <a:latin typeface="+mn-ea"/>
                <a:cs typeface="Times New Roman" panose="02020603050405020304" pitchFamily="18" charset="0"/>
                <a:sym typeface="+mn-ea"/>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pic>
        <p:nvPicPr>
          <p:cNvPr id="7" name="图片 6" descr="卡通画&#10;&#10;中度可信度描述已自动生成">
            <a:extLst>
              <a:ext uri="{FF2B5EF4-FFF2-40B4-BE49-F238E27FC236}">
                <a16:creationId xmlns:a16="http://schemas.microsoft.com/office/drawing/2014/main" id="{2D87F71E-1FD2-8633-B483-70878EC9AA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9896" y="3157491"/>
            <a:ext cx="2738761" cy="1369381"/>
          </a:xfrm>
          <a:prstGeom prst="rect">
            <a:avLst/>
          </a:prstGeom>
        </p:spPr>
      </p:pic>
      <p:pic>
        <p:nvPicPr>
          <p:cNvPr id="10" name="图片 9" descr="卡通画&#10;&#10;描述已自动生成">
            <a:extLst>
              <a:ext uri="{FF2B5EF4-FFF2-40B4-BE49-F238E27FC236}">
                <a16:creationId xmlns:a16="http://schemas.microsoft.com/office/drawing/2014/main" id="{27863DBA-371A-B4C0-A3EE-2285969CA8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0650" y="3103487"/>
            <a:ext cx="2607075" cy="1303538"/>
          </a:xfrm>
          <a:prstGeom prst="rect">
            <a:avLst/>
          </a:prstGeom>
        </p:spPr>
      </p:pic>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a:stretch>
            <a:fillRect/>
          </a:stretch>
        </p:blipFill>
        <p:spPr>
          <a:xfrm>
            <a:off x="5982335" y="1102360"/>
            <a:ext cx="3227705" cy="4594860"/>
          </a:xfrm>
          <a:prstGeom prst="rect">
            <a:avLst/>
          </a:prstGeom>
          <a:ln>
            <a:solidFill>
              <a:schemeClr val="bg1">
                <a:lumMod val="50000"/>
              </a:schemeClr>
            </a:solidFill>
          </a:ln>
        </p:spPr>
      </p:pic>
      <p:pic>
        <p:nvPicPr>
          <p:cNvPr id="3" name="图片 2"/>
          <p:cNvPicPr>
            <a:picLocks noChangeAspect="1"/>
          </p:cNvPicPr>
          <p:nvPr/>
        </p:nvPicPr>
        <p:blipFill>
          <a:blip r:embed="rId6"/>
          <a:stretch>
            <a:fillRect/>
          </a:stretch>
        </p:blipFill>
        <p:spPr>
          <a:xfrm>
            <a:off x="1590040" y="1160780"/>
            <a:ext cx="3187065" cy="4536440"/>
          </a:xfrm>
          <a:prstGeom prst="rect">
            <a:avLst/>
          </a:prstGeom>
          <a:ln>
            <a:solidFill>
              <a:schemeClr val="bg1">
                <a:lumMod val="50000"/>
              </a:schemeClr>
            </a:solidFill>
          </a:ln>
        </p:spPr>
      </p:pic>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sym typeface="+mn-ea"/>
                </a:rPr>
                <a:t>Meeting Room Map</a:t>
              </a:r>
              <a:endParaRPr lang="en-US" altLang="zh-CN" sz="2400" b="1">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sp>
        <p:nvSpPr>
          <p:cNvPr id="2" name="文本框 1"/>
          <p:cNvSpPr txBox="1"/>
          <p:nvPr>
            <p:custDataLst>
              <p:tags r:id="rId2"/>
            </p:custDataLst>
          </p:nvPr>
        </p:nvSpPr>
        <p:spPr>
          <a:xfrm>
            <a:off x="2698750" y="5840730"/>
            <a:ext cx="1330960" cy="398780"/>
          </a:xfrm>
          <a:prstGeom prst="rect">
            <a:avLst/>
          </a:prstGeom>
          <a:noFill/>
        </p:spPr>
        <p:txBody>
          <a:bodyPr wrap="square" rtlCol="0">
            <a:spAutoFit/>
          </a:bodyPr>
          <a:lstStyle/>
          <a:p>
            <a:r>
              <a:rPr lang="en-US" altLang="zh-CN" sz="2000" b="1"/>
              <a:t>2nd floor</a:t>
            </a:r>
          </a:p>
        </p:txBody>
      </p:sp>
      <p:sp>
        <p:nvSpPr>
          <p:cNvPr id="7" name="文本框 6"/>
          <p:cNvSpPr txBox="1"/>
          <p:nvPr>
            <p:custDataLst>
              <p:tags r:id="rId3"/>
            </p:custDataLst>
          </p:nvPr>
        </p:nvSpPr>
        <p:spPr>
          <a:xfrm>
            <a:off x="7061200" y="5840730"/>
            <a:ext cx="1330960" cy="398780"/>
          </a:xfrm>
          <a:prstGeom prst="rect">
            <a:avLst/>
          </a:prstGeom>
          <a:noFill/>
        </p:spPr>
        <p:txBody>
          <a:bodyPr wrap="square" rtlCol="0">
            <a:spAutoFit/>
          </a:bodyPr>
          <a:lstStyle/>
          <a:p>
            <a:r>
              <a:rPr lang="en-US" altLang="zh-CN" sz="2000" b="1"/>
              <a:t>3rd floor</a:t>
            </a: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sym typeface="+mn-ea"/>
                </a:rPr>
                <a:t>Meeting Room Map</a:t>
              </a:r>
              <a:endParaRPr lang="en-US" altLang="zh-CN" sz="2400" b="1">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sp>
        <p:nvSpPr>
          <p:cNvPr id="2" name="文本框 1"/>
          <p:cNvSpPr txBox="1"/>
          <p:nvPr>
            <p:custDataLst>
              <p:tags r:id="rId2"/>
            </p:custDataLst>
          </p:nvPr>
        </p:nvSpPr>
        <p:spPr>
          <a:xfrm>
            <a:off x="2764155" y="5840730"/>
            <a:ext cx="1434465" cy="398780"/>
          </a:xfrm>
          <a:prstGeom prst="rect">
            <a:avLst/>
          </a:prstGeom>
          <a:noFill/>
        </p:spPr>
        <p:txBody>
          <a:bodyPr wrap="square" rtlCol="0">
            <a:spAutoFit/>
          </a:bodyPr>
          <a:lstStyle/>
          <a:p>
            <a:r>
              <a:rPr lang="en-US" altLang="zh-CN" sz="2000" b="1"/>
              <a:t>29th floor</a:t>
            </a:r>
          </a:p>
        </p:txBody>
      </p:sp>
      <p:sp>
        <p:nvSpPr>
          <p:cNvPr id="7" name="文本框 6"/>
          <p:cNvSpPr txBox="1"/>
          <p:nvPr>
            <p:custDataLst>
              <p:tags r:id="rId3"/>
            </p:custDataLst>
          </p:nvPr>
        </p:nvSpPr>
        <p:spPr>
          <a:xfrm>
            <a:off x="7304405" y="5840730"/>
            <a:ext cx="1626870" cy="398780"/>
          </a:xfrm>
          <a:prstGeom prst="rect">
            <a:avLst/>
          </a:prstGeom>
          <a:noFill/>
        </p:spPr>
        <p:txBody>
          <a:bodyPr wrap="square" rtlCol="0">
            <a:spAutoFit/>
          </a:bodyPr>
          <a:lstStyle/>
          <a:p>
            <a:r>
              <a:rPr lang="en-US" altLang="zh-CN" sz="2000" b="1"/>
              <a:t>30th floor</a:t>
            </a:r>
          </a:p>
        </p:txBody>
      </p:sp>
      <p:pic>
        <p:nvPicPr>
          <p:cNvPr id="8" name="图片 7"/>
          <p:cNvPicPr>
            <a:picLocks noChangeAspect="1"/>
          </p:cNvPicPr>
          <p:nvPr/>
        </p:nvPicPr>
        <p:blipFill>
          <a:blip r:embed="rId5"/>
          <a:stretch>
            <a:fillRect/>
          </a:stretch>
        </p:blipFill>
        <p:spPr>
          <a:xfrm>
            <a:off x="1815465" y="1101725"/>
            <a:ext cx="3201035" cy="4556125"/>
          </a:xfrm>
          <a:prstGeom prst="rect">
            <a:avLst/>
          </a:prstGeom>
          <a:ln>
            <a:solidFill>
              <a:schemeClr val="bg1">
                <a:lumMod val="50000"/>
              </a:schemeClr>
            </a:solidFill>
          </a:ln>
        </p:spPr>
      </p:pic>
      <p:pic>
        <p:nvPicPr>
          <p:cNvPr id="10" name="图片 9"/>
          <p:cNvPicPr>
            <a:picLocks noChangeAspect="1"/>
          </p:cNvPicPr>
          <p:nvPr/>
        </p:nvPicPr>
        <p:blipFill>
          <a:blip r:embed="rId6"/>
          <a:stretch>
            <a:fillRect/>
          </a:stretch>
        </p:blipFill>
        <p:spPr>
          <a:xfrm>
            <a:off x="6520815" y="1101725"/>
            <a:ext cx="3193415" cy="4545965"/>
          </a:xfrm>
          <a:prstGeom prst="rect">
            <a:avLst/>
          </a:prstGeom>
          <a:ln>
            <a:solidFill>
              <a:schemeClr val="bg1">
                <a:lumMod val="50000"/>
              </a:schemeClr>
            </a:solidFill>
          </a:ln>
        </p:spPr>
      </p:pic>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28938" y="189656"/>
            <a:ext cx="10969200" cy="705600"/>
          </a:xfrm>
        </p:spPr>
        <p:txBody>
          <a:bodyPr>
            <a:normAutofit/>
          </a:bodyPr>
          <a:lstStyle/>
          <a:p>
            <a:r>
              <a:rPr lang="en-US" altLang="zh-CN" sz="2400"/>
              <a:t>Hotel Gourmet Restaurant</a:t>
            </a:r>
            <a:endParaRPr lang="zh-CN" altLang="en-US" sz="2400"/>
          </a:p>
        </p:txBody>
      </p:sp>
      <p:sp>
        <p:nvSpPr>
          <p:cNvPr id="3" name="内容占位符 2"/>
          <p:cNvSpPr>
            <a:spLocks noGrp="1"/>
          </p:cNvSpPr>
          <p:nvPr>
            <p:ph idx="1"/>
          </p:nvPr>
        </p:nvSpPr>
        <p:spPr>
          <a:xfrm>
            <a:off x="387034" y="2006677"/>
            <a:ext cx="4988271" cy="4719903"/>
          </a:xfrm>
        </p:spPr>
        <p:txBody>
          <a:bodyPr/>
          <a:lstStyle/>
          <a:p>
            <a:r>
              <a:rPr lang="en-US" altLang="zh-CN">
                <a:latin typeface="+mn-lt"/>
              </a:rPr>
              <a:t>Chinese Restaurant located at Level 1Private Dining Room:12</a:t>
            </a:r>
          </a:p>
          <a:p>
            <a:r>
              <a:rPr lang="en-US" altLang="zh-CN">
                <a:latin typeface="+mn-lt"/>
              </a:rPr>
              <a:t>Operation Hours</a:t>
            </a:r>
            <a:r>
              <a:rPr lang="zh-CN" altLang="en-US">
                <a:latin typeface="+mn-lt"/>
              </a:rPr>
              <a:t>：</a:t>
            </a:r>
            <a:r>
              <a:rPr lang="en-US" altLang="zh-CN">
                <a:solidFill>
                  <a:srgbClr val="54585A"/>
                </a:solidFill>
                <a:latin typeface="+mn-lt"/>
              </a:rPr>
              <a:t>Lunch </a:t>
            </a:r>
            <a:r>
              <a:rPr lang="zh-TW" altLang="zh-CN">
                <a:solidFill>
                  <a:srgbClr val="54585A"/>
                </a:solidFill>
                <a:latin typeface="+mn-lt"/>
                <a:ea typeface="Arial"/>
              </a:rPr>
              <a:t>11:00 - 14:00</a:t>
            </a:r>
            <a:r>
              <a:rPr lang="en-US" altLang="zh-TW">
                <a:solidFill>
                  <a:srgbClr val="54585A"/>
                </a:solidFill>
                <a:latin typeface="+mn-lt"/>
                <a:ea typeface="Arial"/>
              </a:rPr>
              <a:t>                       </a:t>
            </a:r>
            <a:r>
              <a:rPr lang="en-US" altLang="zh-CN">
                <a:solidFill>
                  <a:srgbClr val="54585A"/>
                </a:solidFill>
                <a:latin typeface="+mn-lt"/>
              </a:rPr>
              <a:t>Dinner  </a:t>
            </a:r>
            <a:r>
              <a:rPr lang="zh-TW" altLang="zh-CN">
                <a:solidFill>
                  <a:srgbClr val="54585A"/>
                </a:solidFill>
                <a:latin typeface="+mn-lt"/>
                <a:ea typeface="Arial"/>
              </a:rPr>
              <a:t>17:00 - 22:00</a:t>
            </a:r>
          </a:p>
          <a:p>
            <a:pPr indent="0">
              <a:lnSpc>
                <a:spcPct val="92000"/>
              </a:lnSpc>
            </a:pPr>
            <a:r>
              <a:rPr lang="en-US" altLang="zh-CN">
                <a:solidFill>
                  <a:srgbClr val="54585A"/>
                </a:solidFill>
                <a:latin typeface="+mn-lt"/>
              </a:rPr>
              <a:t>An elegant and luxury Jade Chinese restaurant, serves authentic Cantonese cuisine and regional dishes.</a:t>
            </a:r>
          </a:p>
          <a:p>
            <a:pPr indent="0">
              <a:lnSpc>
                <a:spcPct val="92000"/>
              </a:lnSpc>
            </a:pPr>
            <a:r>
              <a:rPr lang="en-US" altLang="zh-TW">
                <a:solidFill>
                  <a:srgbClr val="54585A"/>
                </a:solidFill>
                <a:latin typeface="+mn-lt"/>
                <a:ea typeface="Arial"/>
              </a:rPr>
              <a:t>Provide Chinese</a:t>
            </a:r>
            <a:r>
              <a:rPr lang="zh-CN" altLang="en-US">
                <a:solidFill>
                  <a:srgbClr val="54585A"/>
                </a:solidFill>
                <a:latin typeface="+mn-lt"/>
                <a:ea typeface="Arial"/>
              </a:rPr>
              <a:t> </a:t>
            </a:r>
            <a:r>
              <a:rPr lang="en-US" altLang="zh-CN">
                <a:solidFill>
                  <a:srgbClr val="54585A"/>
                </a:solidFill>
                <a:latin typeface="+mn-lt"/>
                <a:ea typeface="Arial"/>
              </a:rPr>
              <a:t>set menu (advance ordering 24 hours)</a:t>
            </a:r>
            <a:endParaRPr lang="zh-TW" altLang="zh-CN">
              <a:solidFill>
                <a:srgbClr val="54585A"/>
              </a:solidFill>
              <a:latin typeface="+mn-lt"/>
              <a:ea typeface="Arial"/>
            </a:endParaRPr>
          </a:p>
          <a:p>
            <a:endParaRPr lang="en-US" altLang="zh-CN"/>
          </a:p>
          <a:p>
            <a:pPr marL="0" indent="0">
              <a:buNone/>
            </a:pPr>
            <a:endParaRPr lang="zh-CN" altLang="en-US"/>
          </a:p>
        </p:txBody>
      </p:sp>
      <p:cxnSp>
        <p:nvCxnSpPr>
          <p:cNvPr id="5" name="直接连接符 4"/>
          <p:cNvCxnSpPr/>
          <p:nvPr/>
        </p:nvCxnSpPr>
        <p:spPr>
          <a:xfrm flipV="1">
            <a:off x="478564" y="760576"/>
            <a:ext cx="4896741" cy="25638"/>
          </a:xfrm>
          <a:prstGeom prst="line">
            <a:avLst/>
          </a:prstGeom>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stretch>
            <a:fillRect/>
          </a:stretch>
        </p:blipFill>
        <p:spPr>
          <a:xfrm>
            <a:off x="5613744" y="662096"/>
            <a:ext cx="2991872" cy="2689165"/>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5617" y="662095"/>
            <a:ext cx="3119214" cy="2689165"/>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9764" y="3351260"/>
            <a:ext cx="1948436" cy="2784620"/>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48201" y="3351260"/>
            <a:ext cx="2076629" cy="2784620"/>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91899" y="3351260"/>
            <a:ext cx="2086021" cy="2784620"/>
          </a:xfrm>
          <a:prstGeom prst="rect">
            <a:avLst/>
          </a:prstGeom>
        </p:spPr>
      </p:pic>
    </p:spTree>
    <p:extLst>
      <p:ext uri="{BB962C8B-B14F-4D97-AF65-F5344CB8AC3E}">
        <p14:creationId xmlns:p14="http://schemas.microsoft.com/office/powerpoint/2010/main" val="3758733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Users/limeixiang/Desktop/WechatIMG227.jpegWechatIMG227"/>
          <p:cNvPicPr>
            <a:picLocks noChangeAspect="1"/>
          </p:cNvPicPr>
          <p:nvPr/>
        </p:nvPicPr>
        <p:blipFill>
          <a:blip r:embed="rId6"/>
          <a:srcRect t="488" b="488"/>
          <a:stretch>
            <a:fillRect/>
          </a:stretch>
        </p:blipFill>
        <p:spPr>
          <a:xfrm>
            <a:off x="6673215" y="3535045"/>
            <a:ext cx="3046730" cy="3051810"/>
          </a:xfrm>
          <a:prstGeom prst="rect">
            <a:avLst/>
          </a:prstGeom>
          <a:ln>
            <a:solidFill>
              <a:schemeClr val="bg1">
                <a:lumMod val="50000"/>
              </a:schemeClr>
            </a:solidFill>
          </a:ln>
        </p:spPr>
      </p:pic>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Hefei’s  Location in China Map</a:t>
              </a: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pSp>
        <p:nvGrpSpPr>
          <p:cNvPr id="12" name="组合 11"/>
          <p:cNvGrpSpPr/>
          <p:nvPr/>
        </p:nvGrpSpPr>
        <p:grpSpPr>
          <a:xfrm>
            <a:off x="1249045" y="956945"/>
            <a:ext cx="7157085" cy="5699125"/>
            <a:chOff x="1967" y="1507"/>
            <a:chExt cx="11271" cy="8975"/>
          </a:xfrm>
        </p:grpSpPr>
        <p:pic>
          <p:nvPicPr>
            <p:cNvPr id="3" name="图片 2"/>
            <p:cNvPicPr>
              <a:picLocks noChangeAspect="1"/>
            </p:cNvPicPr>
            <p:nvPr>
              <p:custDataLst>
                <p:tags r:id="rId2"/>
              </p:custDataLst>
            </p:nvPr>
          </p:nvPicPr>
          <p:blipFill>
            <a:blip r:embed="rId7"/>
            <a:stretch>
              <a:fillRect/>
            </a:stretch>
          </p:blipFill>
          <p:spPr>
            <a:xfrm>
              <a:off x="1967" y="1507"/>
              <a:ext cx="7156" cy="8975"/>
            </a:xfrm>
            <a:prstGeom prst="rect">
              <a:avLst/>
            </a:prstGeom>
            <a:ln>
              <a:solidFill>
                <a:schemeClr val="bg1">
                  <a:lumMod val="75000"/>
                </a:schemeClr>
              </a:solidFill>
            </a:ln>
            <a:effectLst>
              <a:outerShdw blurRad="50800" dist="38100" dir="2700000" algn="tl" rotWithShape="0">
                <a:prstClr val="black">
                  <a:alpha val="40000"/>
                </a:prstClr>
              </a:outerShdw>
            </a:effectLst>
          </p:spPr>
        </p:pic>
        <p:cxnSp>
          <p:nvCxnSpPr>
            <p:cNvPr id="4" name="直接箭头连接符 3"/>
            <p:cNvCxnSpPr/>
            <p:nvPr>
              <p:custDataLst>
                <p:tags r:id="rId3"/>
              </p:custDataLst>
            </p:nvPr>
          </p:nvCxnSpPr>
          <p:spPr>
            <a:xfrm>
              <a:off x="7533" y="5659"/>
              <a:ext cx="5343" cy="2588"/>
            </a:xfrm>
            <a:prstGeom prst="straightConnector1">
              <a:avLst/>
            </a:prstGeom>
            <a:ln w="28575">
              <a:solidFill>
                <a:srgbClr val="FF0000"/>
              </a:solidFill>
              <a:tailEnd type="arrow"/>
            </a:ln>
          </p:spPr>
          <p:style>
            <a:lnRef idx="2">
              <a:schemeClr val="accent1"/>
            </a:lnRef>
            <a:fillRef idx="0">
              <a:srgbClr val="FFFFFF"/>
            </a:fillRef>
            <a:effectRef idx="0">
              <a:srgbClr val="FFFFFF"/>
            </a:effectRef>
            <a:fontRef idx="minor">
              <a:schemeClr val="tx1"/>
            </a:fontRef>
          </p:style>
        </p:cxnSp>
        <p:pic>
          <p:nvPicPr>
            <p:cNvPr id="7" name="图片 6" descr="3b333634323633323bd7f8b1ea"/>
            <p:cNvPicPr>
              <a:picLocks noChangeAspect="1"/>
            </p:cNvPicPr>
            <p:nvPr>
              <p:custDataLst>
                <p:tags r:id="rId4"/>
              </p:custDataLst>
            </p:nvPr>
          </p:nvPicPr>
          <p:blipFill>
            <a:blip r:embed="rId8">
              <a:extLst>
                <a:ext uri="{96DAC541-7B7A-43D3-8B79-37D633B846F1}">
                  <asvg:svgBlip xmlns:asvg="http://schemas.microsoft.com/office/drawing/2016/SVG/main" r:embed="rId9"/>
                </a:ext>
              </a:extLst>
            </a:blip>
            <a:stretch>
              <a:fillRect/>
            </a:stretch>
          </p:blipFill>
          <p:spPr>
            <a:xfrm>
              <a:off x="12577" y="7586"/>
              <a:ext cx="661" cy="661"/>
            </a:xfrm>
            <a:prstGeom prst="rect">
              <a:avLst/>
            </a:prstGeom>
          </p:spPr>
        </p:pic>
      </p:gr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400"/>
              <a:t>Hotel Gourmet Restaurant</a:t>
            </a:r>
            <a:endParaRPr lang="zh-CN" altLang="en-US" sz="2400"/>
          </a:p>
        </p:txBody>
      </p:sp>
      <p:sp>
        <p:nvSpPr>
          <p:cNvPr id="3" name="内容占位符 2"/>
          <p:cNvSpPr>
            <a:spLocks noGrp="1"/>
          </p:cNvSpPr>
          <p:nvPr>
            <p:ph idx="1"/>
          </p:nvPr>
        </p:nvSpPr>
        <p:spPr>
          <a:xfrm>
            <a:off x="608400" y="1490400"/>
            <a:ext cx="5416385" cy="4759200"/>
          </a:xfrm>
        </p:spPr>
        <p:txBody>
          <a:bodyPr>
            <a:normAutofit fontScale="85000" lnSpcReduction="10000"/>
          </a:bodyPr>
          <a:lstStyle/>
          <a:p>
            <a:r>
              <a:rPr lang="en-US" altLang="zh-CN">
                <a:solidFill>
                  <a:srgbClr val="54585A"/>
                </a:solidFill>
                <a:latin typeface="Arial"/>
              </a:rPr>
              <a:t>Fiesta Café Located at Level 2</a:t>
            </a:r>
          </a:p>
          <a:p>
            <a:pPr indent="0">
              <a:lnSpc>
                <a:spcPct val="95000"/>
              </a:lnSpc>
            </a:pPr>
            <a:r>
              <a:rPr lang="en-US" altLang="zh-CN">
                <a:solidFill>
                  <a:srgbClr val="54585A"/>
                </a:solidFill>
                <a:latin typeface="Arial"/>
              </a:rPr>
              <a:t>Breakfast Buffet</a:t>
            </a:r>
          </a:p>
          <a:p>
            <a:pPr indent="0"/>
            <a:r>
              <a:rPr lang="en-US" altLang="zh-CN">
                <a:solidFill>
                  <a:srgbClr val="54585A"/>
                </a:solidFill>
                <a:latin typeface="Arial"/>
              </a:rPr>
              <a:t>Monday to Friday 06:00 </a:t>
            </a:r>
            <a:r>
              <a:rPr lang="zh-TW" altLang="zh-CN">
                <a:solidFill>
                  <a:srgbClr val="54585A"/>
                </a:solidFill>
                <a:latin typeface="Arial"/>
                <a:ea typeface="Arial"/>
              </a:rPr>
              <a:t>- </a:t>
            </a:r>
            <a:r>
              <a:rPr lang="en-US" altLang="zh-CN">
                <a:solidFill>
                  <a:srgbClr val="54585A"/>
                </a:solidFill>
                <a:latin typeface="Arial"/>
              </a:rPr>
              <a:t>10:00</a:t>
            </a:r>
          </a:p>
          <a:p>
            <a:pPr indent="0"/>
            <a:r>
              <a:rPr lang="en-US" altLang="zh-CN">
                <a:solidFill>
                  <a:srgbClr val="54585A"/>
                </a:solidFill>
                <a:latin typeface="Arial"/>
              </a:rPr>
              <a:t>Saturday to Sunday 06:00 </a:t>
            </a:r>
            <a:r>
              <a:rPr lang="zh-TW" altLang="zh-CN">
                <a:solidFill>
                  <a:srgbClr val="54585A"/>
                </a:solidFill>
                <a:latin typeface="Arial"/>
                <a:ea typeface="Arial"/>
              </a:rPr>
              <a:t>- </a:t>
            </a:r>
            <a:r>
              <a:rPr lang="en-US" altLang="zh-CN">
                <a:solidFill>
                  <a:srgbClr val="54585A"/>
                </a:solidFill>
                <a:latin typeface="Arial"/>
              </a:rPr>
              <a:t>10:30</a:t>
            </a:r>
          </a:p>
          <a:p>
            <a:pPr indent="0">
              <a:lnSpc>
                <a:spcPct val="93000"/>
              </a:lnSpc>
            </a:pPr>
            <a:r>
              <a:rPr lang="en-US" altLang="zh-CN">
                <a:solidFill>
                  <a:srgbClr val="54585A"/>
                </a:solidFill>
                <a:latin typeface="Arial"/>
              </a:rPr>
              <a:t>Dinner Buffet</a:t>
            </a:r>
          </a:p>
          <a:p>
            <a:pPr indent="0"/>
            <a:r>
              <a:rPr lang="en-US" altLang="zh-CN">
                <a:solidFill>
                  <a:srgbClr val="54585A"/>
                </a:solidFill>
                <a:latin typeface="Arial"/>
              </a:rPr>
              <a:t>17:30 </a:t>
            </a:r>
            <a:r>
              <a:rPr lang="zh-TW" altLang="zh-CN">
                <a:solidFill>
                  <a:srgbClr val="54585A"/>
                </a:solidFill>
                <a:latin typeface="Arial"/>
                <a:ea typeface="Arial"/>
              </a:rPr>
              <a:t>- </a:t>
            </a:r>
            <a:r>
              <a:rPr lang="en-US" altLang="zh-CN">
                <a:solidFill>
                  <a:srgbClr val="54585A"/>
                </a:solidFill>
                <a:latin typeface="Arial"/>
              </a:rPr>
              <a:t>21:00</a:t>
            </a:r>
          </a:p>
          <a:p>
            <a:pPr indent="0">
              <a:lnSpc>
                <a:spcPct val="93000"/>
              </a:lnSpc>
            </a:pPr>
            <a:r>
              <a:rPr lang="en-US" altLang="zh-CN">
                <a:solidFill>
                  <a:srgbClr val="54585A"/>
                </a:solidFill>
                <a:latin typeface="Arial"/>
              </a:rPr>
              <a:t>Room Service</a:t>
            </a:r>
          </a:p>
          <a:p>
            <a:pPr indent="0"/>
            <a:r>
              <a:rPr lang="en-US" altLang="zh-CN">
                <a:solidFill>
                  <a:srgbClr val="54585A"/>
                </a:solidFill>
                <a:latin typeface="Arial"/>
              </a:rPr>
              <a:t>6:00-01:00</a:t>
            </a:r>
          </a:p>
          <a:p>
            <a:r>
              <a:rPr lang="en-US" altLang="zh-CN">
                <a:solidFill>
                  <a:srgbClr val="54585A"/>
                </a:solidFill>
                <a:latin typeface="Arial"/>
              </a:rPr>
              <a:t>Fiesta Cafe is set in a relaxed and comfortable atmosphere, offering a variety of authentic cuisines.</a:t>
            </a:r>
          </a:p>
          <a:p>
            <a:r>
              <a:rPr lang="en-US" altLang="zh-TW">
                <a:solidFill>
                  <a:srgbClr val="54585A"/>
                </a:solidFill>
                <a:latin typeface="Arial"/>
                <a:ea typeface="Arial"/>
              </a:rPr>
              <a:t>Provide Hamburger/San</a:t>
            </a:r>
            <a:r>
              <a:rPr lang="en-US" altLang="zh-CN">
                <a:solidFill>
                  <a:srgbClr val="54585A"/>
                </a:solidFill>
                <a:latin typeface="Arial"/>
                <a:ea typeface="Arial"/>
              </a:rPr>
              <a:t>d</a:t>
            </a:r>
            <a:r>
              <a:rPr lang="en-US" altLang="zh-TW">
                <a:solidFill>
                  <a:srgbClr val="54585A"/>
                </a:solidFill>
                <a:latin typeface="Arial"/>
                <a:ea typeface="Arial"/>
              </a:rPr>
              <a:t>wich/Pasta</a:t>
            </a:r>
            <a:r>
              <a:rPr lang="zh-CN" altLang="en-US">
                <a:solidFill>
                  <a:srgbClr val="54585A"/>
                </a:solidFill>
                <a:latin typeface="Arial"/>
                <a:ea typeface="Arial"/>
              </a:rPr>
              <a:t> </a:t>
            </a:r>
            <a:r>
              <a:rPr lang="en-US" altLang="zh-CN">
                <a:solidFill>
                  <a:srgbClr val="54585A"/>
                </a:solidFill>
                <a:latin typeface="Arial"/>
                <a:ea typeface="Arial"/>
              </a:rPr>
              <a:t>set menu (advance ordering 24 hours)</a:t>
            </a:r>
            <a:endParaRPr lang="zh-TW" altLang="zh-CN">
              <a:solidFill>
                <a:srgbClr val="54585A"/>
              </a:solidFill>
              <a:latin typeface="Arial"/>
              <a:ea typeface="Arial"/>
            </a:endParaRPr>
          </a:p>
          <a:p>
            <a:endParaRPr lang="zh-CN" altLang="en-US"/>
          </a:p>
        </p:txBody>
      </p:sp>
      <p:cxnSp>
        <p:nvCxnSpPr>
          <p:cNvPr id="5" name="直接连接符 4"/>
          <p:cNvCxnSpPr/>
          <p:nvPr/>
        </p:nvCxnSpPr>
        <p:spPr>
          <a:xfrm>
            <a:off x="608400" y="1239140"/>
            <a:ext cx="5903495" cy="8546"/>
          </a:xfrm>
          <a:prstGeom prst="line">
            <a:avLst/>
          </a:prstGeom>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9682" y="3822012"/>
            <a:ext cx="1929200" cy="2651333"/>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6669" y="3822012"/>
            <a:ext cx="1775376" cy="2651333"/>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22390" y="1178300"/>
            <a:ext cx="2741873" cy="2643712"/>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72045" y="3822012"/>
            <a:ext cx="1892218" cy="2651333"/>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39682" y="1193250"/>
            <a:ext cx="2882708" cy="2628762"/>
          </a:xfrm>
          <a:prstGeom prst="rect">
            <a:avLst/>
          </a:prstGeom>
        </p:spPr>
      </p:pic>
    </p:spTree>
    <p:extLst>
      <p:ext uri="{BB962C8B-B14F-4D97-AF65-F5344CB8AC3E}">
        <p14:creationId xmlns:p14="http://schemas.microsoft.com/office/powerpoint/2010/main" val="3898004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400"/>
              <a:t>Hotel Gourmet Restaurant</a:t>
            </a:r>
            <a:endParaRPr lang="zh-CN" altLang="en-US" sz="2400"/>
          </a:p>
        </p:txBody>
      </p:sp>
      <p:sp>
        <p:nvSpPr>
          <p:cNvPr id="3" name="内容占位符 2"/>
          <p:cNvSpPr>
            <a:spLocks noGrp="1"/>
          </p:cNvSpPr>
          <p:nvPr>
            <p:ph idx="1"/>
          </p:nvPr>
        </p:nvSpPr>
        <p:spPr>
          <a:xfrm>
            <a:off x="608400" y="1490400"/>
            <a:ext cx="5647121" cy="4759200"/>
          </a:xfrm>
        </p:spPr>
        <p:txBody>
          <a:bodyPr/>
          <a:lstStyle/>
          <a:p>
            <a:r>
              <a:rPr lang="en-US" altLang="zh-CN">
                <a:solidFill>
                  <a:srgbClr val="54585A"/>
                </a:solidFill>
                <a:latin typeface="Arial"/>
              </a:rPr>
              <a:t>Brew House </a:t>
            </a:r>
            <a:r>
              <a:rPr lang="en-US" altLang="zh-CN" sz="1600">
                <a:solidFill>
                  <a:srgbClr val="54585A"/>
                </a:solidFill>
                <a:latin typeface="Arial"/>
              </a:rPr>
              <a:t>adopts the large-scale self-brewing equipment, traditional European brewing technology, classic Belgian wheat and American Cascade hops ,which will provide you imported high-grade steaks, German sausage platter, roasted pork knuckle in German style and a lot of classic western dishes, it's a perfect place to have a pleasant time.</a:t>
            </a:r>
          </a:p>
          <a:p>
            <a:r>
              <a:rPr lang="en-US" altLang="zh-CN" sz="1600">
                <a:solidFill>
                  <a:srgbClr val="54585A"/>
                </a:solidFill>
                <a:latin typeface="Arial"/>
              </a:rPr>
              <a:t>Located at Level </a:t>
            </a:r>
            <a:r>
              <a:rPr lang="zh-TW" altLang="zh-CN" sz="1600">
                <a:solidFill>
                  <a:srgbClr val="54585A"/>
                </a:solidFill>
                <a:latin typeface="Arial"/>
                <a:ea typeface="Arial"/>
              </a:rPr>
              <a:t>1</a:t>
            </a:r>
            <a:r>
              <a:rPr lang="en-US" altLang="zh-TW" sz="1600">
                <a:solidFill>
                  <a:srgbClr val="54585A"/>
                </a:solidFill>
                <a:latin typeface="Arial"/>
                <a:ea typeface="Arial"/>
              </a:rPr>
              <a:t> </a:t>
            </a:r>
            <a:endParaRPr lang="zh-TW" altLang="zh-CN" sz="1600">
              <a:solidFill>
                <a:srgbClr val="54585A"/>
              </a:solidFill>
              <a:latin typeface="Arial"/>
              <a:ea typeface="Arial"/>
            </a:endParaRPr>
          </a:p>
          <a:p>
            <a:r>
              <a:rPr lang="en-US" altLang="zh-CN" sz="1600">
                <a:solidFill>
                  <a:srgbClr val="54585A"/>
                </a:solidFill>
                <a:latin typeface="Arial"/>
              </a:rPr>
              <a:t>Operation Hours </a:t>
            </a:r>
            <a:r>
              <a:rPr lang="zh-TW" altLang="zh-CN" sz="1600">
                <a:solidFill>
                  <a:srgbClr val="54585A"/>
                </a:solidFill>
                <a:latin typeface="Arial"/>
                <a:ea typeface="Arial"/>
              </a:rPr>
              <a:t>1</a:t>
            </a:r>
            <a:r>
              <a:rPr lang="en-US" altLang="zh-TW" sz="1600">
                <a:solidFill>
                  <a:srgbClr val="54585A"/>
                </a:solidFill>
                <a:latin typeface="Arial"/>
                <a:ea typeface="Arial"/>
              </a:rPr>
              <a:t>0</a:t>
            </a:r>
            <a:r>
              <a:rPr lang="zh-TW" altLang="zh-CN" sz="1600">
                <a:solidFill>
                  <a:srgbClr val="54585A"/>
                </a:solidFill>
                <a:latin typeface="Arial"/>
                <a:ea typeface="Arial"/>
              </a:rPr>
              <a:t>:00 </a:t>
            </a:r>
            <a:r>
              <a:rPr lang="en-US" altLang="zh-TW" sz="1600">
                <a:solidFill>
                  <a:srgbClr val="54585A"/>
                </a:solidFill>
                <a:latin typeface="Arial"/>
                <a:ea typeface="Arial"/>
              </a:rPr>
              <a:t>–</a:t>
            </a:r>
            <a:r>
              <a:rPr lang="zh-TW" altLang="zh-CN" sz="1600">
                <a:solidFill>
                  <a:srgbClr val="54585A"/>
                </a:solidFill>
                <a:latin typeface="Arial"/>
                <a:ea typeface="Arial"/>
              </a:rPr>
              <a:t> </a:t>
            </a:r>
            <a:r>
              <a:rPr lang="en-US" altLang="zh-TW" sz="1600">
                <a:solidFill>
                  <a:srgbClr val="54585A"/>
                </a:solidFill>
                <a:latin typeface="Arial"/>
                <a:ea typeface="Arial"/>
              </a:rPr>
              <a:t>14:00</a:t>
            </a:r>
          </a:p>
          <a:p>
            <a:r>
              <a:rPr lang="en-US" altLang="zh-TW" sz="1600">
                <a:solidFill>
                  <a:srgbClr val="54585A"/>
                </a:solidFill>
                <a:latin typeface="Arial"/>
                <a:ea typeface="Arial"/>
              </a:rPr>
              <a:t>                         17:00-01:00</a:t>
            </a:r>
            <a:endParaRPr lang="zh-TW" altLang="zh-CN" sz="1600">
              <a:solidFill>
                <a:srgbClr val="54585A"/>
              </a:solidFill>
              <a:latin typeface="Arial"/>
              <a:ea typeface="Arial"/>
            </a:endParaRPr>
          </a:p>
          <a:p>
            <a:endParaRPr lang="en-US" altLang="zh-CN" sz="1600">
              <a:solidFill>
                <a:srgbClr val="54585A"/>
              </a:solidFill>
              <a:latin typeface="Arial"/>
            </a:endParaRPr>
          </a:p>
          <a:p>
            <a:endParaRPr lang="zh-CN" altLang="en-US"/>
          </a:p>
        </p:txBody>
      </p:sp>
      <p:cxnSp>
        <p:nvCxnSpPr>
          <p:cNvPr id="6" name="直接连接符 5"/>
          <p:cNvCxnSpPr/>
          <p:nvPr/>
        </p:nvCxnSpPr>
        <p:spPr>
          <a:xfrm>
            <a:off x="675118" y="1230594"/>
            <a:ext cx="6665719"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6766" y="3557103"/>
            <a:ext cx="2065234" cy="2610740"/>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0423" y="3557103"/>
            <a:ext cx="2008261" cy="261074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8684" y="3557103"/>
            <a:ext cx="2068082" cy="2610740"/>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01124" y="1298961"/>
            <a:ext cx="2990876" cy="2258142"/>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0422" y="1298961"/>
            <a:ext cx="3150701" cy="2232854"/>
          </a:xfrm>
          <a:prstGeom prst="rect">
            <a:avLst/>
          </a:prstGeom>
        </p:spPr>
      </p:pic>
    </p:spTree>
    <p:extLst>
      <p:ext uri="{BB962C8B-B14F-4D97-AF65-F5344CB8AC3E}">
        <p14:creationId xmlns:p14="http://schemas.microsoft.com/office/powerpoint/2010/main" val="347531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Hotel Lobby Bar</a:t>
            </a:r>
            <a:endParaRPr lang="zh-CN" altLang="en-US"/>
          </a:p>
        </p:txBody>
      </p:sp>
      <p:sp>
        <p:nvSpPr>
          <p:cNvPr id="3" name="内容占位符 2"/>
          <p:cNvSpPr>
            <a:spLocks noGrp="1"/>
          </p:cNvSpPr>
          <p:nvPr>
            <p:ph idx="1"/>
          </p:nvPr>
        </p:nvSpPr>
        <p:spPr>
          <a:xfrm>
            <a:off x="608400" y="2225338"/>
            <a:ext cx="5484751" cy="4759200"/>
          </a:xfrm>
        </p:spPr>
        <p:txBody>
          <a:bodyPr/>
          <a:lstStyle/>
          <a:p>
            <a:r>
              <a:rPr lang="en-US" altLang="zh-CN">
                <a:solidFill>
                  <a:srgbClr val="54585A"/>
                </a:solidFill>
                <a:latin typeface="Arial"/>
              </a:rPr>
              <a:t>Illusions Lounge is located in the lobby, you can enjoy a lot of delicious desserts and </a:t>
            </a:r>
            <a:r>
              <a:rPr lang="en-US" altLang="zh-CN" err="1">
                <a:solidFill>
                  <a:srgbClr val="54585A"/>
                </a:solidFill>
                <a:latin typeface="Arial"/>
              </a:rPr>
              <a:t>drinks,it</a:t>
            </a:r>
            <a:r>
              <a:rPr lang="en-US" altLang="zh-CN">
                <a:solidFill>
                  <a:srgbClr val="54585A"/>
                </a:solidFill>
                <a:latin typeface="Arial"/>
              </a:rPr>
              <a:t> is an elegant and chic lounge.</a:t>
            </a:r>
          </a:p>
          <a:p>
            <a:r>
              <a:rPr lang="en-US" altLang="zh-CN">
                <a:solidFill>
                  <a:srgbClr val="54585A"/>
                </a:solidFill>
                <a:latin typeface="Arial"/>
              </a:rPr>
              <a:t>Located at Level </a:t>
            </a:r>
            <a:r>
              <a:rPr lang="zh-TW" altLang="zh-CN">
                <a:solidFill>
                  <a:srgbClr val="54585A"/>
                </a:solidFill>
                <a:latin typeface="Arial"/>
                <a:ea typeface="Arial"/>
              </a:rPr>
              <a:t>1</a:t>
            </a:r>
          </a:p>
          <a:p>
            <a:r>
              <a:rPr lang="en-US" altLang="zh-CN">
                <a:solidFill>
                  <a:srgbClr val="54585A"/>
                </a:solidFill>
                <a:latin typeface="Arial"/>
              </a:rPr>
              <a:t>Operation Hours </a:t>
            </a:r>
            <a:r>
              <a:rPr lang="zh-TW" altLang="zh-CN">
                <a:solidFill>
                  <a:srgbClr val="54585A"/>
                </a:solidFill>
                <a:latin typeface="Arial"/>
                <a:ea typeface="Arial"/>
              </a:rPr>
              <a:t>0</a:t>
            </a:r>
            <a:r>
              <a:rPr lang="en-US" altLang="zh-TW">
                <a:solidFill>
                  <a:srgbClr val="54585A"/>
                </a:solidFill>
                <a:latin typeface="Arial"/>
                <a:ea typeface="Arial"/>
              </a:rPr>
              <a:t>8</a:t>
            </a:r>
            <a:r>
              <a:rPr lang="zh-TW" altLang="zh-CN">
                <a:solidFill>
                  <a:srgbClr val="54585A"/>
                </a:solidFill>
                <a:latin typeface="Arial"/>
                <a:ea typeface="Arial"/>
              </a:rPr>
              <a:t>:00 - 23:00</a:t>
            </a:r>
            <a:endParaRPr lang="zh-CN" altLang="en-US"/>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3000" y="1756161"/>
            <a:ext cx="5739925" cy="4708733"/>
          </a:xfrm>
          <a:prstGeom prst="rect">
            <a:avLst/>
          </a:prstGeom>
        </p:spPr>
      </p:pic>
    </p:spTree>
    <p:extLst>
      <p:ext uri="{BB962C8B-B14F-4D97-AF65-F5344CB8AC3E}">
        <p14:creationId xmlns:p14="http://schemas.microsoft.com/office/powerpoint/2010/main" val="41666456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How to Use Alipay and WeChat Pay</a:t>
              </a: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sp>
        <p:nvSpPr>
          <p:cNvPr id="3" name="文本框 2"/>
          <p:cNvSpPr txBox="1"/>
          <p:nvPr/>
        </p:nvSpPr>
        <p:spPr>
          <a:xfrm>
            <a:off x="214631" y="994300"/>
            <a:ext cx="117080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rPr>
              <a:t>Alipay and WeChat Pay are two important payment methods in China. Learning how to use them will make your travel to China much easier. Click on the PDF link below to learn more.</a:t>
            </a:r>
            <a:endParaRPr kumimoji="0" lang="zh-CN" altLang="en-US" sz="180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pic>
        <p:nvPicPr>
          <p:cNvPr id="8" name="图片 7"/>
          <p:cNvPicPr>
            <a:picLocks noChangeAspect="1"/>
          </p:cNvPicPr>
          <p:nvPr/>
        </p:nvPicPr>
        <p:blipFill>
          <a:blip r:embed="rId3"/>
          <a:stretch>
            <a:fillRect/>
          </a:stretch>
        </p:blipFill>
        <p:spPr>
          <a:xfrm>
            <a:off x="3016468" y="2654423"/>
            <a:ext cx="1821862" cy="825531"/>
          </a:xfrm>
          <a:prstGeom prst="rect">
            <a:avLst/>
          </a:prstGeom>
        </p:spPr>
      </p:pic>
      <p:pic>
        <p:nvPicPr>
          <p:cNvPr id="11" name="图片 10"/>
          <p:cNvPicPr>
            <a:picLocks noChangeAspect="1"/>
          </p:cNvPicPr>
          <p:nvPr/>
        </p:nvPicPr>
        <p:blipFill>
          <a:blip r:embed="rId4"/>
          <a:stretch>
            <a:fillRect/>
          </a:stretch>
        </p:blipFill>
        <p:spPr>
          <a:xfrm>
            <a:off x="6747510" y="2761591"/>
            <a:ext cx="2110740" cy="753835"/>
          </a:xfrm>
          <a:prstGeom prst="rect">
            <a:avLst/>
          </a:prstGeom>
        </p:spPr>
      </p:pic>
      <p:graphicFrame>
        <p:nvGraphicFramePr>
          <p:cNvPr id="12" name="对象 11"/>
          <p:cNvGraphicFramePr>
            <a:graphicFrameLocks noChangeAspect="1"/>
          </p:cNvGraphicFramePr>
          <p:nvPr/>
        </p:nvGraphicFramePr>
        <p:xfrm>
          <a:off x="2318844" y="4041376"/>
          <a:ext cx="3236447" cy="904740"/>
        </p:xfrm>
        <a:graphic>
          <a:graphicData uri="http://schemas.openxmlformats.org/presentationml/2006/ole">
            <mc:AlternateContent xmlns:mc="http://schemas.openxmlformats.org/markup-compatibility/2006">
              <mc:Choice xmlns:v="urn:schemas-microsoft-com:vml" Requires="v">
                <p:oleObj name="包装程序外壳对象" showAsIcon="1" r:id="rId5" imgW="1895475" imgH="523875" progId="Package">
                  <p:embed/>
                </p:oleObj>
              </mc:Choice>
              <mc:Fallback>
                <p:oleObj name="包装程序外壳对象" showAsIcon="1" r:id="rId5" imgW="1895475" imgH="523875" progId="Package">
                  <p:embed/>
                  <p:pic>
                    <p:nvPicPr>
                      <p:cNvPr id="12" name="对象 11"/>
                      <p:cNvPicPr/>
                      <p:nvPr/>
                    </p:nvPicPr>
                    <p:blipFill>
                      <a:blip r:embed="rId6"/>
                      <a:stretch>
                        <a:fillRect/>
                      </a:stretch>
                    </p:blipFill>
                    <p:spPr>
                      <a:xfrm>
                        <a:off x="2318844" y="4041376"/>
                        <a:ext cx="3236447" cy="904740"/>
                      </a:xfrm>
                      <a:prstGeom prst="rect">
                        <a:avLst/>
                      </a:prstGeom>
                    </p:spPr>
                  </p:pic>
                </p:oleObj>
              </mc:Fallback>
            </mc:AlternateContent>
          </a:graphicData>
        </a:graphic>
      </p:graphicFrame>
      <p:graphicFrame>
        <p:nvGraphicFramePr>
          <p:cNvPr id="4" name="对象 3"/>
          <p:cNvGraphicFramePr>
            <a:graphicFrameLocks noChangeAspect="1"/>
          </p:cNvGraphicFramePr>
          <p:nvPr/>
        </p:nvGraphicFramePr>
        <p:xfrm>
          <a:off x="6211194" y="4041376"/>
          <a:ext cx="3505415" cy="904740"/>
        </p:xfrm>
        <a:graphic>
          <a:graphicData uri="http://schemas.openxmlformats.org/presentationml/2006/ole">
            <mc:AlternateContent xmlns:mc="http://schemas.openxmlformats.org/markup-compatibility/2006">
              <mc:Choice xmlns:v="urn:schemas-microsoft-com:vml" Requires="v">
                <p:oleObj name="包装程序外壳对象" showAsIcon="1" r:id="rId7" imgW="2295525" imgH="523875" progId="Package">
                  <p:embed/>
                </p:oleObj>
              </mc:Choice>
              <mc:Fallback>
                <p:oleObj name="包装程序外壳对象" showAsIcon="1" r:id="rId7" imgW="2295525" imgH="523875" progId="Package">
                  <p:embed/>
                  <p:pic>
                    <p:nvPicPr>
                      <p:cNvPr id="4" name="对象 3"/>
                      <p:cNvPicPr/>
                      <p:nvPr/>
                    </p:nvPicPr>
                    <p:blipFill>
                      <a:blip r:embed="rId8"/>
                      <a:stretch>
                        <a:fillRect/>
                      </a:stretch>
                    </p:blipFill>
                    <p:spPr>
                      <a:xfrm>
                        <a:off x="6211194" y="4041376"/>
                        <a:ext cx="3505415" cy="904740"/>
                      </a:xfrm>
                      <a:prstGeom prst="rect">
                        <a:avLst/>
                      </a:prstGeom>
                    </p:spPr>
                  </p:pic>
                </p:oleObj>
              </mc:Fallback>
            </mc:AlternateContent>
          </a:graphicData>
        </a:graphic>
      </p:graphicFrame>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solidFill>
                    <a:schemeClr val="tx1"/>
                  </a:solidFill>
                  <a:latin typeface="微软雅黑" panose="020B0503020204020204" pitchFamily="34" charset="-122"/>
                  <a:ea typeface="微软雅黑" panose="020B0503020204020204" pitchFamily="34" charset="-122"/>
                  <a:sym typeface="+mn-ea"/>
                </a:rPr>
                <a:t>Meeting Staff</a:t>
              </a: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sp>
        <p:nvSpPr>
          <p:cNvPr id="2" name="文本框 1"/>
          <p:cNvSpPr txBox="1"/>
          <p:nvPr/>
        </p:nvSpPr>
        <p:spPr>
          <a:xfrm>
            <a:off x="2137410" y="2237740"/>
            <a:ext cx="7473950" cy="2306955"/>
          </a:xfrm>
          <a:prstGeom prst="rect">
            <a:avLst/>
          </a:prstGeom>
          <a:noFill/>
          <a:ln w="19050">
            <a:solidFill>
              <a:schemeClr val="bg1">
                <a:lumMod val="75000"/>
              </a:schemeClr>
            </a:solidFill>
            <a:prstDash val="dash"/>
          </a:ln>
        </p:spPr>
        <p:txBody>
          <a:bodyPr wrap="square" rtlCol="0">
            <a:spAutoFit/>
          </a:bodyPr>
          <a:lstStyle/>
          <a:p>
            <a:pPr marL="0" indent="457200">
              <a:lnSpc>
                <a:spcPct val="150000"/>
              </a:lnSpc>
              <a:buNone/>
            </a:pPr>
            <a:r>
              <a:rPr lang="en-US" altLang="zh-CN" sz="2400">
                <a:latin typeface="Times New Roman" panose="02020603050405020304" pitchFamily="18" charset="0"/>
                <a:cs typeface="Times New Roman" panose="02020603050405020304" pitchFamily="18" charset="0"/>
                <a:sym typeface="+mn-ea"/>
              </a:rPr>
              <a:t>If you need any assistance during your stay, you may go to staff at the Information desk outside the meeting room.For any emergency please contact us at:</a:t>
            </a:r>
            <a:endParaRPr lang="en-US" altLang="zh-CN" sz="2400">
              <a:latin typeface="Times New Roman" panose="02020603050405020304" pitchFamily="18" charset="0"/>
              <a:cs typeface="Times New Roman" panose="02020603050405020304" pitchFamily="18" charset="0"/>
            </a:endParaRPr>
          </a:p>
          <a:p>
            <a:pPr algn="ctr">
              <a:lnSpc>
                <a:spcPct val="150000"/>
              </a:lnSpc>
            </a:pPr>
            <a:r>
              <a:rPr lang="en-US" altLang="zh-CN" sz="2400" b="1">
                <a:solidFill>
                  <a:srgbClr val="C00000"/>
                </a:solidFill>
                <a:latin typeface="Times New Roman" panose="02020603050405020304" pitchFamily="18" charset="0"/>
                <a:cs typeface="Times New Roman" panose="02020603050405020304" pitchFamily="18" charset="0"/>
                <a:sym typeface="+mn-ea"/>
              </a:rPr>
              <a:t>CCSA  Mr. Qi Xu (+86-13466724696)</a:t>
            </a:r>
            <a:endParaRPr lang="en-US" altLang="zh-CN" sz="2400" b="1">
              <a:solidFill>
                <a:srgbClr val="C0000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组合 44"/>
          <p:cNvGrpSpPr/>
          <p:nvPr/>
        </p:nvGrpSpPr>
        <p:grpSpPr>
          <a:xfrm>
            <a:off x="-2824480" y="1210945"/>
            <a:ext cx="6750000" cy="9043200"/>
            <a:chOff x="-6871" y="-1500"/>
            <a:chExt cx="15712" cy="21060"/>
          </a:xfrm>
        </p:grpSpPr>
        <p:sp>
          <p:nvSpPr>
            <p:cNvPr id="29" name="任意多边形 28"/>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任意多边形 22"/>
          <p:cNvSpPr/>
          <p:nvPr/>
        </p:nvSpPr>
        <p:spPr>
          <a:xfrm>
            <a:off x="-1377950" y="3720465"/>
            <a:ext cx="5645150" cy="5057775"/>
          </a:xfrm>
          <a:custGeom>
            <a:avLst/>
            <a:gdLst>
              <a:gd name="connisteX0" fmla="*/ 0 w 10524490"/>
              <a:gd name="connsiteY0" fmla="*/ 0 h 9428480"/>
              <a:gd name="connisteX1" fmla="*/ 2578100 w 10524490"/>
              <a:gd name="connsiteY1" fmla="*/ 635000 h 9428480"/>
              <a:gd name="connisteX2" fmla="*/ 3136265 w 10524490"/>
              <a:gd name="connsiteY2" fmla="*/ 3655695 h 9428480"/>
              <a:gd name="connisteX3" fmla="*/ 5848350 w 10524490"/>
              <a:gd name="connsiteY3" fmla="*/ 4387215 h 9428480"/>
              <a:gd name="connisteX4" fmla="*/ 6406515 w 10524490"/>
              <a:gd name="connsiteY4" fmla="*/ 7080885 h 9428480"/>
              <a:gd name="connisteX5" fmla="*/ 9581515 w 10524490"/>
              <a:gd name="connsiteY5" fmla="*/ 7312025 h 9428480"/>
              <a:gd name="connisteX6" fmla="*/ 10524490 w 10524490"/>
              <a:gd name="connsiteY6" fmla="*/ 9428480 h 942848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10524490" h="9428480">
                <a:moveTo>
                  <a:pt x="0" y="0"/>
                </a:moveTo>
                <a:cubicBezTo>
                  <a:pt x="504190" y="66675"/>
                  <a:pt x="1950720" y="-95885"/>
                  <a:pt x="2578100" y="635000"/>
                </a:cubicBezTo>
                <a:cubicBezTo>
                  <a:pt x="3205480" y="1365885"/>
                  <a:pt x="2482215" y="2905125"/>
                  <a:pt x="3136265" y="3655695"/>
                </a:cubicBezTo>
                <a:cubicBezTo>
                  <a:pt x="3790315" y="4406265"/>
                  <a:pt x="5194300" y="3702050"/>
                  <a:pt x="5848350" y="4387215"/>
                </a:cubicBezTo>
                <a:cubicBezTo>
                  <a:pt x="6502400" y="5072380"/>
                  <a:pt x="5659755" y="6496050"/>
                  <a:pt x="6406515" y="7080885"/>
                </a:cubicBezTo>
                <a:cubicBezTo>
                  <a:pt x="7153275" y="7665720"/>
                  <a:pt x="8757920" y="6842760"/>
                  <a:pt x="9581515" y="7312025"/>
                </a:cubicBezTo>
                <a:cubicBezTo>
                  <a:pt x="10405110" y="7781290"/>
                  <a:pt x="10399395" y="9010015"/>
                  <a:pt x="10524490" y="9428480"/>
                </a:cubicBezTo>
              </a:path>
            </a:pathLst>
          </a:custGeom>
          <a:noFill/>
          <a:ln w="5080">
            <a:solidFill>
              <a:schemeClr val="bg1">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flipH="1" flipV="1">
            <a:off x="8304735" y="-3485515"/>
            <a:ext cx="6750430" cy="9043200"/>
            <a:chOff x="-6871" y="-1500"/>
            <a:chExt cx="15713" cy="21060"/>
          </a:xfrm>
        </p:grpSpPr>
        <p:sp>
          <p:nvSpPr>
            <p:cNvPr id="16" name="任意多边形 15"/>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nvSpPr>
          <p:spPr>
            <a:xfrm>
              <a:off x="1566" y="10126"/>
              <a:ext cx="541" cy="541"/>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任意多边形 20"/>
          <p:cNvSpPr/>
          <p:nvPr/>
        </p:nvSpPr>
        <p:spPr>
          <a:xfrm>
            <a:off x="9435465" y="-259715"/>
            <a:ext cx="8205470" cy="5611495"/>
          </a:xfrm>
          <a:custGeom>
            <a:avLst/>
            <a:gdLst>
              <a:gd name="connisteX0" fmla="*/ 0 w 8205450"/>
              <a:gd name="connsiteY0" fmla="*/ 0 h 5611609"/>
              <a:gd name="connisteX1" fmla="*/ 1650365 w 8205450"/>
              <a:gd name="connsiteY1" fmla="*/ 698500 h 5611609"/>
              <a:gd name="connisteX2" fmla="*/ 1840865 w 8205450"/>
              <a:gd name="connsiteY2" fmla="*/ 1917700 h 5611609"/>
              <a:gd name="connisteX3" fmla="*/ 3098165 w 8205450"/>
              <a:gd name="connsiteY3" fmla="*/ 2247900 h 5611609"/>
              <a:gd name="connisteX4" fmla="*/ 3123565 w 8205450"/>
              <a:gd name="connsiteY4" fmla="*/ 3606800 h 5611609"/>
              <a:gd name="connisteX5" fmla="*/ 4444365 w 8205450"/>
              <a:gd name="connsiteY5" fmla="*/ 3911600 h 5611609"/>
              <a:gd name="connisteX6" fmla="*/ 4634865 w 8205450"/>
              <a:gd name="connsiteY6" fmla="*/ 5384800 h 5611609"/>
              <a:gd name="connisteX7" fmla="*/ 6844665 w 8205450"/>
              <a:gd name="connsiteY7" fmla="*/ 5270500 h 5611609"/>
              <a:gd name="connisteX8" fmla="*/ 7898765 w 8205450"/>
              <a:gd name="connsiteY8" fmla="*/ 5486400 h 5611609"/>
              <a:gd name="connisteX9" fmla="*/ 2348865 w 8205450"/>
              <a:gd name="connsiteY9" fmla="*/ 5537200 h 5611609"/>
              <a:gd name="connisteX10" fmla="*/ -736600 w 8205450"/>
              <a:gd name="connsiteY10" fmla="*/ 4635500 h 561160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8205451" h="5611610">
                <a:moveTo>
                  <a:pt x="0" y="0"/>
                </a:moveTo>
                <a:cubicBezTo>
                  <a:pt x="326390" y="115570"/>
                  <a:pt x="1282065" y="314960"/>
                  <a:pt x="1650365" y="698500"/>
                </a:cubicBezTo>
                <a:cubicBezTo>
                  <a:pt x="2018665" y="1082040"/>
                  <a:pt x="1551305" y="1607820"/>
                  <a:pt x="1840865" y="1917700"/>
                </a:cubicBezTo>
                <a:cubicBezTo>
                  <a:pt x="2130425" y="2227580"/>
                  <a:pt x="2841625" y="1910080"/>
                  <a:pt x="3098165" y="2247900"/>
                </a:cubicBezTo>
                <a:cubicBezTo>
                  <a:pt x="3354705" y="2585720"/>
                  <a:pt x="2854325" y="3274060"/>
                  <a:pt x="3123565" y="3606800"/>
                </a:cubicBezTo>
                <a:cubicBezTo>
                  <a:pt x="3392805" y="3939540"/>
                  <a:pt x="4142105" y="3556000"/>
                  <a:pt x="4444365" y="3911600"/>
                </a:cubicBezTo>
                <a:cubicBezTo>
                  <a:pt x="4746625" y="4267200"/>
                  <a:pt x="4154805" y="5113020"/>
                  <a:pt x="4634865" y="5384800"/>
                </a:cubicBezTo>
                <a:cubicBezTo>
                  <a:pt x="5114925" y="5656580"/>
                  <a:pt x="6191885" y="5250180"/>
                  <a:pt x="6844665" y="5270500"/>
                </a:cubicBezTo>
                <a:cubicBezTo>
                  <a:pt x="7497445" y="5290820"/>
                  <a:pt x="8797925" y="5433060"/>
                  <a:pt x="7898765" y="5486400"/>
                </a:cubicBezTo>
                <a:cubicBezTo>
                  <a:pt x="6999605" y="5539740"/>
                  <a:pt x="4076065" y="5707380"/>
                  <a:pt x="2348865" y="5537200"/>
                </a:cubicBezTo>
              </a:path>
            </a:pathLst>
          </a:custGeom>
          <a:noFill/>
          <a:ln w="5080">
            <a:solidFill>
              <a:schemeClr val="bg1">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5" name="组合 84"/>
          <p:cNvGrpSpPr/>
          <p:nvPr/>
        </p:nvGrpSpPr>
        <p:grpSpPr>
          <a:xfrm>
            <a:off x="7739380" y="6358255"/>
            <a:ext cx="4124325" cy="143510"/>
            <a:chOff x="12188" y="10013"/>
            <a:chExt cx="6495" cy="226"/>
          </a:xfrm>
          <a:solidFill>
            <a:schemeClr val="bg1">
              <a:lumMod val="75000"/>
            </a:schemeClr>
          </a:solidFill>
        </p:grpSpPr>
        <p:sp>
          <p:nvSpPr>
            <p:cNvPr id="69" name="椭圆 68"/>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a:off x="17434" y="10030"/>
              <a:ext cx="192" cy="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p:cNvSpPr/>
            <p:nvPr/>
          </p:nvSpPr>
          <p:spPr>
            <a:xfrm>
              <a:off x="17937" y="10022"/>
              <a:ext cx="209" cy="2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18457" y="10013"/>
              <a:ext cx="226" cy="2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6" name="组合 85"/>
          <p:cNvGrpSpPr/>
          <p:nvPr/>
        </p:nvGrpSpPr>
        <p:grpSpPr>
          <a:xfrm flipH="1">
            <a:off x="325120" y="327660"/>
            <a:ext cx="4124325" cy="143510"/>
            <a:chOff x="12188" y="10013"/>
            <a:chExt cx="6495" cy="226"/>
          </a:xfrm>
          <a:solidFill>
            <a:schemeClr val="bg1">
              <a:lumMod val="75000"/>
            </a:schemeClr>
          </a:solidFill>
        </p:grpSpPr>
        <p:sp>
          <p:nvSpPr>
            <p:cNvPr id="87" name="椭圆 86"/>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椭圆 87"/>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椭圆 88"/>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椭圆 90"/>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椭圆 92"/>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椭圆 93"/>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椭圆 94"/>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椭圆 97"/>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椭圆 99"/>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椭圆 100"/>
            <p:cNvSpPr/>
            <p:nvPr/>
          </p:nvSpPr>
          <p:spPr>
            <a:xfrm>
              <a:off x="17434" y="10030"/>
              <a:ext cx="192" cy="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椭圆 101"/>
            <p:cNvSpPr/>
            <p:nvPr/>
          </p:nvSpPr>
          <p:spPr>
            <a:xfrm>
              <a:off x="17937" y="10022"/>
              <a:ext cx="209" cy="2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椭圆 102"/>
            <p:cNvSpPr/>
            <p:nvPr/>
          </p:nvSpPr>
          <p:spPr>
            <a:xfrm>
              <a:off x="18457" y="10013"/>
              <a:ext cx="226" cy="2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4" name="组合 103"/>
          <p:cNvGrpSpPr/>
          <p:nvPr/>
        </p:nvGrpSpPr>
        <p:grpSpPr>
          <a:xfrm>
            <a:off x="8726170" y="6062980"/>
            <a:ext cx="3133725" cy="111760"/>
            <a:chOff x="12188" y="10039"/>
            <a:chExt cx="4935" cy="176"/>
          </a:xfrm>
          <a:solidFill>
            <a:schemeClr val="bg1">
              <a:lumMod val="75000"/>
            </a:schemeClr>
          </a:solidFill>
        </p:grpSpPr>
        <p:sp>
          <p:nvSpPr>
            <p:cNvPr id="105" name="椭圆 104"/>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椭圆 105"/>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椭圆 109"/>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椭圆 110"/>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椭圆 111"/>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椭圆 113"/>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椭圆 116"/>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1" name="组合 120"/>
          <p:cNvGrpSpPr/>
          <p:nvPr/>
        </p:nvGrpSpPr>
        <p:grpSpPr>
          <a:xfrm flipH="1">
            <a:off x="346710" y="671830"/>
            <a:ext cx="3133725" cy="111760"/>
            <a:chOff x="12188" y="10039"/>
            <a:chExt cx="4935" cy="176"/>
          </a:xfrm>
          <a:solidFill>
            <a:schemeClr val="bg1">
              <a:lumMod val="75000"/>
            </a:schemeClr>
          </a:solidFill>
        </p:grpSpPr>
        <p:sp>
          <p:nvSpPr>
            <p:cNvPr id="122" name="椭圆 121"/>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椭圆 122"/>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椭圆 123"/>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椭圆 124"/>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椭圆 125"/>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椭圆 126"/>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椭圆 127"/>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椭圆 128"/>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椭圆 129"/>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椭圆 131"/>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椭圆 132"/>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椭圆 133"/>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5" name="组合 134"/>
          <p:cNvGrpSpPr/>
          <p:nvPr/>
        </p:nvGrpSpPr>
        <p:grpSpPr>
          <a:xfrm>
            <a:off x="-3258820" y="-12631420"/>
            <a:ext cx="6750000" cy="9043200"/>
            <a:chOff x="-6871" y="-1500"/>
            <a:chExt cx="15712" cy="21060"/>
          </a:xfrm>
        </p:grpSpPr>
        <p:sp>
          <p:nvSpPr>
            <p:cNvPr id="136" name="任意多边形 135"/>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645FE8">
                    <a:alpha val="20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任意多边形 136"/>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45FE8"/>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任意多边形 137"/>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645F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任意多边形 138"/>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434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椭圆 139"/>
            <p:cNvSpPr/>
            <p:nvPr/>
          </p:nvSpPr>
          <p:spPr>
            <a:xfrm>
              <a:off x="2901" y="4012"/>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椭圆 140"/>
            <p:cNvSpPr/>
            <p:nvPr/>
          </p:nvSpPr>
          <p:spPr>
            <a:xfrm>
              <a:off x="517" y="2608"/>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椭圆 141"/>
            <p:cNvSpPr/>
            <p:nvPr/>
          </p:nvSpPr>
          <p:spPr>
            <a:xfrm>
              <a:off x="1188" y="4012"/>
              <a:ext cx="164" cy="164"/>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椭圆 142"/>
            <p:cNvSpPr/>
            <p:nvPr/>
          </p:nvSpPr>
          <p:spPr>
            <a:xfrm>
              <a:off x="3550" y="5404"/>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椭圆 143"/>
            <p:cNvSpPr/>
            <p:nvPr/>
          </p:nvSpPr>
          <p:spPr>
            <a:xfrm>
              <a:off x="5201" y="8526"/>
              <a:ext cx="506" cy="506"/>
            </a:xfrm>
            <a:prstGeom prst="ellipse">
              <a:avLst/>
            </a:prstGeom>
            <a:solidFill>
              <a:srgbClr val="B3B1F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椭圆 144"/>
            <p:cNvSpPr/>
            <p:nvPr/>
          </p:nvSpPr>
          <p:spPr>
            <a:xfrm>
              <a:off x="7576" y="9754"/>
              <a:ext cx="332" cy="332"/>
            </a:xfrm>
            <a:prstGeom prst="ellipse">
              <a:avLst/>
            </a:prstGeom>
            <a:solidFill>
              <a:srgbClr val="9592E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椭圆 145"/>
            <p:cNvSpPr/>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椭圆 146"/>
            <p:cNvSpPr/>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椭圆 147"/>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椭圆 148"/>
            <p:cNvSpPr/>
            <p:nvPr/>
          </p:nvSpPr>
          <p:spPr>
            <a:xfrm>
              <a:off x="7357" y="8661"/>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0" name="组合 149"/>
          <p:cNvGrpSpPr/>
          <p:nvPr/>
        </p:nvGrpSpPr>
        <p:grpSpPr>
          <a:xfrm flipH="1" flipV="1">
            <a:off x="7752921" y="-17668875"/>
            <a:ext cx="6748574" cy="9044940"/>
            <a:chOff x="-6871" y="-1500"/>
            <a:chExt cx="15713" cy="21060"/>
          </a:xfrm>
        </p:grpSpPr>
        <p:sp>
          <p:nvSpPr>
            <p:cNvPr id="151" name="任意多边形 150"/>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645FE8">
                    <a:alpha val="20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任意多边形 151"/>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45FE8"/>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任意多边形 152"/>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645F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任意多边形 153"/>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434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椭圆 154"/>
            <p:cNvSpPr/>
            <p:nvPr/>
          </p:nvSpPr>
          <p:spPr>
            <a:xfrm>
              <a:off x="2901" y="4012"/>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椭圆 155"/>
            <p:cNvSpPr/>
            <p:nvPr/>
          </p:nvSpPr>
          <p:spPr>
            <a:xfrm>
              <a:off x="517" y="2608"/>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椭圆 156"/>
            <p:cNvSpPr/>
            <p:nvPr/>
          </p:nvSpPr>
          <p:spPr>
            <a:xfrm>
              <a:off x="1188" y="4012"/>
              <a:ext cx="164" cy="164"/>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椭圆 157"/>
            <p:cNvSpPr/>
            <p:nvPr/>
          </p:nvSpPr>
          <p:spPr>
            <a:xfrm>
              <a:off x="3550" y="5404"/>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椭圆 158"/>
            <p:cNvSpPr/>
            <p:nvPr/>
          </p:nvSpPr>
          <p:spPr>
            <a:xfrm>
              <a:off x="5201" y="8526"/>
              <a:ext cx="506" cy="506"/>
            </a:xfrm>
            <a:prstGeom prst="ellipse">
              <a:avLst/>
            </a:prstGeom>
            <a:solidFill>
              <a:srgbClr val="B3B1F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椭圆 159"/>
            <p:cNvSpPr/>
            <p:nvPr/>
          </p:nvSpPr>
          <p:spPr>
            <a:xfrm>
              <a:off x="7576" y="9754"/>
              <a:ext cx="332" cy="332"/>
            </a:xfrm>
            <a:prstGeom prst="ellipse">
              <a:avLst/>
            </a:prstGeom>
            <a:solidFill>
              <a:srgbClr val="9592E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椭圆 160"/>
            <p:cNvSpPr/>
            <p:nvPr/>
          </p:nvSpPr>
          <p:spPr>
            <a:xfrm>
              <a:off x="1973" y="10038"/>
              <a:ext cx="404" cy="404"/>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椭圆 161"/>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椭圆 162"/>
            <p:cNvSpPr/>
            <p:nvPr/>
          </p:nvSpPr>
          <p:spPr>
            <a:xfrm>
              <a:off x="7357" y="8661"/>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2482850" y="2263775"/>
            <a:ext cx="7077075" cy="1568450"/>
            <a:chOff x="3908" y="3033"/>
            <a:chExt cx="11145" cy="2470"/>
          </a:xfrm>
        </p:grpSpPr>
        <p:sp>
          <p:nvSpPr>
            <p:cNvPr id="251" name="圆角矩形 250"/>
            <p:cNvSpPr/>
            <p:nvPr/>
          </p:nvSpPr>
          <p:spPr>
            <a:xfrm>
              <a:off x="3908" y="4554"/>
              <a:ext cx="9692" cy="949"/>
            </a:xfrm>
            <a:prstGeom prst="roundRect">
              <a:avLst>
                <a:gd name="adj" fmla="val 50000"/>
              </a:avLst>
            </a:prstGeom>
            <a:solidFill>
              <a:srgbClr val="238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3200" b="1">
                  <a:solidFill>
                    <a:schemeClr val="bg1"/>
                  </a:solidFill>
                  <a:latin typeface="微软雅黑" panose="020B0503020204020204" pitchFamily="34" charset="-122"/>
                  <a:ea typeface="微软雅黑" panose="020B0503020204020204" pitchFamily="34" charset="-122"/>
                  <a:sym typeface="+mn-ea"/>
                </a:rPr>
                <a:t>enjoy your stay in </a:t>
              </a:r>
              <a:r>
                <a:rPr lang="en-US" altLang="en-GB" sz="3200" b="1">
                  <a:solidFill>
                    <a:schemeClr val="bg1"/>
                  </a:solidFill>
                  <a:latin typeface="微软雅黑" panose="020B0503020204020204" pitchFamily="34" charset="-122"/>
                  <a:ea typeface="微软雅黑" panose="020B0503020204020204" pitchFamily="34" charset="-122"/>
                  <a:sym typeface="+mn-ea"/>
                </a:rPr>
                <a:t>Hefei</a:t>
              </a:r>
              <a:r>
                <a:rPr lang="en-GB" altLang="zh-CN" sz="3200" b="1">
                  <a:solidFill>
                    <a:schemeClr val="bg1"/>
                  </a:solidFill>
                  <a:latin typeface="微软雅黑" panose="020B0503020204020204" pitchFamily="34" charset="-122"/>
                  <a:ea typeface="微软雅黑" panose="020B0503020204020204" pitchFamily="34" charset="-122"/>
                  <a:sym typeface="+mn-ea"/>
                </a:rPr>
                <a:t>!</a:t>
              </a:r>
              <a:endParaRPr lang="zh-CN" altLang="en-US" sz="3200"/>
            </a:p>
          </p:txBody>
        </p:sp>
        <p:sp>
          <p:nvSpPr>
            <p:cNvPr id="3" name="文本框 2"/>
            <p:cNvSpPr txBox="1"/>
            <p:nvPr/>
          </p:nvSpPr>
          <p:spPr>
            <a:xfrm>
              <a:off x="3909" y="3033"/>
              <a:ext cx="11144" cy="1307"/>
            </a:xfrm>
            <a:prstGeom prst="rect">
              <a:avLst/>
            </a:prstGeom>
            <a:noFill/>
          </p:spPr>
          <p:txBody>
            <a:bodyPr wrap="square" rtlCol="0">
              <a:spAutoFit/>
            </a:bodyPr>
            <a:lstStyle/>
            <a:p>
              <a:pPr>
                <a:lnSpc>
                  <a:spcPct val="150000"/>
                </a:lnSpc>
              </a:pPr>
              <a:r>
                <a:rPr lang="en-GB" altLang="zh-CN" sz="3200" b="1">
                  <a:solidFill>
                    <a:schemeClr val="tx1"/>
                  </a:solidFill>
                  <a:latin typeface="微软雅黑" panose="020B0503020204020204" pitchFamily="34" charset="-122"/>
                  <a:ea typeface="微软雅黑" panose="020B0503020204020204" pitchFamily="34" charset="-122"/>
                  <a:sym typeface="+mn-ea"/>
                </a:rPr>
                <a:t>Have a successful meeting and </a:t>
              </a:r>
              <a:endParaRPr lang="en-GB" altLang="zh-CN" sz="3200" b="1">
                <a:solidFill>
                  <a:schemeClr val="bg1"/>
                </a:solidFill>
                <a:latin typeface="微软雅黑" panose="020B0503020204020204" pitchFamily="34" charset="-122"/>
                <a:ea typeface="微软雅黑" panose="020B0503020204020204" pitchFamily="34" charset="-122"/>
                <a:sym typeface="+mn-ea"/>
              </a:endParaRPr>
            </a:p>
          </p:txBody>
        </p:sp>
      </p:gr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Brief Introduction of Hefei</a:t>
              </a: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sp>
        <p:nvSpPr>
          <p:cNvPr id="3" name="文本框 2"/>
          <p:cNvSpPr txBox="1"/>
          <p:nvPr/>
        </p:nvSpPr>
        <p:spPr>
          <a:xfrm>
            <a:off x="4648835" y="1195705"/>
            <a:ext cx="6962775" cy="1630045"/>
          </a:xfrm>
          <a:prstGeom prst="rect">
            <a:avLst/>
          </a:prstGeom>
          <a:noFill/>
          <a:ln w="19050">
            <a:solidFill>
              <a:schemeClr val="bg1">
                <a:lumMod val="75000"/>
              </a:schemeClr>
            </a:solidFill>
            <a:prstDash val="dash"/>
          </a:ln>
        </p:spPr>
        <p:txBody>
          <a:bodyPr wrap="square" rtlCol="0">
            <a:spAutoFit/>
          </a:bodyPr>
          <a:lstStyle/>
          <a:p>
            <a:r>
              <a:rPr lang="zh-CN" altLang="en-US" sz="2000" b="1">
                <a:latin typeface="Times New Roman" panose="02020603050405020304" pitchFamily="18" charset="0"/>
                <a:cs typeface="Times New Roman" panose="02020603050405020304" pitchFamily="18" charset="0"/>
              </a:rPr>
              <a:t>Hefei, referred to as "Lu" or "He" in ancient times, known as Luzhou, Luyang, Hefei, is a prefecture-level city in Anhui Province. It is located in the central part of Anhui Province, in the west wing of the Yangtze River delta, surrounded by Chaohu Lake. </a:t>
            </a:r>
          </a:p>
        </p:txBody>
      </p:sp>
      <p:sp>
        <p:nvSpPr>
          <p:cNvPr id="4" name="TextBox 1"/>
          <p:cNvSpPr txBox="1">
            <a:spLocks noChangeArrowheads="1"/>
          </p:cNvSpPr>
          <p:nvPr>
            <p:custDataLst>
              <p:tags r:id="rId2"/>
            </p:custDataLst>
          </p:nvPr>
        </p:nvSpPr>
        <p:spPr bwMode="auto">
          <a:xfrm>
            <a:off x="4648835" y="2972435"/>
            <a:ext cx="6962775"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zh-CN"/>
              <a:t> Hefei is one of the important cradles of Chinese civilization. The East Fei River and the South Fei River both originate here, hence the name. It is an important administrative center, commercial port and military town in the Jianghuai region, known as "the right throat of the Huai River, Jiangnan Lip Tooth," "the first county of the Jianghuai River, Wu Chu Yaochong," "the hometown of the Three Kingdoms, the hometown of Bao Zheng, and the cradle of the Huai Army." It is also the central city of the G60 Science and Technology Innovation Corridor, the strategic dual-node cities of the Belt and Road Initiative and the Yangtze River Economic Belt, the comprehensive national scientific centre, the member cities of the World Alliance of Science and Technology Cities, and the national pilot cities of science and technology innovation. </a:t>
            </a:r>
          </a:p>
        </p:txBody>
      </p:sp>
      <p:pic>
        <p:nvPicPr>
          <p:cNvPr id="2" name="图片 1" descr="/Users/limeixiang/Desktop/WechatIMG222.jpegWechatIMG222"/>
          <p:cNvPicPr/>
          <p:nvPr/>
        </p:nvPicPr>
        <p:blipFill>
          <a:blip r:embed="rId4"/>
          <a:srcRect t="5095" b="5095"/>
          <a:stretch>
            <a:fillRect/>
          </a:stretch>
        </p:blipFill>
        <p:spPr>
          <a:xfrm>
            <a:off x="434340" y="1228090"/>
            <a:ext cx="3763645" cy="2532380"/>
          </a:xfrm>
          <a:prstGeom prst="rect">
            <a:avLst/>
          </a:prstGeom>
          <a:noFill/>
          <a:ln w="9525">
            <a:noFill/>
          </a:ln>
        </p:spPr>
      </p:pic>
      <p:pic>
        <p:nvPicPr>
          <p:cNvPr id="101" name="图片 100" descr="/Users/limeixiang/Desktop/WechatIMG223.jpegWechatIMG223"/>
          <p:cNvPicPr/>
          <p:nvPr/>
        </p:nvPicPr>
        <p:blipFill>
          <a:blip r:embed="rId5"/>
          <a:srcRect t="304" b="304"/>
          <a:stretch>
            <a:fillRect/>
          </a:stretch>
        </p:blipFill>
        <p:spPr>
          <a:xfrm>
            <a:off x="433705" y="3984625"/>
            <a:ext cx="3764280" cy="2419350"/>
          </a:xfrm>
          <a:prstGeom prst="rect">
            <a:avLst/>
          </a:prstGeom>
          <a:noFill/>
          <a:ln w="9525">
            <a:noFill/>
          </a:ln>
        </p:spPr>
      </p:pic>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Hefei’s Attractions</a:t>
              </a: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pSp>
        <p:nvGrpSpPr>
          <p:cNvPr id="12" name="组合 11"/>
          <p:cNvGrpSpPr/>
          <p:nvPr/>
        </p:nvGrpSpPr>
        <p:grpSpPr>
          <a:xfrm>
            <a:off x="3599815" y="1024890"/>
            <a:ext cx="6917055" cy="4921885"/>
            <a:chOff x="5669" y="1614"/>
            <a:chExt cx="10893" cy="7751"/>
          </a:xfrm>
        </p:grpSpPr>
        <p:sp>
          <p:nvSpPr>
            <p:cNvPr id="2" name="文本框 1"/>
            <p:cNvSpPr txBox="1"/>
            <p:nvPr/>
          </p:nvSpPr>
          <p:spPr>
            <a:xfrm>
              <a:off x="5825" y="1614"/>
              <a:ext cx="5191" cy="628"/>
            </a:xfrm>
            <a:prstGeom prst="rect">
              <a:avLst/>
            </a:prstGeom>
            <a:noFill/>
            <a:ln w="19050">
              <a:solidFill>
                <a:schemeClr val="bg1">
                  <a:lumMod val="75000"/>
                </a:schemeClr>
              </a:solidFill>
              <a:prstDash val="dash"/>
            </a:ln>
          </p:spPr>
          <p:txBody>
            <a:bodyPr wrap="square" rtlCol="0">
              <a:spAutoFit/>
            </a:bodyPr>
            <a:lstStyle/>
            <a:p>
              <a:r>
                <a:rPr sz="2000" b="1">
                  <a:latin typeface="Times New Roman" panose="02020603050405020304" pitchFamily="18" charset="0"/>
                  <a:cs typeface="Times New Roman" panose="02020603050405020304" pitchFamily="18" charset="0"/>
                </a:rPr>
                <a:t>Bao Ancestral Hall in Hefei </a:t>
              </a:r>
            </a:p>
          </p:txBody>
        </p:sp>
        <p:sp>
          <p:nvSpPr>
            <p:cNvPr id="7" name="文本框 6"/>
            <p:cNvSpPr txBox="1"/>
            <p:nvPr/>
          </p:nvSpPr>
          <p:spPr>
            <a:xfrm>
              <a:off x="5669" y="2242"/>
              <a:ext cx="10893" cy="7123"/>
            </a:xfrm>
            <a:prstGeom prst="rect">
              <a:avLst/>
            </a:prstGeom>
            <a:noFill/>
          </p:spPr>
          <p:txBody>
            <a:bodyPr wrap="square" rtlCol="0">
              <a:spAutoFit/>
            </a:bodyPr>
            <a:lstStyle/>
            <a:p>
              <a:pPr marL="285750" indent="-285750">
                <a:buFont typeface="Arial" panose="020B0604020202020204" pitchFamily="34" charset="0"/>
                <a:buChar char="•"/>
              </a:pPr>
              <a:r>
                <a:rPr lang="zh-CN" altLang="en-US">
                  <a:latin typeface="Times New Roman" panose="02020603050405020304" pitchFamily="18" charset="0"/>
                  <a:cs typeface="Times New Roman" panose="02020603050405020304" pitchFamily="18" charset="0"/>
                </a:rPr>
                <a:t>Bao Ancestral Hall, the full name of Bao Xiaosu Ancestral Hall, is located in Hefei, Anhui Province, on a mound in the eastern section of Huancheng South Road. It is a memorial hall for Bao Zheng, a minister of the Northern Song Dynasty. It was built in the Ming Dynasty and rebuilt in the Qing Dynasty. It covers an area of 10,000 square meters. Bao Gong Temple consists of a closed courtyard with white walls and green tiles. The main building is Bao Gong Ting Hall, sitting Bao Zheng tall statue, wall embedded black stone Bao Gong carved image, the majesty is not A, the performance of the "untouchable" black-faced Bao Gong's awe-inspiring righteousness. The west side of the pavilion is equipped with a corridor of curved pavilions; In the east there are 16 Longjing Pavilion stands, there are ancient wells, the number "Lian Quan." On September 8, 1981, Baogong Temple was announced by the Anhui Provincial People's Government as a provincial cultural relics protection unit in Anhui Province. </a:t>
              </a:r>
            </a:p>
          </p:txBody>
        </p:sp>
      </p:grpSp>
      <p:pic>
        <p:nvPicPr>
          <p:cNvPr id="1073742867" name="图片 6" descr="/Users/limeixiang/Desktop/WechatIMG211.jpegWechatIMG211"/>
          <p:cNvPicPr>
            <a:picLocks noChangeAspect="1"/>
          </p:cNvPicPr>
          <p:nvPr/>
        </p:nvPicPr>
        <p:blipFill>
          <a:blip r:embed="rId3"/>
          <a:srcRect t="5068" b="5068"/>
          <a:stretch>
            <a:fillRect/>
          </a:stretch>
        </p:blipFill>
        <p:spPr>
          <a:xfrm>
            <a:off x="417513" y="1533525"/>
            <a:ext cx="2938145" cy="2448560"/>
          </a:xfrm>
          <a:prstGeom prst="rect">
            <a:avLst/>
          </a:prstGeom>
          <a:noFill/>
          <a:ln w="9525">
            <a:noFill/>
          </a:ln>
        </p:spPr>
      </p:pic>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sym typeface="+mn-ea"/>
                </a:rPr>
                <a:t>Hefei’s Attractions</a:t>
              </a:r>
              <a:endParaRPr lang="en-US" altLang="zh-CN" sz="2400" b="1">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pSp>
        <p:nvGrpSpPr>
          <p:cNvPr id="4" name="组合 3"/>
          <p:cNvGrpSpPr/>
          <p:nvPr/>
        </p:nvGrpSpPr>
        <p:grpSpPr>
          <a:xfrm>
            <a:off x="4537210" y="870585"/>
            <a:ext cx="6773078" cy="2845435"/>
            <a:chOff x="6885" y="1614"/>
            <a:chExt cx="9139" cy="4481"/>
          </a:xfrm>
        </p:grpSpPr>
        <p:sp>
          <p:nvSpPr>
            <p:cNvPr id="2" name="文本框 1"/>
            <p:cNvSpPr txBox="1"/>
            <p:nvPr/>
          </p:nvSpPr>
          <p:spPr>
            <a:xfrm>
              <a:off x="7362" y="1614"/>
              <a:ext cx="5646" cy="628"/>
            </a:xfrm>
            <a:prstGeom prst="rect">
              <a:avLst/>
            </a:prstGeom>
            <a:noFill/>
            <a:ln w="19050">
              <a:solidFill>
                <a:schemeClr val="bg1">
                  <a:lumMod val="75000"/>
                </a:schemeClr>
              </a:solidFill>
              <a:prstDash val="dash"/>
            </a:ln>
          </p:spPr>
          <p:txBody>
            <a:bodyPr wrap="square" rtlCol="0">
              <a:spAutoFit/>
            </a:bodyPr>
            <a:lstStyle/>
            <a:p>
              <a:r>
                <a:rPr sz="2000" b="1">
                  <a:latin typeface="Times New Roman" panose="02020603050405020304" pitchFamily="18" charset="0"/>
                  <a:cs typeface="Times New Roman" panose="02020603050405020304" pitchFamily="18" charset="0"/>
                </a:rPr>
                <a:t>Former Residence of Li Hongzhang</a:t>
              </a:r>
            </a:p>
          </p:txBody>
        </p:sp>
        <p:sp>
          <p:nvSpPr>
            <p:cNvPr id="7" name="文本框 6"/>
            <p:cNvSpPr txBox="1"/>
            <p:nvPr/>
          </p:nvSpPr>
          <p:spPr>
            <a:xfrm>
              <a:off x="6885" y="2669"/>
              <a:ext cx="9139" cy="3426"/>
            </a:xfrm>
            <a:prstGeom prst="rect">
              <a:avLst/>
            </a:prstGeom>
            <a:noFill/>
          </p:spPr>
          <p:txBody>
            <a:bodyPr wrap="square" rtlCol="0">
              <a:noAutofit/>
            </a:bodyPr>
            <a:lstStyle/>
            <a:p>
              <a:pPr marL="285750" indent="-285750">
                <a:buFont typeface="Arial" panose="020B0604020202020204" pitchFamily="34" charset="0"/>
                <a:buChar char="•"/>
              </a:pPr>
              <a:r>
                <a:rPr lang="zh-CN" altLang="en-US">
                  <a:latin typeface="Times New Roman" panose="02020603050405020304" pitchFamily="18" charset="0"/>
                  <a:cs typeface="Times New Roman" panose="02020603050405020304" pitchFamily="18" charset="0"/>
                </a:rPr>
                <a:t>Hefei Li Hongzhang former residence, located in Hefei, Anhui Province, Luyang District, Huaihe Road, the middle section of the pedestrian street No. 208, is the late Qing Dynasty Li Hongzhang's home, typical of the late Qing Dynasty Jianghuai residential architecture. The former residence of Li Hongzhang covers an area of 3500 square meters and consists of the Li Mansion and the Huai Department Exhibition Hall. </a:t>
              </a:r>
            </a:p>
          </p:txBody>
        </p:sp>
      </p:grpSp>
      <p:sp>
        <p:nvSpPr>
          <p:cNvPr id="10" name="文本框 9"/>
          <p:cNvSpPr txBox="1"/>
          <p:nvPr/>
        </p:nvSpPr>
        <p:spPr>
          <a:xfrm>
            <a:off x="702945" y="4199255"/>
            <a:ext cx="6772275" cy="2198370"/>
          </a:xfrm>
          <a:prstGeom prst="rect">
            <a:avLst/>
          </a:prstGeom>
          <a:noFill/>
        </p:spPr>
        <p:txBody>
          <a:bodyPr wrap="square" rtlCol="0">
            <a:noAutofit/>
          </a:bodyPr>
          <a:lstStyle/>
          <a:p>
            <a:pPr marL="285750" indent="-285750">
              <a:buFont typeface="Arial" panose="020B0604020202020204" pitchFamily="34" charset="0"/>
              <a:buChar char="•"/>
            </a:pPr>
            <a:r>
              <a:rPr lang="zh-CN" altLang="en-US">
                <a:latin typeface="Times New Roman" panose="02020603050405020304" pitchFamily="18" charset="0"/>
                <a:cs typeface="Times New Roman" panose="02020603050405020304" pitchFamily="18" charset="0"/>
                <a:sym typeface="+mn-ea"/>
              </a:rPr>
              <a:t>The Li Mansion covers an area of 2000 square meters and the Huai Department Exhibition Hall covers an area of more than 1500 square meters. Li Fu is divided into five from south to north, followed by the foyer, lobby, the hall and Zouma Zhuan Xin Lou. The former residence is not only one of the "Top Ten Scenic Spots" of Hefei, but also the first choice of the public. It is listed as a national key cultural relics protection unit and a national AAAA tourist attraction. </a:t>
            </a:r>
            <a:endParaRPr lang="zh-CN" altLang="en-US">
              <a:latin typeface="Times New Roman" panose="02020603050405020304" pitchFamily="18" charset="0"/>
              <a:cs typeface="Times New Roman" panose="02020603050405020304" pitchFamily="18" charset="0"/>
            </a:endParaRPr>
          </a:p>
        </p:txBody>
      </p:sp>
      <p:pic>
        <p:nvPicPr>
          <p:cNvPr id="1073742866" name="图片 5" descr="/Users/limeixiang/Desktop/WechatIMG204.jpegWechatIMG204"/>
          <p:cNvPicPr>
            <a:picLocks noChangeAspect="1"/>
          </p:cNvPicPr>
          <p:nvPr/>
        </p:nvPicPr>
        <p:blipFill>
          <a:blip r:embed="rId3"/>
          <a:srcRect l="5502" r="5502"/>
          <a:stretch>
            <a:fillRect/>
          </a:stretch>
        </p:blipFill>
        <p:spPr>
          <a:xfrm>
            <a:off x="8042910" y="3874770"/>
            <a:ext cx="3716020" cy="2596515"/>
          </a:xfrm>
          <a:prstGeom prst="rect">
            <a:avLst/>
          </a:prstGeom>
          <a:noFill/>
          <a:ln w="9525">
            <a:noFill/>
          </a:ln>
        </p:spPr>
      </p:pic>
      <p:pic>
        <p:nvPicPr>
          <p:cNvPr id="1073742869" name="图片 4" descr="/Users/limeixiang/Desktop/WechatIMG203.jpegWechatIMG203"/>
          <p:cNvPicPr>
            <a:picLocks noChangeAspect="1"/>
          </p:cNvPicPr>
          <p:nvPr/>
        </p:nvPicPr>
        <p:blipFill>
          <a:blip r:embed="rId4"/>
          <a:srcRect l="4126" r="4126"/>
          <a:stretch>
            <a:fillRect/>
          </a:stretch>
        </p:blipFill>
        <p:spPr>
          <a:xfrm>
            <a:off x="433070" y="1067435"/>
            <a:ext cx="3707130" cy="2678430"/>
          </a:xfrm>
          <a:prstGeom prst="rect">
            <a:avLst/>
          </a:prstGeom>
          <a:noFill/>
          <a:ln w="9525">
            <a:noFill/>
          </a:ln>
        </p:spPr>
      </p:pic>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sym typeface="+mn-ea"/>
                </a:rPr>
                <a:t>Hefei’s Attractions</a:t>
              </a:r>
              <a:endParaRPr lang="en-US" altLang="zh-CN" sz="2400" b="1">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pSp>
        <p:nvGrpSpPr>
          <p:cNvPr id="12" name="组合 11"/>
          <p:cNvGrpSpPr/>
          <p:nvPr/>
        </p:nvGrpSpPr>
        <p:grpSpPr>
          <a:xfrm>
            <a:off x="4341495" y="1024890"/>
            <a:ext cx="6998970" cy="5551805"/>
            <a:chOff x="6837" y="1614"/>
            <a:chExt cx="11022" cy="8743"/>
          </a:xfrm>
        </p:grpSpPr>
        <p:sp>
          <p:nvSpPr>
            <p:cNvPr id="2" name="文本框 1"/>
            <p:cNvSpPr txBox="1"/>
            <p:nvPr/>
          </p:nvSpPr>
          <p:spPr>
            <a:xfrm>
              <a:off x="7295" y="1614"/>
              <a:ext cx="3867" cy="628"/>
            </a:xfrm>
            <a:prstGeom prst="rect">
              <a:avLst/>
            </a:prstGeom>
            <a:noFill/>
            <a:ln w="19050">
              <a:solidFill>
                <a:schemeClr val="bg1">
                  <a:lumMod val="75000"/>
                </a:schemeClr>
              </a:solidFill>
              <a:prstDash val="dash"/>
            </a:ln>
          </p:spPr>
          <p:txBody>
            <a:bodyPr wrap="square" rtlCol="0">
              <a:spAutoFit/>
            </a:bodyPr>
            <a:lstStyle/>
            <a:p>
              <a:r>
                <a:rPr sz="2000" b="1">
                  <a:latin typeface="Times New Roman" panose="02020603050405020304" pitchFamily="18" charset="0"/>
                  <a:cs typeface="Times New Roman" panose="02020603050405020304" pitchFamily="18" charset="0"/>
                </a:rPr>
                <a:t>Sanhe Ancient Town  </a:t>
              </a:r>
            </a:p>
          </p:txBody>
        </p:sp>
        <p:sp>
          <p:nvSpPr>
            <p:cNvPr id="7" name="文本框 6"/>
            <p:cNvSpPr txBox="1"/>
            <p:nvPr/>
          </p:nvSpPr>
          <p:spPr>
            <a:xfrm>
              <a:off x="6837" y="2242"/>
              <a:ext cx="11022" cy="8115"/>
            </a:xfrm>
            <a:prstGeom prst="rect">
              <a:avLst/>
            </a:prstGeom>
            <a:noFill/>
          </p:spPr>
          <p:txBody>
            <a:bodyPr wrap="square" rtlCol="0">
              <a:noAutofit/>
            </a:bodyPr>
            <a:lstStyle/>
            <a:p>
              <a:pPr marL="285750" indent="-285750">
                <a:buFont typeface="Arial" panose="020B0604020202020204" pitchFamily="34" charset="0"/>
                <a:buChar char="•"/>
              </a:pPr>
              <a:r>
                <a:rPr lang="zh-CN" altLang="en-US">
                  <a:latin typeface="Times New Roman" panose="02020603050405020304" pitchFamily="18" charset="0"/>
                  <a:cs typeface="Times New Roman" panose="02020603050405020304" pitchFamily="18" charset="0"/>
                </a:rPr>
                <a:t>Sanhe Ancient Town, the ancient name of Que Zhu, Que Wei (Zhu), Que An, is China's historical and cultural town, the national AAAAA level tourist attractions, located in the southern tip of Feixi County, Hefei City, Anhui Province, is located at the junction of Feixi, Lujiang, Shucheng, the ancient town with a total area of 2.9 square kilometers. Three River town was originally Chaohu in the high Island, due to sedimentation, gradually become land. In the late Northern and Southern Dynasties, said the three rivers, Ming and Qing Sanhe Town. Three River town has Fengle River, Hang River port, small Nanhe convergence in the territory, the new river flows eastward about 15 kilometers into Chaohu. In the town, there are ancient city walls, ancient artillery, the old site of the Taiping Army Command, Ying Wang Palace, One Lane, Ten thousand thousand meters, Li Fu grain warehouse, He Lu, Liu Tong Xinglong Zhuang, and other historical relics. It is the birthplace of the Lu opera. The ancient town has special products such as rice dumplings, beef sugar, sweet sugar, malt sugar, dried tea, and rice wine. </a:t>
              </a:r>
            </a:p>
          </p:txBody>
        </p:sp>
      </p:grpSp>
      <p:pic>
        <p:nvPicPr>
          <p:cNvPr id="1073742871" name="图片 1073742870" descr="/Users/limeixiang/Desktop/WechatIMG206.jpegWechatIMG206"/>
          <p:cNvPicPr>
            <a:picLocks noChangeAspect="1"/>
          </p:cNvPicPr>
          <p:nvPr/>
        </p:nvPicPr>
        <p:blipFill>
          <a:blip r:embed="rId3"/>
          <a:srcRect t="25219" b="25219"/>
          <a:stretch>
            <a:fillRect/>
          </a:stretch>
        </p:blipFill>
        <p:spPr>
          <a:xfrm flipH="1">
            <a:off x="530225" y="1209040"/>
            <a:ext cx="3474720" cy="5153660"/>
          </a:xfrm>
          <a:prstGeom prst="rect">
            <a:avLst/>
          </a:prstGeom>
          <a:noFill/>
          <a:ln w="9525">
            <a:noFill/>
          </a:ln>
        </p:spPr>
      </p:pic>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sym typeface="+mn-ea"/>
                </a:rPr>
                <a:t>Hefei’s Attractions</a:t>
              </a:r>
              <a:endParaRPr lang="en-US" altLang="zh-CN" sz="2400" b="1">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pSp>
        <p:nvGrpSpPr>
          <p:cNvPr id="12" name="组合 11"/>
          <p:cNvGrpSpPr/>
          <p:nvPr/>
        </p:nvGrpSpPr>
        <p:grpSpPr>
          <a:xfrm>
            <a:off x="3839845" y="1024890"/>
            <a:ext cx="6293485" cy="5405755"/>
            <a:chOff x="6047" y="1614"/>
            <a:chExt cx="9911" cy="8513"/>
          </a:xfrm>
        </p:grpSpPr>
        <p:sp>
          <p:nvSpPr>
            <p:cNvPr id="2" name="文本框 1"/>
            <p:cNvSpPr txBox="1"/>
            <p:nvPr/>
          </p:nvSpPr>
          <p:spPr>
            <a:xfrm>
              <a:off x="6047" y="1614"/>
              <a:ext cx="2514" cy="628"/>
            </a:xfrm>
            <a:prstGeom prst="rect">
              <a:avLst/>
            </a:prstGeom>
            <a:noFill/>
            <a:ln w="19050">
              <a:solidFill>
                <a:schemeClr val="bg1">
                  <a:lumMod val="75000"/>
                </a:schemeClr>
              </a:solidFill>
              <a:prstDash val="dash"/>
            </a:ln>
          </p:spPr>
          <p:txBody>
            <a:bodyPr wrap="square" rtlCol="0">
              <a:spAutoFit/>
            </a:bodyPr>
            <a:lstStyle/>
            <a:p>
              <a:r>
                <a:rPr sz="2000" b="1">
                  <a:latin typeface="Times New Roman" panose="02020603050405020304" pitchFamily="18" charset="0"/>
                  <a:cs typeface="Times New Roman" panose="02020603050405020304" pitchFamily="18" charset="0"/>
                </a:rPr>
                <a:t>Chaohu lake </a:t>
              </a:r>
            </a:p>
          </p:txBody>
        </p:sp>
        <p:sp>
          <p:nvSpPr>
            <p:cNvPr id="7" name="文本框 6"/>
            <p:cNvSpPr txBox="1"/>
            <p:nvPr/>
          </p:nvSpPr>
          <p:spPr>
            <a:xfrm>
              <a:off x="6395" y="2242"/>
              <a:ext cx="9563" cy="7885"/>
            </a:xfrm>
            <a:prstGeom prst="rect">
              <a:avLst/>
            </a:prstGeom>
            <a:noFill/>
          </p:spPr>
          <p:txBody>
            <a:bodyPr wrap="square" rtlCol="0">
              <a:noAutofit/>
            </a:bodyPr>
            <a:lstStyle/>
            <a:p>
              <a:pPr marL="285750" indent="-285750">
                <a:buFont typeface="Arial" panose="020B0604020202020204" pitchFamily="34" charset="0"/>
                <a:buChar char="•"/>
              </a:pPr>
              <a:r>
                <a:rPr lang="zh-CN" altLang="en-US">
                  <a:latin typeface="Times New Roman" panose="02020603050405020304" pitchFamily="18" charset="0"/>
                  <a:cs typeface="Times New Roman" panose="02020603050405020304" pitchFamily="18" charset="0"/>
                </a:rPr>
                <a:t>Chaohu Lake, a large freshwater lake in central Anhui Province, belongs to the Yangtze River Basin and is one of the five largest freshwater lakes in China. It is not only geographically important, but also historically, culturally and ecologically significant. Chaohu has rich aquatic resources to whitebait, beautiful white shrimp and lake crab "three fresh" known, while the lake is rich in fish resources, such as lake coilia, red culter, "four big fish," carp, crucian carp and so on. In addition, Chaohu has good navigation conditions and a number of ports and docks along the lake, which have promoted the economic development of the local and surrounding areas. Chaohu Lake is not only an important natural resource, but also a tourist attraction. Laoshan Island scenic area, tulip highland scenic area and Chaohu wetland park are tourists favorite places. These scenic spots not only show the natural beauty of Chaohu Lake, but also provide a rich tourist experience. </a:t>
              </a:r>
            </a:p>
          </p:txBody>
        </p:sp>
      </p:grpSp>
      <p:pic>
        <p:nvPicPr>
          <p:cNvPr id="1073742871" name="图片 1073742870" descr="/Users/limeixiang/Desktop/WechatIMG208.jpegWechatIMG208"/>
          <p:cNvPicPr>
            <a:picLocks noChangeAspect="1"/>
          </p:cNvPicPr>
          <p:nvPr/>
        </p:nvPicPr>
        <p:blipFill>
          <a:blip r:embed="rId3"/>
          <a:srcRect l="5217" r="5217"/>
          <a:stretch>
            <a:fillRect/>
          </a:stretch>
        </p:blipFill>
        <p:spPr>
          <a:xfrm flipH="1">
            <a:off x="260350" y="1544955"/>
            <a:ext cx="3474720" cy="2583815"/>
          </a:xfrm>
          <a:prstGeom prst="rect">
            <a:avLst/>
          </a:prstGeom>
          <a:noFill/>
          <a:ln w="9525">
            <a:noFill/>
          </a:ln>
        </p:spPr>
      </p:pic>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a:blip r:embed="rId7"/>
          <a:stretch>
            <a:fillRect/>
          </a:stretch>
        </p:blipFill>
        <p:spPr>
          <a:xfrm>
            <a:off x="6362065" y="3717925"/>
            <a:ext cx="2901950" cy="2213610"/>
          </a:xfrm>
          <a:prstGeom prst="rect">
            <a:avLst/>
          </a:prstGeom>
        </p:spPr>
      </p:pic>
      <p:pic>
        <p:nvPicPr>
          <p:cNvPr id="4" name="图片 3"/>
          <p:cNvPicPr>
            <a:picLocks noChangeAspect="1"/>
          </p:cNvPicPr>
          <p:nvPr>
            <p:custDataLst>
              <p:tags r:id="rId3"/>
            </p:custDataLst>
          </p:nvPr>
        </p:nvPicPr>
        <p:blipFill>
          <a:blip r:embed="rId8"/>
          <a:srcRect r="2636" b="725"/>
          <a:stretch>
            <a:fillRect/>
          </a:stretch>
        </p:blipFill>
        <p:spPr>
          <a:xfrm>
            <a:off x="2199005" y="3763010"/>
            <a:ext cx="2874010" cy="2165350"/>
          </a:xfrm>
          <a:prstGeom prst="rect">
            <a:avLst/>
          </a:prstGeom>
        </p:spPr>
      </p:pic>
      <p:pic>
        <p:nvPicPr>
          <p:cNvPr id="3" name="图片 2"/>
          <p:cNvPicPr>
            <a:picLocks noChangeAspect="1"/>
          </p:cNvPicPr>
          <p:nvPr>
            <p:custDataLst>
              <p:tags r:id="rId4"/>
            </p:custDataLst>
          </p:nvPr>
        </p:nvPicPr>
        <p:blipFill>
          <a:blip r:embed="rId9"/>
          <a:stretch>
            <a:fillRect/>
          </a:stretch>
        </p:blipFill>
        <p:spPr>
          <a:xfrm>
            <a:off x="6376670" y="1099820"/>
            <a:ext cx="2901315" cy="2167255"/>
          </a:xfrm>
          <a:prstGeom prst="rect">
            <a:avLst/>
          </a:prstGeom>
        </p:spPr>
      </p:pic>
      <p:pic>
        <p:nvPicPr>
          <p:cNvPr id="2" name="图片 1"/>
          <p:cNvPicPr>
            <a:picLocks noChangeAspect="1"/>
          </p:cNvPicPr>
          <p:nvPr>
            <p:custDataLst>
              <p:tags r:id="rId5"/>
            </p:custDataLst>
          </p:nvPr>
        </p:nvPicPr>
        <p:blipFill>
          <a:blip r:embed="rId10"/>
          <a:stretch>
            <a:fillRect/>
          </a:stretch>
        </p:blipFill>
        <p:spPr>
          <a:xfrm>
            <a:off x="2197735" y="1096010"/>
            <a:ext cx="2894330" cy="2149475"/>
          </a:xfrm>
          <a:prstGeom prst="rect">
            <a:avLst/>
          </a:prstGeom>
        </p:spPr>
      </p:pic>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Local Food</a:t>
              </a: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pSp>
        <p:nvGrpSpPr>
          <p:cNvPr id="15" name="组合 14"/>
          <p:cNvGrpSpPr/>
          <p:nvPr/>
        </p:nvGrpSpPr>
        <p:grpSpPr>
          <a:xfrm>
            <a:off x="2084070" y="3340735"/>
            <a:ext cx="7798435" cy="3278505"/>
            <a:chOff x="1971" y="5019"/>
            <a:chExt cx="12281" cy="5163"/>
          </a:xfrm>
        </p:grpSpPr>
        <p:sp>
          <p:nvSpPr>
            <p:cNvPr id="11" name="文本框 10"/>
            <p:cNvSpPr txBox="1"/>
            <p:nvPr/>
          </p:nvSpPr>
          <p:spPr>
            <a:xfrm>
              <a:off x="1971" y="5019"/>
              <a:ext cx="5354" cy="580"/>
            </a:xfrm>
            <a:prstGeom prst="rect">
              <a:avLst/>
            </a:prstGeom>
            <a:noFill/>
          </p:spPr>
          <p:txBody>
            <a:bodyPr wrap="square" rtlCol="0">
              <a:spAutoFit/>
            </a:bodyPr>
            <a:lstStyle/>
            <a:p>
              <a:r>
                <a:rPr lang="en-US" altLang="zh-CN">
                  <a:latin typeface="Times New Roman" panose="02020603050405020304" pitchFamily="18" charset="0"/>
                  <a:cs typeface="Times New Roman" panose="02020603050405020304" pitchFamily="18" charset="0"/>
                </a:rPr>
                <a:t>Preserved</a:t>
              </a:r>
              <a:r>
                <a:rPr lang="zh-CN" altLang="en-US">
                  <a:latin typeface="Times New Roman" panose="02020603050405020304" pitchFamily="18" charset="0"/>
                  <a:cs typeface="Times New Roman" panose="02020603050405020304" pitchFamily="18" charset="0"/>
                </a:rPr>
                <a:t> mandarin fish（臭鳜鱼）</a:t>
              </a:r>
            </a:p>
          </p:txBody>
        </p:sp>
        <p:sp>
          <p:nvSpPr>
            <p:cNvPr id="12" name="文本框 11"/>
            <p:cNvSpPr txBox="1"/>
            <p:nvPr/>
          </p:nvSpPr>
          <p:spPr>
            <a:xfrm>
              <a:off x="8527" y="5019"/>
              <a:ext cx="5725" cy="578"/>
            </a:xfrm>
            <a:prstGeom prst="rect">
              <a:avLst/>
            </a:prstGeom>
            <a:noFill/>
          </p:spPr>
          <p:txBody>
            <a:bodyPr wrap="square" rtlCol="0">
              <a:noAutofit/>
            </a:bodyPr>
            <a:lstStyle/>
            <a:p>
              <a:r>
                <a:rPr lang="zh-CN" altLang="en-US">
                  <a:latin typeface="Times New Roman" panose="02020603050405020304" pitchFamily="18" charset="0"/>
                  <a:cs typeface="Times New Roman" panose="02020603050405020304" pitchFamily="18" charset="0"/>
                </a:rPr>
                <a:t>Wu Shan Gong Goose （吴山贡鹅）</a:t>
              </a:r>
            </a:p>
          </p:txBody>
        </p:sp>
        <p:sp>
          <p:nvSpPr>
            <p:cNvPr id="13" name="文本框 12"/>
            <p:cNvSpPr txBox="1"/>
            <p:nvPr/>
          </p:nvSpPr>
          <p:spPr>
            <a:xfrm>
              <a:off x="2370" y="9166"/>
              <a:ext cx="4525" cy="1016"/>
            </a:xfrm>
            <a:prstGeom prst="rect">
              <a:avLst/>
            </a:prstGeom>
            <a:noFill/>
          </p:spPr>
          <p:txBody>
            <a:bodyPr wrap="square" rtlCol="0">
              <a:spAutoFit/>
            </a:bodyPr>
            <a:lstStyle/>
            <a:p>
              <a:r>
                <a:rPr lang="zh-CN" altLang="en-US">
                  <a:latin typeface="Times New Roman" panose="02020603050405020304" pitchFamily="18" charset="0"/>
                  <a:cs typeface="Times New Roman" panose="02020603050405020304" pitchFamily="18" charset="0"/>
                </a:rPr>
                <a:t>Three Rivers Rice Dumplings （三河米饺）</a:t>
              </a:r>
            </a:p>
          </p:txBody>
        </p:sp>
        <p:sp>
          <p:nvSpPr>
            <p:cNvPr id="14" name="文本框 13"/>
            <p:cNvSpPr txBox="1"/>
            <p:nvPr/>
          </p:nvSpPr>
          <p:spPr>
            <a:xfrm>
              <a:off x="8521" y="9223"/>
              <a:ext cx="5164" cy="580"/>
            </a:xfrm>
            <a:prstGeom prst="rect">
              <a:avLst/>
            </a:prstGeom>
            <a:noFill/>
          </p:spPr>
          <p:txBody>
            <a:bodyPr wrap="square" rtlCol="0">
              <a:spAutoFit/>
            </a:bodyPr>
            <a:lstStyle/>
            <a:p>
              <a:r>
                <a:rPr lang="zh-CN" altLang="en-US">
                  <a:latin typeface="Times New Roman" panose="02020603050405020304" pitchFamily="18" charset="0"/>
                  <a:cs typeface="Times New Roman" panose="02020603050405020304" pitchFamily="18" charset="0"/>
                </a:rPr>
                <a:t>Luzhou roast duck （庐州烤鸭）</a:t>
              </a:r>
            </a:p>
          </p:txBody>
        </p:sp>
      </p:gr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Hotel</a:t>
              </a: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sp>
        <p:nvSpPr>
          <p:cNvPr id="2" name="文本框 1"/>
          <p:cNvSpPr txBox="1"/>
          <p:nvPr/>
        </p:nvSpPr>
        <p:spPr>
          <a:xfrm>
            <a:off x="4479290" y="1092835"/>
            <a:ext cx="2443480" cy="398780"/>
          </a:xfrm>
          <a:prstGeom prst="rect">
            <a:avLst/>
          </a:prstGeom>
          <a:noFill/>
          <a:ln w="28575">
            <a:solidFill>
              <a:schemeClr val="bg1">
                <a:lumMod val="75000"/>
              </a:schemeClr>
            </a:solidFill>
            <a:prstDash val="dash"/>
          </a:ln>
        </p:spPr>
        <p:txBody>
          <a:bodyPr wrap="square" rtlCol="0">
            <a:spAutoFit/>
          </a:bodyPr>
          <a:lstStyle/>
          <a:p>
            <a:r>
              <a:rPr sz="2000" b="1">
                <a:latin typeface="Times New Roman" panose="02020603050405020304" pitchFamily="18" charset="0"/>
                <a:cs typeface="Times New Roman" panose="02020603050405020304" pitchFamily="18" charset="0"/>
              </a:rPr>
              <a:t> C</a:t>
            </a:r>
            <a:r>
              <a:rPr lang="en-US" sz="2000" b="1">
                <a:latin typeface="Times New Roman" panose="02020603050405020304" pitchFamily="18" charset="0"/>
                <a:cs typeface="Times New Roman" panose="02020603050405020304" pitchFamily="18" charset="0"/>
              </a:rPr>
              <a:t>rowne</a:t>
            </a:r>
            <a:r>
              <a:rPr sz="2000" b="1">
                <a:latin typeface="Times New Roman" panose="02020603050405020304" pitchFamily="18" charset="0"/>
                <a:cs typeface="Times New Roman" panose="02020603050405020304" pitchFamily="18" charset="0"/>
              </a:rPr>
              <a:t> P</a:t>
            </a:r>
            <a:r>
              <a:rPr lang="en-US" sz="2000" b="1">
                <a:latin typeface="Times New Roman" panose="02020603050405020304" pitchFamily="18" charset="0"/>
                <a:cs typeface="Times New Roman" panose="02020603050405020304" pitchFamily="18" charset="0"/>
              </a:rPr>
              <a:t>laza</a:t>
            </a:r>
            <a:r>
              <a:rPr sz="2000" b="1">
                <a:latin typeface="Times New Roman" panose="02020603050405020304" pitchFamily="18" charset="0"/>
                <a:cs typeface="Times New Roman" panose="02020603050405020304" pitchFamily="18" charset="0"/>
              </a:rPr>
              <a:t> H</a:t>
            </a:r>
            <a:r>
              <a:rPr lang="en-US" sz="2000" b="1">
                <a:latin typeface="Times New Roman" panose="02020603050405020304" pitchFamily="18" charset="0"/>
                <a:cs typeface="Times New Roman" panose="02020603050405020304" pitchFamily="18" charset="0"/>
              </a:rPr>
              <a:t>efei</a:t>
            </a:r>
          </a:p>
        </p:txBody>
      </p:sp>
      <p:sp>
        <p:nvSpPr>
          <p:cNvPr id="4" name="文本框 3"/>
          <p:cNvSpPr txBox="1"/>
          <p:nvPr/>
        </p:nvSpPr>
        <p:spPr>
          <a:xfrm>
            <a:off x="4462145" y="1692910"/>
            <a:ext cx="6102985" cy="2478405"/>
          </a:xfrm>
          <a:prstGeom prst="rect">
            <a:avLst/>
          </a:prstGeom>
          <a:noFill/>
        </p:spPr>
        <p:txBody>
          <a:bodyPr wrap="square" rtlCol="0">
            <a:noAutofit/>
          </a:bodyPr>
          <a:lstStyle/>
          <a:p>
            <a:pPr marL="285750" indent="-285750">
              <a:buFont typeface="Wingdings" panose="05000000000000000000" charset="0"/>
              <a:buChar char="l"/>
            </a:pPr>
            <a:r>
              <a:rPr>
                <a:latin typeface="Times New Roman" panose="02020603050405020304" pitchFamily="18" charset="0"/>
                <a:cs typeface="Times New Roman" panose="02020603050405020304" pitchFamily="18" charset="0"/>
              </a:rPr>
              <a:t>Crowne Plaza Hefei is an international luxury brand hotel located in Shushan District. It is conveniently located close to tourist attractions such as Dashu Mountain National Forests, Shu Peak Bay Wetland Park, Botanic Garden, Wildlife Park, Sea World </a:t>
            </a:r>
          </a:p>
          <a:p>
            <a:pPr marL="285750" indent="-285750">
              <a:buFont typeface="Wingdings" panose="05000000000000000000" charset="0"/>
              <a:buChar char="l"/>
            </a:pPr>
            <a:r>
              <a:rPr>
                <a:latin typeface="Times New Roman" panose="02020603050405020304" pitchFamily="18" charset="0"/>
                <a:cs typeface="Times New Roman" panose="02020603050405020304" pitchFamily="18" charset="0"/>
              </a:rPr>
              <a:t>Theme Park and Banbian Street Mall. The hotel is 35 kational Airport(Airport shuttle stops at hotel entrance) and 12 kilometers away from Hefei South Railway Station</a:t>
            </a:r>
            <a:r>
              <a:rPr lang="en-US">
                <a:latin typeface="Times New Roman" panose="02020603050405020304" pitchFamily="18" charset="0"/>
                <a:cs typeface="Times New Roman" panose="02020603050405020304" pitchFamily="18" charset="0"/>
              </a:rPr>
              <a:t>.</a:t>
            </a:r>
          </a:p>
        </p:txBody>
      </p:sp>
      <p:pic>
        <p:nvPicPr>
          <p:cNvPr id="8" name="图片 7"/>
          <p:cNvPicPr>
            <a:picLocks noChangeAspect="1"/>
          </p:cNvPicPr>
          <p:nvPr/>
        </p:nvPicPr>
        <p:blipFill>
          <a:blip r:embed="rId3"/>
          <a:stretch>
            <a:fillRect/>
          </a:stretch>
        </p:blipFill>
        <p:spPr>
          <a:xfrm>
            <a:off x="307975" y="956945"/>
            <a:ext cx="3728720" cy="3588385"/>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10" name="文本框 9"/>
          <p:cNvSpPr txBox="1"/>
          <p:nvPr/>
        </p:nvSpPr>
        <p:spPr>
          <a:xfrm>
            <a:off x="3440430" y="4862195"/>
            <a:ext cx="7806690" cy="1850390"/>
          </a:xfrm>
          <a:prstGeom prst="rect">
            <a:avLst/>
          </a:prstGeom>
          <a:solidFill>
            <a:schemeClr val="bg1">
              <a:lumMod val="95000"/>
            </a:schemeClr>
          </a:solidFill>
          <a:ln>
            <a:solidFill>
              <a:schemeClr val="bg1">
                <a:lumMod val="50000"/>
              </a:schemeClr>
            </a:solidFill>
          </a:ln>
          <a:effectLst>
            <a:outerShdw blurRad="50800" dist="38100" dir="2700000" algn="tl" rotWithShape="0">
              <a:prstClr val="black">
                <a:alpha val="40000"/>
              </a:prstClr>
            </a:outerShdw>
          </a:effectLst>
        </p:spPr>
        <p:txBody>
          <a:bodyPr wrap="square" rtlCol="0">
            <a:noAutofit/>
          </a:bodyPr>
          <a:lstStyle/>
          <a:p>
            <a:r>
              <a:rPr lang="en-US" altLang="zh-CN" sz="1600">
                <a:latin typeface="Times New Roman" panose="02020603050405020304" pitchFamily="18" charset="0"/>
                <a:cs typeface="Times New Roman" panose="02020603050405020304" pitchFamily="18" charset="0"/>
              </a:rPr>
              <a:t>Please take me to Crowne Plaza Hefei,</a:t>
            </a:r>
          </a:p>
          <a:p>
            <a:r>
              <a:rPr lang="en-US" altLang="zh-CN" sz="1600" err="1">
                <a:latin typeface="Times New Roman" panose="02020603050405020304" pitchFamily="18" charset="0"/>
                <a:cs typeface="Times New Roman" panose="02020603050405020304" pitchFamily="18" charset="0"/>
              </a:rPr>
              <a:t>address:</a:t>
            </a:r>
            <a:r>
              <a:rPr sz="1600" err="1">
                <a:latin typeface="Times New Roman" panose="02020603050405020304" pitchFamily="18" charset="0"/>
                <a:cs typeface="Times New Roman" panose="02020603050405020304" pitchFamily="18" charset="0"/>
                <a:sym typeface="+mn-ea"/>
              </a:rPr>
              <a:t>Building</a:t>
            </a:r>
            <a:r>
              <a:rPr sz="1600">
                <a:latin typeface="Times New Roman" panose="02020603050405020304" pitchFamily="18" charset="0"/>
                <a:cs typeface="Times New Roman" panose="02020603050405020304" pitchFamily="18" charset="0"/>
                <a:sym typeface="+mn-ea"/>
              </a:rPr>
              <a:t> </a:t>
            </a:r>
            <a:r>
              <a:rPr lang="en-US" sz="1600">
                <a:latin typeface="Times New Roman" panose="02020603050405020304" pitchFamily="18" charset="0"/>
                <a:cs typeface="Times New Roman" panose="02020603050405020304" pitchFamily="18" charset="0"/>
                <a:sym typeface="+mn-ea"/>
              </a:rPr>
              <a:t>A</a:t>
            </a:r>
            <a:r>
              <a:rPr sz="1600">
                <a:latin typeface="Times New Roman" panose="02020603050405020304" pitchFamily="18" charset="0"/>
                <a:cs typeface="Times New Roman" panose="02020603050405020304" pitchFamily="18" charset="0"/>
                <a:sym typeface="+mn-ea"/>
              </a:rPr>
              <a:t>, No.598, Huangshan Road, High-tech Zone, Hefei, Anhui 230088 </a:t>
            </a:r>
          </a:p>
          <a:p>
            <a:r>
              <a:rPr lang="en-US" altLang="zh-CN" sz="1600">
                <a:latin typeface="Times New Roman" panose="02020603050405020304" pitchFamily="18" charset="0"/>
                <a:cs typeface="Times New Roman" panose="02020603050405020304" pitchFamily="18" charset="0"/>
              </a:rPr>
              <a:t>Tel:</a:t>
            </a:r>
            <a:r>
              <a:rPr lang="en-US" altLang="zh-CN" sz="1600">
                <a:latin typeface="Times New Roman" panose="02020603050405020304" pitchFamily="18" charset="0"/>
                <a:cs typeface="Times New Roman" panose="02020603050405020304" pitchFamily="18" charset="0"/>
                <a:sym typeface="+mn-ea"/>
              </a:rPr>
              <a:t>86-551-62971888</a:t>
            </a:r>
          </a:p>
          <a:p>
            <a:endParaRPr lang="en-US" altLang="zh-CN" sz="1600">
              <a:latin typeface="Times New Roman" panose="02020603050405020304" pitchFamily="18" charset="0"/>
              <a:cs typeface="Times New Roman" panose="02020603050405020304" pitchFamily="18" charset="0"/>
              <a:sym typeface="+mn-ea"/>
            </a:endParaRPr>
          </a:p>
          <a:p>
            <a:r>
              <a:rPr lang="zh-CN" altLang="en-US" sz="1600">
                <a:latin typeface="Times New Roman" panose="02020603050405020304" pitchFamily="18" charset="0"/>
                <a:cs typeface="Times New Roman" panose="02020603050405020304" pitchFamily="18" charset="0"/>
              </a:rPr>
              <a:t>请送我去合肥皇冠假日酒店</a:t>
            </a:r>
          </a:p>
          <a:p>
            <a:r>
              <a:rPr lang="zh-CN" altLang="en-US" sz="1600">
                <a:latin typeface="Times New Roman" panose="02020603050405020304" pitchFamily="18" charset="0"/>
                <a:cs typeface="Times New Roman" panose="02020603050405020304" pitchFamily="18" charset="0"/>
              </a:rPr>
              <a:t>地址：</a:t>
            </a:r>
            <a:r>
              <a:rPr lang="zh-CN" altLang="en-US" sz="1600">
                <a:latin typeface="Book Antiqua" panose="02040602050305030304" pitchFamily="18" charset="0"/>
                <a:sym typeface="+mn-ea"/>
              </a:rPr>
              <a:t>合肥市蜀山区</a:t>
            </a:r>
            <a:r>
              <a:rPr sz="1600">
                <a:latin typeface="Book Antiqua" panose="02040602050305030304" pitchFamily="18" charset="0"/>
                <a:sym typeface="+mn-ea"/>
              </a:rPr>
              <a:t>黄山路598号A座</a:t>
            </a:r>
          </a:p>
          <a:p>
            <a:r>
              <a:rPr lang="zh-CN" altLang="en-US" sz="1600">
                <a:latin typeface="Book Antiqua" panose="02040602050305030304" pitchFamily="18" charset="0"/>
                <a:sym typeface="+mn-ea"/>
              </a:rPr>
              <a:t>电话：</a:t>
            </a:r>
            <a:r>
              <a:rPr lang="en-US" altLang="zh-CN" sz="1600">
                <a:latin typeface="Book Antiqua" panose="02040602050305030304" pitchFamily="18" charset="0"/>
                <a:sym typeface="+mn-ea"/>
              </a:rPr>
              <a:t>86-551-62971888</a:t>
            </a:r>
          </a:p>
          <a:p>
            <a:endParaRPr lang="en-US" altLang="zh-CN" sz="1600">
              <a:latin typeface="Times New Roman" panose="02020603050405020304" pitchFamily="18" charset="0"/>
              <a:cs typeface="Times New Roman" panose="02020603050405020304" pitchFamily="18" charset="0"/>
            </a:endParaRPr>
          </a:p>
          <a:p>
            <a:endParaRPr lang="en-US" altLang="zh-CN" sz="1600">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Yzg5YTRhZmJjMzQxOTE4YjAwODQ2YjY2NmIwNTlkNW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 name="TABLE_ENDDRAG_ORIGIN_RECT" val="801*436"/>
  <p:tag name="TABLE_ENDDRAG_RECT" val="52*65*801*436"/>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 name="TABLE_ENDDRAG_ORIGIN_RECT" val="855*442"/>
  <p:tag name="TABLE_ENDDRAG_RECT" val="55*65*855*442"/>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 name="TABLE_ENDDRAG_ORIGIN_RECT" val="895*432"/>
  <p:tag name="TABLE_ENDDRAG_RECT" val="52*65*895*432"/>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 name="TABLE_ENDDRAG_ORIGIN_RECT" val="882*447"/>
  <p:tag name="TABLE_ENDDRAG_RECT" val="34*65*882*447"/>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 name="TABLE_ENDDRAG_ORIGIN_RECT" val="855*328"/>
  <p:tag name="TABLE_ENDDRAG_RECT" val="52*124*855*329"/>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03.xml><?xml version="1.0" encoding="utf-8"?>
<p:tagLst xmlns:a="http://schemas.openxmlformats.org/drawingml/2006/main" xmlns:r="http://schemas.openxmlformats.org/officeDocument/2006/relationships" xmlns:p="http://schemas.openxmlformats.org/presentationml/2006/main">
  <p:tag name="KSO_WM_DIAGRAM_VIRTUALLY_FRAME" val="{&quot;height&quot;:299.4,&quot;left&quot;:40.15,&quot;top&quot;:128.15,&quot;width&quot;:883.25}"/>
</p:tagLst>
</file>

<file path=ppt/tags/tag204.xml><?xml version="1.0" encoding="utf-8"?>
<p:tagLst xmlns:a="http://schemas.openxmlformats.org/drawingml/2006/main" xmlns:r="http://schemas.openxmlformats.org/officeDocument/2006/relationships" xmlns:p="http://schemas.openxmlformats.org/presentationml/2006/main">
  <p:tag name="KSO_WM_DIAGRAM_VIRTUALLY_FRAME" val="{&quot;height&quot;:299.4,&quot;left&quot;:40.15,&quot;top&quot;:128.15,&quot;width&quot;:883.25}"/>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06.xml><?xml version="1.0" encoding="utf-8"?>
<p:tagLst xmlns:a="http://schemas.openxmlformats.org/drawingml/2006/main" xmlns:r="http://schemas.openxmlformats.org/officeDocument/2006/relationships" xmlns:p="http://schemas.openxmlformats.org/presentationml/2006/main">
  <p:tag name="KSO_WM_DIAGRAM_VIRTUALLY_FRAME" val="{&quot;height&quot;:428.75,&quot;left&quot;:40.15,&quot;top&quot;:86.8,&quot;width&quot;:883.25}"/>
</p:tagLst>
</file>

<file path=ppt/tags/tag207.xml><?xml version="1.0" encoding="utf-8"?>
<p:tagLst xmlns:a="http://schemas.openxmlformats.org/drawingml/2006/main" xmlns:r="http://schemas.openxmlformats.org/officeDocument/2006/relationships" xmlns:p="http://schemas.openxmlformats.org/presentationml/2006/main">
  <p:tag name="KSO_WM_DIAGRAM_VIRTUALLY_FRAME" val="{&quot;height&quot;:428.75,&quot;left&quot;:40.15,&quot;top&quot;:86.8,&quot;width&quot;:883.25}"/>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4936</Words>
  <Application>Microsoft Office PowerPoint</Application>
  <PresentationFormat>Widescreen</PresentationFormat>
  <Paragraphs>270</Paragraphs>
  <Slides>25</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微软雅黑</vt:lpstr>
      <vt:lpstr>Arial</vt:lpstr>
      <vt:lpstr>Book Antiqua</vt:lpstr>
      <vt:lpstr>Calibri</vt:lpstr>
      <vt:lpstr>Times New Roman</vt:lpstr>
      <vt:lpstr>Wingdings</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 19:10 - 20:30      Date: 15 October, 2024 (Tuesday）  Venue：Fiesta Café（菲亚斯特咖啡厅）, 2F, Crowne Plaza   Sponsored by:  </vt:lpstr>
      <vt:lpstr>PowerPoint Presentation</vt:lpstr>
      <vt:lpstr>PowerPoint Presentation</vt:lpstr>
      <vt:lpstr>Hotel Gourmet Restaurant</vt:lpstr>
      <vt:lpstr>Hotel Gourmet Restaurant</vt:lpstr>
      <vt:lpstr>Hotel Gourmet Restaurant</vt:lpstr>
      <vt:lpstr>Hotel Lobby Bar</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63135</dc:creator>
  <cp:lastModifiedBy>MCC</cp:lastModifiedBy>
  <cp:revision>1</cp:revision>
  <dcterms:created xsi:type="dcterms:W3CDTF">2024-09-27T06:13:00Z</dcterms:created>
  <dcterms:modified xsi:type="dcterms:W3CDTF">2024-10-13T12:46:30Z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2052-12.1.0.18276</vt:lpwstr>
  </property>
  <property fmtid="{D5CDD505-2E9C-101B-9397-08002B2CF9AE}" pid="3" name="ICV">
    <vt:lpwstr>23C0CF0B132545CABF0ABE555563EAE0_12</vt:lpwstr>
  </property>
</Properties>
</file>