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23"/>
  </p:notesMasterIdLst>
  <p:handoutMasterIdLst>
    <p:handoutMasterId r:id="rId24"/>
  </p:handoutMasterIdLst>
  <p:sldIdLst>
    <p:sldId id="303" r:id="rId2"/>
    <p:sldId id="796" r:id="rId3"/>
    <p:sldId id="747" r:id="rId4"/>
    <p:sldId id="783" r:id="rId5"/>
    <p:sldId id="764" r:id="rId6"/>
    <p:sldId id="767" r:id="rId7"/>
    <p:sldId id="768" r:id="rId8"/>
    <p:sldId id="781" r:id="rId9"/>
    <p:sldId id="769" r:id="rId10"/>
    <p:sldId id="770" r:id="rId11"/>
    <p:sldId id="740" r:id="rId12"/>
    <p:sldId id="791" r:id="rId13"/>
    <p:sldId id="779" r:id="rId14"/>
    <p:sldId id="792" r:id="rId15"/>
    <p:sldId id="784" r:id="rId16"/>
    <p:sldId id="790" r:id="rId17"/>
    <p:sldId id="789" r:id="rId18"/>
    <p:sldId id="794" r:id="rId19"/>
    <p:sldId id="785" r:id="rId20"/>
    <p:sldId id="795" r:id="rId21"/>
    <p:sldId id="614" r:id="rId22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75" autoAdjust="0"/>
    <p:restoredTop sz="94582" autoAdjust="0"/>
  </p:normalViewPr>
  <p:slideViewPr>
    <p:cSldViewPr snapToGrid="0">
      <p:cViewPr varScale="1">
        <p:scale>
          <a:sx n="117" d="100"/>
          <a:sy n="117" d="100"/>
        </p:scale>
        <p:origin x="-174" y="-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128B3D5-4934-4ECF-9726-3B0F2C0A89C0}" type="datetime1">
              <a:rPr lang="en-US" altLang="ko-KR"/>
              <a:pPr>
                <a:defRPr/>
              </a:pPr>
              <a:t>10/24/2018</a:t>
            </a:fld>
            <a:endParaRPr lang="en-US" altLang="ko-KR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fld id="{CDCF351B-E20D-4030-9C69-BC560001C19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038678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DF3707AA-359F-430A-A40A-E8284AD8E7E2}" type="datetime1">
              <a:rPr lang="en-US" altLang="ko-KR"/>
              <a:pPr>
                <a:defRPr/>
              </a:pPr>
              <a:t>10/24/2018</a:t>
            </a:fld>
            <a:endParaRPr lang="en-US" altLang="ko-KR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fld id="{77E0DA85-E85D-4728-B305-681EBBFAE1F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907927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A0579ADC-B3D8-42CA-8BC6-1ACE232E7D00}" type="slidenum">
              <a:rPr lang="en-GB" altLang="en-US" sz="120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CDDECC-6012-42CB-A102-0F0EB5D9AFAF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193562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CDDECC-6012-42CB-A102-0F0EB5D9AFAF}" type="slidenum">
              <a:rPr lang="ko-KR" altLang="en-US" smtClean="0"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599604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CDDECC-6012-42CB-A102-0F0EB5D9AFAF}" type="slidenum">
              <a:rPr lang="ko-KR" altLang="en-US" smtClean="0"/>
              <a:t>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599604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CDDECC-6012-42CB-A102-0F0EB5D9AFAF}" type="slidenum">
              <a:rPr lang="ko-KR" altLang="en-US" smtClean="0"/>
              <a:t>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59960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8920324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 smtClean="0"/>
              <a:t>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  <a:endParaRPr lang="en-GB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5798974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73813"/>
            <a:ext cx="8224837" cy="323850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mtClean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-58738" y="6394450"/>
            <a:ext cx="7950201" cy="311150"/>
          </a:xfrm>
          <a:prstGeom prst="rect">
            <a:avLst/>
          </a:prstGeom>
          <a:noFill/>
        </p:spPr>
        <p:txBody>
          <a:bodyPr anchor="ctr"/>
          <a:lstStyle/>
          <a:p>
            <a:pPr>
              <a:defRPr/>
            </a:pPr>
            <a:r>
              <a:rPr lang="en-GB" sz="133" spc="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300" b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Workshop on 3GPP submission towards IMT-2020 24</a:t>
            </a:r>
            <a:r>
              <a:rPr lang="en-GB" sz="1300" b="1" kern="1200" baseline="300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th</a:t>
            </a:r>
            <a:r>
              <a:rPr lang="en-GB" sz="1300" b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 – 25</a:t>
            </a:r>
            <a:r>
              <a:rPr lang="en-GB" sz="1300" b="1" kern="1200" baseline="300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th</a:t>
            </a:r>
            <a:r>
              <a:rPr lang="en-GB" sz="1300" b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 Oct 2018</a:t>
            </a:r>
            <a:endParaRPr lang="en-GB" sz="1067" b="1" spc="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mtClean="0">
                <a:solidFill>
                  <a:schemeClr val="bg1"/>
                </a:solidFill>
              </a:rPr>
              <a:t>© 3GPP 2012</a:t>
            </a:r>
            <a:endParaRPr lang="en-GB" altLang="en-US" smtClean="0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11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 smtClean="0"/>
              <a:t>© 3GPP 2018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fld id="{32D183E4-DEEF-4F5B-8CE6-10ED330D6E50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3" r:id="rId1"/>
    <p:sldLayoutId id="2147483982" r:id="rId2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6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specifications/work-plan" TargetMode="Externa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hyperlink" Target="http://www.3gpp.org/ftp/Information/WORK_PLAN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12.png"/><Relationship Id="rId3" Type="http://schemas.openxmlformats.org/officeDocument/2006/relationships/image" Target="../media/image6.png"/><Relationship Id="rId7" Type="http://schemas.openxmlformats.org/officeDocument/2006/relationships/image" Target="../media/image9.jpeg"/><Relationship Id="rId12" Type="http://schemas.microsoft.com/office/2007/relationships/hdphoto" Target="../media/hdphoto4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11" Type="http://schemas.openxmlformats.org/officeDocument/2006/relationships/image" Target="../media/image11.png"/><Relationship Id="rId5" Type="http://schemas.openxmlformats.org/officeDocument/2006/relationships/image" Target="../media/image8.png"/><Relationship Id="rId10" Type="http://schemas.microsoft.com/office/2007/relationships/hdphoto" Target="../media/hdphoto3.wdp"/><Relationship Id="rId4" Type="http://schemas.openxmlformats.org/officeDocument/2006/relationships/image" Target="../media/image7.png"/><Relationship Id="rId9" Type="http://schemas.openxmlformats.org/officeDocument/2006/relationships/image" Target="../media/image10.png"/><Relationship Id="rId14" Type="http://schemas.microsoft.com/office/2007/relationships/hdphoto" Target="../media/hdphoto5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6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13" Type="http://schemas.openxmlformats.org/officeDocument/2006/relationships/image" Target="../media/image21.png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1.bin"/><Relationship Id="rId12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png"/><Relationship Id="rId11" Type="http://schemas.openxmlformats.org/officeDocument/2006/relationships/image" Target="../media/image19.png"/><Relationship Id="rId5" Type="http://schemas.openxmlformats.org/officeDocument/2006/relationships/image" Target="../media/image2.jpeg"/><Relationship Id="rId10" Type="http://schemas.openxmlformats.org/officeDocument/2006/relationships/image" Target="../media/image18.png"/><Relationship Id="rId4" Type="http://schemas.openxmlformats.org/officeDocument/2006/relationships/image" Target="../media/image6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84348" y="2635250"/>
            <a:ext cx="10407651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ko-KR" sz="18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굴림" panose="020B0600000101010101" pitchFamily="50" charset="-127"/>
              </a:rPr>
              <a:t>  </a:t>
            </a:r>
            <a:r>
              <a:rPr lang="en-GB" altLang="ko-KR" sz="1800" dirty="0" smtClean="0">
                <a:ea typeface="굴림" panose="020B0600000101010101" pitchFamily="50" charset="-127"/>
              </a:rPr>
              <a:t/>
            </a:r>
            <a:br>
              <a:rPr lang="en-GB" altLang="ko-KR" sz="1800" dirty="0" smtClean="0">
                <a:ea typeface="굴림" panose="020B0600000101010101" pitchFamily="50" charset="-127"/>
              </a:rPr>
            </a:br>
            <a:r>
              <a:rPr lang="en-GB" sz="4000" b="1" dirty="0" smtClean="0"/>
              <a:t>NR Radio Frequency and co-existence</a:t>
            </a:r>
            <a:endParaRPr lang="en-GB" altLang="ko-KR" sz="4000" b="1" dirty="0"/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1828800" y="3840163"/>
            <a:ext cx="8534400" cy="1752600"/>
          </a:xfrm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en-US" altLang="en-US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altLang="en-US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</a:br>
            <a:r>
              <a:rPr lang="en-US" altLang="en-US" sz="2800" dirty="0" smtClean="0">
                <a:latin typeface="Arial" charset="0"/>
              </a:rPr>
              <a:t>3GPP TSG RAN WG4 Chairman (Samsung)</a:t>
            </a:r>
            <a:endParaRPr lang="en-GB" altLang="en-US" sz="1800" dirty="0" smtClean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"/>
          <p:cNvSpPr txBox="1">
            <a:spLocks noChangeArrowheads="1"/>
          </p:cNvSpPr>
          <p:nvPr/>
        </p:nvSpPr>
        <p:spPr bwMode="auto">
          <a:xfrm>
            <a:off x="506857" y="1526433"/>
            <a:ext cx="9445407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608013" lvl="3" indent="-608013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  <a:defRPr/>
            </a:pPr>
            <a:r>
              <a:rPr lang="en-US" altLang="ko-KR" sz="3200" dirty="0">
                <a:solidFill>
                  <a:schemeClr val="bg1">
                    <a:lumMod val="65000"/>
                  </a:schemeClr>
                </a:solidFill>
                <a:latin typeface="+mn-lt"/>
                <a:cs typeface="+mn-cs"/>
              </a:rPr>
              <a:t>NR </a:t>
            </a:r>
            <a:r>
              <a:rPr lang="en-US" altLang="ko-KR" sz="32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cs"/>
              </a:rPr>
              <a:t>System Parameters</a:t>
            </a:r>
            <a:endParaRPr lang="en-US" altLang="ko-KR" sz="3200" dirty="0">
              <a:solidFill>
                <a:schemeClr val="bg1">
                  <a:lumMod val="65000"/>
                </a:schemeClr>
              </a:solidFill>
              <a:latin typeface="+mn-lt"/>
              <a:cs typeface="+mn-cs"/>
            </a:endParaRPr>
          </a:p>
          <a:p>
            <a:pPr marL="608013" lvl="3" indent="-608013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  <a:defRPr/>
            </a:pPr>
            <a:r>
              <a:rPr lang="en-US" altLang="ko-KR" sz="3200" dirty="0" smtClean="0">
                <a:latin typeface="+mn-lt"/>
                <a:cs typeface="+mn-cs"/>
              </a:rPr>
              <a:t>NR RF Parameters</a:t>
            </a:r>
          </a:p>
          <a:p>
            <a:pPr marL="989013" lvl="1" indent="-379413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  <a:defRPr/>
            </a:pPr>
            <a:r>
              <a:rPr lang="en-US" altLang="ko-KR" sz="3200" dirty="0" smtClean="0">
                <a:latin typeface="+mn-lt"/>
              </a:rPr>
              <a:t>Transmitter Power</a:t>
            </a:r>
          </a:p>
          <a:p>
            <a:pPr marL="989013" lvl="1" indent="-379413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  <a:defRPr/>
            </a:pPr>
            <a:r>
              <a:rPr lang="en-US" altLang="ko-KR" sz="3200" dirty="0" smtClean="0">
                <a:latin typeface="+mn-lt"/>
              </a:rPr>
              <a:t>Unwanted </a:t>
            </a:r>
            <a:r>
              <a:rPr lang="en-US" altLang="ko-KR" sz="3200" dirty="0">
                <a:latin typeface="+mn-lt"/>
              </a:rPr>
              <a:t>E</a:t>
            </a:r>
            <a:r>
              <a:rPr lang="en-US" altLang="ko-KR" sz="3200" dirty="0" smtClean="0">
                <a:latin typeface="+mn-lt"/>
              </a:rPr>
              <a:t>mission</a:t>
            </a:r>
            <a:endParaRPr lang="en-US" altLang="ko-KR" sz="3200" dirty="0">
              <a:latin typeface="+mn-lt"/>
            </a:endParaRPr>
          </a:p>
          <a:p>
            <a:pPr marL="989013" lvl="1" indent="-379413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  <a:defRPr/>
            </a:pPr>
            <a:r>
              <a:rPr lang="en-US" altLang="ko-KR" sz="3200" dirty="0" smtClean="0">
                <a:latin typeface="+mn-lt"/>
              </a:rPr>
              <a:t>REFSENS</a:t>
            </a:r>
          </a:p>
          <a:p>
            <a:pPr marL="989013" lvl="1" indent="-379413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  <a:defRPr/>
            </a:pPr>
            <a:r>
              <a:rPr lang="en-US" altLang="ko-KR" sz="3200" dirty="0" smtClean="0">
                <a:latin typeface="+mn-lt"/>
              </a:rPr>
              <a:t>ACS</a:t>
            </a:r>
            <a:endParaRPr lang="en-US" altLang="ko-KR" sz="3200" dirty="0">
              <a:latin typeface="+mn-lt"/>
            </a:endParaRPr>
          </a:p>
          <a:p>
            <a:pPr marL="608013" lvl="3" indent="-608013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  <a:defRPr/>
            </a:pPr>
            <a:endParaRPr lang="en-US" altLang="ko-KR" sz="3200" dirty="0">
              <a:latin typeface="+mn-lt"/>
              <a:cs typeface="+mn-cs"/>
            </a:endParaRPr>
          </a:p>
        </p:txBody>
      </p:sp>
      <p:sp>
        <p:nvSpPr>
          <p:cNvPr id="3" name="제목 1"/>
          <p:cNvSpPr>
            <a:spLocks noGrp="1"/>
          </p:cNvSpPr>
          <p:nvPr>
            <p:ph type="title"/>
          </p:nvPr>
        </p:nvSpPr>
        <p:spPr>
          <a:xfrm>
            <a:off x="344714" y="283482"/>
            <a:ext cx="10515600" cy="768731"/>
          </a:xfrm>
        </p:spPr>
        <p:txBody>
          <a:bodyPr>
            <a:noAutofit/>
          </a:bodyPr>
          <a:lstStyle/>
          <a:p>
            <a:pPr algn="l"/>
            <a:r>
              <a:rPr lang="en-US" altLang="ko-KR" dirty="0" smtClean="0">
                <a:cs typeface="Arial" panose="020B0604020202020204" pitchFamily="34" charset="0"/>
              </a:rPr>
              <a:t>Content</a:t>
            </a:r>
            <a:endParaRPr lang="ko-KR" altLang="en-US" sz="30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55736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 bwMode="auto">
          <a:xfrm>
            <a:off x="342221" y="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ko-KR" kern="0" dirty="0" smtClean="0">
                <a:cs typeface="Arial" panose="020B0604020202020204" pitchFamily="34" charset="0"/>
              </a:rPr>
              <a:t>Transmitter Power| </a:t>
            </a:r>
            <a:r>
              <a:rPr lang="en-US" altLang="ko-KR" sz="3000" kern="0" dirty="0" smtClean="0">
                <a:cs typeface="Arial" panose="020B0604020202020204" pitchFamily="34" charset="0"/>
              </a:rPr>
              <a:t>UE FR1(38.101-1)</a:t>
            </a:r>
            <a:endParaRPr lang="en-US" sz="3000" kern="0" dirty="0">
              <a:cs typeface="Arial" panose="020B0604020202020204" pitchFamily="34" charset="0"/>
            </a:endParaRPr>
          </a:p>
        </p:txBody>
      </p:sp>
      <p:sp>
        <p:nvSpPr>
          <p:cNvPr id="19" name="Content Placeholder 3"/>
          <p:cNvSpPr>
            <a:spLocks noGrp="1"/>
          </p:cNvSpPr>
          <p:nvPr>
            <p:ph idx="1"/>
          </p:nvPr>
        </p:nvSpPr>
        <p:spPr>
          <a:xfrm>
            <a:off x="342221" y="938892"/>
            <a:ext cx="6409643" cy="3967843"/>
          </a:xfrm>
        </p:spPr>
        <p:txBody>
          <a:bodyPr/>
          <a:lstStyle/>
          <a:p>
            <a:pPr marL="609585" lvl="3" indent="-609585">
              <a:lnSpc>
                <a:spcPct val="90000"/>
              </a:lnSpc>
              <a:buClr>
                <a:srgbClr val="C00000"/>
              </a:buClr>
              <a:buBlip>
                <a:blip r:embed="rId2"/>
              </a:buBlip>
              <a:defRPr/>
            </a:pPr>
            <a:r>
              <a:rPr lang="en-GB" altLang="zh-CN" sz="2100" b="1" u="sng" dirty="0">
                <a:ea typeface="+mn-ea"/>
                <a:cs typeface="+mn-cs"/>
              </a:rPr>
              <a:t>Power </a:t>
            </a:r>
            <a:r>
              <a:rPr lang="en-GB" altLang="zh-CN" sz="2100" b="1" u="sng" dirty="0" smtClean="0">
                <a:ea typeface="+mn-ea"/>
                <a:cs typeface="+mn-cs"/>
              </a:rPr>
              <a:t>class </a:t>
            </a:r>
            <a:r>
              <a:rPr lang="en-GB" altLang="zh-CN" sz="2100" dirty="0" smtClean="0">
                <a:ea typeface="+mn-ea"/>
                <a:cs typeface="+mn-cs"/>
              </a:rPr>
              <a:t>(PC)</a:t>
            </a:r>
            <a:endParaRPr lang="en-GB" altLang="zh-CN" sz="2100" dirty="0">
              <a:ea typeface="+mn-ea"/>
              <a:cs typeface="+mn-cs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zh-CN" sz="1600" kern="1200" dirty="0">
                <a:ea typeface="+mn-ea"/>
                <a:cs typeface="Arial" charset="0"/>
              </a:rPr>
              <a:t>Power class 3: 23dBm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zh-CN" sz="1600" kern="1200" dirty="0">
                <a:ea typeface="+mn-ea"/>
                <a:cs typeface="Arial" charset="0"/>
              </a:rPr>
              <a:t>Power class 2: </a:t>
            </a:r>
            <a:r>
              <a:rPr lang="en-GB" altLang="zh-CN" sz="1600" kern="1200" dirty="0" smtClean="0">
                <a:ea typeface="+mn-ea"/>
                <a:cs typeface="Arial" charset="0"/>
              </a:rPr>
              <a:t>26dBm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zh-CN" sz="1600" kern="1200" dirty="0" smtClean="0">
                <a:ea typeface="+mn-ea"/>
                <a:cs typeface="Arial" charset="0"/>
              </a:rPr>
              <a:t>Power class 3 is default power class </a:t>
            </a:r>
            <a:endParaRPr lang="en-GB" altLang="zh-CN" sz="1600" kern="1200" dirty="0">
              <a:ea typeface="+mn-ea"/>
              <a:cs typeface="Arial" charset="0"/>
            </a:endParaRPr>
          </a:p>
          <a:p>
            <a:pPr>
              <a:lnSpc>
                <a:spcPct val="90000"/>
              </a:lnSpc>
              <a:defRPr/>
            </a:pPr>
            <a:r>
              <a:rPr lang="en-GB" sz="2000" b="1" u="sng" dirty="0" smtClean="0"/>
              <a:t>Maximum Power Reduction </a:t>
            </a:r>
            <a:r>
              <a:rPr lang="en-GB" sz="2000" dirty="0" smtClean="0"/>
              <a:t>(MPR) </a:t>
            </a:r>
          </a:p>
          <a:p>
            <a:pPr lvl="1">
              <a:lnSpc>
                <a:spcPct val="90000"/>
              </a:lnSpc>
              <a:defRPr/>
            </a:pPr>
            <a:r>
              <a:rPr lang="en-GB" sz="1600" kern="1200" dirty="0">
                <a:ea typeface="+mn-ea"/>
                <a:cs typeface="Arial" charset="0"/>
              </a:rPr>
              <a:t>UE is allowed to reduce the maximum output power due to higher order modulations and transmit bandwidth </a:t>
            </a:r>
            <a:r>
              <a:rPr lang="en-GB" sz="1600" kern="1200" dirty="0" smtClean="0">
                <a:ea typeface="+mn-ea"/>
                <a:cs typeface="Arial" charset="0"/>
              </a:rPr>
              <a:t>configurations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zh-CN" sz="1600" kern="1200" dirty="0" smtClean="0">
                <a:ea typeface="+mn-ea"/>
                <a:cs typeface="Arial" charset="0"/>
              </a:rPr>
              <a:t>For certain waveform and modulation scheme combination, MPR is defined according to RB allocation range, i.e., outer RB allocation and inner RB allocation </a:t>
            </a:r>
          </a:p>
          <a:p>
            <a:pPr>
              <a:lnSpc>
                <a:spcPct val="90000"/>
              </a:lnSpc>
              <a:defRPr/>
            </a:pPr>
            <a:r>
              <a:rPr lang="en-GB" altLang="zh-CN" sz="2100" b="1" u="sng" kern="1200" dirty="0" smtClean="0">
                <a:cs typeface="Arial" charset="0"/>
              </a:rPr>
              <a:t>Additional Maximum Power Reduction </a:t>
            </a:r>
            <a:r>
              <a:rPr lang="en-GB" altLang="zh-CN" sz="2100" kern="1200" dirty="0" smtClean="0">
                <a:cs typeface="Arial" charset="0"/>
              </a:rPr>
              <a:t>(A-MPR) </a:t>
            </a:r>
          </a:p>
          <a:p>
            <a:pPr lvl="1">
              <a:lnSpc>
                <a:spcPct val="90000"/>
              </a:lnSpc>
              <a:defRPr/>
            </a:pPr>
            <a:r>
              <a:rPr lang="en-GB" sz="1600" dirty="0"/>
              <a:t>A</a:t>
            </a:r>
            <a:r>
              <a:rPr lang="en-GB" sz="1600" dirty="0" smtClean="0"/>
              <a:t>dditional </a:t>
            </a:r>
            <a:r>
              <a:rPr lang="en-GB" sz="1600" dirty="0"/>
              <a:t>maximum power reduction (A-MPR) is allowed </a:t>
            </a:r>
            <a:r>
              <a:rPr lang="en-GB" sz="1600" dirty="0" smtClean="0"/>
              <a:t>to meet additional </a:t>
            </a:r>
            <a:r>
              <a:rPr lang="en-GB" sz="1600" dirty="0"/>
              <a:t>emission </a:t>
            </a:r>
            <a:r>
              <a:rPr lang="en-GB" sz="1600" dirty="0" smtClean="0"/>
              <a:t>requirements which can </a:t>
            </a:r>
            <a:r>
              <a:rPr lang="en-GB" sz="1600" dirty="0"/>
              <a:t>be signalled by the </a:t>
            </a:r>
            <a:r>
              <a:rPr lang="en-GB" sz="1600" dirty="0" smtClean="0"/>
              <a:t>network (NS value) </a:t>
            </a:r>
          </a:p>
          <a:p>
            <a:pPr>
              <a:lnSpc>
                <a:spcPct val="90000"/>
              </a:lnSpc>
              <a:defRPr/>
            </a:pPr>
            <a:r>
              <a:rPr lang="en-GB" altLang="zh-CN" sz="2100" b="1" u="sng" kern="1200" dirty="0" smtClean="0">
                <a:ea typeface="+mn-ea"/>
                <a:cs typeface="Arial" charset="0"/>
              </a:rPr>
              <a:t>Configured transmitted power </a:t>
            </a:r>
            <a:r>
              <a:rPr lang="en-GB" altLang="zh-CN" sz="2100" kern="1200" dirty="0" smtClean="0">
                <a:ea typeface="+mn-ea"/>
                <a:cs typeface="Arial" charset="0"/>
              </a:rPr>
              <a:t>(</a:t>
            </a:r>
            <a:r>
              <a:rPr lang="en-GB" altLang="zh-CN" sz="2100" kern="1200" dirty="0" err="1" smtClean="0">
                <a:ea typeface="+mn-ea"/>
                <a:cs typeface="Arial" charset="0"/>
              </a:rPr>
              <a:t>Pcmax</a:t>
            </a:r>
            <a:r>
              <a:rPr lang="en-GB" altLang="zh-CN" sz="2100" kern="1200" dirty="0" smtClean="0">
                <a:ea typeface="+mn-ea"/>
                <a:cs typeface="Arial" charset="0"/>
              </a:rPr>
              <a:t>)</a:t>
            </a:r>
          </a:p>
          <a:p>
            <a:pPr lvl="1">
              <a:lnSpc>
                <a:spcPct val="90000"/>
              </a:lnSpc>
              <a:defRPr/>
            </a:pPr>
            <a:r>
              <a:rPr lang="en-GB" sz="1600" dirty="0"/>
              <a:t>The UE is allowed to set its configured maximum output power </a:t>
            </a:r>
            <a:r>
              <a:rPr lang="en-GB" sz="1600" dirty="0" smtClean="0"/>
              <a:t>within </a:t>
            </a:r>
            <a:r>
              <a:rPr lang="en-GB" sz="1600" dirty="0"/>
              <a:t>the </a:t>
            </a:r>
            <a:r>
              <a:rPr lang="en-GB" sz="1600" dirty="0" smtClean="0"/>
              <a:t>bounds, i.e., range of </a:t>
            </a:r>
            <a:r>
              <a:rPr lang="en-GB" sz="1600" dirty="0" err="1" smtClean="0"/>
              <a:t>Pcmax</a:t>
            </a:r>
            <a:endParaRPr lang="en-GB" sz="1600" dirty="0" smtClean="0"/>
          </a:p>
          <a:p>
            <a:pPr>
              <a:lnSpc>
                <a:spcPct val="90000"/>
              </a:lnSpc>
              <a:defRPr/>
            </a:pPr>
            <a:r>
              <a:rPr lang="en-GB" altLang="zh-CN" sz="2100" kern="1200" dirty="0">
                <a:cs typeface="Arial" charset="0"/>
              </a:rPr>
              <a:t>MPR, A-MPR and </a:t>
            </a:r>
            <a:r>
              <a:rPr lang="en-GB" altLang="zh-CN" sz="2100" kern="1200" dirty="0" err="1">
                <a:cs typeface="Arial" charset="0"/>
              </a:rPr>
              <a:t>Pcmax</a:t>
            </a:r>
            <a:r>
              <a:rPr lang="en-GB" altLang="zh-CN" sz="2100" kern="1200" dirty="0">
                <a:cs typeface="Arial" charset="0"/>
              </a:rPr>
              <a:t> are also </a:t>
            </a:r>
            <a:r>
              <a:rPr lang="en-GB" altLang="zh-CN" sz="2100" kern="1200" dirty="0" smtClean="0">
                <a:cs typeface="Arial" charset="0"/>
              </a:rPr>
              <a:t>specified for CA, DC, SUL </a:t>
            </a:r>
            <a:r>
              <a:rPr lang="en-GB" altLang="zh-CN" sz="2100" kern="1200" dirty="0">
                <a:cs typeface="Arial" charset="0"/>
              </a:rPr>
              <a:t>and UL-MIMO</a:t>
            </a:r>
          </a:p>
          <a:p>
            <a:pPr>
              <a:lnSpc>
                <a:spcPct val="90000"/>
              </a:lnSpc>
              <a:defRPr/>
            </a:pPr>
            <a:endParaRPr lang="en-GB" sz="210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5073114"/>
              </p:ext>
            </p:extLst>
          </p:nvPr>
        </p:nvGraphicFramePr>
        <p:xfrm>
          <a:off x="7013120" y="996042"/>
          <a:ext cx="5004708" cy="390144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637239"/>
                <a:gridCol w="695923"/>
                <a:gridCol w="736657"/>
                <a:gridCol w="695923"/>
                <a:gridCol w="736657"/>
                <a:gridCol w="634477"/>
                <a:gridCol w="867832"/>
              </a:tblGrid>
              <a:tr h="22349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NR</a:t>
                      </a:r>
                      <a:endParaRPr lang="en-US" sz="800" dirty="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band</a:t>
                      </a:r>
                      <a:endParaRPr lang="en-US" sz="8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Class 1 (dBm)</a:t>
                      </a:r>
                      <a:endParaRPr lang="en-US" sz="8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Tolerance (dB)</a:t>
                      </a:r>
                      <a:endParaRPr lang="en-US" sz="8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Class 2 (dBm)</a:t>
                      </a:r>
                      <a:endParaRPr lang="en-US" sz="8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Tolerance (dB)</a:t>
                      </a:r>
                      <a:endParaRPr lang="en-US" sz="8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Class 3 (dBm)</a:t>
                      </a:r>
                      <a:endParaRPr lang="en-US" sz="8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Tolerance (dB)</a:t>
                      </a:r>
                      <a:endParaRPr lang="en-US" sz="8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</a:tr>
              <a:tr h="11174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n1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23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± 2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</a:tr>
              <a:tr h="11174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n2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23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± 2</a:t>
                      </a:r>
                      <a:r>
                        <a:rPr lang="en-GB" sz="800" baseline="30000">
                          <a:effectLst/>
                        </a:rPr>
                        <a:t>3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</a:tr>
              <a:tr h="11174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n3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23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± 2</a:t>
                      </a:r>
                      <a:r>
                        <a:rPr lang="en-GB" sz="800" baseline="30000">
                          <a:effectLst/>
                        </a:rPr>
                        <a:t>3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</a:tr>
              <a:tr h="11174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n5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23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± 2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</a:tr>
              <a:tr h="11174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n7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23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± 2</a:t>
                      </a:r>
                      <a:r>
                        <a:rPr lang="en-GB" sz="800" baseline="30000">
                          <a:effectLst/>
                        </a:rPr>
                        <a:t>3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</a:tr>
              <a:tr h="11174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n8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23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± 2</a:t>
                      </a:r>
                      <a:r>
                        <a:rPr lang="en-GB" sz="800" baseline="30000">
                          <a:effectLst/>
                        </a:rPr>
                        <a:t>3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</a:tr>
              <a:tr h="11174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n12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23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± 2</a:t>
                      </a:r>
                      <a:r>
                        <a:rPr lang="en-GB" sz="800" baseline="30000">
                          <a:effectLst/>
                        </a:rPr>
                        <a:t>3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</a:tr>
              <a:tr h="11174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n20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23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± 2</a:t>
                      </a:r>
                      <a:r>
                        <a:rPr lang="en-GB" sz="800" baseline="30000">
                          <a:effectLst/>
                        </a:rPr>
                        <a:t>3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</a:tr>
              <a:tr h="11174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n25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23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± 2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</a:tr>
              <a:tr h="11174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n28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23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+2 / - 2.5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</a:tr>
              <a:tr h="11174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n34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23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± 2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</a:tr>
              <a:tr h="11174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n38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23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± 2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</a:tr>
              <a:tr h="11174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n39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23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± 2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</a:tr>
              <a:tr h="11174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n40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23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± 2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</a:tr>
              <a:tr h="11174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800">
                          <a:effectLst/>
                        </a:rPr>
                        <a:t>n41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26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+2/-3</a:t>
                      </a:r>
                      <a:r>
                        <a:rPr lang="en-GB" sz="800" baseline="30000">
                          <a:effectLst/>
                        </a:rPr>
                        <a:t>3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23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± 2</a:t>
                      </a:r>
                      <a:r>
                        <a:rPr lang="en-GB" sz="800" baseline="30000">
                          <a:effectLst/>
                        </a:rPr>
                        <a:t>3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</a:tr>
              <a:tr h="11174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800">
                          <a:effectLst/>
                        </a:rPr>
                        <a:t>n50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23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± 2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</a:tr>
              <a:tr h="11174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n51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23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± 2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</a:tr>
              <a:tr h="11174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n66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23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± 2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</a:tr>
              <a:tr h="11174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n70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23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± 2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</a:tr>
              <a:tr h="11174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800">
                          <a:effectLst/>
                        </a:rPr>
                        <a:t>n71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23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+2 / - 2.5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</a:tr>
              <a:tr h="11174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800">
                          <a:effectLst/>
                        </a:rPr>
                        <a:t>n74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23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± 2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</a:tr>
              <a:tr h="11174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800">
                          <a:effectLst/>
                        </a:rPr>
                        <a:t>n77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26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+2/-3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23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+2/-3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</a:tr>
              <a:tr h="11174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800">
                          <a:effectLst/>
                        </a:rPr>
                        <a:t>n78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26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+2/-3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23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+2/-3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</a:tr>
              <a:tr h="11174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n79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26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+2/-3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23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+2/-3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</a:tr>
              <a:tr h="11174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800">
                          <a:effectLst/>
                        </a:rPr>
                        <a:t>n80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23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± 2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</a:tr>
              <a:tr h="11174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800">
                          <a:effectLst/>
                        </a:rPr>
                        <a:t>n81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23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± 2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</a:tr>
              <a:tr h="11174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n82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23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± 2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</a:tr>
              <a:tr h="11174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n83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23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± 2/-2.5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</a:tr>
              <a:tr h="11174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n84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23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± 2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</a:tr>
              <a:tr h="11174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n86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23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± 2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563" marR="63563" marT="0" marB="0"/>
                </a:tc>
              </a:tr>
            </a:tbl>
          </a:graphicData>
        </a:graphic>
      </p:graphicFrame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6357" y="4892680"/>
            <a:ext cx="5282293" cy="1461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 bwMode="auto">
          <a:xfrm>
            <a:off x="342221" y="0"/>
            <a:ext cx="96427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ko-KR" kern="0" dirty="0" smtClean="0">
                <a:cs typeface="Arial" panose="020B0604020202020204" pitchFamily="34" charset="0"/>
              </a:rPr>
              <a:t>Transmitter Power| </a:t>
            </a:r>
            <a:r>
              <a:rPr lang="en-US" altLang="ko-KR" sz="2000" kern="0" dirty="0">
                <a:cs typeface="Arial" panose="020B0604020202020204" pitchFamily="34" charset="0"/>
              </a:rPr>
              <a:t>FR2</a:t>
            </a:r>
            <a:r>
              <a:rPr lang="en-US" altLang="ko-KR" sz="3200" kern="0" dirty="0" smtClean="0">
                <a:cs typeface="Arial" panose="020B0604020202020204" pitchFamily="34" charset="0"/>
              </a:rPr>
              <a:t> </a:t>
            </a:r>
            <a:r>
              <a:rPr lang="en-US" altLang="ko-KR" sz="2000" kern="0" dirty="0" smtClean="0">
                <a:cs typeface="Arial" panose="020B0604020202020204" pitchFamily="34" charset="0"/>
              </a:rPr>
              <a:t>UE and EN-DC (38.101-2 and 38.101-3)</a:t>
            </a:r>
            <a:endParaRPr lang="en-US" sz="2000" kern="0" dirty="0">
              <a:cs typeface="Arial" panose="020B0604020202020204" pitchFamily="34" charset="0"/>
            </a:endParaRPr>
          </a:p>
        </p:txBody>
      </p:sp>
      <p:sp>
        <p:nvSpPr>
          <p:cNvPr id="8" name="Content Placeholder 3"/>
          <p:cNvSpPr>
            <a:spLocks noGrp="1"/>
          </p:cNvSpPr>
          <p:nvPr>
            <p:ph idx="1"/>
          </p:nvPr>
        </p:nvSpPr>
        <p:spPr>
          <a:xfrm>
            <a:off x="342221" y="1028700"/>
            <a:ext cx="11634786" cy="2661558"/>
          </a:xfrm>
        </p:spPr>
        <p:txBody>
          <a:bodyPr/>
          <a:lstStyle/>
          <a:p>
            <a:pPr marL="609585" lvl="3" indent="-609585">
              <a:lnSpc>
                <a:spcPct val="90000"/>
              </a:lnSpc>
              <a:buClr>
                <a:srgbClr val="C00000"/>
              </a:buClr>
              <a:buBlip>
                <a:blip r:embed="rId2"/>
              </a:buBlip>
              <a:defRPr/>
            </a:pPr>
            <a:r>
              <a:rPr lang="en-GB" altLang="zh-CN" sz="2100" kern="1200" dirty="0" smtClean="0">
                <a:ea typeface="+mn-ea"/>
                <a:cs typeface="Arial" charset="0"/>
              </a:rPr>
              <a:t>Power </a:t>
            </a:r>
            <a:r>
              <a:rPr lang="en-GB" altLang="zh-CN" sz="2100" kern="1200" dirty="0">
                <a:ea typeface="+mn-ea"/>
                <a:cs typeface="Arial" charset="0"/>
              </a:rPr>
              <a:t>class definition package for FR2 UE</a:t>
            </a:r>
          </a:p>
          <a:p>
            <a:pPr lvl="1" latinLnBrk="0">
              <a:lnSpc>
                <a:spcPct val="90000"/>
              </a:lnSpc>
              <a:defRPr/>
            </a:pPr>
            <a:r>
              <a:rPr lang="en-GB" altLang="zh-CN" sz="1600" kern="1200" dirty="0">
                <a:ea typeface="+mn-ea"/>
                <a:cs typeface="Arial" charset="0"/>
              </a:rPr>
              <a:t>M</a:t>
            </a:r>
            <a:r>
              <a:rPr lang="en-GB" altLang="zh-CN" sz="1600" kern="1200" dirty="0" smtClean="0">
                <a:ea typeface="+mn-ea"/>
                <a:cs typeface="Arial" charset="0"/>
              </a:rPr>
              <a:t>inimum </a:t>
            </a:r>
            <a:r>
              <a:rPr lang="en-GB" altLang="zh-CN" sz="1600" kern="1200" dirty="0">
                <a:ea typeface="+mn-ea"/>
                <a:cs typeface="Arial" charset="0"/>
              </a:rPr>
              <a:t>peak EIRP-&gt; UL coverage for network link budget </a:t>
            </a:r>
            <a:endParaRPr lang="zh-CN" altLang="zh-CN" sz="1600" kern="1200" dirty="0">
              <a:ea typeface="+mn-ea"/>
              <a:cs typeface="Arial" charset="0"/>
            </a:endParaRPr>
          </a:p>
          <a:p>
            <a:pPr lvl="1" latinLnBrk="0">
              <a:lnSpc>
                <a:spcPct val="90000"/>
              </a:lnSpc>
              <a:defRPr/>
            </a:pPr>
            <a:r>
              <a:rPr lang="en-GB" altLang="zh-CN" sz="1600" kern="1200" dirty="0">
                <a:ea typeface="+mn-ea"/>
                <a:cs typeface="Arial" charset="0"/>
              </a:rPr>
              <a:t>M</a:t>
            </a:r>
            <a:r>
              <a:rPr lang="en-GB" altLang="zh-CN" sz="1600" kern="1200" dirty="0" smtClean="0">
                <a:ea typeface="+mn-ea"/>
                <a:cs typeface="Arial" charset="0"/>
              </a:rPr>
              <a:t>aximum </a:t>
            </a:r>
            <a:r>
              <a:rPr lang="en-GB" altLang="zh-CN" sz="1600" kern="1200" dirty="0">
                <a:ea typeface="+mn-ea"/>
                <a:cs typeface="Arial" charset="0"/>
              </a:rPr>
              <a:t>TRP</a:t>
            </a:r>
            <a:r>
              <a:rPr lang="en-US" altLang="zh-CN" sz="1600" kern="1200" dirty="0">
                <a:ea typeface="+mn-ea"/>
                <a:cs typeface="Arial" charset="0"/>
              </a:rPr>
              <a:t>-&gt;</a:t>
            </a:r>
            <a:r>
              <a:rPr lang="en-GB" altLang="zh-CN" sz="1600" kern="1200" dirty="0">
                <a:ea typeface="+mn-ea"/>
                <a:cs typeface="Arial" charset="0"/>
              </a:rPr>
              <a:t> UL interference restriction</a:t>
            </a:r>
          </a:p>
          <a:p>
            <a:pPr lvl="1" latinLnBrk="0">
              <a:lnSpc>
                <a:spcPct val="90000"/>
              </a:lnSpc>
              <a:defRPr/>
            </a:pPr>
            <a:r>
              <a:rPr lang="en-GB" altLang="zh-CN" sz="1600" kern="1200" dirty="0" smtClean="0">
                <a:ea typeface="+mn-ea"/>
                <a:cs typeface="Arial" charset="0"/>
              </a:rPr>
              <a:t>Maximum </a:t>
            </a:r>
            <a:r>
              <a:rPr lang="en-GB" altLang="zh-CN" sz="1600" kern="1200" dirty="0">
                <a:ea typeface="+mn-ea"/>
                <a:cs typeface="Arial" charset="0"/>
              </a:rPr>
              <a:t>EIRP-&gt; Regulatory requirement </a:t>
            </a:r>
            <a:endParaRPr lang="zh-CN" altLang="zh-CN" sz="1600" kern="1200" dirty="0">
              <a:ea typeface="+mn-ea"/>
              <a:cs typeface="Arial" charset="0"/>
            </a:endParaRPr>
          </a:p>
          <a:p>
            <a:pPr lvl="1" latinLnBrk="0">
              <a:lnSpc>
                <a:spcPct val="90000"/>
              </a:lnSpc>
              <a:defRPr/>
            </a:pPr>
            <a:r>
              <a:rPr lang="en-GB" altLang="zh-CN" sz="1600" kern="1200" dirty="0">
                <a:ea typeface="+mn-ea"/>
                <a:cs typeface="Arial" charset="0"/>
              </a:rPr>
              <a:t>EIRP at certain % of CDF-&gt; Spatial coverage </a:t>
            </a:r>
          </a:p>
          <a:p>
            <a:pPr>
              <a:lnSpc>
                <a:spcPct val="90000"/>
              </a:lnSpc>
              <a:defRPr/>
            </a:pPr>
            <a:r>
              <a:rPr lang="en-GB" altLang="zh-CN" sz="2100" kern="1200" dirty="0" smtClean="0">
                <a:ea typeface="+mn-ea"/>
                <a:cs typeface="Arial" charset="0"/>
              </a:rPr>
              <a:t>MPR, A-MPR and </a:t>
            </a:r>
            <a:r>
              <a:rPr lang="en-GB" altLang="zh-CN" sz="2100" kern="1200" dirty="0" err="1" smtClean="0">
                <a:ea typeface="+mn-ea"/>
                <a:cs typeface="Arial" charset="0"/>
              </a:rPr>
              <a:t>Pcmax</a:t>
            </a:r>
            <a:r>
              <a:rPr lang="en-GB" altLang="zh-CN" sz="2100" kern="1200" dirty="0" smtClean="0">
                <a:ea typeface="+mn-ea"/>
                <a:cs typeface="Arial" charset="0"/>
              </a:rPr>
              <a:t> are specified for each power class for FR2 UE</a:t>
            </a:r>
          </a:p>
          <a:p>
            <a:pPr>
              <a:lnSpc>
                <a:spcPct val="90000"/>
              </a:lnSpc>
              <a:defRPr/>
            </a:pPr>
            <a:r>
              <a:rPr lang="en-GB" altLang="zh-CN" sz="2100" kern="1200" dirty="0" smtClean="0">
                <a:cs typeface="Arial" charset="0"/>
              </a:rPr>
              <a:t>MPR, A-MPR and </a:t>
            </a:r>
            <a:r>
              <a:rPr lang="en-GB" altLang="zh-CN" sz="2100" kern="1200" dirty="0" err="1" smtClean="0">
                <a:cs typeface="Arial" charset="0"/>
              </a:rPr>
              <a:t>Pcmax</a:t>
            </a:r>
            <a:r>
              <a:rPr lang="en-GB" altLang="zh-CN" sz="2100" kern="1200" dirty="0" smtClean="0">
                <a:cs typeface="Arial" charset="0"/>
              </a:rPr>
              <a:t> are also specified for CA and UL-MIMO</a:t>
            </a:r>
            <a:endParaRPr lang="en-GB" altLang="zh-CN" sz="2100" kern="1200" dirty="0" smtClean="0">
              <a:ea typeface="+mn-ea"/>
              <a:cs typeface="Arial" charset="0"/>
            </a:endParaRPr>
          </a:p>
          <a:p>
            <a:pPr>
              <a:lnSpc>
                <a:spcPct val="90000"/>
              </a:lnSpc>
              <a:defRPr/>
            </a:pPr>
            <a:r>
              <a:rPr lang="en-GB" altLang="zh-CN" sz="2100" kern="1200" dirty="0" smtClean="0">
                <a:ea typeface="+mn-ea"/>
                <a:cs typeface="Arial" charset="0"/>
              </a:rPr>
              <a:t>Transmitter power including Power class, MPR, A-MPR and </a:t>
            </a:r>
            <a:r>
              <a:rPr lang="en-GB" altLang="zh-CN" sz="2100" kern="1200" dirty="0" err="1" smtClean="0">
                <a:ea typeface="+mn-ea"/>
                <a:cs typeface="Arial" charset="0"/>
              </a:rPr>
              <a:t>Pcmax</a:t>
            </a:r>
            <a:r>
              <a:rPr lang="en-GB" altLang="zh-CN" sz="2100" kern="1200" dirty="0" smtClean="0">
                <a:ea typeface="+mn-ea"/>
                <a:cs typeface="Arial" charset="0"/>
              </a:rPr>
              <a:t> are also defined for EN-DC UE</a:t>
            </a:r>
          </a:p>
        </p:txBody>
      </p:sp>
      <p:graphicFrame>
        <p:nvGraphicFramePr>
          <p:cNvPr id="9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4240664"/>
              </p:ext>
            </p:extLst>
          </p:nvPr>
        </p:nvGraphicFramePr>
        <p:xfrm>
          <a:off x="342221" y="3719349"/>
          <a:ext cx="11602129" cy="249970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8635"/>
                <a:gridCol w="848385"/>
                <a:gridCol w="943161"/>
                <a:gridCol w="1424173"/>
                <a:gridCol w="1414742"/>
                <a:gridCol w="738705"/>
                <a:gridCol w="676036"/>
                <a:gridCol w="641349"/>
                <a:gridCol w="763960"/>
                <a:gridCol w="3652983"/>
              </a:tblGrid>
              <a:tr h="357101"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effectLst/>
                        </a:rPr>
                        <a:t>PC#</a:t>
                      </a:r>
                      <a:endParaRPr lang="zh-CN" sz="14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Min Peak EIRP (</a:t>
                      </a:r>
                      <a:r>
                        <a:rPr lang="en-US" sz="1400" kern="1200" dirty="0" err="1">
                          <a:effectLst/>
                        </a:rPr>
                        <a:t>dBm</a:t>
                      </a:r>
                      <a:r>
                        <a:rPr lang="en-US" sz="1400" kern="1200" dirty="0">
                          <a:effectLst/>
                        </a:rPr>
                        <a:t>)</a:t>
                      </a:r>
                      <a:endParaRPr lang="zh-CN" sz="14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effectLst/>
                        </a:rPr>
                        <a:t>Spherical coverage</a:t>
                      </a:r>
                      <a:endParaRPr lang="zh-CN" sz="14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effectLst/>
                        </a:rPr>
                        <a:t>Max. EIRP </a:t>
                      </a:r>
                      <a:r>
                        <a:rPr lang="en-GB" sz="1400" kern="1200" dirty="0">
                          <a:effectLst/>
                        </a:rPr>
                        <a:t>(</a:t>
                      </a:r>
                      <a:r>
                        <a:rPr lang="en-GB" sz="1400" kern="1200" dirty="0" err="1">
                          <a:effectLst/>
                        </a:rPr>
                        <a:t>dBm</a:t>
                      </a:r>
                      <a:r>
                        <a:rPr lang="en-GB" sz="1400" kern="1200" dirty="0">
                          <a:effectLst/>
                        </a:rPr>
                        <a:t>)</a:t>
                      </a:r>
                      <a:endParaRPr lang="zh-CN" sz="14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effectLst/>
                        </a:rPr>
                        <a:t>Max. TRP </a:t>
                      </a:r>
                      <a:r>
                        <a:rPr lang="en-GB" sz="1400" kern="1200" dirty="0">
                          <a:effectLst/>
                        </a:rPr>
                        <a:t>(</a:t>
                      </a:r>
                      <a:r>
                        <a:rPr lang="en-GB" sz="1400" kern="1200" dirty="0" err="1">
                          <a:effectLst/>
                        </a:rPr>
                        <a:t>dBm</a:t>
                      </a:r>
                      <a:r>
                        <a:rPr lang="en-GB" sz="1400" kern="1200" dirty="0">
                          <a:effectLst/>
                        </a:rPr>
                        <a:t>)</a:t>
                      </a:r>
                      <a:endParaRPr lang="zh-CN" sz="14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effectLst/>
                        </a:rPr>
                        <a:t>UE type</a:t>
                      </a:r>
                      <a:endParaRPr lang="zh-CN" sz="14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57101"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endParaRPr lang="zh-CN" sz="14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zh-CN" sz="1400" kern="1200" dirty="0" smtClean="0">
                          <a:effectLst/>
                        </a:rPr>
                        <a:t>28GHz</a:t>
                      </a:r>
                      <a:endParaRPr lang="zh-CN" sz="1400" b="1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zh-CN" sz="1400" kern="1200" dirty="0" smtClean="0">
                          <a:effectLst/>
                        </a:rPr>
                        <a:t>39GHz</a:t>
                      </a:r>
                      <a:endParaRPr lang="zh-CN" sz="1400" b="1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zh-CN" sz="1400" kern="1200" dirty="0" smtClean="0">
                          <a:effectLst/>
                        </a:rPr>
                        <a:t>28GHz</a:t>
                      </a:r>
                      <a:endParaRPr lang="zh-CN" sz="1400" b="1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zh-CN" sz="1400" kern="1200" dirty="0" smtClean="0">
                          <a:effectLst/>
                        </a:rPr>
                        <a:t>39GHz</a:t>
                      </a:r>
                      <a:endParaRPr lang="zh-CN" sz="1400" b="1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zh-CN" sz="1400" kern="1200" dirty="0" smtClean="0">
                          <a:effectLst/>
                        </a:rPr>
                        <a:t>28GHz</a:t>
                      </a:r>
                      <a:endParaRPr lang="zh-CN" sz="1400" b="1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zh-CN" sz="1400" kern="1200" dirty="0" smtClean="0">
                          <a:effectLst/>
                        </a:rPr>
                        <a:t>39GHz</a:t>
                      </a:r>
                      <a:endParaRPr lang="zh-CN" sz="1400" b="1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zh-CN" sz="1400" kern="1200" dirty="0" smtClean="0">
                          <a:effectLst/>
                        </a:rPr>
                        <a:t>28GHz</a:t>
                      </a:r>
                      <a:endParaRPr lang="zh-CN" sz="1400" b="1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zh-CN" sz="1400" kern="1200" dirty="0" smtClean="0">
                          <a:effectLst/>
                        </a:rPr>
                        <a:t>39GHz</a:t>
                      </a:r>
                      <a:endParaRPr lang="zh-CN" sz="1400" b="1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endParaRPr lang="zh-CN" sz="12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57101"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effectLst/>
                        </a:rPr>
                        <a:t>1</a:t>
                      </a:r>
                      <a:endParaRPr lang="zh-CN" sz="14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zh-CN" sz="1400" kern="1200" dirty="0" smtClean="0">
                          <a:effectLst/>
                        </a:rPr>
                        <a:t>40.0</a:t>
                      </a:r>
                      <a:endParaRPr lang="zh-CN" sz="14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zh-CN" sz="1400" kern="1200" dirty="0" smtClean="0">
                          <a:effectLst/>
                        </a:rPr>
                        <a:t>38.0</a:t>
                      </a:r>
                      <a:endParaRPr lang="zh-CN" sz="14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zh-CN" sz="1400" kern="1200" dirty="0" smtClean="0">
                          <a:effectLst/>
                        </a:rPr>
                        <a:t>32.0dBm@85%</a:t>
                      </a:r>
                      <a:endParaRPr lang="zh-CN" sz="14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 smtClean="0">
                          <a:effectLst/>
                        </a:rPr>
                        <a:t>30.0dBm@85%</a:t>
                      </a:r>
                      <a:endParaRPr lang="zh-CN" altLang="zh-CN" sz="1400" kern="12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effectLst/>
                        </a:rPr>
                        <a:t>55</a:t>
                      </a:r>
                      <a:endParaRPr lang="zh-CN" sz="14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zh-CN" sz="1400" kern="1200" dirty="0" smtClean="0">
                          <a:effectLst/>
                        </a:rPr>
                        <a:t>55</a:t>
                      </a:r>
                      <a:endParaRPr lang="zh-CN" sz="14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effectLst/>
                        </a:rPr>
                        <a:t>35</a:t>
                      </a:r>
                      <a:endParaRPr lang="zh-CN" sz="14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zh-CN" sz="1400" kern="1200" dirty="0" smtClean="0">
                          <a:effectLst/>
                        </a:rPr>
                        <a:t>35</a:t>
                      </a:r>
                      <a:endParaRPr lang="zh-CN" sz="14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zh-CN" sz="1400" kern="1200" dirty="0" smtClean="0">
                          <a:effectLst/>
                        </a:rPr>
                        <a:t>Fixed Wireless</a:t>
                      </a:r>
                      <a:r>
                        <a:rPr lang="en-US" altLang="zh-CN" sz="1400" kern="1200" baseline="0" dirty="0" smtClean="0">
                          <a:effectLst/>
                        </a:rPr>
                        <a:t> Access (FWA)</a:t>
                      </a:r>
                      <a:r>
                        <a:rPr lang="en-US" altLang="zh-CN" sz="1400" kern="1200" dirty="0" smtClean="0">
                          <a:effectLst/>
                        </a:rPr>
                        <a:t> on fixed platform</a:t>
                      </a:r>
                      <a:endParaRPr lang="zh-CN" altLang="zh-CN" sz="14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57101"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sz="1400" kern="1200">
                          <a:effectLst/>
                        </a:rPr>
                        <a:t>2</a:t>
                      </a:r>
                      <a:endParaRPr lang="zh-CN" sz="1400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zh-CN" sz="1400" kern="1200" dirty="0" smtClean="0">
                          <a:effectLst/>
                        </a:rPr>
                        <a:t>29.0</a:t>
                      </a:r>
                      <a:endParaRPr lang="zh-CN" sz="14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zh-CN" sz="1400" kern="1200" dirty="0" smtClean="0">
                          <a:effectLst/>
                        </a:rPr>
                        <a:t>N/A</a:t>
                      </a:r>
                      <a:endParaRPr lang="zh-CN" sz="14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zh-CN" sz="1400" kern="1200" dirty="0" smtClean="0">
                          <a:effectLst/>
                        </a:rPr>
                        <a:t>18.0dBm@60%</a:t>
                      </a:r>
                      <a:endParaRPr lang="zh-CN" sz="14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zh-CN" sz="1400" kern="1200" dirty="0" smtClean="0">
                          <a:effectLst/>
                        </a:rPr>
                        <a:t>N/A</a:t>
                      </a:r>
                      <a:endParaRPr lang="zh-CN" sz="14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</a:rPr>
                        <a:t>43</a:t>
                      </a:r>
                      <a:endParaRPr lang="zh-CN" sz="14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zh-CN" sz="1400" kern="1200" dirty="0" smtClean="0">
                          <a:effectLst/>
                        </a:rPr>
                        <a:t>N/A</a:t>
                      </a:r>
                      <a:endParaRPr lang="zh-CN" sz="14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</a:rPr>
                        <a:t>23</a:t>
                      </a:r>
                      <a:endParaRPr lang="zh-CN" sz="14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zh-CN" sz="1400" kern="1200" dirty="0" smtClean="0">
                          <a:effectLst/>
                        </a:rPr>
                        <a:t>N/A</a:t>
                      </a:r>
                      <a:endParaRPr lang="zh-CN" sz="14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Vehicle mounted UE (fixed on moving platform)</a:t>
                      </a:r>
                      <a:endParaRPr lang="zh-CN" sz="14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57101"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sz="1400" kern="1200">
                          <a:effectLst/>
                        </a:rPr>
                        <a:t>3</a:t>
                      </a:r>
                      <a:endParaRPr lang="zh-CN" sz="1400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zh-CN" sz="1400" kern="1200" dirty="0" smtClean="0">
                          <a:effectLst/>
                        </a:rPr>
                        <a:t>22.4</a:t>
                      </a:r>
                      <a:endParaRPr lang="zh-CN" sz="14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zh-CN" sz="1400" kern="1200" dirty="0" smtClean="0">
                          <a:effectLst/>
                        </a:rPr>
                        <a:t>20.6</a:t>
                      </a:r>
                      <a:endParaRPr lang="zh-CN" sz="14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zh-CN" sz="1400" kern="1200" dirty="0" smtClean="0">
                          <a:effectLst/>
                        </a:rPr>
                        <a:t>11.5dBm@50%</a:t>
                      </a:r>
                      <a:endParaRPr lang="zh-CN" sz="14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 smtClean="0">
                          <a:effectLst/>
                        </a:rPr>
                        <a:t>8.0dBm@50%</a:t>
                      </a:r>
                      <a:endParaRPr lang="zh-CN" altLang="zh-CN" sz="1400" kern="12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</a:rPr>
                        <a:t>43</a:t>
                      </a:r>
                      <a:endParaRPr lang="zh-CN" sz="14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zh-CN" sz="1400" kern="1200" dirty="0" smtClean="0">
                          <a:effectLst/>
                        </a:rPr>
                        <a:t>43</a:t>
                      </a:r>
                      <a:endParaRPr lang="zh-CN" sz="14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</a:rPr>
                        <a:t>23</a:t>
                      </a:r>
                      <a:endParaRPr lang="zh-CN" sz="14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zh-CN" sz="1400" kern="1200" dirty="0" smtClean="0">
                          <a:effectLst/>
                        </a:rPr>
                        <a:t>23</a:t>
                      </a:r>
                      <a:endParaRPr lang="zh-CN" sz="14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zh-CN" sz="1400" kern="1200" baseline="0" dirty="0" smtClean="0">
                          <a:effectLst/>
                        </a:rPr>
                        <a:t>Handheld UE</a:t>
                      </a:r>
                      <a:endParaRPr lang="zh-CN" sz="14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57101"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sz="1400" kern="1200">
                          <a:effectLst/>
                        </a:rPr>
                        <a:t>4</a:t>
                      </a:r>
                      <a:endParaRPr lang="zh-CN" sz="1400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zh-CN" sz="1400" kern="1200" dirty="0" smtClean="0">
                          <a:effectLst/>
                        </a:rPr>
                        <a:t>34.0</a:t>
                      </a:r>
                      <a:endParaRPr lang="zh-CN" sz="14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zh-CN" sz="1400" kern="1200" dirty="0" smtClean="0">
                          <a:effectLst/>
                        </a:rPr>
                        <a:t>31.0</a:t>
                      </a:r>
                      <a:endParaRPr lang="zh-CN" sz="14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zh-CN" sz="1400" kern="1200" dirty="0" smtClean="0">
                          <a:effectLst/>
                        </a:rPr>
                        <a:t>25.0dBm@20%</a:t>
                      </a:r>
                      <a:endParaRPr lang="zh-CN" sz="14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zh-CN" sz="1400" kern="1200" dirty="0" smtClean="0">
                          <a:effectLst/>
                        </a:rPr>
                        <a:t>19.0dBm@20%</a:t>
                      </a:r>
                      <a:endParaRPr lang="zh-CN" sz="14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effectLst/>
                        </a:rPr>
                        <a:t>43</a:t>
                      </a:r>
                      <a:endParaRPr lang="zh-CN" sz="14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zh-CN" sz="1400" kern="1200" dirty="0" smtClean="0">
                          <a:effectLst/>
                        </a:rPr>
                        <a:t>43</a:t>
                      </a:r>
                      <a:endParaRPr lang="zh-CN" sz="14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effectLst/>
                        </a:rPr>
                        <a:t>23</a:t>
                      </a:r>
                      <a:endParaRPr lang="zh-CN" sz="14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zh-CN" sz="1400" kern="1200" dirty="0" smtClean="0">
                          <a:effectLst/>
                        </a:rPr>
                        <a:t>23</a:t>
                      </a:r>
                      <a:endParaRPr lang="zh-CN" sz="14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 smtClean="0">
                          <a:effectLst/>
                        </a:rPr>
                        <a:t>Higher power mobile UE</a:t>
                      </a:r>
                      <a:endParaRPr lang="zh-CN" altLang="zh-CN" sz="1400" kern="12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</a:endParaRPr>
                    </a:p>
                  </a:txBody>
                  <a:tcPr marL="68580" marR="68580" marT="0" marB="0" anchor="ctr"/>
                </a:tc>
              </a:tr>
              <a:tr h="357101">
                <a:tc gridSpan="10"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zh-CN" sz="1400" kern="12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Note:</a:t>
                      </a:r>
                      <a:r>
                        <a:rPr lang="en-US" altLang="zh-CN" sz="1400" kern="12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400" kern="12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spherical coverage requirements in this table are only applicable for UE which supports single band in FR2</a:t>
                      </a:r>
                      <a:endParaRPr lang="zh-CN" sz="14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endParaRPr lang="zh-CN" sz="14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endParaRPr lang="zh-CN" sz="14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endParaRPr lang="zh-CN" sz="14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endParaRPr lang="zh-CN" sz="14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endParaRPr lang="zh-CN" sz="14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endParaRPr lang="zh-CN" sz="14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endParaRPr lang="zh-CN" sz="14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endParaRPr lang="zh-CN" sz="14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400" kern="12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61466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>
            <a:spLocks noGrp="1"/>
          </p:cNvSpPr>
          <p:nvPr>
            <p:ph type="title"/>
          </p:nvPr>
        </p:nvSpPr>
        <p:spPr>
          <a:xfrm>
            <a:off x="342221" y="170161"/>
            <a:ext cx="10515600" cy="768731"/>
          </a:xfrm>
        </p:spPr>
        <p:txBody>
          <a:bodyPr>
            <a:noAutofit/>
          </a:bodyPr>
          <a:lstStyle/>
          <a:p>
            <a:pPr algn="l"/>
            <a:r>
              <a:rPr lang="en-US" altLang="ko-KR" dirty="0">
                <a:cs typeface="Arial" panose="020B0604020202020204" pitchFamily="34" charset="0"/>
              </a:rPr>
              <a:t>Output Power</a:t>
            </a:r>
            <a:r>
              <a:rPr lang="en-US" altLang="ko-KR" kern="0" dirty="0" smtClean="0">
                <a:cs typeface="Arial" panose="020B0604020202020204" pitchFamily="34" charset="0"/>
              </a:rPr>
              <a:t>| </a:t>
            </a:r>
            <a:r>
              <a:rPr lang="en-US" altLang="ko-KR" sz="3000" dirty="0">
                <a:cs typeface="Arial" panose="020B0604020202020204" pitchFamily="34" charset="0"/>
              </a:rPr>
              <a:t>BS</a:t>
            </a:r>
            <a:endParaRPr lang="en-US" sz="3000" dirty="0">
              <a:cs typeface="Arial" panose="020B0604020202020204" pitchFamily="34" charset="0"/>
            </a:endParaRPr>
          </a:p>
        </p:txBody>
      </p:sp>
      <p:graphicFrame>
        <p:nvGraphicFramePr>
          <p:cNvPr id="4" name="Content Placeholder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90637493"/>
              </p:ext>
            </p:extLst>
          </p:nvPr>
        </p:nvGraphicFramePr>
        <p:xfrm>
          <a:off x="267610" y="3621066"/>
          <a:ext cx="11258549" cy="227354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163535"/>
                <a:gridCol w="1436914"/>
                <a:gridCol w="3845380"/>
                <a:gridCol w="1967593"/>
                <a:gridCol w="1845127"/>
              </a:tblGrid>
              <a:tr h="573362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68580" marT="9525" marB="0"/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 smtClean="0">
                          <a:effectLst/>
                        </a:rPr>
                        <a:t>BS 1-C</a:t>
                      </a:r>
                      <a:endParaRPr lang="en-US" sz="2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/>
                </a:tc>
                <a:tc gridSpan="2"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 smtClean="0">
                          <a:effectLst/>
                        </a:rPr>
                        <a:t>BS 1-H</a:t>
                      </a:r>
                      <a:endParaRPr lang="en-US" sz="2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 smtClean="0">
                          <a:effectLst/>
                        </a:rPr>
                        <a:t>BS 1-O</a:t>
                      </a:r>
                      <a:endParaRPr lang="en-US" sz="2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68580" marT="9525" marB="0"/>
                </a:tc>
              </a:tr>
              <a:tr h="691898">
                <a:tc v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rated carrier output power per antenna connector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sum of rated carrier output power for all TAB connectors for a single carrier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rated carrier output power per TAB connector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Rated carrier TRP output power declared per RIB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68580" marT="9525" marB="0"/>
                </a:tc>
              </a:tr>
              <a:tr h="31024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Wide Area BS</a:t>
                      </a:r>
                      <a:endParaRPr lang="en-US" sz="2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68580" marT="9525" marB="0"/>
                </a:tc>
                <a:tc grid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upper 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limit for </a:t>
                      </a: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Wide Area Base Station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68580" marT="9525" marB="0"/>
                </a:tc>
              </a:tr>
              <a:tr h="37963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Medium Range BS</a:t>
                      </a:r>
                      <a:endParaRPr lang="en-US" sz="2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effectLst/>
                        </a:rPr>
                        <a:t>≤ 38 </a:t>
                      </a:r>
                      <a:r>
                        <a:rPr lang="en-GB" sz="1200" kern="1200" dirty="0" err="1">
                          <a:effectLst/>
                        </a:rPr>
                        <a:t>dBm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effectLst/>
                        </a:rPr>
                        <a:t>≤ 38 </a:t>
                      </a:r>
                      <a:r>
                        <a:rPr lang="en-GB" sz="1200" kern="1200" dirty="0" err="1">
                          <a:effectLst/>
                        </a:rPr>
                        <a:t>dBm</a:t>
                      </a:r>
                      <a:r>
                        <a:rPr lang="en-GB" sz="1200" kern="1200" dirty="0">
                          <a:effectLst/>
                        </a:rPr>
                        <a:t> +10log(</a:t>
                      </a:r>
                      <a:r>
                        <a:rPr lang="en-GB" sz="1200" kern="1200" dirty="0" err="1">
                          <a:effectLst/>
                        </a:rPr>
                        <a:t>N</a:t>
                      </a:r>
                      <a:r>
                        <a:rPr lang="en-GB" sz="600" kern="1200" dirty="0" err="1">
                          <a:effectLst/>
                        </a:rPr>
                        <a:t>TXU,counted</a:t>
                      </a:r>
                      <a:r>
                        <a:rPr lang="en-GB" sz="1200" kern="1200" dirty="0">
                          <a:effectLst/>
                        </a:rPr>
                        <a:t>)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effectLst/>
                        </a:rPr>
                        <a:t>≤ 38 </a:t>
                      </a:r>
                      <a:r>
                        <a:rPr lang="en-GB" sz="1200" kern="1200" dirty="0" err="1">
                          <a:effectLst/>
                        </a:rPr>
                        <a:t>dBm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effectLst/>
                        </a:rPr>
                        <a:t>≤ + 47 </a:t>
                      </a:r>
                      <a:r>
                        <a:rPr lang="en-GB" sz="1200" kern="1200" dirty="0" err="1">
                          <a:effectLst/>
                        </a:rPr>
                        <a:t>dBm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68580" marT="9525" marB="0"/>
                </a:tc>
              </a:tr>
              <a:tr h="27758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Local Area BS</a:t>
                      </a:r>
                      <a:endParaRPr lang="en-US" sz="2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effectLst/>
                        </a:rPr>
                        <a:t>≤ 24 </a:t>
                      </a:r>
                      <a:r>
                        <a:rPr lang="en-GB" sz="1200" kern="1200" dirty="0" err="1">
                          <a:effectLst/>
                        </a:rPr>
                        <a:t>dBm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effectLst/>
                        </a:rPr>
                        <a:t>≤ 24 </a:t>
                      </a:r>
                      <a:r>
                        <a:rPr lang="en-GB" sz="1200" kern="1200" dirty="0" err="1">
                          <a:effectLst/>
                        </a:rPr>
                        <a:t>dBm</a:t>
                      </a:r>
                      <a:r>
                        <a:rPr lang="en-GB" sz="1200" kern="1200" dirty="0">
                          <a:effectLst/>
                        </a:rPr>
                        <a:t> +10log(</a:t>
                      </a:r>
                      <a:r>
                        <a:rPr lang="en-GB" sz="1200" kern="1200" dirty="0" err="1">
                          <a:effectLst/>
                        </a:rPr>
                        <a:t>N</a:t>
                      </a:r>
                      <a:r>
                        <a:rPr lang="en-GB" sz="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TXU,counted</a:t>
                      </a:r>
                      <a:r>
                        <a:rPr lang="en-GB" sz="1200" kern="1200" dirty="0">
                          <a:effectLst/>
                        </a:rPr>
                        <a:t>)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effectLst/>
                        </a:rPr>
                        <a:t>≤ 24 </a:t>
                      </a:r>
                      <a:r>
                        <a:rPr lang="en-GB" sz="1200" kern="1200" dirty="0" err="1">
                          <a:effectLst/>
                        </a:rPr>
                        <a:t>dBm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effectLst/>
                        </a:rPr>
                        <a:t>≤ + 33 </a:t>
                      </a:r>
                      <a:r>
                        <a:rPr lang="en-GB" sz="1200" kern="1200" dirty="0" err="1">
                          <a:effectLst/>
                        </a:rPr>
                        <a:t>dBm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68580" marT="9525" marB="0"/>
                </a:tc>
              </a:tr>
            </a:tbl>
          </a:graphicData>
        </a:graphic>
      </p:graphicFrame>
      <p:sp>
        <p:nvSpPr>
          <p:cNvPr id="5" name="Content Placeholder 3"/>
          <p:cNvSpPr txBox="1">
            <a:spLocks/>
          </p:cNvSpPr>
          <p:nvPr/>
        </p:nvSpPr>
        <p:spPr bwMode="auto">
          <a:xfrm>
            <a:off x="342221" y="1224642"/>
            <a:ext cx="11183938" cy="1714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609585" lvl="3" indent="-609585">
              <a:lnSpc>
                <a:spcPct val="90000"/>
              </a:lnSpc>
              <a:buClr>
                <a:srgbClr val="C00000"/>
              </a:buClr>
              <a:buFont typeface="Arial" charset="0"/>
              <a:buBlip>
                <a:blip r:embed="rId2"/>
              </a:buBlip>
              <a:defRPr/>
            </a:pPr>
            <a:r>
              <a:rPr lang="en-US" altLang="zh-CN" sz="2100" kern="1200" dirty="0" smtClean="0">
                <a:ea typeface="+mn-ea"/>
                <a:cs typeface="Arial" charset="0"/>
              </a:rPr>
              <a:t>Output power is specified per BS class (Wide area, Medium Range, Local area) and per BS type (BS 1-C, BS 1-H and BS 1-O) </a:t>
            </a:r>
          </a:p>
          <a:p>
            <a:pPr marL="609585" lvl="3" indent="-609585">
              <a:lnSpc>
                <a:spcPct val="90000"/>
              </a:lnSpc>
              <a:buClr>
                <a:srgbClr val="C00000"/>
              </a:buClr>
              <a:buFont typeface="Arial" charset="0"/>
              <a:buBlip>
                <a:blip r:embed="rId2"/>
              </a:buBlip>
              <a:defRPr/>
            </a:pPr>
            <a:r>
              <a:rPr lang="en-US" altLang="zh-CN" sz="2100" kern="1200" dirty="0" smtClean="0">
                <a:ea typeface="+mn-ea"/>
                <a:cs typeface="Arial" charset="0"/>
              </a:rPr>
              <a:t>No upper limit is defined for </a:t>
            </a:r>
            <a:r>
              <a:rPr lang="en-US" altLang="zh-CN" sz="2100" dirty="0" smtClean="0"/>
              <a:t>Wide Area BS output power</a:t>
            </a:r>
          </a:p>
          <a:p>
            <a:pPr marL="609585" lvl="3" indent="-609585">
              <a:lnSpc>
                <a:spcPct val="90000"/>
              </a:lnSpc>
              <a:buClr>
                <a:srgbClr val="C00000"/>
              </a:buClr>
              <a:buBlip>
                <a:blip r:embed="rId2"/>
              </a:buBlip>
              <a:defRPr/>
            </a:pPr>
            <a:r>
              <a:rPr lang="en-GB" sz="2100" dirty="0" smtClean="0"/>
              <a:t>10log(</a:t>
            </a:r>
            <a:r>
              <a:rPr lang="en-GB" sz="2100" dirty="0" err="1" smtClean="0"/>
              <a:t>N</a:t>
            </a:r>
            <a:r>
              <a:rPr lang="en-GB" sz="1100" dirty="0" err="1" smtClean="0"/>
              <a:t>TXU,counted</a:t>
            </a:r>
            <a:r>
              <a:rPr lang="en-GB" sz="2100" dirty="0"/>
              <a:t>) </a:t>
            </a:r>
            <a:r>
              <a:rPr lang="en-US" altLang="zh-CN" sz="2100" dirty="0"/>
              <a:t>is used to </a:t>
            </a:r>
            <a:r>
              <a:rPr lang="en-US" altLang="zh-CN" sz="2100" kern="1200" dirty="0" smtClean="0">
                <a:ea typeface="+mn-ea"/>
                <a:cs typeface="Arial" charset="0"/>
              </a:rPr>
              <a:t>derive rated carrier </a:t>
            </a:r>
            <a:r>
              <a:rPr lang="en-US" altLang="zh-CN" sz="2100" dirty="0" smtClean="0"/>
              <a:t>output power </a:t>
            </a:r>
            <a:r>
              <a:rPr lang="en-US" altLang="zh-CN" sz="2100" kern="1200" dirty="0" smtClean="0">
                <a:ea typeface="+mn-ea"/>
                <a:cs typeface="Arial" charset="0"/>
              </a:rPr>
              <a:t>from output power per TAB connector for BS 1-H</a:t>
            </a:r>
          </a:p>
          <a:p>
            <a:pPr marL="609585" lvl="3" indent="-609585">
              <a:lnSpc>
                <a:spcPct val="90000"/>
              </a:lnSpc>
              <a:buClr>
                <a:srgbClr val="C00000"/>
              </a:buClr>
              <a:buBlip>
                <a:blip r:embed="rId2"/>
              </a:buBlip>
              <a:defRPr/>
            </a:pPr>
            <a:r>
              <a:rPr lang="en-US" altLang="zh-CN" sz="2100" dirty="0" smtClean="0"/>
              <a:t>No upper limits for output power is specified for BS type 2-O in Rel-15</a:t>
            </a:r>
            <a:endParaRPr lang="en-US" altLang="zh-CN" sz="2100" kern="1200" dirty="0" smtClean="0"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30741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 bwMode="auto">
          <a:xfrm>
            <a:off x="342221" y="0"/>
            <a:ext cx="1007540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ko-KR" kern="0" dirty="0" smtClean="0">
                <a:cs typeface="Arial" panose="020B0604020202020204" pitchFamily="34" charset="0"/>
              </a:rPr>
              <a:t>Unwanted emission| </a:t>
            </a:r>
            <a:r>
              <a:rPr lang="en-US" altLang="ko-KR" sz="3000" kern="0" dirty="0" smtClean="0">
                <a:cs typeface="Arial" panose="020B0604020202020204" pitchFamily="34" charset="0"/>
              </a:rPr>
              <a:t>UE output RF spectrum emission</a:t>
            </a:r>
            <a:endParaRPr lang="en-US" sz="3000" kern="0" dirty="0">
              <a:cs typeface="Arial" panose="020B0604020202020204" pitchFamily="34" charset="0"/>
            </a:endParaRPr>
          </a:p>
        </p:txBody>
      </p:sp>
      <p:sp>
        <p:nvSpPr>
          <p:cNvPr id="8" name="Content Placeholder 3"/>
          <p:cNvSpPr>
            <a:spLocks noGrp="1"/>
          </p:cNvSpPr>
          <p:nvPr>
            <p:ph idx="1"/>
          </p:nvPr>
        </p:nvSpPr>
        <p:spPr>
          <a:xfrm>
            <a:off x="342220" y="1020536"/>
            <a:ext cx="11626623" cy="1992085"/>
          </a:xfrm>
        </p:spPr>
        <p:txBody>
          <a:bodyPr/>
          <a:lstStyle/>
          <a:p>
            <a:pPr marL="609585" lvl="3" indent="-609585">
              <a:lnSpc>
                <a:spcPct val="90000"/>
              </a:lnSpc>
              <a:buClr>
                <a:srgbClr val="C00000"/>
              </a:buClr>
              <a:buBlip>
                <a:blip r:embed="rId2"/>
              </a:buBlip>
              <a:defRPr/>
            </a:pPr>
            <a:r>
              <a:rPr lang="en-GB" altLang="zh-CN" sz="2000" kern="1200" dirty="0" smtClean="0">
                <a:ea typeface="+mn-ea"/>
                <a:cs typeface="Arial" charset="0"/>
              </a:rPr>
              <a:t>UE output RF spectrum emission consists of 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zh-CN" sz="1600" b="1" u="sng" kern="1200" dirty="0">
                <a:ea typeface="+mn-ea"/>
                <a:cs typeface="Arial" charset="0"/>
              </a:rPr>
              <a:t>Out-of-band (OOB) emission</a:t>
            </a:r>
            <a:r>
              <a:rPr lang="en-GB" altLang="zh-CN" sz="1600" kern="1200" dirty="0">
                <a:ea typeface="+mn-ea"/>
                <a:cs typeface="Arial" charset="0"/>
              </a:rPr>
              <a:t>: </a:t>
            </a:r>
            <a:r>
              <a:rPr lang="en-GB" sz="1600" kern="1200" dirty="0">
                <a:ea typeface="+mn-ea"/>
                <a:cs typeface="Arial" charset="0"/>
              </a:rPr>
              <a:t>unwanted emissions immediately outside the assigned channel </a:t>
            </a:r>
            <a:r>
              <a:rPr lang="en-GB" sz="1600" kern="1200" dirty="0" smtClean="0">
                <a:ea typeface="+mn-ea"/>
                <a:cs typeface="Arial" charset="0"/>
              </a:rPr>
              <a:t>bandwidth </a:t>
            </a:r>
            <a:r>
              <a:rPr lang="en-GB" sz="1600" dirty="0"/>
              <a:t>resulting from the modulation process and non-linearity in the </a:t>
            </a:r>
            <a:r>
              <a:rPr lang="en-GB" sz="1600" dirty="0" smtClean="0"/>
              <a:t>transmitter. OOB emission is specified in terms of </a:t>
            </a:r>
            <a:r>
              <a:rPr lang="en-GB" sz="1600" kern="1200" dirty="0" smtClean="0">
                <a:ea typeface="+mn-ea"/>
                <a:cs typeface="Arial" charset="0"/>
              </a:rPr>
              <a:t> </a:t>
            </a:r>
            <a:r>
              <a:rPr lang="en-GB" altLang="zh-CN" sz="1600" kern="1200" dirty="0" smtClean="0">
                <a:ea typeface="+mn-ea"/>
                <a:cs typeface="Arial" charset="0"/>
              </a:rPr>
              <a:t> </a:t>
            </a:r>
            <a:endParaRPr lang="en-GB" altLang="zh-CN" sz="1600" kern="1200" dirty="0">
              <a:ea typeface="+mn-ea"/>
              <a:cs typeface="Arial" charset="0"/>
            </a:endParaRPr>
          </a:p>
          <a:p>
            <a:pPr lvl="2">
              <a:lnSpc>
                <a:spcPct val="90000"/>
              </a:lnSpc>
              <a:defRPr/>
            </a:pPr>
            <a:r>
              <a:rPr lang="en-GB" altLang="zh-CN" sz="1400" b="1" u="sng" kern="1200" dirty="0" smtClean="0">
                <a:ea typeface="+mn-ea"/>
                <a:cs typeface="Arial" charset="0"/>
              </a:rPr>
              <a:t>Spectrum Emission Mask </a:t>
            </a:r>
            <a:r>
              <a:rPr lang="en-GB" altLang="zh-CN" sz="1400" kern="1200" dirty="0" smtClean="0">
                <a:ea typeface="+mn-ea"/>
                <a:cs typeface="Arial" charset="0"/>
              </a:rPr>
              <a:t>(SEM)</a:t>
            </a:r>
          </a:p>
          <a:p>
            <a:pPr lvl="3">
              <a:lnSpc>
                <a:spcPct val="90000"/>
              </a:lnSpc>
              <a:defRPr/>
            </a:pPr>
            <a:r>
              <a:rPr lang="en-GB" altLang="zh-CN" sz="1600" dirty="0"/>
              <a:t>S</a:t>
            </a:r>
            <a:r>
              <a:rPr lang="en-GB" altLang="zh-CN" sz="1600" dirty="0" smtClean="0"/>
              <a:t>tarting </a:t>
            </a:r>
            <a:r>
              <a:rPr lang="en-GB" altLang="zh-CN" sz="1600" dirty="0"/>
              <a:t>from each edge of the assigned NR channel bandwidth to </a:t>
            </a:r>
            <a:r>
              <a:rPr lang="en-GB" altLang="zh-CN" sz="1600" dirty="0">
                <a:sym typeface="Symbol"/>
              </a:rPr>
              <a:t></a:t>
            </a:r>
            <a:r>
              <a:rPr lang="en-GB" altLang="zh-CN" sz="1600" dirty="0"/>
              <a:t>(</a:t>
            </a:r>
            <a:r>
              <a:rPr lang="en-GB" altLang="zh-CN" sz="1600" dirty="0" err="1"/>
              <a:t>BWchannel</a:t>
            </a:r>
            <a:r>
              <a:rPr lang="en-GB" altLang="zh-CN" sz="1600" dirty="0"/>
              <a:t> +5MHz</a:t>
            </a:r>
            <a:r>
              <a:rPr lang="en-GB" altLang="zh-CN" sz="1600" dirty="0" smtClean="0"/>
              <a:t>) for FR1</a:t>
            </a:r>
          </a:p>
          <a:p>
            <a:pPr lvl="3">
              <a:lnSpc>
                <a:spcPct val="90000"/>
              </a:lnSpc>
              <a:defRPr/>
            </a:pPr>
            <a:r>
              <a:rPr lang="en-GB" altLang="zh-CN" sz="1600" dirty="0"/>
              <a:t>Starting from each edge of the assigned NR channel bandwidth to </a:t>
            </a:r>
            <a:r>
              <a:rPr lang="en-GB" altLang="zh-CN" sz="1600" dirty="0" smtClean="0">
                <a:sym typeface="Symbol"/>
              </a:rPr>
              <a:t>2* </a:t>
            </a:r>
            <a:r>
              <a:rPr lang="en-GB" altLang="zh-CN" sz="1600" dirty="0" err="1" smtClean="0"/>
              <a:t>BWchannel</a:t>
            </a:r>
            <a:r>
              <a:rPr lang="en-GB" altLang="zh-CN" sz="1600" dirty="0" smtClean="0"/>
              <a:t> for FR2</a:t>
            </a:r>
            <a:endParaRPr lang="en-GB" altLang="zh-CN" sz="1600" dirty="0"/>
          </a:p>
          <a:p>
            <a:pPr lvl="2">
              <a:lnSpc>
                <a:spcPct val="90000"/>
              </a:lnSpc>
              <a:defRPr/>
            </a:pPr>
            <a:r>
              <a:rPr lang="en-GB" altLang="zh-CN" sz="1400" b="1" u="sng" kern="1200" dirty="0" smtClean="0">
                <a:ea typeface="+mn-ea"/>
                <a:cs typeface="Arial" charset="0"/>
              </a:rPr>
              <a:t>Adjacent Channel Leakage Ratio </a:t>
            </a:r>
            <a:r>
              <a:rPr lang="en-GB" altLang="zh-CN" sz="1400" kern="1200" dirty="0" smtClean="0">
                <a:ea typeface="+mn-ea"/>
                <a:cs typeface="Arial" charset="0"/>
              </a:rPr>
              <a:t>(ACLR)</a:t>
            </a:r>
          </a:p>
          <a:p>
            <a:pPr lvl="3">
              <a:lnSpc>
                <a:spcPct val="90000"/>
              </a:lnSpc>
              <a:defRPr/>
            </a:pPr>
            <a:r>
              <a:rPr lang="en-GB" sz="1400" dirty="0" smtClean="0"/>
              <a:t>NR ACLR and UTRA ACLR for FR1 </a:t>
            </a:r>
          </a:p>
          <a:p>
            <a:pPr lvl="3">
              <a:lnSpc>
                <a:spcPct val="90000"/>
              </a:lnSpc>
              <a:defRPr/>
            </a:pPr>
            <a:r>
              <a:rPr lang="en-GB" altLang="zh-CN" sz="1400" kern="1200" dirty="0" smtClean="0">
                <a:ea typeface="+mn-ea"/>
                <a:cs typeface="Arial" charset="0"/>
              </a:rPr>
              <a:t>NR ACLR for FR2</a:t>
            </a:r>
            <a:endParaRPr lang="en-GB" altLang="zh-CN" sz="1400" kern="1200" dirty="0">
              <a:ea typeface="+mn-ea"/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zh-CN" sz="1600" b="1" u="sng" kern="1200" dirty="0">
                <a:ea typeface="+mn-ea"/>
                <a:cs typeface="Arial" charset="0"/>
              </a:rPr>
              <a:t>Spurious emission </a:t>
            </a:r>
            <a:r>
              <a:rPr lang="en-GB" sz="1600" dirty="0" smtClean="0"/>
              <a:t>:caused </a:t>
            </a:r>
            <a:r>
              <a:rPr lang="en-GB" sz="1600" dirty="0"/>
              <a:t>by unwanted transmitter effects such as harmonics emission, parasitic emissions, intermodulation products and frequency conversion </a:t>
            </a:r>
            <a:r>
              <a:rPr lang="en-GB" sz="1600" dirty="0" smtClean="0"/>
              <a:t>products</a:t>
            </a:r>
          </a:p>
          <a:p>
            <a:pPr lvl="2">
              <a:lnSpc>
                <a:spcPct val="90000"/>
              </a:lnSpc>
              <a:defRPr/>
            </a:pPr>
            <a:r>
              <a:rPr lang="en-GB" altLang="zh-CN" sz="1400" kern="1200" dirty="0">
                <a:ea typeface="+mn-ea"/>
                <a:cs typeface="Arial" charset="0"/>
              </a:rPr>
              <a:t>Frequency range up to 5</a:t>
            </a:r>
            <a:r>
              <a:rPr lang="en-GB" altLang="zh-CN" sz="1050" kern="1200" dirty="0">
                <a:ea typeface="+mn-ea"/>
                <a:cs typeface="Arial" charset="0"/>
              </a:rPr>
              <a:t>th</a:t>
            </a:r>
            <a:r>
              <a:rPr lang="en-GB" altLang="zh-CN" sz="1400" kern="1200" dirty="0">
                <a:ea typeface="+mn-ea"/>
                <a:cs typeface="Arial" charset="0"/>
              </a:rPr>
              <a:t> harmonic or </a:t>
            </a:r>
            <a:r>
              <a:rPr lang="en-GB" altLang="zh-CN" sz="1400" kern="1200" dirty="0" smtClean="0">
                <a:ea typeface="+mn-ea"/>
                <a:cs typeface="Arial" charset="0"/>
              </a:rPr>
              <a:t>26GHz for FR1 </a:t>
            </a:r>
          </a:p>
          <a:p>
            <a:pPr lvl="2">
              <a:lnSpc>
                <a:spcPct val="90000"/>
              </a:lnSpc>
              <a:defRPr/>
            </a:pPr>
            <a:r>
              <a:rPr lang="en-GB" altLang="zh-CN" sz="1400" kern="1200" dirty="0">
                <a:ea typeface="+mn-ea"/>
                <a:cs typeface="Arial" charset="0"/>
              </a:rPr>
              <a:t>Frequency </a:t>
            </a:r>
            <a:r>
              <a:rPr lang="en-GB" altLang="zh-CN" sz="1400" kern="1200" dirty="0" smtClean="0">
                <a:ea typeface="+mn-ea"/>
                <a:cs typeface="Arial" charset="0"/>
              </a:rPr>
              <a:t>range </a:t>
            </a:r>
            <a:r>
              <a:rPr lang="en-GB" altLang="zh-CN" sz="1400" kern="1200" dirty="0">
                <a:ea typeface="+mn-ea"/>
                <a:cs typeface="Arial" charset="0"/>
              </a:rPr>
              <a:t>up to </a:t>
            </a:r>
            <a:r>
              <a:rPr lang="en-GB" altLang="zh-CN" sz="1400" kern="1200" dirty="0" smtClean="0">
                <a:ea typeface="+mn-ea"/>
                <a:cs typeface="Arial" charset="0"/>
              </a:rPr>
              <a:t>2</a:t>
            </a:r>
            <a:r>
              <a:rPr lang="en-GB" altLang="zh-CN" sz="1100" kern="1200" dirty="0" smtClean="0">
                <a:ea typeface="+mn-ea"/>
                <a:cs typeface="Arial" charset="0"/>
              </a:rPr>
              <a:t>nd</a:t>
            </a:r>
            <a:r>
              <a:rPr lang="en-GB" altLang="zh-CN" sz="1400" kern="1200" dirty="0" smtClean="0">
                <a:ea typeface="+mn-ea"/>
                <a:cs typeface="Arial" charset="0"/>
              </a:rPr>
              <a:t> </a:t>
            </a:r>
            <a:r>
              <a:rPr lang="en-GB" altLang="zh-CN" sz="1400" kern="1200" dirty="0">
                <a:ea typeface="+mn-ea"/>
                <a:cs typeface="Arial" charset="0"/>
              </a:rPr>
              <a:t>harmonic range of UL operating </a:t>
            </a:r>
            <a:r>
              <a:rPr lang="en-GB" altLang="zh-CN" sz="1400" kern="1200" dirty="0" smtClean="0">
                <a:ea typeface="+mn-ea"/>
                <a:cs typeface="Arial" charset="0"/>
              </a:rPr>
              <a:t>band for FR2</a:t>
            </a:r>
            <a:endParaRPr lang="en-GB" altLang="zh-CN" sz="1400" kern="1200" dirty="0">
              <a:ea typeface="+mn-ea"/>
              <a:cs typeface="Arial" charset="0"/>
            </a:endParaRPr>
          </a:p>
          <a:p>
            <a:pPr lvl="2">
              <a:lnSpc>
                <a:spcPct val="90000"/>
              </a:lnSpc>
              <a:defRPr/>
            </a:pPr>
            <a:endParaRPr lang="en-GB" altLang="zh-CN" sz="1400" kern="1200" dirty="0">
              <a:ea typeface="+mn-ea"/>
              <a:cs typeface="Arial" charset="0"/>
            </a:endParaRPr>
          </a:p>
          <a:p>
            <a:pPr lvl="2">
              <a:lnSpc>
                <a:spcPct val="90000"/>
              </a:lnSpc>
              <a:defRPr/>
            </a:pPr>
            <a:endParaRPr lang="en-GB" altLang="zh-CN" sz="1100" kern="1200" dirty="0">
              <a:ea typeface="+mn-ea"/>
              <a:cs typeface="Arial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18" y="4637317"/>
            <a:ext cx="5575531" cy="121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5436" y="4637317"/>
            <a:ext cx="6166303" cy="1313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045145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le 1"/>
          <p:cNvSpPr txBox="1">
            <a:spLocks/>
          </p:cNvSpPr>
          <p:nvPr/>
        </p:nvSpPr>
        <p:spPr bwMode="auto">
          <a:xfrm>
            <a:off x="244927" y="106135"/>
            <a:ext cx="1162662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ko-KR" kern="0" dirty="0" smtClean="0">
                <a:cs typeface="Arial" panose="020B0604020202020204" pitchFamily="34" charset="0"/>
              </a:rPr>
              <a:t>Unwanted emission| </a:t>
            </a:r>
            <a:r>
              <a:rPr lang="en-US" altLang="ko-KR" sz="3000" kern="0" dirty="0">
                <a:cs typeface="Arial" panose="020B0604020202020204" pitchFamily="34" charset="0"/>
              </a:rPr>
              <a:t>UE OOB </a:t>
            </a:r>
            <a:r>
              <a:rPr lang="en-US" altLang="ko-KR" sz="3000" kern="0" dirty="0" smtClean="0">
                <a:cs typeface="Arial" panose="020B0604020202020204" pitchFamily="34" charset="0"/>
              </a:rPr>
              <a:t>emission </a:t>
            </a:r>
            <a:endParaRPr lang="en-US" sz="3000" kern="0" dirty="0">
              <a:cs typeface="Arial" panose="020B0604020202020204" pitchFamily="34" charset="0"/>
            </a:endParaRPr>
          </a:p>
        </p:txBody>
      </p:sp>
      <p:sp>
        <p:nvSpPr>
          <p:cNvPr id="37" name="모서리가 둥근 직사각형 58"/>
          <p:cNvSpPr/>
          <p:nvPr/>
        </p:nvSpPr>
        <p:spPr>
          <a:xfrm>
            <a:off x="277585" y="1504095"/>
            <a:ext cx="5510893" cy="4708926"/>
          </a:xfrm>
          <a:prstGeom prst="roundRect">
            <a:avLst>
              <a:gd name="adj" fmla="val 3509"/>
            </a:avLst>
          </a:prstGeom>
          <a:noFill/>
          <a:ln w="19050" cap="rnd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38" name="모서리가 둥근 직사각형 58"/>
          <p:cNvSpPr/>
          <p:nvPr/>
        </p:nvSpPr>
        <p:spPr>
          <a:xfrm>
            <a:off x="6024903" y="1504095"/>
            <a:ext cx="5510893" cy="4708926"/>
          </a:xfrm>
          <a:prstGeom prst="roundRect">
            <a:avLst>
              <a:gd name="adj" fmla="val 3509"/>
            </a:avLst>
          </a:prstGeom>
          <a:noFill/>
          <a:ln w="19050" cap="rnd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pic>
        <p:nvPicPr>
          <p:cNvPr id="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041753"/>
            <a:ext cx="4457700" cy="1888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1215" y="3930609"/>
            <a:ext cx="3438998" cy="228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7695" y="2334605"/>
            <a:ext cx="4585308" cy="1894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06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7144" y="4471363"/>
            <a:ext cx="4190972" cy="1741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2065562" y="1583491"/>
            <a:ext cx="21390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+mn-lt"/>
              </a:rPr>
              <a:t>FR1 OOB Emission  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7726983" y="1775382"/>
            <a:ext cx="21067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+mn-lt"/>
              </a:rPr>
              <a:t>FR2 </a:t>
            </a:r>
            <a:r>
              <a:rPr lang="en-US" sz="2000" dirty="0">
                <a:latin typeface="+mn-lt"/>
              </a:rPr>
              <a:t>OOB Emission  </a:t>
            </a:r>
          </a:p>
        </p:txBody>
      </p:sp>
    </p:spTree>
    <p:extLst>
      <p:ext uri="{BB962C8B-B14F-4D97-AF65-F5344CB8AC3E}">
        <p14:creationId xmlns:p14="http://schemas.microsoft.com/office/powerpoint/2010/main" val="384707618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le 1"/>
          <p:cNvSpPr txBox="1">
            <a:spLocks/>
          </p:cNvSpPr>
          <p:nvPr/>
        </p:nvSpPr>
        <p:spPr bwMode="auto">
          <a:xfrm>
            <a:off x="244927" y="106135"/>
            <a:ext cx="1162662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ko-KR" kern="0" dirty="0" smtClean="0">
                <a:cs typeface="Arial" panose="020B0604020202020204" pitchFamily="34" charset="0"/>
              </a:rPr>
              <a:t>Unwanted emission| </a:t>
            </a:r>
            <a:r>
              <a:rPr lang="en-US" altLang="ko-KR" sz="3000" kern="0" dirty="0" smtClean="0">
                <a:cs typeface="Arial" panose="020B0604020202020204" pitchFamily="34" charset="0"/>
              </a:rPr>
              <a:t>BS unwanted emissions</a:t>
            </a:r>
            <a:endParaRPr lang="en-US" sz="3000" kern="0" dirty="0">
              <a:cs typeface="Arial" panose="020B0604020202020204" pitchFamily="34" charset="0"/>
            </a:endParaRPr>
          </a:p>
        </p:txBody>
      </p:sp>
      <p:sp>
        <p:nvSpPr>
          <p:cNvPr id="11" name="Content Placeholder 3"/>
          <p:cNvSpPr>
            <a:spLocks noGrp="1"/>
          </p:cNvSpPr>
          <p:nvPr>
            <p:ph idx="1"/>
          </p:nvPr>
        </p:nvSpPr>
        <p:spPr>
          <a:xfrm>
            <a:off x="342221" y="1143000"/>
            <a:ext cx="11561308" cy="3744912"/>
          </a:xfrm>
        </p:spPr>
        <p:txBody>
          <a:bodyPr/>
          <a:lstStyle/>
          <a:p>
            <a:pPr marL="609585" lvl="3" indent="-609585">
              <a:lnSpc>
                <a:spcPct val="90000"/>
              </a:lnSpc>
              <a:buClr>
                <a:srgbClr val="C00000"/>
              </a:buClr>
              <a:buBlip>
                <a:blip r:embed="rId2"/>
              </a:buBlip>
              <a:defRPr/>
            </a:pPr>
            <a:r>
              <a:rPr lang="en-GB" altLang="zh-CN" sz="2300" kern="1200" dirty="0">
                <a:ea typeface="+mn-ea"/>
                <a:cs typeface="Arial" charset="0"/>
              </a:rPr>
              <a:t>Basic limit and scaling </a:t>
            </a:r>
          </a:p>
          <a:p>
            <a:pPr lvl="1">
              <a:lnSpc>
                <a:spcPct val="90000"/>
              </a:lnSpc>
              <a:defRPr/>
            </a:pPr>
            <a:r>
              <a:rPr lang="en-GB" sz="1400" kern="1200" dirty="0">
                <a:cs typeface="Arial" charset="0"/>
              </a:rPr>
              <a:t>Basic limit is applied for each antenna connector as  emission requirements for BS 1-C </a:t>
            </a:r>
          </a:p>
          <a:p>
            <a:pPr lvl="1">
              <a:lnSpc>
                <a:spcPct val="90000"/>
              </a:lnSpc>
              <a:defRPr/>
            </a:pPr>
            <a:r>
              <a:rPr lang="en-GB" sz="1400" kern="1200" dirty="0" smtClean="0">
                <a:cs typeface="Arial" charset="0"/>
              </a:rPr>
              <a:t>Emission </a:t>
            </a:r>
            <a:r>
              <a:rPr lang="en-GB" sz="1400" kern="1200" dirty="0">
                <a:cs typeface="Arial" charset="0"/>
              </a:rPr>
              <a:t>requirements </a:t>
            </a:r>
            <a:r>
              <a:rPr lang="en-GB" sz="1400" kern="1200" dirty="0" smtClean="0">
                <a:cs typeface="Arial" charset="0"/>
              </a:rPr>
              <a:t>are </a:t>
            </a:r>
            <a:r>
              <a:rPr lang="en-GB" sz="1400" kern="1200" dirty="0">
                <a:cs typeface="Arial" charset="0"/>
              </a:rPr>
              <a:t>scaled by 10log10(</a:t>
            </a:r>
            <a:r>
              <a:rPr lang="en-GB" sz="1400" kern="1200" dirty="0" err="1">
                <a:cs typeface="Arial" charset="0"/>
              </a:rPr>
              <a:t>N</a:t>
            </a:r>
            <a:r>
              <a:rPr lang="en-GB" sz="900" kern="1200" dirty="0" err="1">
                <a:cs typeface="Arial" charset="0"/>
              </a:rPr>
              <a:t>TXU,countedpercell</a:t>
            </a:r>
            <a:r>
              <a:rPr lang="en-GB" sz="1400" kern="1200" dirty="0">
                <a:cs typeface="Arial" charset="0"/>
              </a:rPr>
              <a:t>) for 1-H and 9dB for </a:t>
            </a:r>
            <a:r>
              <a:rPr lang="en-GB" sz="1400" kern="1200" dirty="0" smtClean="0">
                <a:cs typeface="Arial" charset="0"/>
              </a:rPr>
              <a:t>1-O except co-location requirements</a:t>
            </a:r>
          </a:p>
          <a:p>
            <a:pPr lvl="1">
              <a:lnSpc>
                <a:spcPct val="90000"/>
              </a:lnSpc>
              <a:defRPr/>
            </a:pPr>
            <a:r>
              <a:rPr lang="en-GB" sz="1400" kern="1200" dirty="0" smtClean="0">
                <a:cs typeface="Arial" charset="0"/>
              </a:rPr>
              <a:t>No scaling is applied for FR2</a:t>
            </a:r>
          </a:p>
          <a:p>
            <a:pPr>
              <a:lnSpc>
                <a:spcPct val="90000"/>
              </a:lnSpc>
              <a:defRPr/>
            </a:pPr>
            <a:r>
              <a:rPr lang="en-GB" altLang="zh-CN" sz="2300" kern="1200" dirty="0" smtClean="0">
                <a:cs typeface="Arial" charset="0"/>
              </a:rPr>
              <a:t>BS unwanted emission consists </a:t>
            </a:r>
            <a:r>
              <a:rPr lang="en-GB" altLang="zh-CN" sz="2300" kern="1200" dirty="0">
                <a:cs typeface="Arial" charset="0"/>
              </a:rPr>
              <a:t>of 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zh-CN" sz="1400" b="1" u="sng" kern="1200" dirty="0" smtClean="0">
                <a:cs typeface="Arial" charset="0"/>
              </a:rPr>
              <a:t>Out-of-band </a:t>
            </a:r>
            <a:r>
              <a:rPr lang="en-GB" altLang="zh-CN" sz="1400" b="1" u="sng" kern="1200" dirty="0">
                <a:cs typeface="Arial" charset="0"/>
              </a:rPr>
              <a:t>(OOB) emission</a:t>
            </a:r>
            <a:r>
              <a:rPr lang="en-GB" altLang="zh-CN" sz="1400" kern="1200" dirty="0">
                <a:cs typeface="Arial" charset="0"/>
              </a:rPr>
              <a:t>: </a:t>
            </a:r>
            <a:endParaRPr lang="en-GB" altLang="zh-CN" sz="1400" kern="1200" dirty="0" smtClean="0">
              <a:cs typeface="Arial" charset="0"/>
            </a:endParaRPr>
          </a:p>
          <a:p>
            <a:pPr lvl="2">
              <a:lnSpc>
                <a:spcPct val="90000"/>
              </a:lnSpc>
              <a:defRPr/>
            </a:pPr>
            <a:r>
              <a:rPr lang="en-GB" sz="1200" b="1" u="sng" kern="1200" dirty="0">
                <a:cs typeface="Arial" charset="0"/>
              </a:rPr>
              <a:t>O</a:t>
            </a:r>
            <a:r>
              <a:rPr lang="en-GB" sz="1200" b="1" u="sng" kern="1200" dirty="0" smtClean="0">
                <a:cs typeface="Arial" charset="0"/>
              </a:rPr>
              <a:t>perating </a:t>
            </a:r>
            <a:r>
              <a:rPr lang="en-GB" sz="1200" b="1" u="sng" kern="1200" dirty="0">
                <a:cs typeface="Arial" charset="0"/>
              </a:rPr>
              <a:t>band unwanted emissions </a:t>
            </a:r>
            <a:r>
              <a:rPr lang="en-GB" sz="1200" kern="1200" dirty="0">
                <a:cs typeface="Arial" charset="0"/>
              </a:rPr>
              <a:t>(OBUE) </a:t>
            </a:r>
            <a:endParaRPr lang="en-GB" sz="1200" kern="1200" dirty="0" smtClean="0">
              <a:cs typeface="Arial" charset="0"/>
            </a:endParaRPr>
          </a:p>
          <a:p>
            <a:pPr lvl="3">
              <a:lnSpc>
                <a:spcPct val="90000"/>
              </a:lnSpc>
              <a:defRPr/>
            </a:pPr>
            <a:r>
              <a:rPr lang="en-GB" sz="1200" kern="1200" dirty="0" smtClean="0">
                <a:cs typeface="Arial" charset="0"/>
              </a:rPr>
              <a:t>OBUE is specified as band centric manner with offset </a:t>
            </a:r>
            <a:r>
              <a:rPr lang="en-GB" sz="1200" dirty="0" err="1" smtClean="0"/>
              <a:t>Δf</a:t>
            </a:r>
            <a:r>
              <a:rPr lang="en-GB" sz="1200" baseline="-25000" dirty="0" err="1" smtClean="0"/>
              <a:t>OBUE</a:t>
            </a:r>
            <a:r>
              <a:rPr lang="en-GB" sz="1200" baseline="-25000" dirty="0" smtClean="0"/>
              <a:t> </a:t>
            </a:r>
          </a:p>
          <a:p>
            <a:pPr lvl="3">
              <a:lnSpc>
                <a:spcPct val="90000"/>
              </a:lnSpc>
              <a:defRPr/>
            </a:pPr>
            <a:r>
              <a:rPr lang="en-GB" sz="1200" kern="1200" dirty="0" smtClean="0">
                <a:cs typeface="Arial" charset="0"/>
              </a:rPr>
              <a:t>Both Category A and Category B limits are specified for FR1</a:t>
            </a:r>
            <a:endParaRPr lang="en-GB" sz="1200" baseline="-25000" dirty="0" smtClean="0"/>
          </a:p>
          <a:p>
            <a:pPr lvl="2">
              <a:lnSpc>
                <a:spcPct val="90000"/>
              </a:lnSpc>
              <a:defRPr/>
            </a:pPr>
            <a:r>
              <a:rPr lang="en-GB" altLang="zh-CN" sz="1200" b="1" u="sng" kern="1200" dirty="0" smtClean="0">
                <a:cs typeface="Arial" charset="0"/>
              </a:rPr>
              <a:t>Adjacent </a:t>
            </a:r>
            <a:r>
              <a:rPr lang="en-GB" altLang="zh-CN" sz="1200" b="1" u="sng" kern="1200" dirty="0">
                <a:cs typeface="Arial" charset="0"/>
              </a:rPr>
              <a:t>Channel Leakage Ratio </a:t>
            </a:r>
            <a:r>
              <a:rPr lang="en-GB" altLang="zh-CN" sz="1200" kern="1200" dirty="0">
                <a:cs typeface="Arial" charset="0"/>
              </a:rPr>
              <a:t>(ACLR</a:t>
            </a:r>
            <a:r>
              <a:rPr lang="en-GB" altLang="zh-CN" sz="1200" kern="1200" dirty="0" smtClean="0">
                <a:cs typeface="Arial" charset="0"/>
              </a:rPr>
              <a:t>)</a:t>
            </a:r>
          </a:p>
          <a:p>
            <a:pPr lvl="3">
              <a:lnSpc>
                <a:spcPct val="90000"/>
              </a:lnSpc>
              <a:defRPr/>
            </a:pPr>
            <a:r>
              <a:rPr lang="en-GB" altLang="zh-CN" sz="1200" kern="1200" dirty="0" smtClean="0">
                <a:cs typeface="Arial" charset="0"/>
              </a:rPr>
              <a:t>NR ACLR1/ACLR2 are specified for FR1. LTE ACLR1/ACLR2 are specified for FR1 band also operating as E-UTRA or UTRA</a:t>
            </a:r>
          </a:p>
          <a:p>
            <a:pPr lvl="3">
              <a:lnSpc>
                <a:spcPct val="90000"/>
              </a:lnSpc>
              <a:defRPr/>
            </a:pPr>
            <a:r>
              <a:rPr lang="en-GB" altLang="zh-CN" sz="1200" kern="1200" dirty="0" smtClean="0">
                <a:cs typeface="Arial" charset="0"/>
              </a:rPr>
              <a:t>Only NR ACLR1 is specified for FR2</a:t>
            </a:r>
          </a:p>
          <a:p>
            <a:pPr lvl="3">
              <a:lnSpc>
                <a:spcPct val="90000"/>
              </a:lnSpc>
              <a:defRPr/>
            </a:pPr>
            <a:r>
              <a:rPr lang="en-GB" altLang="zh-CN" sz="1200" kern="1200" dirty="0" smtClean="0">
                <a:cs typeface="Arial" charset="0"/>
              </a:rPr>
              <a:t>Absolute ACLR limit or relative ACLR is applied, which is less stringent. 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zh-CN" sz="1400" b="1" u="sng" kern="1200" dirty="0" smtClean="0">
                <a:cs typeface="Arial" charset="0"/>
              </a:rPr>
              <a:t>Spurious emission</a:t>
            </a:r>
          </a:p>
          <a:p>
            <a:pPr lvl="2">
              <a:lnSpc>
                <a:spcPct val="90000"/>
              </a:lnSpc>
              <a:defRPr/>
            </a:pPr>
            <a:r>
              <a:rPr lang="en-GB" sz="1200" kern="1200" dirty="0">
                <a:cs typeface="Arial" charset="0"/>
              </a:rPr>
              <a:t>F</a:t>
            </a:r>
            <a:r>
              <a:rPr lang="en-GB" sz="1200" kern="1200" dirty="0" smtClean="0">
                <a:cs typeface="Arial" charset="0"/>
              </a:rPr>
              <a:t>rom </a:t>
            </a:r>
            <a:r>
              <a:rPr lang="en-GB" sz="1200" kern="1200" dirty="0">
                <a:cs typeface="Arial" charset="0"/>
              </a:rPr>
              <a:t>9 kHz to </a:t>
            </a:r>
            <a:r>
              <a:rPr lang="en-GB" sz="1200" kern="1200" dirty="0" smtClean="0">
                <a:cs typeface="Arial" charset="0"/>
              </a:rPr>
              <a:t>12.75GHz (up to 5th </a:t>
            </a:r>
            <a:r>
              <a:rPr lang="en-GB" sz="1200" kern="1200" dirty="0">
                <a:cs typeface="Arial" charset="0"/>
              </a:rPr>
              <a:t>harmonic limit of the downlink operating </a:t>
            </a:r>
            <a:r>
              <a:rPr lang="en-GB" sz="1200" kern="1200" dirty="0" smtClean="0">
                <a:cs typeface="Arial" charset="0"/>
              </a:rPr>
              <a:t>band for certain bands)  for FR1 (excluding OBUE region) </a:t>
            </a:r>
          </a:p>
          <a:p>
            <a:pPr lvl="2">
              <a:lnSpc>
                <a:spcPct val="90000"/>
              </a:lnSpc>
              <a:defRPr/>
            </a:pPr>
            <a:r>
              <a:rPr lang="en-GB" sz="1200" kern="1200" dirty="0">
                <a:cs typeface="Arial" charset="0"/>
              </a:rPr>
              <a:t>From 30MHz to 2nd harmonic of the upper frequency edge of the DL operating band for </a:t>
            </a:r>
            <a:r>
              <a:rPr lang="en-GB" sz="1200" kern="1200" dirty="0" smtClean="0">
                <a:cs typeface="Arial" charset="0"/>
              </a:rPr>
              <a:t>FR2 (excluding OBUE region) </a:t>
            </a:r>
            <a:endParaRPr lang="en-GB" sz="1200" kern="1200" dirty="0">
              <a:cs typeface="Arial" charset="0"/>
            </a:endParaRPr>
          </a:p>
          <a:p>
            <a:pPr lvl="2">
              <a:lnSpc>
                <a:spcPct val="90000"/>
              </a:lnSpc>
              <a:defRPr/>
            </a:pPr>
            <a:r>
              <a:rPr lang="en-GB" sz="1200" kern="1200" dirty="0" smtClean="0">
                <a:cs typeface="Arial" charset="0"/>
              </a:rPr>
              <a:t>Both Category A and Category B limits are specified for NR BS spurious emission for FR1</a:t>
            </a:r>
          </a:p>
        </p:txBody>
      </p:sp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526" y="5124676"/>
            <a:ext cx="7507287" cy="1228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5942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342221" y="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ko-KR" kern="0" dirty="0" smtClean="0">
                <a:cs typeface="Arial" panose="020B0604020202020204" pitchFamily="34" charset="0"/>
              </a:rPr>
              <a:t>REFSENS| </a:t>
            </a:r>
            <a:r>
              <a:rPr lang="en-US" altLang="ko-KR" sz="3000" kern="0" dirty="0" smtClean="0">
                <a:cs typeface="Arial" panose="020B0604020202020204" pitchFamily="34" charset="0"/>
              </a:rPr>
              <a:t>UE</a:t>
            </a:r>
            <a:endParaRPr lang="en-US" sz="3000" kern="0" dirty="0">
              <a:cs typeface="Arial" panose="020B0604020202020204" pitchFamily="34" charset="0"/>
            </a:endParaRPr>
          </a:p>
        </p:txBody>
      </p:sp>
      <p:sp>
        <p:nvSpPr>
          <p:cNvPr id="6" name="Content Placeholder 3"/>
          <p:cNvSpPr txBox="1">
            <a:spLocks/>
          </p:cNvSpPr>
          <p:nvPr/>
        </p:nvSpPr>
        <p:spPr bwMode="auto">
          <a:xfrm>
            <a:off x="342221" y="1077686"/>
            <a:ext cx="11183938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609585" lvl="3" indent="-609585">
              <a:lnSpc>
                <a:spcPct val="90000"/>
              </a:lnSpc>
              <a:buClr>
                <a:srgbClr val="C00000"/>
              </a:buClr>
              <a:buFont typeface="Arial" charset="0"/>
              <a:buBlip>
                <a:blip r:embed="rId2"/>
              </a:buBlip>
              <a:defRPr/>
            </a:pPr>
            <a:r>
              <a:rPr lang="en-US" sz="2300" kern="1200" dirty="0" smtClean="0">
                <a:ea typeface="+mn-ea"/>
                <a:cs typeface="Arial" charset="0"/>
              </a:rPr>
              <a:t>For FR1, REFSENS power level is defined as </a:t>
            </a:r>
          </a:p>
          <a:p>
            <a:pPr marL="0" lvl="3" indent="0">
              <a:lnSpc>
                <a:spcPct val="90000"/>
              </a:lnSpc>
              <a:buClr>
                <a:srgbClr val="C00000"/>
              </a:buClr>
              <a:buNone/>
              <a:defRPr/>
            </a:pPr>
            <a:r>
              <a:rPr lang="en-US" sz="2400" i="1" kern="1200" dirty="0" smtClean="0">
                <a:cs typeface="Arial" charset="0"/>
              </a:rPr>
              <a:t>                         </a:t>
            </a:r>
            <a:r>
              <a:rPr lang="en-US" sz="1800" i="1" dirty="0"/>
              <a:t>Sensitivity = -174dBm(</a:t>
            </a:r>
            <a:r>
              <a:rPr lang="en-US" sz="1800" i="1" dirty="0" err="1"/>
              <a:t>kT</a:t>
            </a:r>
            <a:r>
              <a:rPr lang="en-US" sz="1800" i="1" dirty="0"/>
              <a:t>) + 10*log(R</a:t>
            </a:r>
            <a:r>
              <a:rPr lang="en-US" sz="1800" i="1" baseline="-25000" dirty="0"/>
              <a:t>X</a:t>
            </a:r>
            <a:r>
              <a:rPr lang="en-US" sz="1800" i="1" dirty="0"/>
              <a:t> BW) + NF + SNR +IM – diversity gain</a:t>
            </a:r>
            <a:endParaRPr lang="en-US" sz="1800" i="1" kern="1200" dirty="0" smtClean="0"/>
          </a:p>
          <a:p>
            <a:pPr marL="0" lvl="3" indent="0">
              <a:lnSpc>
                <a:spcPct val="90000"/>
              </a:lnSpc>
              <a:buClr>
                <a:srgbClr val="C00000"/>
              </a:buClr>
              <a:buFont typeface="Arial" charset="0"/>
              <a:buNone/>
              <a:defRPr/>
            </a:pPr>
            <a:r>
              <a:rPr lang="en-US" sz="1800" i="1" kern="1200" dirty="0" smtClean="0">
                <a:cs typeface="Arial" charset="0"/>
              </a:rPr>
              <a:t>              </a:t>
            </a:r>
            <a:r>
              <a:rPr lang="en-US" sz="1400" kern="1200" dirty="0" smtClean="0">
                <a:cs typeface="Arial" charset="0"/>
              </a:rPr>
              <a:t>Where RAN4 assume</a:t>
            </a:r>
          </a:p>
          <a:p>
            <a:pPr marL="0" lvl="3" indent="0">
              <a:lnSpc>
                <a:spcPct val="90000"/>
              </a:lnSpc>
              <a:buClr>
                <a:srgbClr val="C00000"/>
              </a:buClr>
              <a:buFont typeface="Arial" charset="0"/>
              <a:buNone/>
              <a:defRPr/>
            </a:pPr>
            <a:r>
              <a:rPr lang="en-US" sz="1400" kern="1200" dirty="0" smtClean="0">
                <a:cs typeface="Arial" charset="0"/>
              </a:rPr>
              <a:t>	- SNR = -1dB, IM (Implementation Margin) = 2.5dB, Diversity Gain = 3dB for 2Rx</a:t>
            </a:r>
          </a:p>
          <a:p>
            <a:pPr marL="0" lvl="3" indent="0">
              <a:lnSpc>
                <a:spcPct val="90000"/>
              </a:lnSpc>
              <a:buClr>
                <a:srgbClr val="C00000"/>
              </a:buClr>
              <a:buFont typeface="Arial" charset="0"/>
              <a:buNone/>
              <a:defRPr/>
            </a:pPr>
            <a:r>
              <a:rPr lang="en-US" sz="1400" kern="1200" dirty="0" smtClean="0">
                <a:cs typeface="Arial" charset="0"/>
              </a:rPr>
              <a:t>	- Noise Figure: 9dB for LTE </a:t>
            </a:r>
            <a:r>
              <a:rPr lang="en-US" sz="1400" kern="1200" dirty="0" err="1" smtClean="0">
                <a:cs typeface="Arial" charset="0"/>
              </a:rPr>
              <a:t>refarming</a:t>
            </a:r>
            <a:r>
              <a:rPr lang="en-US" sz="1400" kern="1200" dirty="0" smtClean="0">
                <a:cs typeface="Arial" charset="0"/>
              </a:rPr>
              <a:t> band; 10dB for n77 (3.3GHz – 3.8GHz), n78, n79; 10.5dB for n77 (3.8GHz- 4.2GHz)  </a:t>
            </a:r>
          </a:p>
          <a:p>
            <a:pPr marL="609585" lvl="3" indent="-609585">
              <a:lnSpc>
                <a:spcPct val="90000"/>
              </a:lnSpc>
              <a:buClr>
                <a:srgbClr val="C00000"/>
              </a:buClr>
              <a:buBlip>
                <a:blip r:embed="rId2"/>
              </a:buBlip>
              <a:defRPr/>
            </a:pPr>
            <a:r>
              <a:rPr lang="en-US" sz="2300" dirty="0" smtClean="0"/>
              <a:t>For </a:t>
            </a:r>
            <a:r>
              <a:rPr lang="en-US" sz="2300" dirty="0"/>
              <a:t>FR1, both 2Rx REFSENS (for all bands) and 4Rx REFSENS (for </a:t>
            </a:r>
            <a:r>
              <a:rPr lang="en-GB" sz="2300" dirty="0"/>
              <a:t>n7, n38, n41, n77, n78, n79) are defined. </a:t>
            </a:r>
          </a:p>
          <a:p>
            <a:pPr marL="609585" lvl="3" indent="-609585">
              <a:lnSpc>
                <a:spcPct val="90000"/>
              </a:lnSpc>
              <a:buClr>
                <a:srgbClr val="C00000"/>
              </a:buClr>
              <a:buBlip>
                <a:blip r:embed="rId2"/>
              </a:buBlip>
              <a:defRPr/>
            </a:pPr>
            <a:r>
              <a:rPr lang="en-US" sz="2300" dirty="0" smtClean="0"/>
              <a:t>For </a:t>
            </a:r>
            <a:r>
              <a:rPr lang="en-US" sz="2300" dirty="0"/>
              <a:t>FR2, </a:t>
            </a:r>
            <a:r>
              <a:rPr lang="en-GB" sz="2300" dirty="0"/>
              <a:t>REFSENS power level is the EIS level </a:t>
            </a:r>
            <a:r>
              <a:rPr lang="en-GB" sz="2300" dirty="0" smtClean="0"/>
              <a:t>in </a:t>
            </a:r>
            <a:r>
              <a:rPr lang="en-GB" sz="2300" dirty="0"/>
              <a:t>the RX beam peak </a:t>
            </a:r>
            <a:r>
              <a:rPr lang="en-GB" sz="2300" dirty="0" smtClean="0"/>
              <a:t>direction.  </a:t>
            </a:r>
          </a:p>
          <a:p>
            <a:pPr marL="609585" lvl="3" indent="-609585">
              <a:lnSpc>
                <a:spcPct val="90000"/>
              </a:lnSpc>
              <a:buClr>
                <a:srgbClr val="C00000"/>
              </a:buClr>
              <a:buBlip>
                <a:blip r:embed="rId2"/>
              </a:buBlip>
              <a:defRPr/>
            </a:pPr>
            <a:r>
              <a:rPr lang="en-GB" sz="2300" dirty="0" smtClean="0"/>
              <a:t>For CA and EN-DC, </a:t>
            </a:r>
            <a:r>
              <a:rPr lang="en-GB" sz="2300" dirty="0"/>
              <a:t>additional relaxation are </a:t>
            </a:r>
            <a:r>
              <a:rPr lang="en-GB" sz="2300" dirty="0" smtClean="0"/>
              <a:t>defined for below cases. 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zh-CN" sz="1800" dirty="0"/>
              <a:t>Band combination specific ΔRIB</a:t>
            </a:r>
            <a:r>
              <a:rPr lang="en-US" sz="1800" dirty="0"/>
              <a:t>  for FR1 inter-band CA </a:t>
            </a:r>
          </a:p>
          <a:p>
            <a:pPr lvl="1">
              <a:lnSpc>
                <a:spcPct val="90000"/>
              </a:lnSpc>
              <a:defRPr/>
            </a:pPr>
            <a:r>
              <a:rPr lang="en-GB" sz="1800" dirty="0"/>
              <a:t>Aggregated Channel BW specific </a:t>
            </a:r>
            <a:r>
              <a:rPr lang="en-GB" altLang="zh-CN" sz="1800" dirty="0"/>
              <a:t>ΔRIB for FR2 intra-band continuous CA, i.e., 0.5dB for aggregated CHBW &gt;800MHz </a:t>
            </a:r>
            <a:endParaRPr lang="en-US" sz="1800" dirty="0"/>
          </a:p>
          <a:p>
            <a:pPr lvl="1">
              <a:lnSpc>
                <a:spcPct val="90000"/>
              </a:lnSpc>
              <a:defRPr/>
            </a:pPr>
            <a:r>
              <a:rPr lang="en-US" sz="1800" dirty="0"/>
              <a:t>Band combination specific MSD for the band impacted by harmonic interference and intermodulation interference for CA and EN-DC. </a:t>
            </a:r>
          </a:p>
          <a:p>
            <a:pPr marL="609585" lvl="3" indent="-609585">
              <a:lnSpc>
                <a:spcPct val="90000"/>
              </a:lnSpc>
              <a:buClr>
                <a:srgbClr val="C00000"/>
              </a:buClr>
              <a:buBlip>
                <a:blip r:embed="rId2"/>
              </a:buBlip>
              <a:defRPr/>
            </a:pPr>
            <a:endParaRPr lang="en-GB" sz="2300" dirty="0" smtClean="0"/>
          </a:p>
        </p:txBody>
      </p:sp>
    </p:spTree>
    <p:extLst>
      <p:ext uri="{BB962C8B-B14F-4D97-AF65-F5344CB8AC3E}">
        <p14:creationId xmlns:p14="http://schemas.microsoft.com/office/powerpoint/2010/main" val="92124986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342221" y="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ko-KR" kern="0" dirty="0" smtClean="0">
                <a:cs typeface="Arial" panose="020B0604020202020204" pitchFamily="34" charset="0"/>
              </a:rPr>
              <a:t>REFSENS| </a:t>
            </a:r>
            <a:r>
              <a:rPr lang="en-US" altLang="ko-KR" sz="3000" kern="0" dirty="0" smtClean="0">
                <a:cs typeface="Arial" panose="020B0604020202020204" pitchFamily="34" charset="0"/>
              </a:rPr>
              <a:t>BS</a:t>
            </a:r>
            <a:endParaRPr lang="en-US" sz="3000" kern="0" dirty="0">
              <a:cs typeface="Arial" panose="020B0604020202020204" pitchFamily="34" charset="0"/>
            </a:endParaRPr>
          </a:p>
        </p:txBody>
      </p:sp>
      <p:sp>
        <p:nvSpPr>
          <p:cNvPr id="6" name="Content Placeholder 3"/>
          <p:cNvSpPr txBox="1">
            <a:spLocks/>
          </p:cNvSpPr>
          <p:nvPr/>
        </p:nvSpPr>
        <p:spPr bwMode="auto">
          <a:xfrm>
            <a:off x="342221" y="1077686"/>
            <a:ext cx="11183938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609585" lvl="3" indent="-609585">
              <a:lnSpc>
                <a:spcPct val="90000"/>
              </a:lnSpc>
              <a:buClr>
                <a:srgbClr val="C00000"/>
              </a:buClr>
              <a:buFont typeface="Arial" charset="0"/>
              <a:buBlip>
                <a:blip r:embed="rId2"/>
              </a:buBlip>
              <a:defRPr/>
            </a:pPr>
            <a:r>
              <a:rPr lang="en-US" sz="2300" kern="1200" dirty="0" smtClean="0">
                <a:ea typeface="+mn-ea"/>
                <a:cs typeface="Arial" charset="0"/>
              </a:rPr>
              <a:t>For BS 1-C and BS 1-H, REFSENS power level is defined as </a:t>
            </a:r>
          </a:p>
          <a:p>
            <a:pPr marL="0" lvl="3" indent="0">
              <a:lnSpc>
                <a:spcPct val="90000"/>
              </a:lnSpc>
              <a:buClr>
                <a:srgbClr val="C00000"/>
              </a:buClr>
              <a:buNone/>
              <a:defRPr/>
            </a:pPr>
            <a:r>
              <a:rPr lang="en-US" sz="2400" i="1" kern="1200" dirty="0" smtClean="0">
                <a:cs typeface="Arial" charset="0"/>
              </a:rPr>
              <a:t>                         </a:t>
            </a:r>
            <a:r>
              <a:rPr lang="en-US" sz="1800" i="1" dirty="0"/>
              <a:t>Sensitivity = -174dBm(</a:t>
            </a:r>
            <a:r>
              <a:rPr lang="en-US" sz="1800" i="1" dirty="0" err="1"/>
              <a:t>kT</a:t>
            </a:r>
            <a:r>
              <a:rPr lang="en-US" sz="1800" i="1" dirty="0"/>
              <a:t>) + 10*log(R</a:t>
            </a:r>
            <a:r>
              <a:rPr lang="en-US" sz="1800" i="1" baseline="-25000" dirty="0"/>
              <a:t>X</a:t>
            </a:r>
            <a:r>
              <a:rPr lang="en-US" sz="1800" i="1" dirty="0"/>
              <a:t> BW) + NF + SNR +</a:t>
            </a:r>
            <a:r>
              <a:rPr lang="en-US" sz="1800" i="1" dirty="0" smtClean="0"/>
              <a:t>IM</a:t>
            </a:r>
            <a:endParaRPr lang="en-US" sz="1800" i="1" kern="1200" dirty="0" smtClean="0"/>
          </a:p>
          <a:p>
            <a:pPr marL="0" lvl="3" indent="0">
              <a:lnSpc>
                <a:spcPct val="90000"/>
              </a:lnSpc>
              <a:buClr>
                <a:srgbClr val="C00000"/>
              </a:buClr>
              <a:buFont typeface="Arial" charset="0"/>
              <a:buNone/>
              <a:defRPr/>
            </a:pPr>
            <a:r>
              <a:rPr lang="en-US" sz="1800" i="1" kern="1200" dirty="0" smtClean="0">
                <a:cs typeface="Arial" charset="0"/>
              </a:rPr>
              <a:t>              </a:t>
            </a:r>
            <a:r>
              <a:rPr lang="en-US" sz="1400" kern="1200" dirty="0" smtClean="0">
                <a:cs typeface="Arial" charset="0"/>
              </a:rPr>
              <a:t>Where RAN4 assume</a:t>
            </a:r>
          </a:p>
          <a:p>
            <a:pPr marL="0" lvl="3" indent="0">
              <a:lnSpc>
                <a:spcPct val="90000"/>
              </a:lnSpc>
              <a:buClr>
                <a:srgbClr val="C00000"/>
              </a:buClr>
              <a:buFont typeface="Arial" charset="0"/>
              <a:buNone/>
              <a:defRPr/>
            </a:pPr>
            <a:r>
              <a:rPr lang="en-US" sz="1400" kern="1200" dirty="0" smtClean="0">
                <a:cs typeface="Arial" charset="0"/>
              </a:rPr>
              <a:t>	- SNR = BW specific value, IM (Implementation Margin) = 2dB</a:t>
            </a:r>
          </a:p>
          <a:p>
            <a:pPr marL="0" lvl="3" indent="0">
              <a:lnSpc>
                <a:spcPct val="90000"/>
              </a:lnSpc>
              <a:buClr>
                <a:srgbClr val="C00000"/>
              </a:buClr>
              <a:buFont typeface="Arial" charset="0"/>
              <a:buNone/>
              <a:defRPr/>
            </a:pPr>
            <a:r>
              <a:rPr lang="en-US" sz="1400" kern="1200" dirty="0" smtClean="0">
                <a:cs typeface="Arial" charset="0"/>
              </a:rPr>
              <a:t>	- Noise Figure: </a:t>
            </a:r>
            <a:r>
              <a:rPr lang="en-GB" sz="1400" dirty="0"/>
              <a:t>5 dB for Wide Area BS, 10 dB for Medium Range BS and 13 dB for Local Area BS</a:t>
            </a:r>
            <a:endParaRPr lang="en-US" sz="1400" kern="1200" dirty="0" smtClean="0">
              <a:cs typeface="Arial" charset="0"/>
            </a:endParaRPr>
          </a:p>
          <a:p>
            <a:pPr marL="609585" lvl="3" indent="-609585">
              <a:lnSpc>
                <a:spcPct val="90000"/>
              </a:lnSpc>
              <a:buClr>
                <a:srgbClr val="C00000"/>
              </a:buClr>
              <a:buBlip>
                <a:blip r:embed="rId2"/>
              </a:buBlip>
              <a:defRPr/>
            </a:pPr>
            <a:r>
              <a:rPr lang="en-US" sz="2300" dirty="0" smtClean="0"/>
              <a:t>For BS type 1-O, </a:t>
            </a:r>
            <a:r>
              <a:rPr lang="en-GB" sz="2300" dirty="0" smtClean="0"/>
              <a:t>OTA Reference sensitivity level is a directional requirement specified as an EIS level over declared OTA REFSENS </a:t>
            </a:r>
            <a:r>
              <a:rPr lang="en-GB" sz="2300" dirty="0" err="1" smtClean="0"/>
              <a:t>RoAoA</a:t>
            </a:r>
            <a:r>
              <a:rPr lang="en-GB" sz="2300" dirty="0" smtClean="0"/>
              <a:t>.  </a:t>
            </a:r>
          </a:p>
          <a:p>
            <a:pPr marL="609585" lvl="3" indent="-609585">
              <a:lnSpc>
                <a:spcPct val="90000"/>
              </a:lnSpc>
              <a:buClr>
                <a:srgbClr val="C00000"/>
              </a:buClr>
              <a:buBlip>
                <a:blip r:embed="rId2"/>
              </a:buBlip>
              <a:defRPr/>
            </a:pPr>
            <a:r>
              <a:rPr lang="en-GB" sz="2300" dirty="0" smtClean="0"/>
              <a:t>For BS type 2-O, a range of OTA reference sensitivity is defined for vendor to declare specific value for each BS class.</a:t>
            </a:r>
          </a:p>
          <a:p>
            <a:pPr lvl="1">
              <a:lnSpc>
                <a:spcPct val="90000"/>
              </a:lnSpc>
              <a:defRPr/>
            </a:pPr>
            <a:r>
              <a:rPr lang="en-US" altLang="zh-CN" sz="2000" dirty="0"/>
              <a:t>The declared reference sensitivity value is per polarization</a:t>
            </a:r>
          </a:p>
          <a:p>
            <a:pPr lvl="1">
              <a:lnSpc>
                <a:spcPct val="90000"/>
              </a:lnSpc>
              <a:defRPr/>
            </a:pPr>
            <a:r>
              <a:rPr lang="en-US" altLang="zh-CN" sz="2000" dirty="0"/>
              <a:t>2dB antenna gain difference between 28GHz and 39GHz assumed to maintain the UL same coverage</a:t>
            </a:r>
          </a:p>
          <a:p>
            <a:pPr marL="609600" lvl="4" indent="0">
              <a:lnSpc>
                <a:spcPct val="90000"/>
              </a:lnSpc>
              <a:buClr>
                <a:srgbClr val="C00000"/>
              </a:buClr>
              <a:buNone/>
              <a:defRPr/>
            </a:pPr>
            <a:r>
              <a:rPr lang="en-GB" sz="1800" dirty="0" smtClean="0"/>
              <a:t> </a:t>
            </a:r>
          </a:p>
          <a:p>
            <a:pPr marL="609585" lvl="3" indent="-609585">
              <a:lnSpc>
                <a:spcPct val="90000"/>
              </a:lnSpc>
              <a:buClr>
                <a:srgbClr val="C00000"/>
              </a:buClr>
              <a:buBlip>
                <a:blip r:embed="rId2"/>
              </a:buBlip>
              <a:defRPr/>
            </a:pPr>
            <a:endParaRPr lang="en-GB" sz="230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9675079"/>
              </p:ext>
            </p:extLst>
          </p:nvPr>
        </p:nvGraphicFramePr>
        <p:xfrm>
          <a:off x="102178" y="5081110"/>
          <a:ext cx="5187175" cy="1051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73885"/>
                <a:gridCol w="1262368"/>
                <a:gridCol w="2050922"/>
              </a:tblGrid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kern="1200" dirty="0" smtClean="0">
                          <a:effectLst/>
                        </a:rPr>
                        <a:t>BS channel bandwidth [MHz] </a:t>
                      </a:r>
                      <a:endParaRPr lang="zh-CN" altLang="zh-CN" sz="900" kern="1200" dirty="0" smtClean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effectLst/>
                        </a:rPr>
                        <a:t>Subcarrier spacing [kHz]</a:t>
                      </a:r>
                      <a:endParaRPr lang="zh-CN" sz="9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it-IT" sz="900" kern="1200" dirty="0" smtClean="0">
                          <a:effectLst/>
                        </a:rPr>
                        <a:t>FRC for REFSENS as example  </a:t>
                      </a:r>
                      <a:endParaRPr lang="it-IT" sz="900" kern="1200" dirty="0" smtClean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effectLst/>
                        </a:rPr>
                        <a:t>5, 10, 15 </a:t>
                      </a:r>
                      <a:endParaRPr lang="zh-CN" sz="9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effectLst/>
                        </a:rPr>
                        <a:t>15</a:t>
                      </a:r>
                      <a:endParaRPr lang="zh-CN" sz="9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effectLst/>
                        </a:rPr>
                        <a:t>G-FR1-A1-1</a:t>
                      </a:r>
                      <a:endParaRPr lang="zh-CN" sz="9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effectLst/>
                        </a:rPr>
                        <a:t>10, 15 </a:t>
                      </a:r>
                      <a:endParaRPr lang="zh-CN" sz="9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effectLst/>
                        </a:rPr>
                        <a:t>30</a:t>
                      </a:r>
                      <a:endParaRPr lang="zh-CN" sz="9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effectLst/>
                        </a:rPr>
                        <a:t>G- FR1-A1-2</a:t>
                      </a:r>
                      <a:endParaRPr lang="zh-CN" sz="9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effectLst/>
                        </a:rPr>
                        <a:t>10, 15</a:t>
                      </a:r>
                      <a:endParaRPr lang="zh-CN" sz="9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effectLst/>
                        </a:rPr>
                        <a:t>60</a:t>
                      </a:r>
                      <a:endParaRPr lang="zh-CN" sz="9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effectLst/>
                        </a:rPr>
                        <a:t>G- FR1-A1-3</a:t>
                      </a:r>
                      <a:endParaRPr lang="zh-CN" sz="9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effectLst/>
                        </a:rPr>
                        <a:t>20, 25, 30, 40, 50 </a:t>
                      </a:r>
                      <a:endParaRPr lang="zh-CN" sz="9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effectLst/>
                        </a:rPr>
                        <a:t>15</a:t>
                      </a:r>
                      <a:endParaRPr lang="zh-CN" sz="9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effectLst/>
                        </a:rPr>
                        <a:t>G- FR1-A1-4</a:t>
                      </a:r>
                      <a:endParaRPr lang="zh-CN" sz="9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effectLst/>
                        </a:rPr>
                        <a:t>20, 25, 30, 40, 50, 60, 70, 80, 90, 100 </a:t>
                      </a:r>
                      <a:endParaRPr lang="zh-CN" sz="9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effectLst/>
                        </a:rPr>
                        <a:t>30</a:t>
                      </a:r>
                      <a:endParaRPr lang="zh-CN" sz="9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effectLst/>
                        </a:rPr>
                        <a:t>G- FR1-A1-5</a:t>
                      </a:r>
                      <a:endParaRPr lang="zh-CN" sz="9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effectLst/>
                        </a:rPr>
                        <a:t>20, 25, 30, 40, 50, 60, 70, 80, 90, 100 </a:t>
                      </a:r>
                      <a:endParaRPr lang="zh-CN" sz="9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effectLst/>
                        </a:rPr>
                        <a:t>60</a:t>
                      </a:r>
                      <a:endParaRPr lang="zh-CN" sz="9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effectLst/>
                        </a:rPr>
                        <a:t>G- FR1-A1-6</a:t>
                      </a:r>
                      <a:endParaRPr lang="zh-CN" sz="9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6251705"/>
              </p:ext>
            </p:extLst>
          </p:nvPr>
        </p:nvGraphicFramePr>
        <p:xfrm>
          <a:off x="5419393" y="5093598"/>
          <a:ext cx="3456940" cy="822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88720"/>
                <a:gridCol w="1188720"/>
                <a:gridCol w="1079500"/>
              </a:tblGrid>
              <a:tr h="0">
                <a:tc rowSpan="2"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BS class</a:t>
                      </a:r>
                      <a:endParaRPr lang="zh-CN" sz="900" b="1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G</a:t>
                      </a:r>
                      <a:endParaRPr lang="zh-CN" sz="900" b="1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30 GHz </a:t>
                      </a:r>
                      <a:br>
                        <a:rPr lang="en-GB" sz="900" dirty="0">
                          <a:effectLst/>
                        </a:rPr>
                      </a:br>
                      <a:r>
                        <a:rPr lang="en-GB" sz="900" dirty="0">
                          <a:effectLst/>
                        </a:rPr>
                        <a:t>(24.25 – 33.4 GHz)</a:t>
                      </a:r>
                      <a:endParaRPr lang="zh-CN" sz="900" b="1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45GHz </a:t>
                      </a:r>
                      <a:br>
                        <a:rPr lang="en-GB" sz="900">
                          <a:effectLst/>
                        </a:rPr>
                      </a:br>
                      <a:r>
                        <a:rPr lang="en-GB" sz="900">
                          <a:effectLst/>
                        </a:rPr>
                        <a:t>(37 – 52.6 GHz)</a:t>
                      </a:r>
                      <a:endParaRPr lang="zh-CN" sz="900" b="1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WA</a:t>
                      </a:r>
                      <a:endParaRPr lang="zh-CN" sz="9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10 to 33 </a:t>
                      </a:r>
                      <a:r>
                        <a:rPr lang="en-GB" sz="900" dirty="0" err="1">
                          <a:effectLst/>
                        </a:rPr>
                        <a:t>dBi</a:t>
                      </a:r>
                      <a:endParaRPr lang="zh-CN" sz="9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12 to 35 dBi</a:t>
                      </a:r>
                      <a:endParaRPr lang="zh-CN" sz="9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MR</a:t>
                      </a:r>
                      <a:endParaRPr lang="zh-CN" sz="9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5 </a:t>
                      </a:r>
                      <a:r>
                        <a:rPr lang="en-GB" sz="900" dirty="0">
                          <a:effectLst/>
                        </a:rPr>
                        <a:t>to </a:t>
                      </a:r>
                      <a:r>
                        <a:rPr lang="en-GB" sz="900" dirty="0" smtClean="0">
                          <a:effectLst/>
                        </a:rPr>
                        <a:t>28 </a:t>
                      </a:r>
                      <a:r>
                        <a:rPr lang="en-GB" sz="900" dirty="0" err="1">
                          <a:effectLst/>
                        </a:rPr>
                        <a:t>dBi</a:t>
                      </a:r>
                      <a:endParaRPr lang="zh-CN" sz="9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7 </a:t>
                      </a:r>
                      <a:r>
                        <a:rPr lang="en-GB" sz="900" dirty="0">
                          <a:effectLst/>
                        </a:rPr>
                        <a:t>to </a:t>
                      </a:r>
                      <a:r>
                        <a:rPr lang="en-GB" sz="900" dirty="0" smtClean="0">
                          <a:effectLst/>
                        </a:rPr>
                        <a:t>30 </a:t>
                      </a:r>
                      <a:r>
                        <a:rPr lang="en-GB" sz="900" dirty="0" err="1">
                          <a:effectLst/>
                        </a:rPr>
                        <a:t>dBi</a:t>
                      </a:r>
                      <a:endParaRPr lang="zh-CN" sz="9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LA</a:t>
                      </a:r>
                      <a:endParaRPr lang="zh-CN" sz="9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0 to 23 </a:t>
                      </a:r>
                      <a:r>
                        <a:rPr lang="en-GB" sz="900" dirty="0" err="1">
                          <a:effectLst/>
                        </a:rPr>
                        <a:t>dBi</a:t>
                      </a:r>
                      <a:endParaRPr lang="zh-CN" sz="9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2 to 25 </a:t>
                      </a:r>
                      <a:r>
                        <a:rPr lang="en-GB" sz="900" dirty="0" err="1">
                          <a:effectLst/>
                        </a:rPr>
                        <a:t>dBi</a:t>
                      </a:r>
                      <a:endParaRPr lang="zh-CN" sz="9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9550724"/>
              </p:ext>
            </p:extLst>
          </p:nvPr>
        </p:nvGraphicFramePr>
        <p:xfrm>
          <a:off x="9039586" y="5096148"/>
          <a:ext cx="2817629" cy="5123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9240"/>
                <a:gridCol w="999499"/>
                <a:gridCol w="968890"/>
              </a:tblGrid>
              <a:tr h="37521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effectLst/>
                        </a:rPr>
                        <a:t>Frequency range</a:t>
                      </a:r>
                      <a:endParaRPr lang="zh-CN" sz="9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effectLst/>
                        </a:rPr>
                        <a:t>30 GHz </a:t>
                      </a:r>
                      <a:br>
                        <a:rPr lang="en-GB" sz="900" kern="1200" dirty="0">
                          <a:effectLst/>
                        </a:rPr>
                      </a:br>
                      <a:r>
                        <a:rPr lang="en-GB" sz="900" kern="1200" dirty="0">
                          <a:effectLst/>
                        </a:rPr>
                        <a:t>(24.25 – 33.4 GHz)</a:t>
                      </a:r>
                      <a:endParaRPr lang="zh-CN" sz="9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>
                          <a:effectLst/>
                        </a:rPr>
                        <a:t>45GHz </a:t>
                      </a:r>
                      <a:br>
                        <a:rPr lang="en-GB" sz="900" kern="1200">
                          <a:effectLst/>
                        </a:rPr>
                      </a:br>
                      <a:r>
                        <a:rPr lang="en-GB" sz="900" kern="1200">
                          <a:effectLst/>
                        </a:rPr>
                        <a:t>(37 – 52.6 GHz)</a:t>
                      </a:r>
                      <a:endParaRPr lang="zh-CN" sz="900" kern="12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effectLst/>
                        </a:rPr>
                        <a:t>BS</a:t>
                      </a:r>
                      <a:endParaRPr lang="zh-CN" sz="9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effectLst/>
                        </a:rPr>
                        <a:t>10 dB</a:t>
                      </a:r>
                      <a:endParaRPr lang="zh-CN" sz="9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effectLst/>
                        </a:rPr>
                        <a:t>12 dB</a:t>
                      </a:r>
                      <a:endParaRPr lang="zh-CN" sz="9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74014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le 1"/>
          <p:cNvSpPr txBox="1">
            <a:spLocks/>
          </p:cNvSpPr>
          <p:nvPr/>
        </p:nvSpPr>
        <p:spPr bwMode="auto">
          <a:xfrm>
            <a:off x="244927" y="106135"/>
            <a:ext cx="1162662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ko-KR" kern="0" dirty="0" smtClean="0">
                <a:cs typeface="Arial" panose="020B0604020202020204" pitchFamily="34" charset="0"/>
              </a:rPr>
              <a:t>ACS | </a:t>
            </a:r>
            <a:r>
              <a:rPr lang="en-US" altLang="ko-KR" sz="3000" kern="0" dirty="0" smtClean="0">
                <a:cs typeface="Arial" panose="020B0604020202020204" pitchFamily="34" charset="0"/>
              </a:rPr>
              <a:t>UE</a:t>
            </a:r>
            <a:endParaRPr lang="en-US" sz="3000" kern="0" dirty="0">
              <a:cs typeface="Arial" panose="020B0604020202020204" pitchFamily="34" charset="0"/>
            </a:endParaRPr>
          </a:p>
        </p:txBody>
      </p:sp>
      <p:sp>
        <p:nvSpPr>
          <p:cNvPr id="11" name="Content Placeholder 3"/>
          <p:cNvSpPr>
            <a:spLocks noGrp="1"/>
          </p:cNvSpPr>
          <p:nvPr>
            <p:ph idx="1"/>
          </p:nvPr>
        </p:nvSpPr>
        <p:spPr>
          <a:xfrm>
            <a:off x="342221" y="1143000"/>
            <a:ext cx="11183938" cy="3069771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US" sz="2500" kern="1200" dirty="0" smtClean="0">
                <a:ea typeface="+mn-ea"/>
                <a:cs typeface="Arial" charset="0"/>
              </a:rPr>
              <a:t>For </a:t>
            </a:r>
            <a:r>
              <a:rPr lang="en-US" sz="2500" kern="1200" dirty="0">
                <a:ea typeface="+mn-ea"/>
                <a:cs typeface="Arial" charset="0"/>
              </a:rPr>
              <a:t>FR1, different ACS minimum requirement are specified for bands below 2.7GHz and bands above 3.3GHz</a:t>
            </a:r>
          </a:p>
          <a:p>
            <a:pPr lvl="1">
              <a:lnSpc>
                <a:spcPct val="90000"/>
              </a:lnSpc>
              <a:defRPr/>
            </a:pPr>
            <a:r>
              <a:rPr lang="en-US" sz="1800" kern="1200" dirty="0">
                <a:ea typeface="+mn-ea"/>
                <a:cs typeface="Arial" charset="0"/>
              </a:rPr>
              <a:t>For bands below 2.7GHz, ACS is scaled for channel BW larger than 10MHz to keep the same 33dB ACS as LTE </a:t>
            </a:r>
          </a:p>
          <a:p>
            <a:pPr lvl="1">
              <a:lnSpc>
                <a:spcPct val="90000"/>
              </a:lnSpc>
              <a:defRPr/>
            </a:pPr>
            <a:r>
              <a:rPr lang="en-US" sz="1800" kern="1200" dirty="0">
                <a:ea typeface="+mn-ea"/>
                <a:cs typeface="Arial" charset="0"/>
              </a:rPr>
              <a:t>For bands above 3.3GHz, 33dB ACS is specified for all channel bandwidth </a:t>
            </a:r>
            <a:endParaRPr lang="en-US" sz="1800" kern="1200" dirty="0" smtClean="0">
              <a:ea typeface="+mn-ea"/>
              <a:cs typeface="Arial" charset="0"/>
            </a:endParaRPr>
          </a:p>
          <a:p>
            <a:pPr>
              <a:lnSpc>
                <a:spcPct val="90000"/>
              </a:lnSpc>
              <a:defRPr/>
            </a:pPr>
            <a:r>
              <a:rPr lang="en-US" sz="2300" kern="1200" dirty="0" smtClean="0">
                <a:ea typeface="+mn-ea"/>
                <a:cs typeface="Arial" charset="0"/>
              </a:rPr>
              <a:t>For FR2, the ACS </a:t>
            </a:r>
            <a:r>
              <a:rPr lang="en-GB" sz="2300" dirty="0" smtClean="0"/>
              <a:t>requirement </a:t>
            </a:r>
            <a:r>
              <a:rPr lang="en-GB" sz="2300" dirty="0"/>
              <a:t>is verified with the test metric of </a:t>
            </a:r>
            <a:r>
              <a:rPr lang="en-GB" sz="2300" dirty="0" smtClean="0"/>
              <a:t>EIS. </a:t>
            </a:r>
          </a:p>
          <a:p>
            <a:pPr lvl="1">
              <a:lnSpc>
                <a:spcPct val="90000"/>
              </a:lnSpc>
              <a:defRPr/>
            </a:pPr>
            <a:r>
              <a:rPr lang="en-GB" sz="1650" dirty="0" smtClean="0"/>
              <a:t>28GHz band: 23dB ACS </a:t>
            </a:r>
          </a:p>
          <a:p>
            <a:pPr lvl="1">
              <a:lnSpc>
                <a:spcPct val="90000"/>
              </a:lnSpc>
              <a:defRPr/>
            </a:pPr>
            <a:r>
              <a:rPr lang="en-GB" sz="1650" dirty="0" smtClean="0"/>
              <a:t>39GHz band: 22 dB ACS  </a:t>
            </a:r>
          </a:p>
          <a:p>
            <a:pPr>
              <a:lnSpc>
                <a:spcPct val="90000"/>
              </a:lnSpc>
              <a:defRPr/>
            </a:pPr>
            <a:r>
              <a:rPr lang="en-GB" sz="2300" kern="1200" dirty="0" smtClean="0">
                <a:ea typeface="+mn-ea"/>
                <a:cs typeface="Arial" charset="0"/>
              </a:rPr>
              <a:t>It is not possible to directly measure ACS, </a:t>
            </a:r>
            <a:r>
              <a:rPr lang="en-GB" sz="2300" dirty="0"/>
              <a:t>instead the lower and upper range of test </a:t>
            </a:r>
            <a:r>
              <a:rPr lang="en-GB" sz="2300" dirty="0" smtClean="0"/>
              <a:t>parameters are chosen to verify ACS</a:t>
            </a:r>
            <a:endParaRPr lang="en-US" sz="2300" kern="1200" dirty="0">
              <a:ea typeface="+mn-ea"/>
              <a:cs typeface="Arial" charset="0"/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9885" y="4405993"/>
            <a:ext cx="3190875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0108" y="4423682"/>
            <a:ext cx="4752975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432828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702592" y="4373447"/>
            <a:ext cx="10692001" cy="16599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tx1"/>
              </a:solidFill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11669866" y="6616945"/>
            <a:ext cx="489076" cy="205743"/>
          </a:xfrm>
          <a:prstGeom prst="rect">
            <a:avLst/>
          </a:prstGeom>
        </p:spPr>
        <p:txBody>
          <a:bodyPr anchor="ctr"/>
          <a:lstStyle>
            <a:defPPr>
              <a:defRPr lang="ko-KR"/>
            </a:defPPr>
            <a:lvl1pPr algn="ctr" defTabSz="905883">
              <a:defRPr sz="900" b="1">
                <a:ln w="0"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+mj-lt"/>
              </a:defRPr>
            </a:lvl1pPr>
            <a:lvl2pPr marL="452937" defTabSz="905883"/>
            <a:lvl3pPr marL="905883" defTabSz="905883"/>
            <a:lvl4pPr marL="1358820" defTabSz="905883"/>
            <a:lvl5pPr marL="1811766" defTabSz="905883"/>
            <a:lvl6pPr marL="2264707" defTabSz="905883"/>
            <a:lvl7pPr marL="2717643" defTabSz="905883"/>
            <a:lvl8pPr marL="3170585" defTabSz="905883"/>
            <a:lvl9pPr marL="3623526" defTabSz="905883"/>
          </a:lstStyle>
          <a:p>
            <a:pPr lvl="0"/>
            <a:fld id="{7CAFED97-D5A9-4DE4-AA70-765A7FFCBC2B}" type="slidenum">
              <a:rPr lang="en-CA" sz="800" smtClean="0">
                <a:solidFill>
                  <a:schemeClr val="tx1"/>
                </a:solidFill>
              </a:rPr>
              <a:pPr lvl="0"/>
              <a:t>2</a:t>
            </a:fld>
            <a:endParaRPr lang="en-CA" sz="800" dirty="0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8768" y="1205078"/>
            <a:ext cx="33323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800" dirty="0">
                <a:latin typeface="Arial Black" panose="020B0A04020102020204" pitchFamily="34" charset="0"/>
                <a:ea typeface="+mj-ea"/>
                <a:cs typeface="Arial" panose="020B0604020202020204" pitchFamily="34" charset="0"/>
              </a:rPr>
              <a:t>RF Requirements</a:t>
            </a:r>
            <a:endParaRPr lang="zh-CN" altLang="en-US" sz="1800" dirty="0">
              <a:latin typeface="Arial Black" panose="020B0A040201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14871" y="1205078"/>
            <a:ext cx="36662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800" dirty="0">
                <a:latin typeface="Arial Black" panose="020B0A04020102020204" pitchFamily="34" charset="0"/>
                <a:ea typeface="+mj-ea"/>
                <a:cs typeface="Arial" panose="020B0604020202020204" pitchFamily="34" charset="0"/>
              </a:rPr>
              <a:t>Baseband Requirements</a:t>
            </a:r>
            <a:endParaRPr lang="zh-CN" altLang="en-US" sz="1800" dirty="0">
              <a:latin typeface="Arial Black" panose="020B0A040201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24536" y="4384978"/>
            <a:ext cx="25358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 dirty="0" smtClean="0"/>
              <a:t>3GPP TS 38.101-1</a:t>
            </a:r>
            <a:r>
              <a:rPr lang="en-US" altLang="zh-CN" sz="1050" b="1" dirty="0" smtClean="0"/>
              <a:t> </a:t>
            </a:r>
            <a:r>
              <a:rPr lang="en-US" altLang="zh-CN" sz="1000" dirty="0" smtClean="0"/>
              <a:t>V0.2.0 2017.10</a:t>
            </a:r>
            <a:endParaRPr lang="zh-CN" altLang="en-US" sz="1000" dirty="0"/>
          </a:p>
        </p:txBody>
      </p:sp>
      <p:sp>
        <p:nvSpPr>
          <p:cNvPr id="24" name="TextBox 23"/>
          <p:cNvSpPr txBox="1"/>
          <p:nvPr/>
        </p:nvSpPr>
        <p:spPr>
          <a:xfrm>
            <a:off x="778612" y="4670316"/>
            <a:ext cx="24817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50" dirty="0" smtClean="0"/>
              <a:t>3</a:t>
            </a:r>
            <a:r>
              <a:rPr lang="en-US" altLang="zh-CN" sz="1050" baseline="30000" dirty="0" smtClean="0"/>
              <a:t>rd</a:t>
            </a:r>
            <a:r>
              <a:rPr lang="en-US" altLang="zh-CN" sz="1050" dirty="0" smtClean="0"/>
              <a:t> Generation Partnership Project;</a:t>
            </a:r>
          </a:p>
          <a:p>
            <a:pPr algn="r"/>
            <a:r>
              <a:rPr lang="en-US" altLang="zh-CN" sz="1050" dirty="0" smtClean="0"/>
              <a:t>Technical Specification Group Radio Access Network;</a:t>
            </a:r>
          </a:p>
          <a:p>
            <a:pPr algn="r"/>
            <a:r>
              <a:rPr lang="en-US" altLang="zh-CN" sz="1050" dirty="0" smtClean="0"/>
              <a:t>NR;</a:t>
            </a:r>
          </a:p>
          <a:p>
            <a:pPr algn="r" latinLnBrk="0"/>
            <a:r>
              <a:rPr lang="en-US" altLang="zh-CN" sz="1050" dirty="0" smtClean="0"/>
              <a:t>User Equipment (UE) radio transmission and reception Part 1: Rang 1 standalone </a:t>
            </a:r>
          </a:p>
          <a:p>
            <a:pPr algn="r" latinLnBrk="0"/>
            <a:r>
              <a:rPr lang="en-US" altLang="zh-CN" sz="1050" dirty="0" smtClean="0"/>
              <a:t>(Release 15)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3311098" y="4384978"/>
            <a:ext cx="0" cy="1434509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5925527" y="4384978"/>
            <a:ext cx="0" cy="1434509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8581473" y="4384978"/>
            <a:ext cx="0" cy="1434509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3358495" y="4392353"/>
            <a:ext cx="25358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 dirty="0" smtClean="0"/>
              <a:t>3GPP TS 38.104</a:t>
            </a:r>
            <a:r>
              <a:rPr lang="en-US" altLang="zh-CN" sz="1050" b="1" dirty="0" smtClean="0"/>
              <a:t> </a:t>
            </a:r>
            <a:r>
              <a:rPr lang="en-US" altLang="zh-CN" sz="1000" dirty="0" smtClean="0"/>
              <a:t>V0.3.0 2017.10</a:t>
            </a:r>
            <a:endParaRPr lang="zh-CN" altLang="en-US" sz="1000" dirty="0"/>
          </a:p>
        </p:txBody>
      </p:sp>
      <p:sp>
        <p:nvSpPr>
          <p:cNvPr id="31" name="TextBox 30"/>
          <p:cNvSpPr txBox="1"/>
          <p:nvPr/>
        </p:nvSpPr>
        <p:spPr>
          <a:xfrm>
            <a:off x="3412570" y="4677870"/>
            <a:ext cx="2481786" cy="1223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50" dirty="0" smtClean="0"/>
              <a:t>3</a:t>
            </a:r>
            <a:r>
              <a:rPr lang="en-US" altLang="zh-CN" sz="1050" baseline="30000" dirty="0" smtClean="0"/>
              <a:t>rd</a:t>
            </a:r>
            <a:r>
              <a:rPr lang="en-US" altLang="zh-CN" sz="1050" dirty="0" smtClean="0"/>
              <a:t> Generation Partnership Project;</a:t>
            </a:r>
          </a:p>
          <a:p>
            <a:pPr algn="r"/>
            <a:r>
              <a:rPr lang="en-US" altLang="zh-CN" sz="1050" dirty="0"/>
              <a:t>Technical Specification Group Radio Access </a:t>
            </a:r>
            <a:r>
              <a:rPr lang="en-US" altLang="zh-CN" sz="1050" dirty="0" smtClean="0"/>
              <a:t>Network;</a:t>
            </a:r>
          </a:p>
          <a:p>
            <a:pPr algn="r"/>
            <a:r>
              <a:rPr lang="en-US" altLang="zh-CN" sz="1050" dirty="0" smtClean="0"/>
              <a:t>NR;</a:t>
            </a:r>
          </a:p>
          <a:p>
            <a:pPr algn="r" latinLnBrk="0"/>
            <a:r>
              <a:rPr lang="en-US" altLang="zh-CN" sz="1050" dirty="0" smtClean="0"/>
              <a:t>Base Station (BS) radio </a:t>
            </a:r>
          </a:p>
          <a:p>
            <a:pPr algn="r" latinLnBrk="0"/>
            <a:r>
              <a:rPr lang="en-US" altLang="zh-CN" sz="1050" dirty="0" smtClean="0"/>
              <a:t>transmission and reception </a:t>
            </a:r>
          </a:p>
          <a:p>
            <a:pPr algn="r" latinLnBrk="0"/>
            <a:r>
              <a:rPr lang="en-US" altLang="zh-CN" sz="1050" dirty="0" smtClean="0"/>
              <a:t>(Release 15)</a:t>
            </a:r>
            <a:endParaRPr lang="en-US" altLang="zh-CN" sz="1050" dirty="0"/>
          </a:p>
        </p:txBody>
      </p:sp>
      <p:sp>
        <p:nvSpPr>
          <p:cNvPr id="32" name="TextBox 31"/>
          <p:cNvSpPr txBox="1"/>
          <p:nvPr/>
        </p:nvSpPr>
        <p:spPr>
          <a:xfrm>
            <a:off x="5958820" y="4392353"/>
            <a:ext cx="25358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 dirty="0"/>
              <a:t>3GPP TS </a:t>
            </a:r>
            <a:r>
              <a:rPr lang="en-US" altLang="zh-CN" sz="1100" b="1" dirty="0" smtClean="0"/>
              <a:t>38.133 </a:t>
            </a:r>
            <a:r>
              <a:rPr lang="en-US" altLang="zh-CN" sz="1000" dirty="0" smtClean="0"/>
              <a:t>V0.3.0 2017.10</a:t>
            </a:r>
            <a:endParaRPr lang="zh-CN" altLang="en-US" sz="1000" dirty="0"/>
          </a:p>
        </p:txBody>
      </p:sp>
      <p:sp>
        <p:nvSpPr>
          <p:cNvPr id="33" name="TextBox 32"/>
          <p:cNvSpPr txBox="1"/>
          <p:nvPr/>
        </p:nvSpPr>
        <p:spPr>
          <a:xfrm>
            <a:off x="6020344" y="4670316"/>
            <a:ext cx="2481786" cy="1223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50" dirty="0" smtClean="0"/>
              <a:t>3</a:t>
            </a:r>
            <a:r>
              <a:rPr lang="en-US" altLang="zh-CN" sz="1050" baseline="30000" dirty="0" smtClean="0"/>
              <a:t>rd</a:t>
            </a:r>
            <a:r>
              <a:rPr lang="en-US" altLang="zh-CN" sz="1050" dirty="0" smtClean="0"/>
              <a:t> Generation Partnership Project;</a:t>
            </a:r>
          </a:p>
          <a:p>
            <a:pPr algn="r"/>
            <a:r>
              <a:rPr lang="en-US" altLang="zh-CN" sz="1050" dirty="0"/>
              <a:t>Technical Specification Group Radio Access Network;</a:t>
            </a:r>
            <a:endParaRPr lang="en-US" altLang="zh-CN" sz="1050" dirty="0" smtClean="0"/>
          </a:p>
          <a:p>
            <a:pPr algn="r"/>
            <a:r>
              <a:rPr lang="en-US" altLang="zh-CN" sz="1050" dirty="0" smtClean="0"/>
              <a:t>NR;</a:t>
            </a:r>
          </a:p>
          <a:p>
            <a:pPr algn="r" latinLnBrk="0"/>
            <a:r>
              <a:rPr lang="en-GB" sz="1050" dirty="0"/>
              <a:t>Requirements for support of radio resource management</a:t>
            </a:r>
          </a:p>
          <a:p>
            <a:pPr algn="r"/>
            <a:r>
              <a:rPr lang="en-US" altLang="zh-CN" sz="1050" dirty="0" smtClean="0"/>
              <a:t>(Release 15)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812056" y="4387561"/>
            <a:ext cx="25358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 dirty="0" smtClean="0"/>
              <a:t>3GPP TS 38.141-1</a:t>
            </a:r>
            <a:r>
              <a:rPr lang="en-US" altLang="zh-CN" sz="1050" b="1" dirty="0" smtClean="0"/>
              <a:t> </a:t>
            </a:r>
            <a:r>
              <a:rPr lang="en-US" altLang="zh-CN" sz="1000" dirty="0" smtClean="0"/>
              <a:t>V0.3.0 2017.10</a:t>
            </a:r>
            <a:endParaRPr lang="zh-CN" altLang="en-US" sz="1000" dirty="0"/>
          </a:p>
        </p:txBody>
      </p:sp>
      <p:sp>
        <p:nvSpPr>
          <p:cNvPr id="35" name="TextBox 34"/>
          <p:cNvSpPr txBox="1"/>
          <p:nvPr/>
        </p:nvSpPr>
        <p:spPr>
          <a:xfrm>
            <a:off x="8562974" y="4663374"/>
            <a:ext cx="285749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00" dirty="0" smtClean="0"/>
              <a:t>3</a:t>
            </a:r>
            <a:r>
              <a:rPr lang="en-US" altLang="zh-CN" sz="1000" baseline="30000" dirty="0" smtClean="0"/>
              <a:t>rd</a:t>
            </a:r>
            <a:r>
              <a:rPr lang="en-US" altLang="zh-CN" sz="1000" dirty="0" smtClean="0"/>
              <a:t> Generation Partnership Project;</a:t>
            </a:r>
          </a:p>
          <a:p>
            <a:pPr algn="r"/>
            <a:r>
              <a:rPr lang="en-US" altLang="zh-CN" sz="1000" dirty="0" smtClean="0"/>
              <a:t>Technical Specification Group Radio Access Network;</a:t>
            </a:r>
          </a:p>
          <a:p>
            <a:pPr algn="r"/>
            <a:r>
              <a:rPr lang="en-US" altLang="zh-CN" sz="1000" dirty="0" smtClean="0"/>
              <a:t>NR;</a:t>
            </a:r>
          </a:p>
          <a:p>
            <a:pPr algn="r"/>
            <a:r>
              <a:rPr lang="en-US" altLang="zh-CN" sz="1000" dirty="0" smtClean="0"/>
              <a:t>Base Station (BS) conformance testing;</a:t>
            </a:r>
          </a:p>
          <a:p>
            <a:pPr algn="r"/>
            <a:r>
              <a:rPr lang="en-US" altLang="zh-CN" sz="1000" dirty="0" smtClean="0"/>
              <a:t>Part1: Conducted conformance testing</a:t>
            </a:r>
          </a:p>
          <a:p>
            <a:pPr algn="r"/>
            <a:r>
              <a:rPr lang="en-US" altLang="zh-CN" sz="1000" dirty="0" smtClean="0"/>
              <a:t>(Release-15)</a:t>
            </a:r>
          </a:p>
        </p:txBody>
      </p:sp>
      <p:cxnSp>
        <p:nvCxnSpPr>
          <p:cNvPr id="38" name="直接连接符 37"/>
          <p:cNvCxnSpPr/>
          <p:nvPr/>
        </p:nvCxnSpPr>
        <p:spPr>
          <a:xfrm>
            <a:off x="3377773" y="4677870"/>
            <a:ext cx="2484000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767923" y="4677870"/>
            <a:ext cx="2484000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6006673" y="4677870"/>
            <a:ext cx="2484000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8673673" y="4677870"/>
            <a:ext cx="2664000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제목 1"/>
          <p:cNvSpPr>
            <a:spLocks noGrp="1"/>
          </p:cNvSpPr>
          <p:nvPr>
            <p:ph type="title"/>
          </p:nvPr>
        </p:nvSpPr>
        <p:spPr>
          <a:xfrm>
            <a:off x="592363" y="365125"/>
            <a:ext cx="11325153" cy="768731"/>
          </a:xfrm>
        </p:spPr>
        <p:txBody>
          <a:bodyPr>
            <a:normAutofit/>
          </a:bodyPr>
          <a:lstStyle/>
          <a:p>
            <a:pPr algn="l"/>
            <a:r>
              <a:rPr lang="en-US" altLang="ko-KR" dirty="0">
                <a:cs typeface="Arial" panose="020B0604020202020204" pitchFamily="34" charset="0"/>
              </a:rPr>
              <a:t>Introduction |</a:t>
            </a:r>
            <a:r>
              <a:rPr lang="en-US" altLang="ko-KR" sz="36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altLang="ko-KR" sz="3000" dirty="0">
                <a:cs typeface="Arial" panose="020B0604020202020204" pitchFamily="34" charset="0"/>
              </a:rPr>
              <a:t>3GPP </a:t>
            </a:r>
            <a:r>
              <a:rPr lang="en-US" altLang="ko-KR" sz="3000" dirty="0">
                <a:cs typeface="Arial" panose="020B0604020202020204" pitchFamily="34" charset="0"/>
              </a:rPr>
              <a:t>RAN4 5G specifications</a:t>
            </a:r>
            <a:endParaRPr lang="ko-KR" altLang="en-US" sz="3000" dirty="0">
              <a:cs typeface="Arial" panose="020B0604020202020204" pitchFamily="34" charset="0"/>
            </a:endParaRPr>
          </a:p>
        </p:txBody>
      </p:sp>
      <p:sp>
        <p:nvSpPr>
          <p:cNvPr id="52" name="矩形 6"/>
          <p:cNvSpPr/>
          <p:nvPr/>
        </p:nvSpPr>
        <p:spPr>
          <a:xfrm>
            <a:off x="8099477" y="1205078"/>
            <a:ext cx="34503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800" dirty="0">
                <a:latin typeface="Arial Black" panose="020B0A04020102020204" pitchFamily="34" charset="0"/>
                <a:ea typeface="+mj-ea"/>
                <a:cs typeface="Arial" panose="020B0604020202020204" pitchFamily="34" charset="0"/>
              </a:rPr>
              <a:t>Test</a:t>
            </a:r>
            <a:endParaRPr lang="zh-CN" altLang="en-US" sz="1800" dirty="0">
              <a:latin typeface="Arial Black" panose="020B0A040201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54" name="모서리가 둥근 직사각형 58"/>
          <p:cNvSpPr/>
          <p:nvPr/>
        </p:nvSpPr>
        <p:spPr>
          <a:xfrm>
            <a:off x="466725" y="1092878"/>
            <a:ext cx="3943350" cy="3212422"/>
          </a:xfrm>
          <a:prstGeom prst="roundRect">
            <a:avLst>
              <a:gd name="adj" fmla="val 3509"/>
            </a:avLst>
          </a:prstGeom>
          <a:noFill/>
          <a:ln w="19050" cap="rnd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/>
              </a:solidFill>
            </a:endParaRPr>
          </a:p>
        </p:txBody>
      </p:sp>
      <p:sp>
        <p:nvSpPr>
          <p:cNvPr id="55" name="모서리가 둥근 직사각형 58"/>
          <p:cNvSpPr/>
          <p:nvPr/>
        </p:nvSpPr>
        <p:spPr>
          <a:xfrm>
            <a:off x="4528630" y="1092878"/>
            <a:ext cx="4145044" cy="3212422"/>
          </a:xfrm>
          <a:prstGeom prst="roundRect">
            <a:avLst>
              <a:gd name="adj" fmla="val 3509"/>
            </a:avLst>
          </a:prstGeom>
          <a:noFill/>
          <a:ln w="19050" cap="rnd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/>
              </a:solidFill>
            </a:endParaRPr>
          </a:p>
        </p:txBody>
      </p:sp>
      <p:sp>
        <p:nvSpPr>
          <p:cNvPr id="56" name="모서리가 둥근 직사각형 58"/>
          <p:cNvSpPr/>
          <p:nvPr/>
        </p:nvSpPr>
        <p:spPr>
          <a:xfrm>
            <a:off x="8812056" y="1100662"/>
            <a:ext cx="2857809" cy="3204638"/>
          </a:xfrm>
          <a:prstGeom prst="roundRect">
            <a:avLst>
              <a:gd name="adj" fmla="val 3509"/>
            </a:avLst>
          </a:prstGeom>
          <a:noFill/>
          <a:ln w="19050" cap="rnd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/>
              </a:solidFill>
            </a:endParaRPr>
          </a:p>
        </p:txBody>
      </p:sp>
      <p:sp>
        <p:nvSpPr>
          <p:cNvPr id="58" name="모서리가 둥근 직사각형 58"/>
          <p:cNvSpPr/>
          <p:nvPr/>
        </p:nvSpPr>
        <p:spPr>
          <a:xfrm>
            <a:off x="466724" y="4373447"/>
            <a:ext cx="11203141" cy="1659960"/>
          </a:xfrm>
          <a:prstGeom prst="roundRect">
            <a:avLst>
              <a:gd name="adj" fmla="val 3509"/>
            </a:avLst>
          </a:prstGeom>
          <a:noFill/>
          <a:ln w="19050" cap="rnd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>
              <a:solidFill>
                <a:schemeClr val="tx1"/>
              </a:solidFill>
            </a:endParaRPr>
          </a:p>
        </p:txBody>
      </p:sp>
      <p:sp>
        <p:nvSpPr>
          <p:cNvPr id="59" name="矩形 7"/>
          <p:cNvSpPr/>
          <p:nvPr/>
        </p:nvSpPr>
        <p:spPr>
          <a:xfrm>
            <a:off x="392629" y="1605188"/>
            <a:ext cx="413600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 smtClean="0"/>
              <a:t> </a:t>
            </a:r>
            <a:r>
              <a:rPr lang="en-US" altLang="ko-KR" sz="1200" dirty="0">
                <a:latin typeface="Arial Black" panose="020B0A04020102020204" pitchFamily="34" charset="0"/>
                <a:cs typeface="Arial" panose="020B0604020202020204" pitchFamily="34" charset="0"/>
              </a:rPr>
              <a:t>|</a:t>
            </a:r>
            <a:r>
              <a:rPr lang="en-US" altLang="ko-KR" sz="1200" dirty="0" smtClean="0"/>
              <a:t>  RF specification for UE (</a:t>
            </a:r>
            <a:r>
              <a:rPr lang="en-US" altLang="ko-KR" sz="1100" dirty="0" smtClean="0">
                <a:latin typeface="Arial Black" panose="020B0A04020102020204" pitchFamily="34" charset="0"/>
                <a:ea typeface="+mj-ea"/>
                <a:cs typeface="Arial" panose="020B0604020202020204" pitchFamily="34" charset="0"/>
              </a:rPr>
              <a:t>38.101-1/2/3</a:t>
            </a:r>
            <a:r>
              <a:rPr lang="en-US" altLang="ko-KR" sz="1200" dirty="0" smtClean="0"/>
              <a:t>) </a:t>
            </a:r>
            <a:r>
              <a:rPr lang="en-US" altLang="ko-KR" sz="1200" dirty="0" smtClean="0"/>
              <a:t>and BS (</a:t>
            </a:r>
            <a:r>
              <a:rPr lang="en-US" altLang="ko-KR" sz="1100" dirty="0">
                <a:latin typeface="Arial Black" panose="020B0A04020102020204" pitchFamily="34" charset="0"/>
                <a:ea typeface="+mj-ea"/>
                <a:cs typeface="Arial" panose="020B0604020202020204" pitchFamily="34" charset="0"/>
              </a:rPr>
              <a:t>38.104</a:t>
            </a:r>
            <a:r>
              <a:rPr lang="en-US" altLang="ko-KR" sz="1200" dirty="0" smtClean="0"/>
              <a:t>) </a:t>
            </a:r>
          </a:p>
          <a:p>
            <a:r>
              <a:rPr lang="en-US" altLang="ko-KR" sz="1200" dirty="0" smtClean="0"/>
              <a:t>      </a:t>
            </a:r>
            <a:r>
              <a:rPr lang="en-US" altLang="ko-KR" sz="1200" dirty="0" smtClean="0">
                <a:latin typeface="Arial Black" panose="020B0A04020102020204" pitchFamily="34" charset="0"/>
                <a:cs typeface="Arial" panose="020B0604020202020204" pitchFamily="34" charset="0"/>
              </a:rPr>
              <a:t>•</a:t>
            </a:r>
            <a:r>
              <a:rPr lang="en-US" altLang="ko-KR" sz="1200" dirty="0" smtClean="0"/>
              <a:t>   Operating bands and Channel arrangement</a:t>
            </a:r>
          </a:p>
          <a:p>
            <a:r>
              <a:rPr lang="en-US" altLang="ko-KR" sz="1200" dirty="0"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200" dirty="0" smtClean="0">
                <a:latin typeface="Arial Black" panose="020B0A04020102020204" pitchFamily="34" charset="0"/>
                <a:cs typeface="Arial" panose="020B0604020202020204" pitchFamily="34" charset="0"/>
              </a:rPr>
              <a:t>   </a:t>
            </a:r>
            <a:r>
              <a:rPr lang="en-US" altLang="ko-KR" sz="1200" dirty="0" smtClean="0">
                <a:latin typeface="Arial Black" panose="020B0A04020102020204" pitchFamily="34" charset="0"/>
                <a:cs typeface="Arial" panose="020B0604020202020204" pitchFamily="34" charset="0"/>
              </a:rPr>
              <a:t> •   </a:t>
            </a:r>
            <a:r>
              <a:rPr lang="en-US" altLang="ko-KR" sz="1200" dirty="0" smtClean="0"/>
              <a:t>Transmitter </a:t>
            </a:r>
            <a:r>
              <a:rPr lang="en-US" altLang="ko-KR" sz="1200" dirty="0"/>
              <a:t>RF requirements</a:t>
            </a:r>
          </a:p>
          <a:p>
            <a:r>
              <a:rPr lang="en-US" altLang="ko-KR" sz="1200" dirty="0"/>
              <a:t>      </a:t>
            </a:r>
            <a:r>
              <a:rPr lang="en-US" altLang="ko-KR" sz="1200" dirty="0">
                <a:latin typeface="Arial Black" panose="020B0A04020102020204" pitchFamily="34" charset="0"/>
                <a:cs typeface="Arial" panose="020B0604020202020204" pitchFamily="34" charset="0"/>
              </a:rPr>
              <a:t>•</a:t>
            </a:r>
            <a:r>
              <a:rPr lang="en-US" altLang="ko-KR" sz="1200" dirty="0"/>
              <a:t>   Receiver RF requirements </a:t>
            </a:r>
          </a:p>
          <a:p>
            <a:endParaRPr lang="en-US" altLang="ko-KR" sz="1200" dirty="0"/>
          </a:p>
          <a:p>
            <a:r>
              <a:rPr lang="en-US" altLang="ko-KR" sz="1200" dirty="0"/>
              <a:t> </a:t>
            </a:r>
            <a:r>
              <a:rPr lang="en-US" altLang="ko-KR" sz="1200" dirty="0">
                <a:latin typeface="Arial Black" panose="020B0A04020102020204" pitchFamily="34" charset="0"/>
                <a:cs typeface="Arial" panose="020B0604020202020204" pitchFamily="34" charset="0"/>
              </a:rPr>
              <a:t>|</a:t>
            </a:r>
            <a:r>
              <a:rPr lang="en-US" altLang="ko-KR" sz="1200" dirty="0"/>
              <a:t>  EMC specification for UE (</a:t>
            </a:r>
            <a:r>
              <a:rPr lang="en-US" altLang="ko-KR" sz="1100" dirty="0">
                <a:latin typeface="Arial Black" panose="020B0A04020102020204" pitchFamily="34" charset="0"/>
                <a:cs typeface="Arial" panose="020B0604020202020204" pitchFamily="34" charset="0"/>
              </a:rPr>
              <a:t>38.124</a:t>
            </a:r>
            <a:r>
              <a:rPr lang="en-US" altLang="ko-KR" sz="1200" dirty="0"/>
              <a:t>) and BS (</a:t>
            </a:r>
            <a:r>
              <a:rPr lang="en-US" altLang="ko-KR" sz="1100" dirty="0">
                <a:latin typeface="Arial Black" panose="020B0A04020102020204" pitchFamily="34" charset="0"/>
                <a:cs typeface="Arial" panose="020B0604020202020204" pitchFamily="34" charset="0"/>
              </a:rPr>
              <a:t>38.113</a:t>
            </a:r>
            <a:r>
              <a:rPr lang="en-US" altLang="ko-KR" sz="1200" dirty="0"/>
              <a:t>) </a:t>
            </a:r>
          </a:p>
          <a:p>
            <a:r>
              <a:rPr lang="en-US" altLang="ko-KR" sz="1200" dirty="0"/>
              <a:t>      </a:t>
            </a:r>
            <a:r>
              <a:rPr lang="en-US" altLang="ko-KR" sz="1200" dirty="0">
                <a:latin typeface="Arial Black" panose="020B0A04020102020204" pitchFamily="34" charset="0"/>
                <a:cs typeface="Arial" panose="020B0604020202020204" pitchFamily="34" charset="0"/>
              </a:rPr>
              <a:t>•</a:t>
            </a:r>
            <a:r>
              <a:rPr lang="en-US" altLang="ko-KR" sz="1200" dirty="0"/>
              <a:t>   EMC emission </a:t>
            </a:r>
          </a:p>
          <a:p>
            <a:r>
              <a:rPr lang="en-US" altLang="ko-KR" sz="1200" dirty="0"/>
              <a:t>      </a:t>
            </a:r>
            <a:r>
              <a:rPr lang="en-US" altLang="ko-KR" sz="1200" dirty="0">
                <a:latin typeface="Arial Black" panose="020B0A04020102020204" pitchFamily="34" charset="0"/>
                <a:cs typeface="Arial" panose="020B0604020202020204" pitchFamily="34" charset="0"/>
              </a:rPr>
              <a:t>•  </a:t>
            </a:r>
            <a:r>
              <a:rPr lang="en-US" altLang="ko-KR" sz="1200" dirty="0"/>
              <a:t>EMC Immunity  </a:t>
            </a:r>
            <a:endParaRPr lang="en-US" altLang="ko-KR" sz="1200" dirty="0" smtClean="0"/>
          </a:p>
          <a:p>
            <a:endParaRPr lang="en-US" altLang="ko-KR" sz="1200" dirty="0" smtClean="0"/>
          </a:p>
          <a:p>
            <a:r>
              <a:rPr lang="en-US" altLang="ko-KR" sz="1200" dirty="0"/>
              <a:t> </a:t>
            </a:r>
            <a:r>
              <a:rPr lang="en-US" altLang="ko-KR" sz="1200" dirty="0">
                <a:latin typeface="Arial Black" panose="020B0A04020102020204" pitchFamily="34" charset="0"/>
                <a:cs typeface="Arial" panose="020B0604020202020204" pitchFamily="34" charset="0"/>
              </a:rPr>
              <a:t>|</a:t>
            </a:r>
            <a:r>
              <a:rPr lang="en-US" altLang="ko-KR" sz="1200" dirty="0"/>
              <a:t> </a:t>
            </a:r>
            <a:r>
              <a:rPr lang="en-US" altLang="ko-KR" sz="1200" dirty="0" smtClean="0"/>
              <a:t> MSR BS RF requirements (</a:t>
            </a:r>
            <a:r>
              <a:rPr lang="en-US" altLang="ko-KR" sz="1100" dirty="0">
                <a:latin typeface="Arial Black" panose="020B0A04020102020204" pitchFamily="34" charset="0"/>
                <a:cs typeface="Arial" panose="020B0604020202020204" pitchFamily="34" charset="0"/>
              </a:rPr>
              <a:t>37.104</a:t>
            </a:r>
            <a:r>
              <a:rPr lang="en-US" altLang="ko-KR" sz="1200" dirty="0" smtClean="0"/>
              <a:t>) </a:t>
            </a:r>
          </a:p>
          <a:p>
            <a:r>
              <a:rPr lang="en-US" altLang="ko-KR" sz="1200" dirty="0"/>
              <a:t> </a:t>
            </a:r>
            <a:r>
              <a:rPr lang="en-US" altLang="ko-KR" sz="1200" dirty="0" smtClean="0"/>
              <a:t>     </a:t>
            </a:r>
            <a:r>
              <a:rPr lang="en-US" altLang="ko-KR" sz="1200" dirty="0" smtClean="0">
                <a:latin typeface="Arial Black" panose="020B0A04020102020204" pitchFamily="34" charset="0"/>
                <a:cs typeface="Arial" panose="020B0604020202020204" pitchFamily="34" charset="0"/>
              </a:rPr>
              <a:t>•</a:t>
            </a:r>
            <a:r>
              <a:rPr lang="en-US" altLang="ko-KR" sz="1200" dirty="0" smtClean="0"/>
              <a:t>   RF requirements for Multi-Standard Radio BS</a:t>
            </a:r>
          </a:p>
          <a:p>
            <a:r>
              <a:rPr lang="en-US" altLang="ko-KR" sz="1200" dirty="0" smtClean="0"/>
              <a:t>	</a:t>
            </a:r>
          </a:p>
          <a:p>
            <a:endParaRPr lang="en-US" altLang="ko-KR" sz="1200" dirty="0" smtClean="0"/>
          </a:p>
          <a:p>
            <a:endParaRPr lang="en-US" altLang="ko-KR" sz="1200" dirty="0" smtClean="0"/>
          </a:p>
        </p:txBody>
      </p:sp>
      <p:sp>
        <p:nvSpPr>
          <p:cNvPr id="61" name="矩形 7"/>
          <p:cNvSpPr/>
          <p:nvPr/>
        </p:nvSpPr>
        <p:spPr>
          <a:xfrm>
            <a:off x="4556010" y="1612205"/>
            <a:ext cx="34449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 smtClean="0"/>
              <a:t> </a:t>
            </a:r>
            <a:r>
              <a:rPr lang="en-US" altLang="ko-KR" sz="1200" dirty="0">
                <a:latin typeface="Arial Black" panose="020B0A04020102020204" pitchFamily="34" charset="0"/>
                <a:cs typeface="Arial" panose="020B0604020202020204" pitchFamily="34" charset="0"/>
              </a:rPr>
              <a:t>|</a:t>
            </a:r>
            <a:r>
              <a:rPr lang="en-US" altLang="ko-KR" sz="1200" dirty="0" smtClean="0"/>
              <a:t>  Radio Resource Management (</a:t>
            </a:r>
            <a:r>
              <a:rPr lang="en-US" altLang="ko-KR" sz="1100" dirty="0">
                <a:latin typeface="Arial Black" panose="020B0A04020102020204" pitchFamily="34" charset="0"/>
                <a:ea typeface="+mj-ea"/>
                <a:cs typeface="Arial" panose="020B0604020202020204" pitchFamily="34" charset="0"/>
              </a:rPr>
              <a:t>38.133</a:t>
            </a:r>
            <a:r>
              <a:rPr lang="en-US" altLang="ko-KR" sz="1200" dirty="0" smtClean="0"/>
              <a:t>)</a:t>
            </a:r>
          </a:p>
          <a:p>
            <a:r>
              <a:rPr lang="en-US" altLang="ko-KR" sz="1200" dirty="0" smtClean="0">
                <a:latin typeface="Arial Black" panose="020B0A04020102020204" pitchFamily="34" charset="0"/>
                <a:cs typeface="Arial" panose="020B0604020202020204" pitchFamily="34" charset="0"/>
              </a:rPr>
              <a:t>      •  </a:t>
            </a:r>
            <a:r>
              <a:rPr lang="en-US" altLang="ko-KR" sz="1200" dirty="0" smtClean="0"/>
              <a:t>Mobility </a:t>
            </a:r>
          </a:p>
          <a:p>
            <a:r>
              <a:rPr lang="en-US" altLang="ko-KR" sz="1200" dirty="0" smtClean="0">
                <a:latin typeface="Arial Black" panose="020B0A04020102020204" pitchFamily="34" charset="0"/>
                <a:cs typeface="Arial" panose="020B0604020202020204" pitchFamily="34" charset="0"/>
              </a:rPr>
              <a:t>      •  </a:t>
            </a:r>
            <a:r>
              <a:rPr lang="en-US" altLang="ko-KR" sz="1200" dirty="0" smtClean="0"/>
              <a:t>Timing</a:t>
            </a:r>
          </a:p>
          <a:p>
            <a:r>
              <a:rPr lang="en-US" altLang="ko-KR" sz="1200" dirty="0" smtClean="0">
                <a:latin typeface="Arial Black" panose="020B0A04020102020204" pitchFamily="34" charset="0"/>
                <a:cs typeface="Arial" panose="020B0604020202020204" pitchFamily="34" charset="0"/>
              </a:rPr>
              <a:t>      •  </a:t>
            </a:r>
            <a:r>
              <a:rPr lang="en-US" altLang="ko-KR" sz="1200" dirty="0" smtClean="0"/>
              <a:t>Measurement</a:t>
            </a:r>
          </a:p>
          <a:p>
            <a:endParaRPr lang="en-US" altLang="ko-KR" sz="1200" dirty="0"/>
          </a:p>
          <a:p>
            <a:endParaRPr lang="en-US" altLang="ko-KR" sz="1200" dirty="0"/>
          </a:p>
        </p:txBody>
      </p:sp>
      <p:sp>
        <p:nvSpPr>
          <p:cNvPr id="62" name="矩形 7"/>
          <p:cNvSpPr/>
          <p:nvPr/>
        </p:nvSpPr>
        <p:spPr>
          <a:xfrm>
            <a:off x="4528629" y="2483581"/>
            <a:ext cx="413109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 smtClean="0"/>
              <a:t> </a:t>
            </a:r>
            <a:r>
              <a:rPr lang="en-US" altLang="ko-KR" sz="1200" dirty="0">
                <a:latin typeface="Arial Black" panose="020B0A04020102020204" pitchFamily="34" charset="0"/>
                <a:cs typeface="Arial" panose="020B0604020202020204" pitchFamily="34" charset="0"/>
              </a:rPr>
              <a:t>|</a:t>
            </a:r>
            <a:r>
              <a:rPr lang="en-US" altLang="ko-KR" sz="1200" dirty="0" smtClean="0"/>
              <a:t>  UE (</a:t>
            </a:r>
            <a:r>
              <a:rPr lang="en-US" altLang="ko-KR" sz="1100" dirty="0">
                <a:latin typeface="Arial Black" panose="020B0A04020102020204" pitchFamily="34" charset="0"/>
                <a:ea typeface="+mj-ea"/>
                <a:cs typeface="Arial" panose="020B0604020202020204" pitchFamily="34" charset="0"/>
              </a:rPr>
              <a:t>38.101-4</a:t>
            </a:r>
            <a:r>
              <a:rPr lang="en-US" altLang="ko-KR" sz="1200" dirty="0" smtClean="0"/>
              <a:t>) </a:t>
            </a:r>
            <a:r>
              <a:rPr lang="en-US" altLang="ko-KR" sz="1200" dirty="0" err="1" smtClean="0"/>
              <a:t>Demod</a:t>
            </a:r>
            <a:r>
              <a:rPr lang="en-US" altLang="ko-KR" sz="1200" dirty="0" smtClean="0"/>
              <a:t>/CSI and BS (</a:t>
            </a:r>
            <a:r>
              <a:rPr lang="en-US" altLang="ko-KR" sz="1100" dirty="0">
                <a:latin typeface="Arial Black" panose="020B0A04020102020204" pitchFamily="34" charset="0"/>
                <a:ea typeface="+mj-ea"/>
                <a:cs typeface="Arial" panose="020B0604020202020204" pitchFamily="34" charset="0"/>
              </a:rPr>
              <a:t>38.104</a:t>
            </a:r>
            <a:r>
              <a:rPr lang="en-US" altLang="ko-KR" sz="1200" dirty="0" smtClean="0"/>
              <a:t>) </a:t>
            </a:r>
            <a:r>
              <a:rPr lang="en-US" altLang="ko-KR" sz="1200" dirty="0" err="1" smtClean="0"/>
              <a:t>Demod</a:t>
            </a:r>
            <a:r>
              <a:rPr lang="en-US" altLang="ko-KR" sz="1200" dirty="0" smtClean="0"/>
              <a:t> </a:t>
            </a:r>
          </a:p>
          <a:p>
            <a:r>
              <a:rPr lang="en-US" altLang="ko-KR" sz="1200" dirty="0" smtClean="0">
                <a:latin typeface="Arial Black" panose="020B0A04020102020204" pitchFamily="34" charset="0"/>
                <a:cs typeface="Arial" panose="020B0604020202020204" pitchFamily="34" charset="0"/>
              </a:rPr>
              <a:t>      •  </a:t>
            </a:r>
            <a:r>
              <a:rPr lang="en-US" altLang="ko-KR" sz="1200" dirty="0" smtClean="0"/>
              <a:t>PDSCH/PDCCH/SDR</a:t>
            </a:r>
          </a:p>
          <a:p>
            <a:r>
              <a:rPr lang="en-US" altLang="ko-KR" sz="1200" dirty="0"/>
              <a:t> </a:t>
            </a:r>
            <a:r>
              <a:rPr lang="en-US" altLang="ko-KR" sz="1200" dirty="0" smtClean="0"/>
              <a:t>      </a:t>
            </a:r>
            <a:r>
              <a:rPr lang="en-US" altLang="ko-KR" sz="1200" dirty="0" smtClean="0">
                <a:latin typeface="Arial Black" panose="020B0A04020102020204" pitchFamily="34" charset="0"/>
                <a:cs typeface="Arial" panose="020B0604020202020204" pitchFamily="34" charset="0"/>
              </a:rPr>
              <a:t>•  </a:t>
            </a:r>
            <a:r>
              <a:rPr lang="en-US" altLang="ko-KR" sz="1200" dirty="0" smtClean="0"/>
              <a:t>PUSCH/PUCCH/PRACH</a:t>
            </a:r>
            <a:endParaRPr lang="en-US" altLang="ko-KR" sz="1200" dirty="0" smtClean="0"/>
          </a:p>
          <a:p>
            <a:r>
              <a:rPr lang="en-US" altLang="ko-KR" sz="1200" dirty="0"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200" dirty="0" smtClean="0">
                <a:latin typeface="Arial Black" panose="020B0A04020102020204" pitchFamily="34" charset="0"/>
                <a:cs typeface="Arial" panose="020B0604020202020204" pitchFamily="34" charset="0"/>
              </a:rPr>
              <a:t>     •  </a:t>
            </a:r>
            <a:r>
              <a:rPr lang="en-US" altLang="ko-KR" sz="1200" dirty="0" smtClean="0"/>
              <a:t>CSI/PMI/RI</a:t>
            </a:r>
            <a:endParaRPr lang="en-US" altLang="ko-KR" sz="1200" dirty="0"/>
          </a:p>
          <a:p>
            <a:r>
              <a:rPr lang="en-US" altLang="ko-KR" sz="1200" dirty="0">
                <a:latin typeface="Arial Black" panose="020B0A04020102020204" pitchFamily="34" charset="0"/>
                <a:cs typeface="Arial" panose="020B0604020202020204" pitchFamily="34" charset="0"/>
              </a:rPr>
              <a:t>      •  </a:t>
            </a:r>
            <a:r>
              <a:rPr lang="en-US" altLang="ko-KR" sz="1200" dirty="0" smtClean="0"/>
              <a:t>CRI</a:t>
            </a:r>
            <a:endParaRPr lang="en-US" altLang="ko-KR" sz="1200" dirty="0"/>
          </a:p>
          <a:p>
            <a:r>
              <a:rPr lang="en-US" altLang="ko-KR" sz="1200" dirty="0">
                <a:latin typeface="Arial Black" panose="020B0A04020102020204" pitchFamily="34" charset="0"/>
                <a:cs typeface="Arial" panose="020B0604020202020204" pitchFamily="34" charset="0"/>
              </a:rPr>
              <a:t>      •  </a:t>
            </a:r>
            <a:r>
              <a:rPr lang="en-US" altLang="ko-KR" sz="1200" dirty="0" smtClean="0"/>
              <a:t>Other PHY channel </a:t>
            </a:r>
          </a:p>
          <a:p>
            <a:r>
              <a:rPr lang="en-US" altLang="ko-KR" sz="1200" dirty="0"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200" dirty="0" smtClean="0">
                <a:latin typeface="Arial Black" panose="020B0A04020102020204" pitchFamily="34" charset="0"/>
                <a:cs typeface="Arial" panose="020B0604020202020204" pitchFamily="34" charset="0"/>
              </a:rPr>
              <a:t>     •  </a:t>
            </a:r>
            <a:r>
              <a:rPr lang="en-US" altLang="ko-KR" sz="1200" dirty="0"/>
              <a:t>Other channel state information</a:t>
            </a:r>
            <a:endParaRPr lang="zh-CN" altLang="en-US" sz="1200" dirty="0"/>
          </a:p>
        </p:txBody>
      </p:sp>
      <p:sp>
        <p:nvSpPr>
          <p:cNvPr id="66" name="矩形 7"/>
          <p:cNvSpPr/>
          <p:nvPr/>
        </p:nvSpPr>
        <p:spPr>
          <a:xfrm>
            <a:off x="8812056" y="1614685"/>
            <a:ext cx="308839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 smtClean="0"/>
              <a:t> </a:t>
            </a:r>
            <a:r>
              <a:rPr lang="en-US" altLang="ko-KR" sz="1200" dirty="0">
                <a:latin typeface="Arial Black" panose="020B0A04020102020204" pitchFamily="34" charset="0"/>
                <a:cs typeface="Arial" panose="020B0604020202020204" pitchFamily="34" charset="0"/>
              </a:rPr>
              <a:t>|</a:t>
            </a:r>
            <a:r>
              <a:rPr lang="en-US" altLang="ko-KR" sz="1200" dirty="0" smtClean="0"/>
              <a:t>  BS conformance Test</a:t>
            </a:r>
          </a:p>
          <a:p>
            <a:r>
              <a:rPr lang="en-US" altLang="ko-KR" sz="1200" dirty="0" smtClean="0"/>
              <a:t>      </a:t>
            </a:r>
            <a:r>
              <a:rPr lang="en-US" altLang="ko-KR" sz="1200" dirty="0" smtClean="0">
                <a:latin typeface="Arial Black" panose="020B0A04020102020204" pitchFamily="34" charset="0"/>
                <a:cs typeface="Arial" panose="020B0604020202020204" pitchFamily="34" charset="0"/>
              </a:rPr>
              <a:t>•</a:t>
            </a:r>
            <a:r>
              <a:rPr lang="en-US" altLang="ko-KR" sz="1200" dirty="0" smtClean="0"/>
              <a:t>    Conducted Test (</a:t>
            </a:r>
            <a:r>
              <a:rPr lang="en-US" altLang="ko-KR" sz="1100" dirty="0">
                <a:latin typeface="Arial Black" panose="020B0A04020102020204" pitchFamily="34" charset="0"/>
                <a:ea typeface="+mj-ea"/>
                <a:cs typeface="Arial" panose="020B0604020202020204" pitchFamily="34" charset="0"/>
              </a:rPr>
              <a:t>38.141-1</a:t>
            </a:r>
            <a:r>
              <a:rPr lang="en-US" altLang="ko-KR" sz="1200" dirty="0" smtClean="0"/>
              <a:t>)</a:t>
            </a:r>
          </a:p>
          <a:p>
            <a:r>
              <a:rPr lang="en-US" altLang="ko-KR" sz="1200" dirty="0"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200" dirty="0" smtClean="0">
                <a:latin typeface="Arial Black" panose="020B0A04020102020204" pitchFamily="34" charset="0"/>
                <a:cs typeface="Arial" panose="020B0604020202020204" pitchFamily="34" charset="0"/>
              </a:rPr>
              <a:t>   •</a:t>
            </a:r>
            <a:r>
              <a:rPr lang="en-US" altLang="ko-KR" sz="1200" dirty="0" smtClean="0"/>
              <a:t>    Radiated Test (</a:t>
            </a:r>
            <a:r>
              <a:rPr lang="en-US" altLang="ko-KR" sz="1100" dirty="0">
                <a:latin typeface="Arial Black" panose="020B0A04020102020204" pitchFamily="34" charset="0"/>
                <a:ea typeface="+mj-ea"/>
                <a:cs typeface="Arial" panose="020B0604020202020204" pitchFamily="34" charset="0"/>
              </a:rPr>
              <a:t>38.141-2</a:t>
            </a:r>
            <a:r>
              <a:rPr lang="en-US" altLang="ko-KR" sz="1200" dirty="0" smtClean="0"/>
              <a:t>)</a:t>
            </a:r>
          </a:p>
          <a:p>
            <a:endParaRPr lang="en-US" altLang="ko-KR" sz="1200" dirty="0" smtClean="0"/>
          </a:p>
          <a:p>
            <a:r>
              <a:rPr lang="en-US" altLang="ko-KR" sz="1200" dirty="0" smtClean="0">
                <a:latin typeface="Arial Black" panose="020B0A04020102020204" pitchFamily="34" charset="0"/>
                <a:cs typeface="Arial" panose="020B0604020202020204" pitchFamily="34" charset="0"/>
              </a:rPr>
              <a:t>|</a:t>
            </a:r>
            <a:r>
              <a:rPr lang="en-US" altLang="ko-KR" sz="1200" dirty="0" smtClean="0"/>
              <a:t>   NR test method (</a:t>
            </a:r>
            <a:r>
              <a:rPr lang="en-US" altLang="ko-KR" sz="1100" dirty="0">
                <a:latin typeface="Arial Black" panose="020B0A04020102020204" pitchFamily="34" charset="0"/>
                <a:ea typeface="+mj-ea"/>
                <a:cs typeface="Arial" panose="020B0604020202020204" pitchFamily="34" charset="0"/>
              </a:rPr>
              <a:t>38.810</a:t>
            </a:r>
            <a:r>
              <a:rPr lang="en-US" altLang="ko-KR" sz="1200" dirty="0" smtClean="0"/>
              <a:t>)</a:t>
            </a:r>
          </a:p>
          <a:p>
            <a:r>
              <a:rPr lang="en-US" altLang="ko-KR" sz="1200" dirty="0"/>
              <a:t> </a:t>
            </a:r>
            <a:r>
              <a:rPr lang="en-US" altLang="ko-KR" sz="1200" dirty="0" smtClean="0"/>
              <a:t>     </a:t>
            </a:r>
            <a:r>
              <a:rPr lang="en-US" altLang="ko-KR" sz="1200" dirty="0" smtClean="0">
                <a:latin typeface="Arial Black" panose="020B0A04020102020204" pitchFamily="34" charset="0"/>
                <a:cs typeface="Arial" panose="020B0604020202020204" pitchFamily="34" charset="0"/>
              </a:rPr>
              <a:t>•</a:t>
            </a:r>
            <a:r>
              <a:rPr lang="en-US" altLang="ko-KR" sz="1200" dirty="0" smtClean="0"/>
              <a:t>     RF testing method</a:t>
            </a:r>
          </a:p>
          <a:p>
            <a:r>
              <a:rPr lang="en-US" altLang="ko-KR" sz="1200" dirty="0"/>
              <a:t> </a:t>
            </a:r>
            <a:r>
              <a:rPr lang="en-US" altLang="ko-KR" sz="1200" dirty="0" smtClean="0"/>
              <a:t>     </a:t>
            </a:r>
            <a:r>
              <a:rPr lang="en-US" altLang="ko-KR" sz="1200" dirty="0" smtClean="0">
                <a:latin typeface="Arial Black" panose="020B0A04020102020204" pitchFamily="34" charset="0"/>
                <a:cs typeface="Arial" panose="020B0604020202020204" pitchFamily="34" charset="0"/>
              </a:rPr>
              <a:t>•</a:t>
            </a:r>
            <a:r>
              <a:rPr lang="en-US" altLang="ko-KR" sz="1200" dirty="0" smtClean="0"/>
              <a:t>     RRM testing method</a:t>
            </a:r>
          </a:p>
          <a:p>
            <a:r>
              <a:rPr lang="en-US" altLang="ko-KR" sz="1200" dirty="0"/>
              <a:t>  </a:t>
            </a:r>
            <a:r>
              <a:rPr lang="en-US" altLang="ko-KR" sz="1200" dirty="0" smtClean="0"/>
              <a:t>    </a:t>
            </a:r>
            <a:r>
              <a:rPr lang="en-US" altLang="ko-KR" sz="1200" dirty="0" smtClean="0">
                <a:latin typeface="Arial Black" panose="020B0A04020102020204" pitchFamily="34" charset="0"/>
                <a:cs typeface="Arial" panose="020B0604020202020204" pitchFamily="34" charset="0"/>
              </a:rPr>
              <a:t>•   </a:t>
            </a:r>
            <a:r>
              <a:rPr lang="en-US" altLang="ko-KR" sz="1200" dirty="0"/>
              <a:t>Demodulation Testing </a:t>
            </a:r>
            <a:r>
              <a:rPr lang="en-US" altLang="ko-KR" sz="1200" dirty="0" smtClean="0"/>
              <a:t>method</a:t>
            </a:r>
          </a:p>
          <a:p>
            <a:endParaRPr lang="en-US" altLang="ko-KR" sz="1200" dirty="0" smtClean="0"/>
          </a:p>
        </p:txBody>
      </p:sp>
    </p:spTree>
    <p:extLst>
      <p:ext uri="{BB962C8B-B14F-4D97-AF65-F5344CB8AC3E}">
        <p14:creationId xmlns:p14="http://schemas.microsoft.com/office/powerpoint/2010/main" val="391513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le 1"/>
          <p:cNvSpPr txBox="1">
            <a:spLocks/>
          </p:cNvSpPr>
          <p:nvPr/>
        </p:nvSpPr>
        <p:spPr bwMode="auto">
          <a:xfrm>
            <a:off x="244927" y="106135"/>
            <a:ext cx="1162662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ko-KR" kern="0" dirty="0" smtClean="0">
                <a:cs typeface="Arial" panose="020B0604020202020204" pitchFamily="34" charset="0"/>
              </a:rPr>
              <a:t>ACS | </a:t>
            </a:r>
            <a:r>
              <a:rPr lang="en-US" altLang="ko-KR" sz="3000" kern="0" dirty="0" smtClean="0">
                <a:cs typeface="Arial" panose="020B0604020202020204" pitchFamily="34" charset="0"/>
              </a:rPr>
              <a:t>BS</a:t>
            </a:r>
            <a:endParaRPr lang="en-US" sz="3000" kern="0" dirty="0">
              <a:cs typeface="Arial" panose="020B0604020202020204" pitchFamily="34" charset="0"/>
            </a:endParaRPr>
          </a:p>
        </p:txBody>
      </p:sp>
      <p:sp>
        <p:nvSpPr>
          <p:cNvPr id="11" name="Content Placeholder 3"/>
          <p:cNvSpPr>
            <a:spLocks noGrp="1"/>
          </p:cNvSpPr>
          <p:nvPr>
            <p:ph idx="1"/>
          </p:nvPr>
        </p:nvSpPr>
        <p:spPr>
          <a:xfrm>
            <a:off x="342221" y="1143000"/>
            <a:ext cx="11183938" cy="3069771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US" sz="2800" kern="1200" dirty="0" smtClean="0">
                <a:ea typeface="+mn-ea"/>
                <a:cs typeface="Arial" charset="0"/>
              </a:rPr>
              <a:t>For BS 1-C and BS 1-H, same conductive ACS requirements as LTE is specified for all NR BS classes</a:t>
            </a:r>
            <a:endParaRPr lang="en-US" sz="1800" kern="1200" dirty="0" smtClean="0">
              <a:ea typeface="+mn-ea"/>
              <a:cs typeface="Arial" charset="0"/>
            </a:endParaRPr>
          </a:p>
          <a:p>
            <a:pPr>
              <a:lnSpc>
                <a:spcPct val="90000"/>
              </a:lnSpc>
              <a:defRPr/>
            </a:pPr>
            <a:r>
              <a:rPr lang="en-US" sz="2800" kern="1200" dirty="0">
                <a:cs typeface="Arial" charset="0"/>
              </a:rPr>
              <a:t>For BS 1-O, ACS is applied when </a:t>
            </a:r>
            <a:r>
              <a:rPr lang="en-US" sz="2800" kern="1200" dirty="0" err="1">
                <a:cs typeface="Arial" charset="0"/>
              </a:rPr>
              <a:t>AoA</a:t>
            </a:r>
            <a:r>
              <a:rPr lang="en-US" sz="2800" kern="1200" dirty="0">
                <a:cs typeface="Arial" charset="0"/>
              </a:rPr>
              <a:t> of wanted signal and interference signal are within the </a:t>
            </a:r>
            <a:r>
              <a:rPr lang="en-US" sz="2800" kern="1200" dirty="0" err="1">
                <a:cs typeface="Arial" charset="0"/>
              </a:rPr>
              <a:t>minSENS</a:t>
            </a:r>
            <a:r>
              <a:rPr lang="en-US" sz="2800" kern="1200" dirty="0">
                <a:cs typeface="Arial" charset="0"/>
              </a:rPr>
              <a:t> </a:t>
            </a:r>
            <a:r>
              <a:rPr lang="en-US" sz="2800" kern="1200" dirty="0" err="1">
                <a:cs typeface="Arial" charset="0"/>
              </a:rPr>
              <a:t>RoAoA</a:t>
            </a:r>
            <a:r>
              <a:rPr lang="en-US" sz="2800" kern="1200" dirty="0">
                <a:cs typeface="Arial" charset="0"/>
              </a:rPr>
              <a:t>. </a:t>
            </a:r>
          </a:p>
          <a:p>
            <a:pPr>
              <a:lnSpc>
                <a:spcPct val="90000"/>
              </a:lnSpc>
              <a:defRPr/>
            </a:pPr>
            <a:r>
              <a:rPr lang="en-US" sz="2800" kern="1200" dirty="0">
                <a:cs typeface="Arial" charset="0"/>
              </a:rPr>
              <a:t>For BS 2-O ACS is applied when </a:t>
            </a:r>
            <a:r>
              <a:rPr lang="en-US" sz="2800" kern="1200" dirty="0" err="1">
                <a:cs typeface="Arial" charset="0"/>
              </a:rPr>
              <a:t>AoA</a:t>
            </a:r>
            <a:r>
              <a:rPr lang="en-US" sz="2800" kern="1200" dirty="0">
                <a:cs typeface="Arial" charset="0"/>
              </a:rPr>
              <a:t> of wanted </a:t>
            </a:r>
            <a:r>
              <a:rPr lang="en-US" sz="2800" kern="1200" dirty="0" err="1">
                <a:cs typeface="Arial" charset="0"/>
              </a:rPr>
              <a:t>siganl</a:t>
            </a:r>
            <a:r>
              <a:rPr lang="en-US" sz="2800" kern="1200" dirty="0">
                <a:cs typeface="Arial" charset="0"/>
              </a:rPr>
              <a:t> and interference signal are within FR2 OTA REFSENS </a:t>
            </a:r>
            <a:r>
              <a:rPr lang="en-US" sz="2800" kern="1200" dirty="0" err="1">
                <a:cs typeface="Arial" charset="0"/>
              </a:rPr>
              <a:t>RoAoA</a:t>
            </a:r>
            <a:r>
              <a:rPr lang="en-US" sz="2800" kern="1200" dirty="0">
                <a:cs typeface="Arial" charset="0"/>
              </a:rPr>
              <a:t>. Requirements are derived based on co-existence study </a:t>
            </a:r>
          </a:p>
          <a:p>
            <a:pPr lvl="1">
              <a:lnSpc>
                <a:spcPct val="90000"/>
              </a:lnSpc>
              <a:defRPr/>
            </a:pPr>
            <a:r>
              <a:rPr lang="en-US" altLang="zh-CN" sz="2400" dirty="0"/>
              <a:t>24dBc for 24.24 – 33.4 GHz frequency range.</a:t>
            </a:r>
          </a:p>
          <a:p>
            <a:pPr lvl="1">
              <a:lnSpc>
                <a:spcPct val="90000"/>
              </a:lnSpc>
              <a:defRPr/>
            </a:pPr>
            <a:r>
              <a:rPr lang="en-US" altLang="zh-CN" sz="2400" dirty="0"/>
              <a:t>23dBc for 37 – 52.6 GHz frequency range.</a:t>
            </a:r>
          </a:p>
          <a:p>
            <a:pPr lvl="1">
              <a:lnSpc>
                <a:spcPct val="90000"/>
              </a:lnSpc>
              <a:defRPr/>
            </a:pPr>
            <a:endParaRPr lang="en-US" sz="2000" i="1" kern="1200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846028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703888" y="4476750"/>
            <a:ext cx="3378200" cy="5032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2667" dirty="0">
                <a:solidFill>
                  <a:srgbClr val="FF0000"/>
                </a:solidFill>
                <a:latin typeface="+mn-lt"/>
                <a:cs typeface="+mn-cs"/>
              </a:rPr>
              <a:t>www.3gpp.org</a:t>
            </a:r>
          </a:p>
        </p:txBody>
      </p:sp>
      <p:sp>
        <p:nvSpPr>
          <p:cNvPr id="29699" name="Rectangle 11"/>
          <p:cNvSpPr>
            <a:spLocks noChangeArrowheads="1"/>
          </p:cNvSpPr>
          <p:nvPr/>
        </p:nvSpPr>
        <p:spPr bwMode="auto">
          <a:xfrm>
            <a:off x="2197100" y="1905000"/>
            <a:ext cx="6653213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fi-FI" altLang="ko-KR" sz="3700" b="1">
                <a:latin typeface="Calibri" pitchFamily="34" charset="0"/>
              </a:rPr>
              <a:t>For more Information:</a:t>
            </a:r>
            <a:endParaRPr lang="fi-FI" altLang="ko-KR" sz="1800">
              <a:latin typeface="Calibri" pitchFamily="34" charset="0"/>
            </a:endParaRPr>
          </a:p>
        </p:txBody>
      </p:sp>
      <p:sp>
        <p:nvSpPr>
          <p:cNvPr id="6149" name="Title 1"/>
          <p:cNvSpPr>
            <a:spLocks/>
          </p:cNvSpPr>
          <p:nvPr/>
        </p:nvSpPr>
        <p:spPr bwMode="auto">
          <a:xfrm>
            <a:off x="2336800" y="4189413"/>
            <a:ext cx="304165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en-GB" sz="2667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info@3gpp.org</a:t>
            </a:r>
          </a:p>
        </p:txBody>
      </p:sp>
      <p:pic>
        <p:nvPicPr>
          <p:cNvPr id="29701" name="Picture 8" descr="http://paranormalehradio.files.wordpress.com/2011/10/100091-green-metallic-orb-icon-social-media-logos-mai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9938" y="3665538"/>
            <a:ext cx="822325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85838" y="5345113"/>
            <a:ext cx="9075737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GB" sz="1200" dirty="0">
                <a:latin typeface="+mn-lt"/>
                <a:cs typeface="Arial" panose="020B0604020202020204" pitchFamily="34" charset="0"/>
              </a:rPr>
              <a:t>Search for WIDs at </a:t>
            </a:r>
            <a:r>
              <a:rPr lang="en-GB" sz="1200" dirty="0">
                <a:latin typeface="+mn-lt"/>
                <a:cs typeface="Arial" panose="020B0604020202020204" pitchFamily="34" charset="0"/>
                <a:hlinkClick r:id="rId3"/>
              </a:rPr>
              <a:t>http://www.3gpp.org/specifications/work-plan</a:t>
            </a:r>
            <a:r>
              <a:rPr lang="en-GB" sz="1200" dirty="0">
                <a:latin typeface="+mn-lt"/>
                <a:cs typeface="Arial" panose="020B0604020202020204" pitchFamily="34" charset="0"/>
              </a:rPr>
              <a:t>  and </a:t>
            </a:r>
            <a:r>
              <a:rPr lang="en-GB" sz="1200" dirty="0">
                <a:latin typeface="+mn-lt"/>
                <a:cs typeface="Arial" panose="020B0604020202020204" pitchFamily="34" charset="0"/>
                <a:hlinkClick r:id="rId4"/>
              </a:rPr>
              <a:t>http://www.3gpp.org/ftp/Information/WORK_PLAN/</a:t>
            </a:r>
            <a:r>
              <a:rPr lang="en-GB" sz="1200" dirty="0">
                <a:latin typeface="+mn-lt"/>
                <a:cs typeface="Arial" panose="020B0604020202020204" pitchFamily="34" charset="0"/>
              </a:rPr>
              <a:t>  (See excel sheet)</a:t>
            </a:r>
          </a:p>
        </p:txBody>
      </p:sp>
      <p:pic>
        <p:nvPicPr>
          <p:cNvPr id="29703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0400" y="3713163"/>
            <a:ext cx="3109913" cy="712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"/>
          <p:cNvSpPr txBox="1">
            <a:spLocks noChangeArrowheads="1"/>
          </p:cNvSpPr>
          <p:nvPr/>
        </p:nvSpPr>
        <p:spPr bwMode="auto">
          <a:xfrm>
            <a:off x="506858" y="1526434"/>
            <a:ext cx="8130955" cy="3996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609585" lvl="3" indent="-609585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US" altLang="ko-KR" sz="3700" dirty="0" smtClean="0">
                <a:latin typeface="+mn-lt"/>
                <a:cs typeface="+mn-cs"/>
              </a:rPr>
              <a:t>NR System Parameters</a:t>
            </a:r>
          </a:p>
          <a:p>
            <a:pPr marL="989013" lvl="1" indent="-379413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  <a:defRPr/>
            </a:pPr>
            <a:r>
              <a:rPr lang="en-US" altLang="ko-KR" sz="3200" dirty="0" smtClean="0">
                <a:latin typeface="+mn-lt"/>
              </a:rPr>
              <a:t> Spectrum/NR </a:t>
            </a:r>
            <a:r>
              <a:rPr lang="en-US" altLang="ko-KR" sz="3200" dirty="0">
                <a:latin typeface="+mn-lt"/>
              </a:rPr>
              <a:t>bands </a:t>
            </a:r>
          </a:p>
          <a:p>
            <a:pPr marL="989013" lvl="1" indent="-379413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  <a:defRPr/>
            </a:pPr>
            <a:r>
              <a:rPr lang="en-US" altLang="ko-KR" sz="3200" dirty="0" smtClean="0">
                <a:latin typeface="+mn-lt"/>
              </a:rPr>
              <a:t> Channel </a:t>
            </a:r>
            <a:r>
              <a:rPr lang="en-US" altLang="ko-KR" sz="3200" dirty="0">
                <a:latin typeface="+mn-lt"/>
              </a:rPr>
              <a:t>Bandwidth </a:t>
            </a:r>
          </a:p>
          <a:p>
            <a:pPr marL="989013" lvl="1" indent="-379413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  <a:defRPr/>
            </a:pPr>
            <a:r>
              <a:rPr lang="en-US" altLang="ko-KR" sz="3200" dirty="0" smtClean="0">
                <a:latin typeface="+mn-lt"/>
              </a:rPr>
              <a:t> Spectrum </a:t>
            </a:r>
            <a:r>
              <a:rPr lang="en-US" altLang="ko-KR" sz="3200" dirty="0">
                <a:latin typeface="+mn-lt"/>
              </a:rPr>
              <a:t>Utilization </a:t>
            </a:r>
          </a:p>
          <a:p>
            <a:pPr marL="989013" lvl="1" indent="-379413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  <a:defRPr/>
            </a:pPr>
            <a:r>
              <a:rPr lang="en-US" altLang="ko-KR" sz="3200" dirty="0" smtClean="0">
                <a:latin typeface="+mn-lt"/>
              </a:rPr>
              <a:t> Guardband </a:t>
            </a:r>
            <a:r>
              <a:rPr lang="en-US" altLang="ko-KR" sz="3200" dirty="0">
                <a:latin typeface="+mn-lt"/>
              </a:rPr>
              <a:t>and Channel spacing</a:t>
            </a:r>
          </a:p>
          <a:p>
            <a:pPr marL="989013" lvl="1" indent="-379413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  <a:defRPr/>
            </a:pPr>
            <a:r>
              <a:rPr lang="en-US" altLang="ko-KR" sz="3200" dirty="0" smtClean="0">
                <a:latin typeface="+mn-lt"/>
              </a:rPr>
              <a:t> Channel </a:t>
            </a:r>
            <a:r>
              <a:rPr lang="en-US" altLang="ko-KR" sz="3200" dirty="0">
                <a:latin typeface="+mn-lt"/>
              </a:rPr>
              <a:t>Raster</a:t>
            </a:r>
          </a:p>
          <a:p>
            <a:pPr marL="609585" lvl="3" indent="-609585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  <a:defRPr/>
            </a:pPr>
            <a:r>
              <a:rPr lang="en-US" altLang="ko-KR" sz="37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cs"/>
              </a:rPr>
              <a:t>NR Radio Frequency Parameters</a:t>
            </a:r>
            <a:endParaRPr lang="en-US" altLang="ko-KR" sz="3700" dirty="0">
              <a:solidFill>
                <a:schemeClr val="bg1">
                  <a:lumMod val="6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3" name="제목 1"/>
          <p:cNvSpPr>
            <a:spLocks noGrp="1"/>
          </p:cNvSpPr>
          <p:nvPr>
            <p:ph type="title"/>
          </p:nvPr>
        </p:nvSpPr>
        <p:spPr>
          <a:xfrm>
            <a:off x="344714" y="283482"/>
            <a:ext cx="10515600" cy="768731"/>
          </a:xfrm>
        </p:spPr>
        <p:txBody>
          <a:bodyPr>
            <a:noAutofit/>
          </a:bodyPr>
          <a:lstStyle/>
          <a:p>
            <a:pPr algn="l"/>
            <a:r>
              <a:rPr lang="en-US" altLang="ko-KR" dirty="0" smtClean="0">
                <a:cs typeface="Arial" panose="020B0604020202020204" pitchFamily="34" charset="0"/>
              </a:rPr>
              <a:t>Content</a:t>
            </a:r>
            <a:endParaRPr lang="ko-KR" altLang="en-US" sz="3000" dirty="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0958" y="1069525"/>
            <a:ext cx="11416363" cy="5322243"/>
          </a:xfrm>
        </p:spPr>
        <p:txBody>
          <a:bodyPr/>
          <a:lstStyle/>
          <a:p>
            <a:pPr marL="608013" lvl="3" indent="-608013" latinLnBrk="0">
              <a:buBlip>
                <a:blip r:embed="rId2"/>
              </a:buBlip>
            </a:pPr>
            <a:r>
              <a:rPr lang="en-US" sz="2400" dirty="0">
                <a:ea typeface="+mn-ea"/>
                <a:cs typeface="+mn-cs"/>
              </a:rPr>
              <a:t>5G Candidate frequency bands for ITU-R WRC-19 (Nov. 2019)</a:t>
            </a:r>
          </a:p>
          <a:p>
            <a:pPr marL="138113" lvl="3" indent="-138113" latinLnBrk="0">
              <a:spcBef>
                <a:spcPts val="1000"/>
              </a:spcBef>
              <a:buBlip>
                <a:blip r:embed="rId3"/>
              </a:buBlip>
            </a:pPr>
            <a:endParaRPr lang="en-US" altLang="zh-CN" sz="1400" dirty="0" smtClean="0">
              <a:gradFill flip="none" rotWithShape="1">
                <a:gsLst>
                  <a:gs pos="0">
                    <a:srgbClr val="1428A0"/>
                  </a:gs>
                  <a:gs pos="100000">
                    <a:srgbClr val="007AC2"/>
                  </a:gs>
                </a:gsLst>
                <a:lin ang="0" scaled="1"/>
                <a:tileRect/>
              </a:gradFill>
              <a:latin typeface="Arial Black" panose="020B0A04020102020204" pitchFamily="34" charset="0"/>
              <a:ea typeface="+mj-ea"/>
              <a:cs typeface="Arial" panose="020B0604020202020204" pitchFamily="34" charset="0"/>
            </a:endParaRPr>
          </a:p>
          <a:p>
            <a:pPr marL="138113" lvl="3" indent="-138113" latinLnBrk="0">
              <a:spcBef>
                <a:spcPts val="1000"/>
              </a:spcBef>
              <a:buBlip>
                <a:blip r:embed="rId3"/>
              </a:buBlip>
            </a:pPr>
            <a:endParaRPr lang="en-US" altLang="zh-CN" sz="1400" dirty="0" smtClean="0">
              <a:gradFill flip="none" rotWithShape="1">
                <a:gsLst>
                  <a:gs pos="0">
                    <a:srgbClr val="1428A0"/>
                  </a:gs>
                  <a:gs pos="100000">
                    <a:srgbClr val="007AC2"/>
                  </a:gs>
                </a:gsLst>
                <a:lin ang="0" scaled="1"/>
                <a:tileRect/>
              </a:gradFill>
              <a:latin typeface="Arial Black" panose="020B0A04020102020204" pitchFamily="34" charset="0"/>
              <a:ea typeface="+mj-ea"/>
              <a:cs typeface="Arial" panose="020B0604020202020204" pitchFamily="34" charset="0"/>
            </a:endParaRPr>
          </a:p>
          <a:p>
            <a:pPr marL="138113" lvl="3" indent="-138113" latinLnBrk="0">
              <a:spcBef>
                <a:spcPts val="1000"/>
              </a:spcBef>
              <a:buBlip>
                <a:blip r:embed="rId3"/>
              </a:buBlip>
            </a:pPr>
            <a:endParaRPr lang="en-US" altLang="zh-CN" sz="1400" dirty="0" smtClean="0">
              <a:gradFill flip="none" rotWithShape="1">
                <a:gsLst>
                  <a:gs pos="0">
                    <a:srgbClr val="1428A0"/>
                  </a:gs>
                  <a:gs pos="100000">
                    <a:srgbClr val="007AC2"/>
                  </a:gs>
                </a:gsLst>
                <a:lin ang="0" scaled="1"/>
                <a:tileRect/>
              </a:gradFill>
              <a:latin typeface="Arial Black" panose="020B0A04020102020204" pitchFamily="34" charset="0"/>
              <a:ea typeface="+mj-ea"/>
              <a:cs typeface="Arial" panose="020B0604020202020204" pitchFamily="34" charset="0"/>
            </a:endParaRPr>
          </a:p>
          <a:p>
            <a:pPr marL="138113" lvl="3" indent="-138113" latinLnBrk="0">
              <a:spcBef>
                <a:spcPts val="1000"/>
              </a:spcBef>
              <a:buBlip>
                <a:blip r:embed="rId3"/>
              </a:buBlip>
            </a:pPr>
            <a:endParaRPr lang="en-US" altLang="zh-CN" sz="1400" dirty="0">
              <a:gradFill flip="none" rotWithShape="1">
                <a:gsLst>
                  <a:gs pos="0">
                    <a:srgbClr val="1428A0"/>
                  </a:gs>
                  <a:gs pos="100000">
                    <a:srgbClr val="007AC2"/>
                  </a:gs>
                </a:gsLst>
                <a:lin ang="0" scaled="1"/>
                <a:tileRect/>
              </a:gradFill>
              <a:latin typeface="Arial Black" panose="020B0A04020102020204" pitchFamily="34" charset="0"/>
              <a:ea typeface="+mj-ea"/>
              <a:cs typeface="Arial" panose="020B0604020202020204" pitchFamily="34" charset="0"/>
            </a:endParaRPr>
          </a:p>
          <a:p>
            <a:pPr marL="138113" lvl="3" indent="-138113" latinLnBrk="0">
              <a:spcBef>
                <a:spcPts val="1000"/>
              </a:spcBef>
              <a:buBlip>
                <a:blip r:embed="rId3"/>
              </a:buBlip>
            </a:pPr>
            <a:endParaRPr lang="en-US" altLang="zh-CN" sz="1400" dirty="0" smtClean="0">
              <a:gradFill flip="none" rotWithShape="1">
                <a:gsLst>
                  <a:gs pos="0">
                    <a:srgbClr val="1428A0"/>
                  </a:gs>
                  <a:gs pos="100000">
                    <a:srgbClr val="007AC2"/>
                  </a:gs>
                </a:gsLst>
                <a:lin ang="0" scaled="1"/>
                <a:tileRect/>
              </a:gradFill>
              <a:latin typeface="Arial Black" panose="020B0A04020102020204" pitchFamily="34" charset="0"/>
              <a:ea typeface="+mj-ea"/>
              <a:cs typeface="Arial" panose="020B0604020202020204" pitchFamily="34" charset="0"/>
            </a:endParaRPr>
          </a:p>
          <a:p>
            <a:pPr marL="138113" lvl="3" indent="-138113" latinLnBrk="0">
              <a:spcBef>
                <a:spcPts val="1000"/>
              </a:spcBef>
              <a:buBlip>
                <a:blip r:embed="rId3"/>
              </a:buBlip>
            </a:pPr>
            <a:endParaRPr lang="en-US" altLang="zh-CN" sz="1400" dirty="0" smtClean="0">
              <a:gradFill flip="none" rotWithShape="1">
                <a:gsLst>
                  <a:gs pos="0">
                    <a:srgbClr val="1428A0"/>
                  </a:gs>
                  <a:gs pos="100000">
                    <a:srgbClr val="007AC2"/>
                  </a:gs>
                </a:gsLst>
                <a:lin ang="0" scaled="1"/>
                <a:tileRect/>
              </a:gradFill>
              <a:latin typeface="Arial Black" panose="020B0A04020102020204" pitchFamily="34" charset="0"/>
              <a:ea typeface="+mj-ea"/>
              <a:cs typeface="Arial" panose="020B0604020202020204" pitchFamily="34" charset="0"/>
            </a:endParaRPr>
          </a:p>
          <a:p>
            <a:pPr marL="608013" lvl="3" indent="-608013">
              <a:buBlip>
                <a:blip r:embed="rId2"/>
              </a:buBlip>
            </a:pPr>
            <a:r>
              <a:rPr lang="en-US" altLang="zh-CN" sz="2400" dirty="0" smtClean="0">
                <a:ea typeface="+mn-ea"/>
                <a:cs typeface="+mn-cs"/>
              </a:rPr>
              <a:t>New </a:t>
            </a:r>
            <a:r>
              <a:rPr lang="en-US" altLang="zh-CN" sz="2400" dirty="0">
                <a:ea typeface="+mn-ea"/>
                <a:cs typeface="+mn-cs"/>
              </a:rPr>
              <a:t>5G frequency allocation status</a:t>
            </a:r>
          </a:p>
        </p:txBody>
      </p:sp>
      <p:pic>
        <p:nvPicPr>
          <p:cNvPr id="428" name="Picture 2" descr="D:\Assistant\会议\2017.6 5G Summit\世界地图.png"/>
          <p:cNvPicPr>
            <a:picLocks noChangeArrowheads="1"/>
          </p:cNvPicPr>
          <p:nvPr/>
        </p:nvPicPr>
        <p:blipFill>
          <a:blip r:embed="rId4">
            <a:duotone>
              <a:srgbClr val="DEDEDE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504" y="3950328"/>
            <a:ext cx="8685646" cy="23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제목 1"/>
          <p:cNvSpPr>
            <a:spLocks noGrp="1"/>
          </p:cNvSpPr>
          <p:nvPr>
            <p:ph type="title"/>
          </p:nvPr>
        </p:nvSpPr>
        <p:spPr>
          <a:xfrm>
            <a:off x="344714" y="283482"/>
            <a:ext cx="10515600" cy="768731"/>
          </a:xfrm>
        </p:spPr>
        <p:txBody>
          <a:bodyPr>
            <a:noAutofit/>
          </a:bodyPr>
          <a:lstStyle/>
          <a:p>
            <a:pPr algn="l"/>
            <a:r>
              <a:rPr lang="en-US" altLang="ko-KR" dirty="0" smtClean="0">
                <a:cs typeface="Arial" panose="020B0604020202020204" pitchFamily="34" charset="0"/>
              </a:rPr>
              <a:t>System Parameters| </a:t>
            </a:r>
            <a:r>
              <a:rPr lang="en-US" altLang="ko-KR" sz="3000" dirty="0" smtClean="0">
                <a:cs typeface="Arial" panose="020B0604020202020204" pitchFamily="34" charset="0"/>
              </a:rPr>
              <a:t>Spectrum</a:t>
            </a:r>
            <a:endParaRPr lang="ko-KR" altLang="en-US" sz="3000" dirty="0">
              <a:cs typeface="Arial" panose="020B0604020202020204" pitchFamily="34" charset="0"/>
            </a:endParaRPr>
          </a:p>
        </p:txBody>
      </p:sp>
      <p:sp>
        <p:nvSpPr>
          <p:cNvPr id="345" name="모서리가 둥근 직사각형 110"/>
          <p:cNvSpPr/>
          <p:nvPr/>
        </p:nvSpPr>
        <p:spPr>
          <a:xfrm>
            <a:off x="695325" y="1577487"/>
            <a:ext cx="10687050" cy="1908000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463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346" name="직선 연결선 345"/>
          <p:cNvCxnSpPr/>
          <p:nvPr/>
        </p:nvCxnSpPr>
        <p:spPr>
          <a:xfrm>
            <a:off x="3254892" y="1604426"/>
            <a:ext cx="0" cy="1836000"/>
          </a:xfrm>
          <a:prstGeom prst="line">
            <a:avLst/>
          </a:prstGeom>
          <a:noFill/>
          <a:ln w="19050" cap="rnd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sp>
        <p:nvSpPr>
          <p:cNvPr id="347" name="TextBox 346"/>
          <p:cNvSpPr txBox="1"/>
          <p:nvPr/>
        </p:nvSpPr>
        <p:spPr>
          <a:xfrm>
            <a:off x="695325" y="1605327"/>
            <a:ext cx="2546285" cy="3970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lvl="0">
              <a:lnSpc>
                <a:spcPct val="110000"/>
              </a:lnSpc>
              <a:defRPr sz="2000" b="1">
                <a:ln>
                  <a:solidFill>
                    <a:srgbClr val="53565A">
                      <a:lumMod val="40000"/>
                      <a:lumOff val="60000"/>
                      <a:alpha val="0"/>
                    </a:srgbClr>
                  </a:solidFill>
                </a:ln>
                <a:solidFill>
                  <a:srgbClr val="000000"/>
                </a:solidFill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800" dirty="0">
                <a:solidFill>
                  <a:schemeClr val="tx1"/>
                </a:solidFill>
                <a:latin typeface="+mn-lt"/>
                <a:cs typeface="+mn-cs"/>
              </a:rPr>
              <a:t>FR1 (450MHz – 6GHz)</a:t>
            </a:r>
          </a:p>
        </p:txBody>
      </p:sp>
      <p:sp>
        <p:nvSpPr>
          <p:cNvPr id="348" name="TextBox 347"/>
          <p:cNvSpPr txBox="1"/>
          <p:nvPr/>
        </p:nvSpPr>
        <p:spPr>
          <a:xfrm>
            <a:off x="3238820" y="1624289"/>
            <a:ext cx="8127483" cy="38177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lvl="0">
              <a:lnSpc>
                <a:spcPct val="110000"/>
              </a:lnSpc>
              <a:defRPr sz="1200">
                <a:ln>
                  <a:solidFill>
                    <a:srgbClr val="53565A">
                      <a:lumMod val="40000"/>
                      <a:lumOff val="60000"/>
                      <a:alpha val="0"/>
                    </a:srgbClr>
                  </a:solidFill>
                </a:ln>
                <a:solidFill>
                  <a:srgbClr val="000000"/>
                </a:solidFill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800" b="1" dirty="0">
                <a:solidFill>
                  <a:schemeClr val="tx1"/>
                </a:solidFill>
                <a:latin typeface="+mn-lt"/>
                <a:cs typeface="+mn-cs"/>
              </a:rPr>
              <a:t>FR2 (24.25GHz – 52.6GHz)</a:t>
            </a:r>
          </a:p>
        </p:txBody>
      </p:sp>
      <p:sp>
        <p:nvSpPr>
          <p:cNvPr id="349" name="직사각형 348"/>
          <p:cNvSpPr/>
          <p:nvPr/>
        </p:nvSpPr>
        <p:spPr>
          <a:xfrm>
            <a:off x="695325" y="3204597"/>
            <a:ext cx="2546285" cy="22993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eaLnBrk="0" latinLnBrk="0" hangingPunct="0">
              <a:buClr>
                <a:srgbClr val="0000FF"/>
              </a:buClr>
              <a:defRPr/>
            </a:pPr>
            <a:r>
              <a:rPr lang="en-US" altLang="ko-KR" sz="894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rgbClr val="2C2D2F"/>
                </a:solidFill>
                <a:cs typeface="Calibri" pitchFamily="34" charset="0"/>
              </a:rPr>
              <a:t>[IMT Spectrum] (1.427-1.518), (3.4-3.6)</a:t>
            </a:r>
            <a:endParaRPr lang="ko-KR" altLang="en-US" sz="894" kern="0" dirty="0" err="1" smtClean="0">
              <a:ln>
                <a:solidFill>
                  <a:prstClr val="black">
                    <a:alpha val="0"/>
                  </a:prstClr>
                </a:solidFill>
              </a:ln>
              <a:solidFill>
                <a:srgbClr val="2C2D2F"/>
              </a:solidFill>
              <a:cs typeface="Calibri" pitchFamily="34" charset="0"/>
            </a:endParaRPr>
          </a:p>
        </p:txBody>
      </p:sp>
      <p:sp>
        <p:nvSpPr>
          <p:cNvPr id="350" name="직사각형 349"/>
          <p:cNvSpPr/>
          <p:nvPr/>
        </p:nvSpPr>
        <p:spPr>
          <a:xfrm>
            <a:off x="3254892" y="3195658"/>
            <a:ext cx="8127483" cy="22993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eaLnBrk="0" latinLnBrk="0" hangingPunct="0">
              <a:buClr>
                <a:srgbClr val="0000FF"/>
              </a:buClr>
              <a:defRPr/>
            </a:pPr>
            <a:r>
              <a:rPr lang="en-US" altLang="ko-KR" sz="894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rgbClr val="2C2D2F"/>
                </a:solidFill>
                <a:cs typeface="Calibri" pitchFamily="34" charset="0"/>
              </a:rPr>
              <a:t>[WRC-19 Candidates]</a:t>
            </a:r>
            <a:r>
              <a:rPr lang="de-DE" altLang="ko-KR" sz="894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rgbClr val="2C2D2F"/>
                </a:solidFill>
                <a:cs typeface="Calibri" pitchFamily="34" charset="0"/>
              </a:rPr>
              <a:t> (24.25-27.5), (31.8-33.4), (37-40.5), (40.5-42.5), (42.5-43.5), (45.5-47), (47-47.2),  (47.2-50.2), (50.4-52.6), (66-76), (81-86)GHz</a:t>
            </a:r>
            <a:endParaRPr lang="ko-KR" altLang="en-US" sz="894" kern="0" dirty="0" err="1" smtClean="0">
              <a:ln>
                <a:solidFill>
                  <a:prstClr val="black">
                    <a:alpha val="0"/>
                  </a:prstClr>
                </a:solidFill>
              </a:ln>
              <a:solidFill>
                <a:srgbClr val="2C2D2F"/>
              </a:solidFill>
              <a:cs typeface="Calibri" pitchFamily="34" charset="0"/>
            </a:endParaRPr>
          </a:p>
        </p:txBody>
      </p:sp>
      <p:grpSp>
        <p:nvGrpSpPr>
          <p:cNvPr id="351" name="그룹 350"/>
          <p:cNvGrpSpPr/>
          <p:nvPr/>
        </p:nvGrpSpPr>
        <p:grpSpPr>
          <a:xfrm>
            <a:off x="841725" y="2071592"/>
            <a:ext cx="10474556" cy="1116000"/>
            <a:chOff x="1503375" y="2338682"/>
            <a:chExt cx="9047560" cy="826395"/>
          </a:xfrm>
        </p:grpSpPr>
        <p:sp>
          <p:nvSpPr>
            <p:cNvPr id="352" name="직사각형 351"/>
            <p:cNvSpPr/>
            <p:nvPr/>
          </p:nvSpPr>
          <p:spPr>
            <a:xfrm>
              <a:off x="4545192" y="2507277"/>
              <a:ext cx="250923" cy="348364"/>
            </a:xfrm>
            <a:prstGeom prst="rect">
              <a:avLst/>
            </a:prstGeom>
            <a:solidFill>
              <a:srgbClr val="044EA2">
                <a:lumMod val="75000"/>
              </a:srgbClr>
            </a:solidFill>
            <a:ln w="952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7429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138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353" name="직사각형 352"/>
            <p:cNvSpPr/>
            <p:nvPr/>
          </p:nvSpPr>
          <p:spPr>
            <a:xfrm>
              <a:off x="10020175" y="2524171"/>
              <a:ext cx="468398" cy="25737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75" b="0" i="1" u="none" strike="noStrike" kern="0" cap="none" spc="0" normalizeH="0" baseline="0" noProof="0" dirty="0" smtClean="0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</a:rPr>
                <a:t>(GHz)</a:t>
              </a:r>
              <a:endParaRPr kumimoji="0" lang="ko-KR" altLang="en-US" sz="975" b="0" i="1" u="none" strike="noStrike" kern="0" cap="none" spc="0" normalizeH="0" baseline="0" noProof="0" dirty="0" smtClean="0">
                <a:ln>
                  <a:solidFill>
                    <a:srgbClr val="53565A">
                      <a:lumMod val="40000"/>
                      <a:lumOff val="60000"/>
                      <a:alpha val="0"/>
                    </a:srgbClr>
                  </a:solidFill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354" name="직사각형 353"/>
            <p:cNvSpPr/>
            <p:nvPr/>
          </p:nvSpPr>
          <p:spPr>
            <a:xfrm>
              <a:off x="4242670" y="2507277"/>
              <a:ext cx="300242" cy="348364"/>
            </a:xfrm>
            <a:prstGeom prst="rect">
              <a:avLst/>
            </a:prstGeom>
            <a:solidFill>
              <a:srgbClr val="FFFFFF">
                <a:lumMod val="75000"/>
              </a:srgbClr>
            </a:solidFill>
            <a:ln w="952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7429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138" b="0" i="0" u="none" strike="noStrike" kern="0" cap="none" spc="0" normalizeH="0" baseline="0" noProof="0" dirty="0" smtClean="0">
                <a:ln>
                  <a:noFill/>
                </a:ln>
                <a:solidFill>
                  <a:srgbClr val="044EA2">
                    <a:lumMod val="75000"/>
                  </a:srgbClr>
                </a:solidFill>
                <a:effectLst/>
                <a:uLnTx/>
                <a:uFillTx/>
              </a:endParaRPr>
            </a:p>
          </p:txBody>
        </p:sp>
        <p:sp>
          <p:nvSpPr>
            <p:cNvPr id="355" name="직사각형 354"/>
            <p:cNvSpPr/>
            <p:nvPr/>
          </p:nvSpPr>
          <p:spPr>
            <a:xfrm>
              <a:off x="4857418" y="2507277"/>
              <a:ext cx="147057" cy="348364"/>
            </a:xfrm>
            <a:prstGeom prst="rect">
              <a:avLst/>
            </a:prstGeom>
            <a:solidFill>
              <a:srgbClr val="FFFFFF">
                <a:lumMod val="75000"/>
              </a:srgbClr>
            </a:solidFill>
            <a:ln w="952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7429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138" b="0" i="0" u="none" strike="noStrike" kern="0" cap="none" spc="0" normalizeH="0" baseline="0" noProof="0" smtClean="0">
                <a:ln>
                  <a:noFill/>
                </a:ln>
                <a:solidFill>
                  <a:srgbClr val="044EA2">
                    <a:lumMod val="75000"/>
                  </a:srgbClr>
                </a:solidFill>
                <a:effectLst/>
                <a:uLnTx/>
                <a:uFillTx/>
              </a:endParaRPr>
            </a:p>
          </p:txBody>
        </p:sp>
        <p:sp>
          <p:nvSpPr>
            <p:cNvPr id="356" name="직사각형 355"/>
            <p:cNvSpPr/>
            <p:nvPr/>
          </p:nvSpPr>
          <p:spPr>
            <a:xfrm>
              <a:off x="5399471" y="2507277"/>
              <a:ext cx="321688" cy="348364"/>
            </a:xfrm>
            <a:prstGeom prst="rect">
              <a:avLst/>
            </a:prstGeom>
            <a:solidFill>
              <a:srgbClr val="FFFFFF">
                <a:lumMod val="75000"/>
              </a:srgbClr>
            </a:solidFill>
            <a:ln w="952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7429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138" b="0" i="0" u="none" strike="noStrike" kern="0" cap="none" spc="0" normalizeH="0" baseline="0" noProof="0" smtClean="0">
                <a:ln>
                  <a:noFill/>
                </a:ln>
                <a:solidFill>
                  <a:srgbClr val="044EA2">
                    <a:lumMod val="75000"/>
                  </a:srgbClr>
                </a:solidFill>
                <a:effectLst/>
                <a:uLnTx/>
                <a:uFillTx/>
              </a:endParaRPr>
            </a:p>
          </p:txBody>
        </p:sp>
        <p:sp>
          <p:nvSpPr>
            <p:cNvPr id="357" name="직사각형 356"/>
            <p:cNvSpPr/>
            <p:nvPr/>
          </p:nvSpPr>
          <p:spPr>
            <a:xfrm>
              <a:off x="5720551" y="2507277"/>
              <a:ext cx="183821" cy="348364"/>
            </a:xfrm>
            <a:prstGeom prst="rect">
              <a:avLst/>
            </a:prstGeom>
            <a:solidFill>
              <a:srgbClr val="FFFFFF">
                <a:lumMod val="75000"/>
              </a:srgbClr>
            </a:solidFill>
            <a:ln w="952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7429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138" b="0" i="0" u="none" strike="noStrike" kern="0" cap="none" spc="0" normalizeH="0" baseline="0" noProof="0" smtClean="0">
                <a:ln>
                  <a:noFill/>
                </a:ln>
                <a:solidFill>
                  <a:srgbClr val="044EA2">
                    <a:lumMod val="75000"/>
                  </a:srgbClr>
                </a:solidFill>
                <a:effectLst/>
                <a:uLnTx/>
                <a:uFillTx/>
              </a:endParaRPr>
            </a:p>
          </p:txBody>
        </p:sp>
        <p:sp>
          <p:nvSpPr>
            <p:cNvPr id="358" name="직사각형 357"/>
            <p:cNvSpPr/>
            <p:nvPr/>
          </p:nvSpPr>
          <p:spPr>
            <a:xfrm>
              <a:off x="5901329" y="2507277"/>
              <a:ext cx="91911" cy="348364"/>
            </a:xfrm>
            <a:prstGeom prst="rect">
              <a:avLst/>
            </a:prstGeom>
            <a:solidFill>
              <a:srgbClr val="FFFFFF">
                <a:lumMod val="75000"/>
              </a:srgbClr>
            </a:solidFill>
            <a:ln w="952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7429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138" b="0" i="0" u="none" strike="noStrike" kern="0" cap="none" spc="0" normalizeH="0" baseline="0" noProof="0" smtClean="0">
                <a:ln>
                  <a:noFill/>
                </a:ln>
                <a:solidFill>
                  <a:srgbClr val="044EA2">
                    <a:lumMod val="75000"/>
                  </a:srgbClr>
                </a:solidFill>
                <a:effectLst/>
                <a:uLnTx/>
                <a:uFillTx/>
              </a:endParaRPr>
            </a:p>
          </p:txBody>
        </p:sp>
        <p:sp>
          <p:nvSpPr>
            <p:cNvPr id="359" name="직사각형 358"/>
            <p:cNvSpPr/>
            <p:nvPr/>
          </p:nvSpPr>
          <p:spPr>
            <a:xfrm>
              <a:off x="6201992" y="2507277"/>
              <a:ext cx="137867" cy="348364"/>
            </a:xfrm>
            <a:prstGeom prst="rect">
              <a:avLst/>
            </a:prstGeom>
            <a:solidFill>
              <a:srgbClr val="FFFFFF">
                <a:lumMod val="75000"/>
              </a:srgbClr>
            </a:solidFill>
            <a:ln w="952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7429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138" b="0" i="0" u="none" strike="noStrike" kern="0" cap="none" spc="0" normalizeH="0" baseline="0" noProof="0" smtClean="0">
                <a:ln>
                  <a:noFill/>
                </a:ln>
                <a:solidFill>
                  <a:srgbClr val="044EA2">
                    <a:lumMod val="75000"/>
                  </a:srgbClr>
                </a:solidFill>
                <a:effectLst/>
                <a:uLnTx/>
                <a:uFillTx/>
              </a:endParaRPr>
            </a:p>
          </p:txBody>
        </p:sp>
        <p:sp>
          <p:nvSpPr>
            <p:cNvPr id="360" name="직사각형 359"/>
            <p:cNvSpPr/>
            <p:nvPr/>
          </p:nvSpPr>
          <p:spPr>
            <a:xfrm>
              <a:off x="6354269" y="2507277"/>
              <a:ext cx="275732" cy="348364"/>
            </a:xfrm>
            <a:prstGeom prst="rect">
              <a:avLst/>
            </a:prstGeom>
            <a:solidFill>
              <a:srgbClr val="FFFFFF">
                <a:lumMod val="75000"/>
              </a:srgbClr>
            </a:solidFill>
            <a:ln w="952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7429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138" b="0" i="0" u="none" strike="noStrike" kern="0" cap="none" spc="0" normalizeH="0" baseline="0" noProof="0" smtClean="0">
                <a:ln>
                  <a:noFill/>
                </a:ln>
                <a:solidFill>
                  <a:srgbClr val="044EA2">
                    <a:lumMod val="75000"/>
                  </a:srgbClr>
                </a:solidFill>
                <a:effectLst/>
                <a:uLnTx/>
                <a:uFillTx/>
              </a:endParaRPr>
            </a:p>
          </p:txBody>
        </p:sp>
        <p:sp>
          <p:nvSpPr>
            <p:cNvPr id="361" name="직사각형 360"/>
            <p:cNvSpPr/>
            <p:nvPr/>
          </p:nvSpPr>
          <p:spPr>
            <a:xfrm>
              <a:off x="8024137" y="2507277"/>
              <a:ext cx="919107" cy="348364"/>
            </a:xfrm>
            <a:prstGeom prst="rect">
              <a:avLst/>
            </a:prstGeom>
            <a:solidFill>
              <a:srgbClr val="FFFFFF">
                <a:lumMod val="75000"/>
              </a:srgbClr>
            </a:solidFill>
            <a:ln w="952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7429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138" b="0" i="0" u="none" strike="noStrike" kern="0" cap="none" spc="0" normalizeH="0" baseline="0" noProof="0" smtClean="0">
                <a:ln>
                  <a:noFill/>
                </a:ln>
                <a:solidFill>
                  <a:srgbClr val="044EA2">
                    <a:lumMod val="75000"/>
                  </a:srgbClr>
                </a:solidFill>
                <a:effectLst/>
                <a:uLnTx/>
                <a:uFillTx/>
              </a:endParaRPr>
            </a:p>
          </p:txBody>
        </p:sp>
        <p:sp>
          <p:nvSpPr>
            <p:cNvPr id="362" name="직사각형 361"/>
            <p:cNvSpPr/>
            <p:nvPr/>
          </p:nvSpPr>
          <p:spPr>
            <a:xfrm>
              <a:off x="6650310" y="2507277"/>
              <a:ext cx="202204" cy="348364"/>
            </a:xfrm>
            <a:prstGeom prst="rect">
              <a:avLst/>
            </a:prstGeom>
            <a:solidFill>
              <a:srgbClr val="FFFFFF">
                <a:lumMod val="75000"/>
              </a:srgbClr>
            </a:solidFill>
            <a:ln w="952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7429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1138" b="0" i="0" u="none" strike="noStrike" kern="0" cap="none" spc="0" normalizeH="0" baseline="0" noProof="0" dirty="0" smtClean="0">
                <a:ln>
                  <a:noFill/>
                </a:ln>
                <a:solidFill>
                  <a:srgbClr val="044EA2">
                    <a:lumMod val="75000"/>
                  </a:srgbClr>
                </a:solidFill>
                <a:effectLst/>
                <a:uLnTx/>
                <a:uFillTx/>
              </a:endParaRPr>
            </a:p>
          </p:txBody>
        </p:sp>
        <p:sp>
          <p:nvSpPr>
            <p:cNvPr id="363" name="직사각형 362"/>
            <p:cNvSpPr/>
            <p:nvPr/>
          </p:nvSpPr>
          <p:spPr>
            <a:xfrm>
              <a:off x="9479520" y="2507277"/>
              <a:ext cx="459554" cy="348364"/>
            </a:xfrm>
            <a:prstGeom prst="rect">
              <a:avLst/>
            </a:prstGeom>
            <a:solidFill>
              <a:srgbClr val="FFFFFF">
                <a:lumMod val="75000"/>
              </a:srgbClr>
            </a:solidFill>
            <a:ln w="952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7429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138" b="0" i="0" u="none" strike="noStrike" kern="0" cap="none" spc="0" normalizeH="0" baseline="0" noProof="0" smtClean="0">
                <a:ln>
                  <a:noFill/>
                </a:ln>
                <a:solidFill>
                  <a:srgbClr val="044EA2">
                    <a:lumMod val="75000"/>
                  </a:srgbClr>
                </a:solidFill>
                <a:effectLst/>
                <a:uLnTx/>
                <a:uFillTx/>
              </a:endParaRPr>
            </a:p>
          </p:txBody>
        </p:sp>
        <p:sp>
          <p:nvSpPr>
            <p:cNvPr id="364" name="TextBox 363"/>
            <p:cNvSpPr txBox="1"/>
            <p:nvPr/>
          </p:nvSpPr>
          <p:spPr>
            <a:xfrm>
              <a:off x="3576313" y="2907699"/>
              <a:ext cx="494046" cy="25737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ko-KR"/>
              </a:defPPr>
              <a:lvl1pPr lvl="0">
                <a:lnSpc>
                  <a:spcPct val="110000"/>
                </a:lnSpc>
                <a:defRPr b="1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srgbClr val="000000"/>
                  </a:solidFill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75" b="1" i="0" u="none" strike="noStrike" kern="0" cap="none" spc="0" normalizeH="0" baseline="0" noProof="0" dirty="0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</a:rPr>
                <a:t>20</a:t>
              </a:r>
              <a:r>
                <a:rPr kumimoji="0" lang="en-US" altLang="ko-KR" sz="853" b="1" i="0" u="none" strike="noStrike" kern="0" cap="none" spc="0" normalizeH="0" baseline="0" noProof="0" dirty="0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</a:rPr>
                <a:t>GHz</a:t>
              </a:r>
              <a:endParaRPr kumimoji="0" lang="ko-KR" altLang="en-US" sz="853" b="1" i="0" u="none" strike="noStrike" kern="0" cap="none" spc="0" normalizeH="0" baseline="0" noProof="0" dirty="0">
                <a:ln>
                  <a:solidFill>
                    <a:srgbClr val="53565A">
                      <a:lumMod val="40000"/>
                      <a:lumOff val="60000"/>
                      <a:alpha val="0"/>
                    </a:srgbClr>
                  </a:solidFill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365" name="TextBox 364"/>
            <p:cNvSpPr txBox="1"/>
            <p:nvPr/>
          </p:nvSpPr>
          <p:spPr>
            <a:xfrm>
              <a:off x="5427906" y="2907699"/>
              <a:ext cx="494046" cy="25737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ko-KR"/>
              </a:defPPr>
              <a:lvl1pPr lvl="0">
                <a:lnSpc>
                  <a:spcPct val="110000"/>
                </a:lnSpc>
                <a:defRPr b="1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srgbClr val="000000"/>
                  </a:solidFill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75" b="1" i="0" u="none" strike="noStrike" kern="0" cap="none" spc="0" normalizeH="0" baseline="0" noProof="0" dirty="0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</a:rPr>
                <a:t>40</a:t>
              </a:r>
              <a:r>
                <a:rPr kumimoji="0" lang="en-US" altLang="ko-KR" sz="853" b="1" i="0" u="none" strike="noStrike" kern="0" cap="none" spc="0" normalizeH="0" baseline="0" noProof="0" dirty="0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</a:rPr>
                <a:t>GHz</a:t>
              </a:r>
              <a:endParaRPr kumimoji="0" lang="ko-KR" altLang="en-US" sz="853" b="1" i="0" u="none" strike="noStrike" kern="0" cap="none" spc="0" normalizeH="0" baseline="0" noProof="0" dirty="0">
                <a:ln>
                  <a:solidFill>
                    <a:srgbClr val="53565A">
                      <a:lumMod val="40000"/>
                      <a:lumOff val="60000"/>
                      <a:alpha val="0"/>
                    </a:srgbClr>
                  </a:solidFill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366" name="TextBox 365"/>
            <p:cNvSpPr txBox="1"/>
            <p:nvPr/>
          </p:nvSpPr>
          <p:spPr>
            <a:xfrm>
              <a:off x="6353704" y="2907699"/>
              <a:ext cx="494046" cy="25737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ko-KR"/>
              </a:defPPr>
              <a:lvl1pPr lvl="0">
                <a:lnSpc>
                  <a:spcPct val="110000"/>
                </a:lnSpc>
                <a:defRPr b="1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srgbClr val="000000"/>
                  </a:solidFill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75" b="1" i="0" u="none" strike="noStrike" kern="0" cap="none" spc="0" normalizeH="0" baseline="0" noProof="0" dirty="0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</a:rPr>
                <a:t>50</a:t>
              </a:r>
              <a:r>
                <a:rPr kumimoji="0" lang="en-US" altLang="ko-KR" sz="853" b="1" i="0" u="none" strike="noStrike" kern="0" cap="none" spc="0" normalizeH="0" baseline="0" noProof="0" dirty="0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</a:rPr>
                <a:t>GHz</a:t>
              </a:r>
              <a:endParaRPr kumimoji="0" lang="ko-KR" altLang="en-US" sz="853" b="1" i="0" u="none" strike="noStrike" kern="0" cap="none" spc="0" normalizeH="0" baseline="0" noProof="0" dirty="0">
                <a:ln>
                  <a:solidFill>
                    <a:srgbClr val="53565A">
                      <a:lumMod val="40000"/>
                      <a:lumOff val="60000"/>
                      <a:alpha val="0"/>
                    </a:srgbClr>
                  </a:solidFill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367" name="TextBox 366"/>
            <p:cNvSpPr txBox="1"/>
            <p:nvPr/>
          </p:nvSpPr>
          <p:spPr>
            <a:xfrm>
              <a:off x="7279501" y="2907699"/>
              <a:ext cx="494046" cy="25737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ko-KR"/>
              </a:defPPr>
              <a:lvl1pPr lvl="0">
                <a:lnSpc>
                  <a:spcPct val="110000"/>
                </a:lnSpc>
                <a:defRPr b="1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srgbClr val="000000"/>
                  </a:solidFill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75" b="1" i="0" u="none" strike="noStrike" kern="0" cap="none" spc="0" normalizeH="0" baseline="0" noProof="0" dirty="0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</a:rPr>
                <a:t>60</a:t>
              </a:r>
              <a:r>
                <a:rPr kumimoji="0" lang="en-US" altLang="ko-KR" sz="853" b="1" i="0" u="none" strike="noStrike" kern="0" cap="none" spc="0" normalizeH="0" baseline="0" noProof="0" dirty="0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</a:rPr>
                <a:t>GHz</a:t>
              </a:r>
              <a:endParaRPr kumimoji="0" lang="ko-KR" altLang="en-US" sz="853" b="1" i="0" u="none" strike="noStrike" kern="0" cap="none" spc="0" normalizeH="0" baseline="0" noProof="0" dirty="0">
                <a:ln>
                  <a:solidFill>
                    <a:srgbClr val="53565A">
                      <a:lumMod val="40000"/>
                      <a:lumOff val="60000"/>
                      <a:alpha val="0"/>
                    </a:srgbClr>
                  </a:solidFill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368" name="TextBox 367"/>
            <p:cNvSpPr txBox="1"/>
            <p:nvPr/>
          </p:nvSpPr>
          <p:spPr>
            <a:xfrm>
              <a:off x="8205297" y="2907699"/>
              <a:ext cx="494046" cy="25737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ko-KR"/>
              </a:defPPr>
              <a:lvl1pPr lvl="0">
                <a:lnSpc>
                  <a:spcPct val="110000"/>
                </a:lnSpc>
                <a:defRPr b="1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srgbClr val="000000"/>
                  </a:solidFill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75" b="1" i="0" u="none" strike="noStrike" kern="0" cap="none" spc="0" normalizeH="0" baseline="0" noProof="0" dirty="0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</a:rPr>
                <a:t>70</a:t>
              </a:r>
              <a:r>
                <a:rPr kumimoji="0" lang="en-US" altLang="ko-KR" sz="853" b="1" i="0" u="none" strike="noStrike" kern="0" cap="none" spc="0" normalizeH="0" baseline="0" noProof="0" dirty="0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</a:rPr>
                <a:t>GHz</a:t>
              </a:r>
              <a:endParaRPr kumimoji="0" lang="ko-KR" altLang="en-US" sz="853" b="1" i="0" u="none" strike="noStrike" kern="0" cap="none" spc="0" normalizeH="0" baseline="0" noProof="0" dirty="0">
                <a:ln>
                  <a:solidFill>
                    <a:srgbClr val="53565A">
                      <a:lumMod val="40000"/>
                      <a:lumOff val="60000"/>
                      <a:alpha val="0"/>
                    </a:srgbClr>
                  </a:solidFill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369" name="TextBox 368"/>
            <p:cNvSpPr txBox="1"/>
            <p:nvPr/>
          </p:nvSpPr>
          <p:spPr>
            <a:xfrm>
              <a:off x="9131093" y="2907699"/>
              <a:ext cx="494046" cy="25737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ko-KR"/>
              </a:defPPr>
              <a:lvl1pPr lvl="0">
                <a:lnSpc>
                  <a:spcPct val="110000"/>
                </a:lnSpc>
                <a:defRPr b="1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srgbClr val="000000"/>
                  </a:solidFill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75" b="1" i="0" u="none" strike="noStrike" kern="0" cap="none" spc="0" normalizeH="0" baseline="0" noProof="0" dirty="0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</a:rPr>
                <a:t>80</a:t>
              </a:r>
              <a:r>
                <a:rPr kumimoji="0" lang="en-US" altLang="ko-KR" sz="853" b="1" i="0" u="none" strike="noStrike" kern="0" cap="none" spc="0" normalizeH="0" baseline="0" noProof="0" dirty="0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</a:rPr>
                <a:t>GHz</a:t>
              </a:r>
              <a:endParaRPr kumimoji="0" lang="ko-KR" altLang="en-US" sz="853" b="1" i="0" u="none" strike="noStrike" kern="0" cap="none" spc="0" normalizeH="0" baseline="0" noProof="0" dirty="0">
                <a:ln>
                  <a:solidFill>
                    <a:srgbClr val="53565A">
                      <a:lumMod val="40000"/>
                      <a:lumOff val="60000"/>
                      <a:alpha val="0"/>
                    </a:srgbClr>
                  </a:solidFill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370" name="TextBox 369"/>
            <p:cNvSpPr txBox="1"/>
            <p:nvPr/>
          </p:nvSpPr>
          <p:spPr>
            <a:xfrm>
              <a:off x="10056889" y="2907699"/>
              <a:ext cx="494046" cy="25737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ko-KR"/>
              </a:defPPr>
              <a:lvl1pPr lvl="0">
                <a:lnSpc>
                  <a:spcPct val="110000"/>
                </a:lnSpc>
                <a:defRPr b="1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srgbClr val="000000"/>
                  </a:solidFill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75" b="1" i="0" u="none" strike="noStrike" kern="0" cap="none" spc="0" normalizeH="0" baseline="0" noProof="0" dirty="0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</a:rPr>
                <a:t>90</a:t>
              </a:r>
              <a:r>
                <a:rPr kumimoji="0" lang="en-US" altLang="ko-KR" sz="853" b="1" i="0" u="none" strike="noStrike" kern="0" cap="none" spc="0" normalizeH="0" baseline="0" noProof="0" dirty="0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</a:rPr>
                <a:t>GHz</a:t>
              </a:r>
              <a:endParaRPr kumimoji="0" lang="ko-KR" altLang="en-US" sz="853" b="1" i="0" u="none" strike="noStrike" kern="0" cap="none" spc="0" normalizeH="0" baseline="0" noProof="0" dirty="0">
                <a:ln>
                  <a:solidFill>
                    <a:srgbClr val="53565A">
                      <a:lumMod val="40000"/>
                      <a:lumOff val="60000"/>
                      <a:alpha val="0"/>
                    </a:srgbClr>
                  </a:solidFill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371" name="직사각형 370"/>
            <p:cNvSpPr/>
            <p:nvPr/>
          </p:nvSpPr>
          <p:spPr>
            <a:xfrm>
              <a:off x="1883169" y="2513051"/>
              <a:ext cx="27573" cy="348364"/>
            </a:xfrm>
            <a:prstGeom prst="rect">
              <a:avLst/>
            </a:prstGeom>
            <a:solidFill>
              <a:srgbClr val="DEDEDE"/>
            </a:solidFill>
            <a:ln w="31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7429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138" b="0" i="0" u="none" strike="noStrike" kern="0" cap="none" spc="0" normalizeH="0" baseline="0" noProof="0" smtClean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</a:endParaRPr>
            </a:p>
          </p:txBody>
        </p:sp>
        <p:sp>
          <p:nvSpPr>
            <p:cNvPr id="372" name="직사각형 371"/>
            <p:cNvSpPr/>
            <p:nvPr/>
          </p:nvSpPr>
          <p:spPr>
            <a:xfrm>
              <a:off x="2315502" y="2503624"/>
              <a:ext cx="61274" cy="348364"/>
            </a:xfrm>
            <a:prstGeom prst="rect">
              <a:avLst/>
            </a:prstGeom>
            <a:solidFill>
              <a:srgbClr val="FFC600"/>
            </a:solidFill>
            <a:ln w="31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7429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138" b="0" i="0" u="none" strike="noStrike" kern="0" cap="none" spc="0" normalizeH="0" baseline="0" noProof="0" smtClean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</a:endParaRPr>
            </a:p>
          </p:txBody>
        </p:sp>
        <p:sp>
          <p:nvSpPr>
            <p:cNvPr id="373" name="TextBox 372"/>
            <p:cNvSpPr txBox="1"/>
            <p:nvPr/>
          </p:nvSpPr>
          <p:spPr>
            <a:xfrm>
              <a:off x="1503375" y="2586166"/>
              <a:ext cx="410124" cy="19058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ko-KR"/>
              </a:defPPr>
              <a:lvl1pPr lvl="0" algn="ctr">
                <a:lnSpc>
                  <a:spcPct val="110000"/>
                </a:lnSpc>
                <a:defRPr sz="1200" b="1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</a:schemeClr>
                  </a:solidFill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75" b="1" i="0" u="none" strike="noStrike" kern="0" cap="none" spc="0" normalizeH="0" baseline="0" noProof="0" dirty="0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srgbClr val="2C2D2F">
                      <a:lumMod val="75000"/>
                      <a:lumOff val="25000"/>
                    </a:srgbClr>
                  </a:solidFill>
                  <a:effectLst/>
                  <a:uLnTx/>
                  <a:uFillTx/>
                </a:rPr>
                <a:t>0.091</a:t>
              </a:r>
              <a:endParaRPr kumimoji="0" lang="ko-KR" altLang="en-US" sz="975" b="1" i="0" u="none" strike="noStrike" kern="0" cap="none" spc="0" normalizeH="0" baseline="0" noProof="0" dirty="0">
                <a:ln>
                  <a:solidFill>
                    <a:srgbClr val="53565A">
                      <a:lumMod val="40000"/>
                      <a:lumOff val="60000"/>
                      <a:alpha val="0"/>
                    </a:srgbClr>
                  </a:solidFill>
                </a:ln>
                <a:solidFill>
                  <a:srgbClr val="2C2D2F">
                    <a:lumMod val="75000"/>
                    <a:lumOff val="25000"/>
                  </a:srgbClr>
                </a:solidFill>
                <a:effectLst/>
                <a:uLnTx/>
                <a:uFillTx/>
              </a:endParaRPr>
            </a:p>
          </p:txBody>
        </p:sp>
        <p:sp>
          <p:nvSpPr>
            <p:cNvPr id="374" name="TextBox 373"/>
            <p:cNvSpPr txBox="1"/>
            <p:nvPr/>
          </p:nvSpPr>
          <p:spPr>
            <a:xfrm>
              <a:off x="9603589" y="2586166"/>
              <a:ext cx="214893" cy="19058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ko-KR"/>
              </a:defPPr>
              <a:lvl1pPr lvl="0" algn="ctr">
                <a:lnSpc>
                  <a:spcPct val="110000"/>
                </a:lnSpc>
                <a:defRPr sz="1200" b="1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</a:schemeClr>
                  </a:solidFill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75" b="1" i="0" u="none" strike="noStrike" kern="0" cap="none" spc="0" normalizeH="0" baseline="0" noProof="0" dirty="0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srgbClr val="2C2D2F">
                      <a:lumMod val="75000"/>
                      <a:lumOff val="25000"/>
                    </a:srgbClr>
                  </a:solidFill>
                  <a:effectLst/>
                  <a:uLnTx/>
                  <a:uFillTx/>
                </a:rPr>
                <a:t>5</a:t>
              </a:r>
              <a:endParaRPr kumimoji="0" lang="ko-KR" altLang="en-US" sz="975" b="1" i="0" u="none" strike="noStrike" kern="0" cap="none" spc="0" normalizeH="0" baseline="0" noProof="0" dirty="0">
                <a:ln>
                  <a:solidFill>
                    <a:srgbClr val="53565A">
                      <a:lumMod val="40000"/>
                      <a:lumOff val="60000"/>
                      <a:alpha val="0"/>
                    </a:srgbClr>
                  </a:solidFill>
                </a:ln>
                <a:solidFill>
                  <a:srgbClr val="2C2D2F">
                    <a:lumMod val="75000"/>
                    <a:lumOff val="25000"/>
                  </a:srgbClr>
                </a:solidFill>
                <a:effectLst/>
                <a:uLnTx/>
                <a:uFillTx/>
              </a:endParaRPr>
            </a:p>
          </p:txBody>
        </p:sp>
        <p:sp>
          <p:nvSpPr>
            <p:cNvPr id="375" name="TextBox 374"/>
            <p:cNvSpPr txBox="1"/>
            <p:nvPr/>
          </p:nvSpPr>
          <p:spPr>
            <a:xfrm>
              <a:off x="8348552" y="2586168"/>
              <a:ext cx="270277" cy="19058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ko-KR"/>
              </a:defPPr>
              <a:lvl1pPr lvl="0" algn="ctr">
                <a:lnSpc>
                  <a:spcPct val="110000"/>
                </a:lnSpc>
                <a:defRPr sz="1200" b="1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</a:schemeClr>
                  </a:solidFill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75" b="1" i="0" u="none" strike="noStrike" kern="0" cap="none" spc="0" normalizeH="0" baseline="0" noProof="0" dirty="0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srgbClr val="2C2D2F">
                      <a:lumMod val="75000"/>
                      <a:lumOff val="25000"/>
                    </a:srgbClr>
                  </a:solidFill>
                  <a:effectLst/>
                  <a:uLnTx/>
                  <a:uFillTx/>
                </a:rPr>
                <a:t>10</a:t>
              </a:r>
              <a:endParaRPr kumimoji="0" lang="ko-KR" altLang="en-US" sz="975" b="1" i="0" u="none" strike="noStrike" kern="0" cap="none" spc="0" normalizeH="0" baseline="0" noProof="0" dirty="0">
                <a:ln>
                  <a:solidFill>
                    <a:srgbClr val="53565A">
                      <a:lumMod val="40000"/>
                      <a:lumOff val="60000"/>
                      <a:alpha val="0"/>
                    </a:srgbClr>
                  </a:solidFill>
                </a:ln>
                <a:solidFill>
                  <a:srgbClr val="2C2D2F">
                    <a:lumMod val="75000"/>
                    <a:lumOff val="25000"/>
                  </a:srgbClr>
                </a:solidFill>
                <a:effectLst/>
                <a:uLnTx/>
                <a:uFillTx/>
              </a:endParaRPr>
            </a:p>
          </p:txBody>
        </p:sp>
        <p:sp>
          <p:nvSpPr>
            <p:cNvPr id="376" name="TextBox 375"/>
            <p:cNvSpPr txBox="1"/>
            <p:nvPr/>
          </p:nvSpPr>
          <p:spPr>
            <a:xfrm>
              <a:off x="4216937" y="2586166"/>
              <a:ext cx="354739" cy="19058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ko-KR"/>
              </a:defPPr>
              <a:lvl1pPr lvl="0" algn="ctr">
                <a:lnSpc>
                  <a:spcPct val="110000"/>
                </a:lnSpc>
                <a:defRPr sz="1200" b="1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</a:schemeClr>
                  </a:solidFill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75" b="1" i="0" u="none" strike="noStrike" kern="0" cap="none" spc="0" normalizeH="0" baseline="0" noProof="0" dirty="0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srgbClr val="2C2D2F">
                      <a:lumMod val="75000"/>
                      <a:lumOff val="25000"/>
                    </a:srgbClr>
                  </a:solidFill>
                  <a:effectLst/>
                  <a:uLnTx/>
                  <a:uFillTx/>
                </a:rPr>
                <a:t>3.25</a:t>
              </a:r>
              <a:endParaRPr kumimoji="0" lang="ko-KR" altLang="en-US" sz="975" b="1" i="0" u="none" strike="noStrike" kern="0" cap="none" spc="0" normalizeH="0" baseline="0" noProof="0" dirty="0">
                <a:ln>
                  <a:solidFill>
                    <a:srgbClr val="53565A">
                      <a:lumMod val="40000"/>
                      <a:lumOff val="60000"/>
                      <a:alpha val="0"/>
                    </a:srgbClr>
                  </a:solidFill>
                </a:ln>
                <a:solidFill>
                  <a:srgbClr val="2C2D2F">
                    <a:lumMod val="75000"/>
                    <a:lumOff val="25000"/>
                  </a:srgbClr>
                </a:solidFill>
                <a:effectLst/>
                <a:uLnTx/>
                <a:uFillTx/>
              </a:endParaRPr>
            </a:p>
          </p:txBody>
        </p:sp>
        <p:sp>
          <p:nvSpPr>
            <p:cNvPr id="377" name="TextBox 376"/>
            <p:cNvSpPr txBox="1"/>
            <p:nvPr/>
          </p:nvSpPr>
          <p:spPr>
            <a:xfrm>
              <a:off x="5408839" y="2586166"/>
              <a:ext cx="299355" cy="19058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ko-KR"/>
              </a:defPPr>
              <a:lvl1pPr lvl="0" algn="ctr">
                <a:lnSpc>
                  <a:spcPct val="110000"/>
                </a:lnSpc>
                <a:defRPr sz="1200" b="1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</a:schemeClr>
                  </a:solidFill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75" b="1" i="0" u="none" strike="noStrike" kern="0" cap="none" spc="0" normalizeH="0" baseline="0" noProof="0" dirty="0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srgbClr val="2C2D2F">
                      <a:lumMod val="75000"/>
                      <a:lumOff val="25000"/>
                    </a:srgbClr>
                  </a:solidFill>
                  <a:effectLst/>
                  <a:uLnTx/>
                  <a:uFillTx/>
                </a:rPr>
                <a:t>3.5</a:t>
              </a:r>
              <a:endParaRPr kumimoji="0" lang="ko-KR" altLang="en-US" sz="975" b="1" i="0" u="none" strike="noStrike" kern="0" cap="none" spc="0" normalizeH="0" baseline="0" noProof="0" dirty="0">
                <a:ln>
                  <a:solidFill>
                    <a:srgbClr val="53565A">
                      <a:lumMod val="40000"/>
                      <a:lumOff val="60000"/>
                      <a:alpha val="0"/>
                    </a:srgbClr>
                  </a:solidFill>
                </a:ln>
                <a:solidFill>
                  <a:srgbClr val="2C2D2F">
                    <a:lumMod val="75000"/>
                    <a:lumOff val="25000"/>
                  </a:srgbClr>
                </a:solidFill>
                <a:effectLst/>
                <a:uLnTx/>
                <a:uFillTx/>
              </a:endParaRPr>
            </a:p>
          </p:txBody>
        </p:sp>
        <p:sp>
          <p:nvSpPr>
            <p:cNvPr id="378" name="TextBox 377"/>
            <p:cNvSpPr txBox="1"/>
            <p:nvPr/>
          </p:nvSpPr>
          <p:spPr>
            <a:xfrm>
              <a:off x="6388349" y="2586166"/>
              <a:ext cx="214893" cy="19058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ko-KR"/>
              </a:defPPr>
              <a:lvl1pPr lvl="0" algn="ctr">
                <a:lnSpc>
                  <a:spcPct val="110000"/>
                </a:lnSpc>
                <a:defRPr sz="1200" b="1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</a:schemeClr>
                  </a:solidFill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75" b="1" i="0" u="none" strike="noStrike" kern="0" cap="none" spc="0" normalizeH="0" baseline="0" noProof="0" dirty="0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srgbClr val="2C2D2F">
                      <a:lumMod val="75000"/>
                      <a:lumOff val="25000"/>
                    </a:srgbClr>
                  </a:solidFill>
                  <a:effectLst/>
                  <a:uLnTx/>
                  <a:uFillTx/>
                </a:rPr>
                <a:t>3</a:t>
              </a:r>
              <a:endParaRPr kumimoji="0" lang="ko-KR" altLang="en-US" sz="975" b="1" i="0" u="none" strike="noStrike" kern="0" cap="none" spc="0" normalizeH="0" baseline="0" noProof="0" dirty="0">
                <a:ln>
                  <a:solidFill>
                    <a:srgbClr val="53565A">
                      <a:lumMod val="40000"/>
                      <a:lumOff val="60000"/>
                      <a:alpha val="0"/>
                    </a:srgbClr>
                  </a:solidFill>
                </a:ln>
                <a:solidFill>
                  <a:srgbClr val="2C2D2F">
                    <a:lumMod val="75000"/>
                    <a:lumOff val="25000"/>
                  </a:srgbClr>
                </a:solidFill>
                <a:effectLst/>
                <a:uLnTx/>
                <a:uFillTx/>
              </a:endParaRPr>
            </a:p>
          </p:txBody>
        </p:sp>
        <p:sp>
          <p:nvSpPr>
            <p:cNvPr id="379" name="TextBox 378"/>
            <p:cNvSpPr txBox="1"/>
            <p:nvPr/>
          </p:nvSpPr>
          <p:spPr>
            <a:xfrm>
              <a:off x="5829081" y="2552771"/>
              <a:ext cx="248787" cy="25737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ko-KR"/>
              </a:defPPr>
              <a:lvl1pPr lvl="0" algn="ctr">
                <a:lnSpc>
                  <a:spcPct val="110000"/>
                </a:lnSpc>
                <a:defRPr sz="1200" b="1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</a:schemeClr>
                  </a:solidFill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75" b="1" i="0" u="none" strike="noStrike" kern="0" cap="none" spc="0" normalizeH="0" baseline="0" noProof="0" dirty="0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srgbClr val="000000"/>
                  </a:solidFill>
                  <a:effectLst/>
                  <a:uLnTx/>
                  <a:uFillTx/>
                </a:rPr>
                <a:t>1</a:t>
              </a:r>
              <a:endParaRPr kumimoji="0" lang="ko-KR" altLang="en-US" sz="975" b="1" i="0" u="none" strike="noStrike" kern="0" cap="none" spc="0" normalizeH="0" baseline="0" noProof="0" dirty="0">
                <a:ln>
                  <a:solidFill>
                    <a:srgbClr val="53565A">
                      <a:lumMod val="40000"/>
                      <a:lumOff val="60000"/>
                      <a:alpha val="0"/>
                    </a:srgbClr>
                  </a:solidFill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0" name="TextBox 379"/>
            <p:cNvSpPr txBox="1"/>
            <p:nvPr/>
          </p:nvSpPr>
          <p:spPr>
            <a:xfrm>
              <a:off x="5702567" y="2586166"/>
              <a:ext cx="214893" cy="19058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ko-KR"/>
              </a:defPPr>
              <a:lvl1pPr lvl="0" algn="ctr">
                <a:lnSpc>
                  <a:spcPct val="110000"/>
                </a:lnSpc>
                <a:defRPr sz="1200" b="1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</a:schemeClr>
                  </a:solidFill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75" b="1" i="0" u="none" strike="noStrike" kern="0" cap="none" spc="0" normalizeH="0" baseline="0" noProof="0" dirty="0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srgbClr val="2C2D2F">
                      <a:lumMod val="75000"/>
                      <a:lumOff val="25000"/>
                    </a:srgbClr>
                  </a:solidFill>
                  <a:effectLst/>
                  <a:uLnTx/>
                  <a:uFillTx/>
                </a:rPr>
                <a:t>2</a:t>
              </a:r>
              <a:endParaRPr kumimoji="0" lang="ko-KR" altLang="en-US" sz="975" b="1" i="0" u="none" strike="noStrike" kern="0" cap="none" spc="0" normalizeH="0" baseline="0" noProof="0" dirty="0">
                <a:ln>
                  <a:solidFill>
                    <a:srgbClr val="53565A">
                      <a:lumMod val="40000"/>
                      <a:lumOff val="60000"/>
                      <a:alpha val="0"/>
                    </a:srgbClr>
                  </a:solidFill>
                </a:ln>
                <a:solidFill>
                  <a:srgbClr val="2C2D2F">
                    <a:lumMod val="75000"/>
                    <a:lumOff val="25000"/>
                  </a:srgbClr>
                </a:solidFill>
                <a:effectLst/>
                <a:uLnTx/>
                <a:uFillTx/>
              </a:endParaRPr>
            </a:p>
          </p:txBody>
        </p:sp>
        <p:sp>
          <p:nvSpPr>
            <p:cNvPr id="381" name="TextBox 380"/>
            <p:cNvSpPr txBox="1"/>
            <p:nvPr/>
          </p:nvSpPr>
          <p:spPr>
            <a:xfrm>
              <a:off x="4780706" y="2586166"/>
              <a:ext cx="299355" cy="19058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ko-KR"/>
              </a:defPPr>
              <a:lvl1pPr lvl="0" algn="ctr">
                <a:lnSpc>
                  <a:spcPct val="110000"/>
                </a:lnSpc>
                <a:defRPr sz="1200" b="1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</a:schemeClr>
                  </a:solidFill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75" b="1" i="0" u="none" strike="noStrike" kern="0" cap="none" spc="0" normalizeH="0" baseline="0" noProof="0" dirty="0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srgbClr val="2C2D2F">
                      <a:lumMod val="75000"/>
                      <a:lumOff val="25000"/>
                    </a:srgbClr>
                  </a:solidFill>
                  <a:effectLst/>
                  <a:uLnTx/>
                  <a:uFillTx/>
                </a:rPr>
                <a:t>1.6</a:t>
              </a:r>
              <a:endParaRPr kumimoji="0" lang="ko-KR" altLang="en-US" sz="975" b="1" i="0" u="none" strike="noStrike" kern="0" cap="none" spc="0" normalizeH="0" baseline="0" noProof="0" dirty="0">
                <a:ln>
                  <a:solidFill>
                    <a:srgbClr val="53565A">
                      <a:lumMod val="40000"/>
                      <a:lumOff val="60000"/>
                      <a:alpha val="0"/>
                    </a:srgbClr>
                  </a:solidFill>
                </a:ln>
                <a:solidFill>
                  <a:srgbClr val="2C2D2F">
                    <a:lumMod val="75000"/>
                    <a:lumOff val="25000"/>
                  </a:srgbClr>
                </a:solidFill>
                <a:effectLst/>
                <a:uLnTx/>
                <a:uFillTx/>
              </a:endParaRPr>
            </a:p>
          </p:txBody>
        </p:sp>
        <p:sp>
          <p:nvSpPr>
            <p:cNvPr id="382" name="TextBox 381"/>
            <p:cNvSpPr txBox="1"/>
            <p:nvPr/>
          </p:nvSpPr>
          <p:spPr>
            <a:xfrm>
              <a:off x="6600550" y="2586166"/>
              <a:ext cx="299355" cy="19058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ko-KR"/>
              </a:defPPr>
              <a:lvl1pPr lvl="0" algn="ctr">
                <a:lnSpc>
                  <a:spcPct val="110000"/>
                </a:lnSpc>
                <a:defRPr sz="1200" b="1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</a:schemeClr>
                  </a:solidFill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75" b="1" i="0" u="none" strike="noStrike" kern="0" cap="none" spc="0" normalizeH="0" baseline="0" noProof="0" dirty="0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srgbClr val="2C2D2F">
                      <a:lumMod val="75000"/>
                      <a:lumOff val="25000"/>
                    </a:srgbClr>
                  </a:solidFill>
                  <a:effectLst/>
                  <a:uLnTx/>
                  <a:uFillTx/>
                </a:rPr>
                <a:t>2.2</a:t>
              </a:r>
              <a:endParaRPr kumimoji="0" lang="ko-KR" altLang="en-US" sz="975" b="1" i="0" u="none" strike="noStrike" kern="0" cap="none" spc="0" normalizeH="0" baseline="0" noProof="0" dirty="0">
                <a:ln>
                  <a:solidFill>
                    <a:srgbClr val="53565A">
                      <a:lumMod val="40000"/>
                      <a:lumOff val="60000"/>
                      <a:alpha val="0"/>
                    </a:srgbClr>
                  </a:solidFill>
                </a:ln>
                <a:solidFill>
                  <a:srgbClr val="2C2D2F">
                    <a:lumMod val="75000"/>
                    <a:lumOff val="25000"/>
                  </a:srgbClr>
                </a:solidFill>
                <a:effectLst/>
                <a:uLnTx/>
                <a:uFillTx/>
              </a:endParaRPr>
            </a:p>
          </p:txBody>
        </p:sp>
        <p:sp>
          <p:nvSpPr>
            <p:cNvPr id="383" name="TextBox 382"/>
            <p:cNvSpPr txBox="1"/>
            <p:nvPr/>
          </p:nvSpPr>
          <p:spPr>
            <a:xfrm>
              <a:off x="6111146" y="2586166"/>
              <a:ext cx="299355" cy="19058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ko-KR"/>
              </a:defPPr>
              <a:lvl1pPr lvl="0" algn="ctr">
                <a:lnSpc>
                  <a:spcPct val="110000"/>
                </a:lnSpc>
                <a:defRPr sz="1200" b="1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</a:schemeClr>
                  </a:solidFill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75" b="1" i="0" u="none" strike="noStrike" kern="0" cap="none" spc="0" normalizeH="0" baseline="0" noProof="0" dirty="0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srgbClr val="2C2D2F">
                      <a:lumMod val="75000"/>
                      <a:lumOff val="25000"/>
                    </a:srgbClr>
                  </a:solidFill>
                  <a:effectLst/>
                  <a:uLnTx/>
                  <a:uFillTx/>
                </a:rPr>
                <a:t>1.5</a:t>
              </a:r>
              <a:endParaRPr kumimoji="0" lang="ko-KR" altLang="en-US" sz="975" b="1" i="0" u="none" strike="noStrike" kern="0" cap="none" spc="0" normalizeH="0" baseline="0" noProof="0" dirty="0">
                <a:ln>
                  <a:solidFill>
                    <a:srgbClr val="53565A">
                      <a:lumMod val="40000"/>
                      <a:lumOff val="60000"/>
                      <a:alpha val="0"/>
                    </a:srgbClr>
                  </a:solidFill>
                </a:ln>
                <a:solidFill>
                  <a:srgbClr val="2C2D2F">
                    <a:lumMod val="75000"/>
                    <a:lumOff val="25000"/>
                  </a:srgbClr>
                </a:solidFill>
                <a:effectLst/>
                <a:uLnTx/>
                <a:uFillTx/>
              </a:endParaRPr>
            </a:p>
          </p:txBody>
        </p:sp>
        <p:sp>
          <p:nvSpPr>
            <p:cNvPr id="384" name="TextBox 383"/>
            <p:cNvSpPr txBox="1"/>
            <p:nvPr/>
          </p:nvSpPr>
          <p:spPr>
            <a:xfrm>
              <a:off x="2453970" y="2586165"/>
              <a:ext cx="299354" cy="19058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ko-KR"/>
              </a:defPPr>
              <a:lvl1pPr lvl="0" algn="ctr">
                <a:lnSpc>
                  <a:spcPct val="110000"/>
                </a:lnSpc>
                <a:defRPr sz="1200" b="1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</a:schemeClr>
                  </a:solidFill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75" b="1" i="0" u="none" strike="noStrike" kern="0" cap="none" spc="0" normalizeH="0" baseline="0" noProof="0" dirty="0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srgbClr val="2C2D2F">
                      <a:lumMod val="75000"/>
                      <a:lumOff val="25000"/>
                    </a:srgbClr>
                  </a:solidFill>
                  <a:effectLst/>
                  <a:uLnTx/>
                  <a:uFillTx/>
                </a:rPr>
                <a:t>0.2</a:t>
              </a:r>
              <a:endParaRPr kumimoji="0" lang="ko-KR" altLang="en-US" sz="975" b="1" i="0" u="none" strike="noStrike" kern="0" cap="none" spc="0" normalizeH="0" baseline="0" noProof="0" dirty="0">
                <a:ln>
                  <a:solidFill>
                    <a:srgbClr val="53565A">
                      <a:lumMod val="40000"/>
                      <a:lumOff val="60000"/>
                      <a:alpha val="0"/>
                    </a:srgbClr>
                  </a:solidFill>
                </a:ln>
                <a:solidFill>
                  <a:srgbClr val="2C2D2F">
                    <a:lumMod val="75000"/>
                    <a:lumOff val="25000"/>
                  </a:srgbClr>
                </a:solidFill>
                <a:effectLst/>
                <a:uLnTx/>
                <a:uFillTx/>
              </a:endParaRPr>
            </a:p>
          </p:txBody>
        </p:sp>
        <p:sp>
          <p:nvSpPr>
            <p:cNvPr id="385" name="TextBox 384"/>
            <p:cNvSpPr txBox="1"/>
            <p:nvPr/>
          </p:nvSpPr>
          <p:spPr>
            <a:xfrm>
              <a:off x="2115595" y="2907699"/>
              <a:ext cx="527709" cy="25737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ko-KR"/>
              </a:defPPr>
              <a:lvl1pPr lvl="0">
                <a:lnSpc>
                  <a:spcPct val="110000"/>
                </a:lnSpc>
                <a:defRPr b="1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srgbClr val="000000"/>
                  </a:solidFill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75" b="1" i="0" u="none" strike="noStrike" kern="0" cap="none" spc="0" normalizeH="0" baseline="0" noProof="0" dirty="0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</a:rPr>
                <a:t>3.5</a:t>
              </a:r>
              <a:r>
                <a:rPr kumimoji="0" lang="en-US" altLang="ko-KR" sz="853" b="1" i="0" u="none" strike="noStrike" kern="0" cap="none" spc="0" normalizeH="0" baseline="0" noProof="0" dirty="0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</a:rPr>
                <a:t>GHz</a:t>
              </a:r>
              <a:endParaRPr kumimoji="0" lang="ko-KR" altLang="en-US" sz="853" b="1" i="0" u="none" strike="noStrike" kern="0" cap="none" spc="0" normalizeH="0" baseline="0" noProof="0" dirty="0">
                <a:ln>
                  <a:solidFill>
                    <a:srgbClr val="53565A">
                      <a:lumMod val="40000"/>
                      <a:lumOff val="60000"/>
                      <a:alpha val="0"/>
                    </a:srgbClr>
                  </a:solidFill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386" name="TextBox 385"/>
            <p:cNvSpPr txBox="1"/>
            <p:nvPr/>
          </p:nvSpPr>
          <p:spPr>
            <a:xfrm>
              <a:off x="1640340" y="2907699"/>
              <a:ext cx="527709" cy="25737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ko-KR"/>
              </a:defPPr>
              <a:lvl1pPr lvl="0">
                <a:lnSpc>
                  <a:spcPct val="110000"/>
                </a:lnSpc>
                <a:defRPr b="1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srgbClr val="000000"/>
                  </a:solidFill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75" b="1" i="0" u="none" strike="noStrike" kern="0" cap="none" spc="0" normalizeH="0" baseline="0" noProof="0" dirty="0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</a:rPr>
                <a:t>1.4</a:t>
              </a:r>
              <a:r>
                <a:rPr kumimoji="0" lang="en-US" altLang="ko-KR" sz="853" b="1" i="0" u="none" strike="noStrike" kern="0" cap="none" spc="0" normalizeH="0" baseline="0" noProof="0" dirty="0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</a:rPr>
                <a:t>GHz</a:t>
              </a:r>
              <a:endParaRPr kumimoji="0" lang="ko-KR" altLang="en-US" sz="853" b="1" i="0" u="none" strike="noStrike" kern="0" cap="none" spc="0" normalizeH="0" baseline="0" noProof="0" dirty="0">
                <a:ln>
                  <a:solidFill>
                    <a:srgbClr val="53565A">
                      <a:lumMod val="40000"/>
                      <a:lumOff val="60000"/>
                      <a:alpha val="0"/>
                    </a:srgbClr>
                  </a:solidFill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</a:endParaRPr>
            </a:p>
          </p:txBody>
        </p:sp>
        <p:grpSp>
          <p:nvGrpSpPr>
            <p:cNvPr id="387" name="그룹 386"/>
            <p:cNvGrpSpPr/>
            <p:nvPr/>
          </p:nvGrpSpPr>
          <p:grpSpPr>
            <a:xfrm>
              <a:off x="1650042" y="2863278"/>
              <a:ext cx="8792286" cy="45756"/>
              <a:chOff x="760263" y="2644066"/>
              <a:chExt cx="10689546" cy="46793"/>
            </a:xfrm>
          </p:grpSpPr>
          <p:cxnSp>
            <p:nvCxnSpPr>
              <p:cNvPr id="419" name="직선 연결선 418"/>
              <p:cNvCxnSpPr/>
              <p:nvPr/>
            </p:nvCxnSpPr>
            <p:spPr>
              <a:xfrm>
                <a:off x="3402523" y="2645154"/>
                <a:ext cx="0" cy="45705"/>
              </a:xfrm>
              <a:prstGeom prst="line">
                <a:avLst/>
              </a:prstGeom>
              <a:noFill/>
              <a:ln w="19050" cap="rnd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420" name="직선 연결선 419"/>
              <p:cNvCxnSpPr/>
              <p:nvPr/>
            </p:nvCxnSpPr>
            <p:spPr>
              <a:xfrm>
                <a:off x="4528095" y="2645154"/>
                <a:ext cx="0" cy="45705"/>
              </a:xfrm>
              <a:prstGeom prst="line">
                <a:avLst/>
              </a:prstGeom>
              <a:noFill/>
              <a:ln w="19050" cap="rnd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421" name="직선 연결선 420"/>
              <p:cNvCxnSpPr/>
              <p:nvPr/>
            </p:nvCxnSpPr>
            <p:spPr>
              <a:xfrm>
                <a:off x="6779239" y="2645154"/>
                <a:ext cx="0" cy="45705"/>
              </a:xfrm>
              <a:prstGeom prst="line">
                <a:avLst/>
              </a:prstGeom>
              <a:noFill/>
              <a:ln w="19050" cap="rnd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422" name="직선 연결선 421"/>
              <p:cNvCxnSpPr/>
              <p:nvPr/>
            </p:nvCxnSpPr>
            <p:spPr>
              <a:xfrm>
                <a:off x="7904811" y="2645154"/>
                <a:ext cx="0" cy="45705"/>
              </a:xfrm>
              <a:prstGeom prst="line">
                <a:avLst/>
              </a:prstGeom>
              <a:noFill/>
              <a:ln w="19050" cap="rnd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423" name="직선 연결선 422"/>
              <p:cNvCxnSpPr/>
              <p:nvPr/>
            </p:nvCxnSpPr>
            <p:spPr>
              <a:xfrm>
                <a:off x="9030383" y="2645154"/>
                <a:ext cx="0" cy="45705"/>
              </a:xfrm>
              <a:prstGeom prst="line">
                <a:avLst/>
              </a:prstGeom>
              <a:noFill/>
              <a:ln w="19050" cap="rnd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424" name="직선 연결선 423"/>
              <p:cNvCxnSpPr/>
              <p:nvPr/>
            </p:nvCxnSpPr>
            <p:spPr>
              <a:xfrm>
                <a:off x="10155955" y="2645154"/>
                <a:ext cx="0" cy="45705"/>
              </a:xfrm>
              <a:prstGeom prst="line">
                <a:avLst/>
              </a:prstGeom>
              <a:noFill/>
              <a:ln w="19050" cap="rnd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425" name="직선 연결선 424"/>
              <p:cNvCxnSpPr/>
              <p:nvPr/>
            </p:nvCxnSpPr>
            <p:spPr>
              <a:xfrm>
                <a:off x="11281526" y="2645154"/>
                <a:ext cx="0" cy="45705"/>
              </a:xfrm>
              <a:prstGeom prst="line">
                <a:avLst/>
              </a:prstGeom>
              <a:noFill/>
              <a:ln w="19050" cap="rnd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426" name="직선 연결선 425"/>
              <p:cNvCxnSpPr/>
              <p:nvPr/>
            </p:nvCxnSpPr>
            <p:spPr>
              <a:xfrm>
                <a:off x="5653667" y="2645154"/>
                <a:ext cx="0" cy="45705"/>
              </a:xfrm>
              <a:prstGeom prst="line">
                <a:avLst/>
              </a:prstGeom>
              <a:noFill/>
              <a:ln w="19050" cap="rnd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427" name="직선 연결선 426"/>
              <p:cNvCxnSpPr/>
              <p:nvPr/>
            </p:nvCxnSpPr>
            <p:spPr>
              <a:xfrm>
                <a:off x="760263" y="2644066"/>
                <a:ext cx="10689546" cy="0"/>
              </a:xfrm>
              <a:prstGeom prst="line">
                <a:avLst/>
              </a:prstGeom>
              <a:noFill/>
              <a:ln w="19050" cap="rnd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</p:grpSp>
        <p:sp>
          <p:nvSpPr>
            <p:cNvPr id="388" name="직사각형 387"/>
            <p:cNvSpPr/>
            <p:nvPr/>
          </p:nvSpPr>
          <p:spPr>
            <a:xfrm>
              <a:off x="7898952" y="2339143"/>
              <a:ext cx="268022" cy="192360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ko-KR" sz="650" b="0" i="0" u="none" strike="noStrike" kern="0" cap="none" spc="0" normalizeH="0" baseline="0" noProof="0" dirty="0" smtClean="0">
                  <a:ln>
                    <a:solidFill>
                      <a:prstClr val="black">
                        <a:alpha val="0"/>
                      </a:prstClr>
                    </a:solidFill>
                  </a:ln>
                  <a:solidFill>
                    <a:srgbClr val="53565A">
                      <a:lumMod val="50000"/>
                    </a:srgbClr>
                  </a:solidFill>
                  <a:effectLst/>
                  <a:uLnTx/>
                  <a:uFillTx/>
                  <a:cs typeface="Calibri" pitchFamily="34" charset="0"/>
                </a:rPr>
                <a:t>66</a:t>
              </a:r>
              <a:endParaRPr kumimoji="0" lang="ko-KR" altLang="en-US" sz="975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9" name="직사각형 388"/>
            <p:cNvSpPr/>
            <p:nvPr/>
          </p:nvSpPr>
          <p:spPr>
            <a:xfrm>
              <a:off x="8783394" y="2339143"/>
              <a:ext cx="268022" cy="192360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ko-KR" sz="650" b="0" i="0" u="none" strike="noStrike" kern="0" cap="none" spc="0" normalizeH="0" baseline="0" noProof="0" dirty="0" smtClean="0">
                  <a:ln>
                    <a:solidFill>
                      <a:prstClr val="black">
                        <a:alpha val="0"/>
                      </a:prstClr>
                    </a:solidFill>
                  </a:ln>
                  <a:solidFill>
                    <a:srgbClr val="53565A">
                      <a:lumMod val="50000"/>
                    </a:srgbClr>
                  </a:solidFill>
                  <a:effectLst/>
                  <a:uLnTx/>
                  <a:uFillTx/>
                  <a:cs typeface="Calibri" pitchFamily="34" charset="0"/>
                </a:rPr>
                <a:t>76</a:t>
              </a:r>
              <a:endParaRPr kumimoji="0" lang="ko-KR" altLang="en-US" sz="975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0" name="직사각형 389"/>
            <p:cNvSpPr/>
            <p:nvPr/>
          </p:nvSpPr>
          <p:spPr>
            <a:xfrm>
              <a:off x="9338737" y="2339143"/>
              <a:ext cx="268022" cy="192360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ko-KR" sz="650" b="0" i="0" u="none" strike="noStrike" kern="0" cap="none" spc="0" normalizeH="0" baseline="0" noProof="0" dirty="0" smtClean="0">
                  <a:ln>
                    <a:solidFill>
                      <a:prstClr val="black">
                        <a:alpha val="0"/>
                      </a:prstClr>
                    </a:solidFill>
                  </a:ln>
                  <a:solidFill>
                    <a:srgbClr val="53565A">
                      <a:lumMod val="50000"/>
                    </a:srgbClr>
                  </a:solidFill>
                  <a:effectLst/>
                  <a:uLnTx/>
                  <a:uFillTx/>
                  <a:cs typeface="Calibri" pitchFamily="34" charset="0"/>
                </a:rPr>
                <a:t>81</a:t>
              </a:r>
              <a:endParaRPr kumimoji="0" lang="ko-KR" altLang="en-US" sz="975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1" name="직사각형 390"/>
            <p:cNvSpPr/>
            <p:nvPr/>
          </p:nvSpPr>
          <p:spPr>
            <a:xfrm>
              <a:off x="9774302" y="2339143"/>
              <a:ext cx="268022" cy="192360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ko-KR" sz="650" b="0" i="0" u="none" strike="noStrike" kern="0" cap="none" spc="0" normalizeH="0" baseline="0" noProof="0" dirty="0" smtClean="0">
                  <a:ln>
                    <a:solidFill>
                      <a:prstClr val="black">
                        <a:alpha val="0"/>
                      </a:prstClr>
                    </a:solidFill>
                  </a:ln>
                  <a:solidFill>
                    <a:srgbClr val="53565A">
                      <a:lumMod val="50000"/>
                    </a:srgbClr>
                  </a:solidFill>
                  <a:effectLst/>
                  <a:uLnTx/>
                  <a:uFillTx/>
                  <a:cs typeface="Calibri" pitchFamily="34" charset="0"/>
                </a:rPr>
                <a:t>86</a:t>
              </a:r>
              <a:endParaRPr kumimoji="0" lang="ko-KR" altLang="en-US" sz="975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2" name="직사각형 391"/>
            <p:cNvSpPr/>
            <p:nvPr/>
          </p:nvSpPr>
          <p:spPr>
            <a:xfrm>
              <a:off x="6753483" y="2339143"/>
              <a:ext cx="330540" cy="192360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ko-KR" sz="650" b="0" i="0" u="none" strike="noStrike" kern="0" cap="none" spc="0" normalizeH="0" baseline="0" noProof="0" dirty="0" smtClean="0">
                  <a:ln>
                    <a:solidFill>
                      <a:prstClr val="black">
                        <a:alpha val="0"/>
                      </a:prstClr>
                    </a:solidFill>
                  </a:ln>
                  <a:solidFill>
                    <a:srgbClr val="53565A">
                      <a:lumMod val="50000"/>
                    </a:srgbClr>
                  </a:solidFill>
                  <a:effectLst/>
                  <a:uLnTx/>
                  <a:uFillTx/>
                  <a:cs typeface="Calibri" pitchFamily="34" charset="0"/>
                </a:rPr>
                <a:t>52.6</a:t>
              </a:r>
              <a:endParaRPr kumimoji="0" lang="ko-KR" altLang="en-US" sz="975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3" name="직사각형 392"/>
            <p:cNvSpPr/>
            <p:nvPr/>
          </p:nvSpPr>
          <p:spPr>
            <a:xfrm>
              <a:off x="6562033" y="2339143"/>
              <a:ext cx="330540" cy="192360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ko-KR" sz="650" b="0" i="0" u="none" strike="noStrike" kern="0" cap="none" spc="0" normalizeH="0" baseline="0" noProof="0" dirty="0" smtClean="0">
                  <a:ln>
                    <a:solidFill>
                      <a:prstClr val="black">
                        <a:alpha val="0"/>
                      </a:prstClr>
                    </a:solidFill>
                  </a:ln>
                  <a:solidFill>
                    <a:srgbClr val="53565A">
                      <a:lumMod val="50000"/>
                    </a:srgbClr>
                  </a:solidFill>
                  <a:effectLst/>
                  <a:uLnTx/>
                  <a:uFillTx/>
                  <a:cs typeface="Calibri" pitchFamily="34" charset="0"/>
                </a:rPr>
                <a:t>50.4</a:t>
              </a:r>
              <a:endParaRPr kumimoji="0" lang="ko-KR" altLang="en-US" sz="975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4" name="직사각형 393"/>
            <p:cNvSpPr/>
            <p:nvPr/>
          </p:nvSpPr>
          <p:spPr>
            <a:xfrm>
              <a:off x="6386661" y="2339143"/>
              <a:ext cx="330540" cy="192360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ko-KR" sz="650" b="0" i="0" u="none" strike="noStrike" kern="0" cap="none" spc="0" normalizeH="0" baseline="0" noProof="0" dirty="0" smtClean="0">
                  <a:ln>
                    <a:solidFill>
                      <a:prstClr val="black">
                        <a:alpha val="0"/>
                      </a:prstClr>
                    </a:solidFill>
                  </a:ln>
                  <a:solidFill>
                    <a:srgbClr val="53565A">
                      <a:lumMod val="50000"/>
                    </a:srgbClr>
                  </a:solidFill>
                  <a:effectLst/>
                  <a:uLnTx/>
                  <a:uFillTx/>
                  <a:cs typeface="Calibri" pitchFamily="34" charset="0"/>
                </a:rPr>
                <a:t>50.2</a:t>
              </a:r>
              <a:endParaRPr kumimoji="0" lang="ko-KR" altLang="en-US" sz="975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5" name="직사각형 394"/>
            <p:cNvSpPr/>
            <p:nvPr/>
          </p:nvSpPr>
          <p:spPr>
            <a:xfrm>
              <a:off x="6216479" y="2339143"/>
              <a:ext cx="268022" cy="192360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ko-KR" sz="650" b="0" i="0" u="none" strike="noStrike" kern="0" cap="none" spc="0" normalizeH="0" baseline="0" noProof="0" smtClean="0">
                  <a:ln>
                    <a:solidFill>
                      <a:prstClr val="black">
                        <a:alpha val="0"/>
                      </a:prstClr>
                    </a:solidFill>
                  </a:ln>
                  <a:solidFill>
                    <a:srgbClr val="53565A">
                      <a:lumMod val="50000"/>
                    </a:srgbClr>
                  </a:solidFill>
                  <a:effectLst/>
                  <a:uLnTx/>
                  <a:uFillTx/>
                </a:rPr>
                <a:t>47</a:t>
              </a:r>
              <a:endParaRPr kumimoji="0" lang="ko-KR" altLang="en-US" sz="975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6" name="직사각형 395"/>
            <p:cNvSpPr/>
            <p:nvPr/>
          </p:nvSpPr>
          <p:spPr>
            <a:xfrm>
              <a:off x="6016757" y="2339143"/>
              <a:ext cx="330540" cy="192360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ko-KR" sz="650" b="0" i="0" u="none" strike="noStrike" kern="0" cap="none" spc="0" normalizeH="0" baseline="0" noProof="0" smtClean="0">
                  <a:ln>
                    <a:solidFill>
                      <a:prstClr val="black">
                        <a:alpha val="0"/>
                      </a:prstClr>
                    </a:solidFill>
                  </a:ln>
                  <a:solidFill>
                    <a:srgbClr val="53565A">
                      <a:lumMod val="50000"/>
                    </a:srgbClr>
                  </a:solidFill>
                  <a:effectLst/>
                  <a:uLnTx/>
                  <a:uFillTx/>
                  <a:cs typeface="Calibri" pitchFamily="34" charset="0"/>
                </a:rPr>
                <a:t>45.5</a:t>
              </a:r>
              <a:endParaRPr kumimoji="0" lang="ko-KR" altLang="en-US" sz="975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7" name="직사각형 396"/>
            <p:cNvSpPr/>
            <p:nvPr/>
          </p:nvSpPr>
          <p:spPr>
            <a:xfrm>
              <a:off x="3997860" y="2339143"/>
              <a:ext cx="372218" cy="192360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ko-KR" sz="650" b="0" i="0" u="none" strike="noStrike" kern="0" cap="none" spc="0" normalizeH="0" baseline="0" noProof="0" dirty="0" smtClean="0">
                  <a:ln>
                    <a:solidFill>
                      <a:prstClr val="black">
                        <a:alpha val="0"/>
                      </a:prstClr>
                    </a:solidFill>
                  </a:ln>
                  <a:solidFill>
                    <a:srgbClr val="53565A">
                      <a:lumMod val="50000"/>
                    </a:srgbClr>
                  </a:solidFill>
                  <a:effectLst/>
                  <a:uLnTx/>
                  <a:uFillTx/>
                </a:rPr>
                <a:t>24.25</a:t>
              </a:r>
              <a:endParaRPr kumimoji="0" lang="ko-KR" altLang="en-US" sz="975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8" name="직사각형 397"/>
            <p:cNvSpPr/>
            <p:nvPr/>
          </p:nvSpPr>
          <p:spPr>
            <a:xfrm>
              <a:off x="4387716" y="2339143"/>
              <a:ext cx="330540" cy="192360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ko-KR" sz="650" b="0" i="0" u="none" strike="noStrike" kern="0" cap="none" spc="0" normalizeH="0" baseline="0" noProof="0" dirty="0" smtClean="0">
                  <a:ln>
                    <a:solidFill>
                      <a:prstClr val="black">
                        <a:alpha val="0"/>
                      </a:prstClr>
                    </a:solidFill>
                  </a:ln>
                  <a:solidFill>
                    <a:srgbClr val="53565A">
                      <a:lumMod val="50000"/>
                    </a:srgbClr>
                  </a:solidFill>
                  <a:effectLst/>
                  <a:uLnTx/>
                  <a:uFillTx/>
                </a:rPr>
                <a:t>27.5</a:t>
              </a:r>
              <a:endParaRPr kumimoji="0" lang="ko-KR" altLang="en-US" sz="975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9" name="직사각형 398"/>
            <p:cNvSpPr/>
            <p:nvPr/>
          </p:nvSpPr>
          <p:spPr>
            <a:xfrm>
              <a:off x="4657785" y="2339143"/>
              <a:ext cx="330540" cy="192360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ko-KR" sz="650" b="0" i="0" u="none" strike="noStrike" kern="0" cap="none" spc="0" normalizeH="0" baseline="0" noProof="0" dirty="0" smtClean="0">
                  <a:ln>
                    <a:solidFill>
                      <a:prstClr val="black">
                        <a:alpha val="0"/>
                      </a:prstClr>
                    </a:solidFill>
                  </a:ln>
                  <a:solidFill>
                    <a:srgbClr val="53565A">
                      <a:lumMod val="50000"/>
                    </a:srgbClr>
                  </a:solidFill>
                  <a:effectLst/>
                  <a:uLnTx/>
                  <a:uFillTx/>
                </a:rPr>
                <a:t>31.8</a:t>
              </a:r>
              <a:endParaRPr kumimoji="0" lang="ko-KR" altLang="en-US" sz="975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0" name="직사각형 399"/>
            <p:cNvSpPr/>
            <p:nvPr/>
          </p:nvSpPr>
          <p:spPr>
            <a:xfrm>
              <a:off x="4879403" y="2339143"/>
              <a:ext cx="330540" cy="192360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ko-KR" sz="650" b="0" i="0" u="none" strike="noStrike" kern="0" cap="none" spc="0" normalizeH="0" baseline="0" noProof="0" dirty="0" smtClean="0">
                  <a:ln>
                    <a:solidFill>
                      <a:prstClr val="black">
                        <a:alpha val="0"/>
                      </a:prstClr>
                    </a:solidFill>
                  </a:ln>
                  <a:solidFill>
                    <a:srgbClr val="53565A">
                      <a:lumMod val="50000"/>
                    </a:srgbClr>
                  </a:solidFill>
                  <a:effectLst/>
                  <a:uLnTx/>
                  <a:uFillTx/>
                </a:rPr>
                <a:t>33.4</a:t>
              </a:r>
              <a:endParaRPr kumimoji="0" lang="ko-KR" altLang="en-US" sz="975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1" name="직사각형 400"/>
            <p:cNvSpPr/>
            <p:nvPr/>
          </p:nvSpPr>
          <p:spPr>
            <a:xfrm>
              <a:off x="5239825" y="2339143"/>
              <a:ext cx="268022" cy="192360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ko-KR" sz="650" b="0" i="0" u="none" strike="noStrike" kern="0" cap="none" spc="0" normalizeH="0" baseline="0" noProof="0" dirty="0" smtClean="0">
                  <a:ln>
                    <a:solidFill>
                      <a:prstClr val="black">
                        <a:alpha val="0"/>
                      </a:prstClr>
                    </a:solidFill>
                  </a:ln>
                  <a:solidFill>
                    <a:srgbClr val="53565A">
                      <a:lumMod val="50000"/>
                    </a:srgbClr>
                  </a:solidFill>
                  <a:effectLst/>
                  <a:uLnTx/>
                  <a:uFillTx/>
                </a:rPr>
                <a:t>37</a:t>
              </a:r>
              <a:endParaRPr kumimoji="0" lang="ko-KR" altLang="en-US" sz="975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2" name="직사각형 401"/>
            <p:cNvSpPr/>
            <p:nvPr/>
          </p:nvSpPr>
          <p:spPr>
            <a:xfrm>
              <a:off x="5503616" y="2339143"/>
              <a:ext cx="330540" cy="192360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ko-KR" sz="650" b="0" i="0" u="none" strike="noStrike" kern="0" cap="none" spc="0" normalizeH="0" baseline="0" noProof="0" dirty="0" smtClean="0">
                  <a:ln>
                    <a:solidFill>
                      <a:prstClr val="black">
                        <a:alpha val="0"/>
                      </a:prstClr>
                    </a:solidFill>
                  </a:ln>
                  <a:solidFill>
                    <a:srgbClr val="53565A">
                      <a:lumMod val="50000"/>
                    </a:srgbClr>
                  </a:solidFill>
                  <a:effectLst/>
                  <a:uLnTx/>
                  <a:uFillTx/>
                </a:rPr>
                <a:t>40.5</a:t>
              </a:r>
              <a:endParaRPr kumimoji="0" lang="ko-KR" altLang="en-US" sz="975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3" name="직사각형 402"/>
            <p:cNvSpPr/>
            <p:nvPr/>
          </p:nvSpPr>
          <p:spPr>
            <a:xfrm>
              <a:off x="5688289" y="2339143"/>
              <a:ext cx="330540" cy="192360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ko-KR" sz="650" b="0" i="0" u="none" strike="noStrike" kern="0" cap="none" spc="0" normalizeH="0" baseline="0" noProof="0" dirty="0" smtClean="0">
                  <a:ln>
                    <a:solidFill>
                      <a:prstClr val="black">
                        <a:alpha val="0"/>
                      </a:prstClr>
                    </a:solidFill>
                  </a:ln>
                  <a:solidFill>
                    <a:srgbClr val="53565A">
                      <a:lumMod val="50000"/>
                    </a:srgbClr>
                  </a:solidFill>
                  <a:effectLst/>
                  <a:uLnTx/>
                  <a:uFillTx/>
                </a:rPr>
                <a:t>42.5</a:t>
              </a:r>
              <a:endParaRPr kumimoji="0" lang="ko-KR" altLang="en-US" sz="975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4" name="직사각형 403"/>
            <p:cNvSpPr/>
            <p:nvPr/>
          </p:nvSpPr>
          <p:spPr>
            <a:xfrm>
              <a:off x="5844729" y="2339143"/>
              <a:ext cx="330540" cy="192360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ko-KR" sz="650" b="0" i="0" u="none" strike="noStrike" kern="0" cap="none" spc="0" normalizeH="0" baseline="0" noProof="0" dirty="0" smtClean="0">
                  <a:ln>
                    <a:solidFill>
                      <a:prstClr val="black">
                        <a:alpha val="0"/>
                      </a:prstClr>
                    </a:solidFill>
                  </a:ln>
                  <a:solidFill>
                    <a:srgbClr val="53565A">
                      <a:lumMod val="50000"/>
                    </a:srgbClr>
                  </a:solidFill>
                  <a:effectLst/>
                  <a:uLnTx/>
                  <a:uFillTx/>
                </a:rPr>
                <a:t>43.5</a:t>
              </a:r>
              <a:endParaRPr kumimoji="0" lang="ko-KR" altLang="en-US" sz="975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5" name="직사각형 404"/>
            <p:cNvSpPr/>
            <p:nvPr/>
          </p:nvSpPr>
          <p:spPr>
            <a:xfrm>
              <a:off x="1608780" y="2339143"/>
              <a:ext cx="372218" cy="192360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ko-KR" sz="650" b="0" i="0" u="none" strike="noStrike" kern="0" cap="none" spc="0" normalizeH="0" baseline="0" noProof="0" dirty="0" smtClean="0">
                  <a:ln>
                    <a:solidFill>
                      <a:prstClr val="black">
                        <a:alpha val="0"/>
                      </a:prstClr>
                    </a:solidFill>
                  </a:ln>
                  <a:solidFill>
                    <a:srgbClr val="53565A">
                      <a:lumMod val="50000"/>
                    </a:srgbClr>
                  </a:solidFill>
                  <a:effectLst/>
                  <a:uLnTx/>
                  <a:uFillTx/>
                </a:rPr>
                <a:t>1.427</a:t>
              </a:r>
              <a:endParaRPr kumimoji="0" lang="ko-KR" altLang="en-US" sz="975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6" name="직사각형 405"/>
            <p:cNvSpPr/>
            <p:nvPr/>
          </p:nvSpPr>
          <p:spPr>
            <a:xfrm>
              <a:off x="1832527" y="2339143"/>
              <a:ext cx="372218" cy="192360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ko-KR" sz="650" b="0" i="0" u="none" strike="noStrike" kern="0" cap="none" spc="0" normalizeH="0" baseline="0" noProof="0" dirty="0" smtClean="0">
                  <a:ln>
                    <a:solidFill>
                      <a:prstClr val="black">
                        <a:alpha val="0"/>
                      </a:prstClr>
                    </a:solidFill>
                  </a:ln>
                  <a:solidFill>
                    <a:srgbClr val="53565A">
                      <a:lumMod val="50000"/>
                    </a:srgbClr>
                  </a:solidFill>
                  <a:effectLst/>
                  <a:uLnTx/>
                  <a:uFillTx/>
                </a:rPr>
                <a:t>1.518</a:t>
              </a:r>
              <a:endParaRPr kumimoji="0" lang="ko-KR" altLang="en-US" sz="975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7" name="직사각형 406"/>
            <p:cNvSpPr/>
            <p:nvPr/>
          </p:nvSpPr>
          <p:spPr>
            <a:xfrm>
              <a:off x="2144830" y="2339143"/>
              <a:ext cx="288862" cy="192360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ko-KR" sz="650" b="0" i="0" u="none" strike="noStrike" kern="0" cap="none" spc="0" normalizeH="0" baseline="0" noProof="0" dirty="0" smtClean="0">
                  <a:ln>
                    <a:solidFill>
                      <a:prstClr val="black">
                        <a:alpha val="0"/>
                      </a:prstClr>
                    </a:solidFill>
                  </a:ln>
                  <a:solidFill>
                    <a:srgbClr val="53565A">
                      <a:lumMod val="50000"/>
                    </a:srgbClr>
                  </a:solidFill>
                  <a:effectLst/>
                  <a:uLnTx/>
                  <a:uFillTx/>
                </a:rPr>
                <a:t>3.4</a:t>
              </a:r>
              <a:endParaRPr kumimoji="0" lang="ko-KR" altLang="en-US" sz="975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8" name="직사각형 407"/>
            <p:cNvSpPr/>
            <p:nvPr/>
          </p:nvSpPr>
          <p:spPr>
            <a:xfrm>
              <a:off x="2272758" y="2339143"/>
              <a:ext cx="288862" cy="192360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ko-KR" sz="650" b="0" i="0" u="none" strike="noStrike" kern="0" cap="none" spc="0" normalizeH="0" baseline="0" noProof="0" dirty="0" smtClean="0">
                  <a:ln>
                    <a:solidFill>
                      <a:prstClr val="black">
                        <a:alpha val="0"/>
                      </a:prstClr>
                    </a:solidFill>
                  </a:ln>
                  <a:solidFill>
                    <a:srgbClr val="53565A">
                      <a:lumMod val="50000"/>
                    </a:srgbClr>
                  </a:solidFill>
                  <a:effectLst/>
                  <a:uLnTx/>
                  <a:uFillTx/>
                </a:rPr>
                <a:t>3.6</a:t>
              </a:r>
            </a:p>
          </p:txBody>
        </p:sp>
        <p:sp>
          <p:nvSpPr>
            <p:cNvPr id="409" name="직사각형 408"/>
            <p:cNvSpPr/>
            <p:nvPr/>
          </p:nvSpPr>
          <p:spPr>
            <a:xfrm>
              <a:off x="2254617" y="2499225"/>
              <a:ext cx="53457" cy="348364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 w="952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7429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138" b="0" i="0" u="none" strike="noStrike" kern="0" cap="none" spc="0" normalizeH="0" baseline="0" noProof="0" smtClean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</a:endParaRPr>
            </a:p>
          </p:txBody>
        </p:sp>
        <p:sp>
          <p:nvSpPr>
            <p:cNvPr id="410" name="직사각형 409"/>
            <p:cNvSpPr/>
            <p:nvPr/>
          </p:nvSpPr>
          <p:spPr>
            <a:xfrm>
              <a:off x="2374412" y="2499225"/>
              <a:ext cx="53457" cy="348364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 w="952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7429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138" b="0" i="0" u="none" strike="noStrike" kern="0" cap="none" spc="0" normalizeH="0" baseline="0" noProof="0" smtClean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</a:endParaRPr>
            </a:p>
          </p:txBody>
        </p:sp>
        <p:sp>
          <p:nvSpPr>
            <p:cNvPr id="411" name="직사각형 410"/>
            <p:cNvSpPr/>
            <p:nvPr/>
          </p:nvSpPr>
          <p:spPr>
            <a:xfrm>
              <a:off x="2430441" y="2499225"/>
              <a:ext cx="77405" cy="348364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 w="952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7429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138" b="0" i="0" u="none" strike="noStrike" kern="0" cap="none" spc="0" normalizeH="0" baseline="0" noProof="0" smtClean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</a:endParaRPr>
            </a:p>
          </p:txBody>
        </p:sp>
        <p:sp>
          <p:nvSpPr>
            <p:cNvPr id="412" name="직사각형 411"/>
            <p:cNvSpPr/>
            <p:nvPr/>
          </p:nvSpPr>
          <p:spPr>
            <a:xfrm>
              <a:off x="2641266" y="2338682"/>
              <a:ext cx="308558" cy="192360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ko-KR" sz="650" b="0" i="0" u="none" strike="noStrike" kern="0" cap="none" spc="0" normalizeH="0" baseline="0" noProof="0" dirty="0" smtClean="0">
                  <a:ln>
                    <a:solidFill>
                      <a:prstClr val="black">
                        <a:alpha val="0"/>
                      </a:prstClr>
                    </a:solidFill>
                  </a:ln>
                  <a:solidFill>
                    <a:srgbClr val="53565A">
                      <a:lumMod val="50000"/>
                    </a:srgbClr>
                  </a:solidFill>
                  <a:effectLst/>
                  <a:uLnTx/>
                  <a:uFillTx/>
                </a:rPr>
                <a:t>4.495  </a:t>
              </a:r>
              <a:endParaRPr kumimoji="0" lang="ko-KR" altLang="en-US" sz="975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3" name="직사각형 412"/>
            <p:cNvSpPr/>
            <p:nvPr/>
          </p:nvSpPr>
          <p:spPr>
            <a:xfrm>
              <a:off x="2818879" y="2339143"/>
              <a:ext cx="238729" cy="192360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ko-KR" sz="650" b="0" i="0" u="none" strike="noStrike" kern="0" cap="none" spc="0" normalizeH="0" baseline="0" noProof="0" dirty="0" smtClean="0">
                  <a:ln>
                    <a:solidFill>
                      <a:prstClr val="black">
                        <a:alpha val="0"/>
                      </a:prstClr>
                    </a:solidFill>
                  </a:ln>
                  <a:solidFill>
                    <a:srgbClr val="53565A">
                      <a:lumMod val="50000"/>
                    </a:srgbClr>
                  </a:solidFill>
                  <a:effectLst/>
                  <a:uLnTx/>
                  <a:uFillTx/>
                </a:rPr>
                <a:t>4.8</a:t>
              </a:r>
            </a:p>
          </p:txBody>
        </p:sp>
        <p:sp>
          <p:nvSpPr>
            <p:cNvPr id="414" name="직사각형 413"/>
            <p:cNvSpPr/>
            <p:nvPr/>
          </p:nvSpPr>
          <p:spPr>
            <a:xfrm>
              <a:off x="2799014" y="2499225"/>
              <a:ext cx="138437" cy="348364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 w="952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7429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138" b="0" i="0" u="none" strike="noStrike" kern="0" cap="none" spc="0" normalizeH="0" baseline="0" noProof="0" smtClean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</a:endParaRPr>
            </a:p>
          </p:txBody>
        </p:sp>
        <p:sp>
          <p:nvSpPr>
            <p:cNvPr id="415" name="직사각형 414"/>
            <p:cNvSpPr/>
            <p:nvPr/>
          </p:nvSpPr>
          <p:spPr>
            <a:xfrm>
              <a:off x="2936889" y="2499394"/>
              <a:ext cx="53457" cy="348364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 w="952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7429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138" b="0" i="0" u="none" strike="noStrike" kern="0" cap="none" spc="0" normalizeH="0" baseline="0" noProof="0" smtClean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</a:endParaRPr>
            </a:p>
          </p:txBody>
        </p:sp>
        <p:sp>
          <p:nvSpPr>
            <p:cNvPr id="416" name="직사각형 415"/>
            <p:cNvSpPr/>
            <p:nvPr/>
          </p:nvSpPr>
          <p:spPr>
            <a:xfrm>
              <a:off x="2999021" y="2499394"/>
              <a:ext cx="53457" cy="348364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 w="952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7429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138" b="0" i="0" u="none" strike="noStrike" kern="0" cap="none" spc="0" normalizeH="0" baseline="0" noProof="0" smtClean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</a:endParaRPr>
            </a:p>
          </p:txBody>
        </p:sp>
        <p:sp>
          <p:nvSpPr>
            <p:cNvPr id="417" name="TextBox 416"/>
            <p:cNvSpPr txBox="1"/>
            <p:nvPr/>
          </p:nvSpPr>
          <p:spPr>
            <a:xfrm>
              <a:off x="2667205" y="2907699"/>
              <a:ext cx="527710" cy="25737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ko-KR"/>
              </a:defPPr>
              <a:lvl1pPr lvl="0">
                <a:lnSpc>
                  <a:spcPct val="110000"/>
                </a:lnSpc>
                <a:defRPr b="1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srgbClr val="000000"/>
                  </a:solidFill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75" b="1" i="0" u="none" strike="noStrike" kern="0" cap="none" spc="0" normalizeH="0" baseline="0" noProof="0" dirty="0" smtClean="0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</a:rPr>
                <a:t>4.5</a:t>
              </a:r>
              <a:r>
                <a:rPr kumimoji="0" lang="en-US" altLang="ko-KR" sz="853" b="1" i="0" u="none" strike="noStrike" kern="0" cap="none" spc="0" normalizeH="0" baseline="0" noProof="0" dirty="0" smtClean="0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</a:rPr>
                <a:t>GHz</a:t>
              </a:r>
              <a:endParaRPr kumimoji="0" lang="ko-KR" altLang="en-US" sz="853" b="1" i="0" u="none" strike="noStrike" kern="0" cap="none" spc="0" normalizeH="0" baseline="0" noProof="0" dirty="0">
                <a:ln>
                  <a:solidFill>
                    <a:srgbClr val="53565A">
                      <a:lumMod val="40000"/>
                      <a:lumOff val="60000"/>
                      <a:alpha val="0"/>
                    </a:srgbClr>
                  </a:solidFill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418" name="TextBox 417"/>
            <p:cNvSpPr txBox="1"/>
            <p:nvPr/>
          </p:nvSpPr>
          <p:spPr>
            <a:xfrm>
              <a:off x="4502109" y="2907699"/>
              <a:ext cx="494046" cy="25737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ko-KR"/>
              </a:defPPr>
              <a:lvl1pPr lvl="0">
                <a:lnSpc>
                  <a:spcPct val="110000"/>
                </a:lnSpc>
                <a:defRPr b="1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srgbClr val="000000"/>
                  </a:solidFill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75" b="1" i="0" u="none" strike="noStrike" kern="0" cap="none" spc="0" normalizeH="0" baseline="0" noProof="0" dirty="0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</a:rPr>
                <a:t>30</a:t>
              </a:r>
              <a:r>
                <a:rPr kumimoji="0" lang="en-US" altLang="ko-KR" sz="853" b="1" i="0" u="none" strike="noStrike" kern="0" cap="none" spc="0" normalizeH="0" baseline="0" noProof="0" dirty="0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</a:rPr>
                <a:t>GHz</a:t>
              </a:r>
              <a:endParaRPr kumimoji="0" lang="ko-KR" altLang="en-US" sz="853" b="1" i="0" u="none" strike="noStrike" kern="0" cap="none" spc="0" normalizeH="0" baseline="0" noProof="0" dirty="0">
                <a:ln>
                  <a:solidFill>
                    <a:srgbClr val="53565A">
                      <a:lumMod val="40000"/>
                      <a:lumOff val="60000"/>
                      <a:alpha val="0"/>
                    </a:srgbClr>
                  </a:solidFill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29" name="모서리가 둥근 직사각형 244">
            <a:hlinkClick r:id="" action="ppaction://noaction"/>
          </p:cNvPr>
          <p:cNvSpPr/>
          <p:nvPr/>
        </p:nvSpPr>
        <p:spPr>
          <a:xfrm>
            <a:off x="6618453" y="4287742"/>
            <a:ext cx="490520" cy="2462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eaLnBrk="0" latinLnBrk="0" hangingPunct="0">
              <a:buClr>
                <a:prstClr val="black"/>
              </a:buClr>
              <a:defRPr/>
            </a:pPr>
            <a:r>
              <a:rPr lang="en-US" altLang="ko-KR" sz="1600" b="1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rgbClr val="2C2D2F"/>
                </a:solidFill>
                <a:cs typeface="Calibri" pitchFamily="34" charset="0"/>
              </a:rPr>
              <a:t>Japan</a:t>
            </a:r>
          </a:p>
        </p:txBody>
      </p:sp>
      <p:pic>
        <p:nvPicPr>
          <p:cNvPr id="430" name="그림 27" descr="Apartment Cluster.png"/>
          <p:cNvPicPr>
            <a:picLocks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27924" y="4281252"/>
            <a:ext cx="388800" cy="259200"/>
          </a:xfrm>
          <a:prstGeom prst="rect">
            <a:avLst/>
          </a:prstGeom>
          <a:solidFill>
            <a:srgbClr val="DEDEDE">
              <a:lumMod val="90000"/>
            </a:srgbClr>
          </a:solidFill>
          <a:ln w="3175">
            <a:solidFill>
              <a:sysClr val="window" lastClr="FFFFFF"/>
            </a:solidFill>
            <a:miter lim="800000"/>
          </a:ln>
          <a:effectLst/>
        </p:spPr>
      </p:pic>
      <p:sp>
        <p:nvSpPr>
          <p:cNvPr id="431" name="모서리가 둥근 직사각형 244">
            <a:hlinkClick r:id="" action="ppaction://noaction"/>
          </p:cNvPr>
          <p:cNvSpPr/>
          <p:nvPr/>
        </p:nvSpPr>
        <p:spPr>
          <a:xfrm>
            <a:off x="8353836" y="4287742"/>
            <a:ext cx="500137" cy="2462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eaLnBrk="0" latinLnBrk="0" hangingPunct="0">
              <a:buClr>
                <a:prstClr val="black"/>
              </a:buClr>
              <a:defRPr/>
            </a:pPr>
            <a:r>
              <a:rPr lang="en-US" altLang="ko-KR" sz="1600" b="1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rgbClr val="2C2D2F"/>
                </a:solidFill>
                <a:cs typeface="Calibri" pitchFamily="34" charset="0"/>
              </a:rPr>
              <a:t>Korea</a:t>
            </a:r>
          </a:p>
        </p:txBody>
      </p:sp>
      <p:pic>
        <p:nvPicPr>
          <p:cNvPr id="432" name="Picture 4"/>
          <p:cNvPicPr>
            <a:picLocks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061" y="4281252"/>
            <a:ext cx="388800" cy="259200"/>
          </a:xfrm>
          <a:prstGeom prst="rect">
            <a:avLst/>
          </a:prstGeom>
          <a:solidFill>
            <a:srgbClr val="DEDEDE">
              <a:lumMod val="9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3" name="모서리가 둥근 직사각형 244">
            <a:hlinkClick r:id="" action="ppaction://noaction"/>
          </p:cNvPr>
          <p:cNvSpPr/>
          <p:nvPr/>
        </p:nvSpPr>
        <p:spPr>
          <a:xfrm>
            <a:off x="1366995" y="4274645"/>
            <a:ext cx="381670" cy="272415"/>
          </a:xfrm>
          <a:prstGeom prst="round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eaLnBrk="0" latinLnBrk="0" hangingPunct="0">
              <a:buClr>
                <a:prstClr val="black"/>
              </a:buClr>
              <a:defRPr/>
            </a:pPr>
            <a:r>
              <a:rPr lang="en-US" altLang="ko-KR" sz="1600" b="1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rgbClr val="2C2D2F"/>
                </a:solidFill>
                <a:cs typeface="Calibri" pitchFamily="34" charset="0"/>
              </a:rPr>
              <a:t>USA</a:t>
            </a:r>
          </a:p>
        </p:txBody>
      </p:sp>
      <p:pic>
        <p:nvPicPr>
          <p:cNvPr id="434" name="그림 519" descr="Apartment Cluster.png"/>
          <p:cNvPicPr>
            <a:picLocks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9510" y="4281252"/>
            <a:ext cx="388800" cy="259200"/>
          </a:xfrm>
          <a:prstGeom prst="rect">
            <a:avLst/>
          </a:prstGeom>
          <a:solidFill>
            <a:srgbClr val="53565A"/>
          </a:solidFill>
          <a:ln w="3175">
            <a:noFill/>
            <a:miter lim="800000"/>
          </a:ln>
          <a:effectLst/>
        </p:spPr>
      </p:pic>
      <p:sp>
        <p:nvSpPr>
          <p:cNvPr id="435" name="직사각형 520"/>
          <p:cNvSpPr/>
          <p:nvPr/>
        </p:nvSpPr>
        <p:spPr>
          <a:xfrm>
            <a:off x="707424" y="4599136"/>
            <a:ext cx="1630273" cy="1368957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defTabSz="1221181" eaLnBrk="0" latinLnBrk="0" hangingPunct="0">
              <a:lnSpc>
                <a:spcPct val="150000"/>
              </a:lnSpc>
              <a:buClr>
                <a:prstClr val="black"/>
              </a:buClr>
            </a:pPr>
            <a:r>
              <a:rPr lang="en-US" altLang="ko-KR" sz="140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rgbClr val="53565A">
                    <a:lumMod val="50000"/>
                  </a:srgbClr>
                </a:solidFill>
                <a:cs typeface="Calibri" pitchFamily="34" charset="0"/>
              </a:rPr>
              <a:t>· 27.5 - 28.35GHz </a:t>
            </a:r>
          </a:p>
          <a:p>
            <a:pPr defTabSz="1221181" eaLnBrk="0" latinLnBrk="0" hangingPunct="0">
              <a:lnSpc>
                <a:spcPct val="150000"/>
              </a:lnSpc>
              <a:buClr>
                <a:prstClr val="black"/>
              </a:buClr>
            </a:pPr>
            <a:r>
              <a:rPr lang="en-US" altLang="ko-KR" sz="140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rgbClr val="53565A">
                    <a:lumMod val="50000"/>
                  </a:srgbClr>
                </a:solidFill>
                <a:cs typeface="Calibri" pitchFamily="34" charset="0"/>
              </a:rPr>
              <a:t>· 37 - 38.6GHz </a:t>
            </a:r>
          </a:p>
          <a:p>
            <a:pPr defTabSz="1221181" eaLnBrk="0" latinLnBrk="0" hangingPunct="0">
              <a:lnSpc>
                <a:spcPct val="150000"/>
              </a:lnSpc>
              <a:buClr>
                <a:prstClr val="black"/>
              </a:buClr>
            </a:pPr>
            <a:r>
              <a:rPr lang="en-US" altLang="ko-KR" sz="140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rgbClr val="53565A">
                    <a:lumMod val="50000"/>
                  </a:srgbClr>
                </a:solidFill>
                <a:cs typeface="Calibri" pitchFamily="34" charset="0"/>
              </a:rPr>
              <a:t>· 38.6 - 40GHz</a:t>
            </a:r>
          </a:p>
          <a:p>
            <a:pPr defTabSz="1221181" eaLnBrk="0" latinLnBrk="0" hangingPunct="0">
              <a:lnSpc>
                <a:spcPct val="150000"/>
              </a:lnSpc>
              <a:buClr>
                <a:prstClr val="black"/>
              </a:buClr>
            </a:pPr>
            <a:r>
              <a:rPr lang="en-US" altLang="ko-KR" sz="140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rgbClr val="53565A">
                    <a:lumMod val="50000"/>
                  </a:srgbClr>
                </a:solidFill>
                <a:cs typeface="Calibri" pitchFamily="34" charset="0"/>
              </a:rPr>
              <a:t>· 37 – 43.5 GHz</a:t>
            </a:r>
          </a:p>
        </p:txBody>
      </p:sp>
      <p:sp>
        <p:nvSpPr>
          <p:cNvPr id="436" name="모서리가 둥근 직사각형 244">
            <a:hlinkClick r:id="" action="ppaction://noaction"/>
          </p:cNvPr>
          <p:cNvSpPr/>
          <p:nvPr/>
        </p:nvSpPr>
        <p:spPr>
          <a:xfrm>
            <a:off x="3136142" y="4274645"/>
            <a:ext cx="631041" cy="272415"/>
          </a:xfrm>
          <a:prstGeom prst="round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eaLnBrk="0" latinLnBrk="0" hangingPunct="0">
              <a:buClr>
                <a:prstClr val="black"/>
              </a:buClr>
              <a:defRPr/>
            </a:pPr>
            <a:r>
              <a:rPr lang="en-US" altLang="ko-KR" sz="1600" b="1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rgbClr val="2C2D2F"/>
                </a:solidFill>
                <a:cs typeface="Calibri" pitchFamily="34" charset="0"/>
              </a:rPr>
              <a:t>Europe</a:t>
            </a:r>
          </a:p>
        </p:txBody>
      </p:sp>
      <p:pic>
        <p:nvPicPr>
          <p:cNvPr id="437" name="그림 436"/>
          <p:cNvPicPr>
            <a:picLocks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35648" y="4281252"/>
            <a:ext cx="388800" cy="259200"/>
          </a:xfrm>
          <a:prstGeom prst="rect">
            <a:avLst/>
          </a:prstGeom>
        </p:spPr>
      </p:pic>
      <p:sp>
        <p:nvSpPr>
          <p:cNvPr id="438" name="모서리가 둥근 직사각형 244">
            <a:hlinkClick r:id="" action="ppaction://noaction"/>
          </p:cNvPr>
          <p:cNvSpPr/>
          <p:nvPr/>
        </p:nvSpPr>
        <p:spPr>
          <a:xfrm>
            <a:off x="4869434" y="4274645"/>
            <a:ext cx="504155" cy="272415"/>
          </a:xfrm>
          <a:prstGeom prst="round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eaLnBrk="0" latinLnBrk="0" hangingPunct="0">
              <a:buClr>
                <a:prstClr val="black"/>
              </a:buClr>
              <a:defRPr/>
            </a:pPr>
            <a:r>
              <a:rPr lang="en-US" altLang="ko-KR" sz="1600" b="1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rgbClr val="2C2D2F"/>
                </a:solidFill>
                <a:cs typeface="Calibri" pitchFamily="34" charset="0"/>
              </a:rPr>
              <a:t>China</a:t>
            </a:r>
          </a:p>
        </p:txBody>
      </p:sp>
      <p:pic>
        <p:nvPicPr>
          <p:cNvPr id="439" name="그림 438"/>
          <p:cNvPicPr>
            <a:picLocks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786" y="4281252"/>
            <a:ext cx="388800" cy="259200"/>
          </a:xfrm>
          <a:prstGeom prst="rect">
            <a:avLst/>
          </a:prstGeom>
          <a:noFill/>
          <a:ln w="12700">
            <a:noFill/>
          </a:ln>
        </p:spPr>
      </p:pic>
      <p:graphicFrame>
        <p:nvGraphicFramePr>
          <p:cNvPr id="44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8724936"/>
              </p:ext>
            </p:extLst>
          </p:nvPr>
        </p:nvGraphicFramePr>
        <p:xfrm>
          <a:off x="9515116" y="4298044"/>
          <a:ext cx="2078170" cy="1920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9989"/>
                <a:gridCol w="1488181"/>
              </a:tblGrid>
              <a:tr h="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200" b="0" kern="1200" dirty="0" smtClean="0">
                          <a:solidFill>
                            <a:schemeClr val="dk1"/>
                          </a:solidFill>
                          <a:latin typeface="Calibri"/>
                          <a:ea typeface="+mn-ea"/>
                          <a:cs typeface="+mn-cs"/>
                        </a:rPr>
                        <a:t>n77</a:t>
                      </a:r>
                      <a:endParaRPr lang="en-US" sz="1200" b="0" kern="1200" dirty="0">
                        <a:solidFill>
                          <a:schemeClr val="dk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200" b="0" kern="1200" dirty="0" smtClean="0">
                          <a:solidFill>
                            <a:schemeClr val="dk1"/>
                          </a:solidFill>
                          <a:latin typeface="Calibri"/>
                          <a:ea typeface="+mn-ea"/>
                          <a:cs typeface="+mn-cs"/>
                        </a:rPr>
                        <a:t>3.3 – 4.2 GHz</a:t>
                      </a:r>
                      <a:endParaRPr lang="en-US" sz="1200" b="0" kern="1200" dirty="0">
                        <a:solidFill>
                          <a:schemeClr val="dk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200" kern="1200" dirty="0" smtClean="0"/>
                        <a:t>n78</a:t>
                      </a:r>
                      <a:endParaRPr lang="en-US" sz="12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200" kern="1200" dirty="0" smtClean="0"/>
                        <a:t>3.3 – 3.8 GHz</a:t>
                      </a:r>
                      <a:endParaRPr lang="en-US" sz="12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200" kern="1200" dirty="0" smtClean="0"/>
                        <a:t>n79</a:t>
                      </a:r>
                      <a:endParaRPr lang="en-US" sz="12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200" kern="1200" dirty="0" smtClean="0"/>
                        <a:t>4.4 – 5.0 GHz</a:t>
                      </a:r>
                      <a:endParaRPr lang="en-US" sz="12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17067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200" kern="1200" dirty="0" smtClean="0"/>
                        <a:t>n257</a:t>
                      </a:r>
                      <a:endParaRPr lang="en-US" sz="12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200" kern="1200" dirty="0" smtClean="0"/>
                        <a:t>26.5 – 29.5 GHz</a:t>
                      </a:r>
                      <a:endParaRPr lang="en-US" sz="12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200" kern="1200" dirty="0" smtClean="0"/>
                        <a:t>n258</a:t>
                      </a:r>
                      <a:endParaRPr lang="en-US" sz="12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200" kern="1200" dirty="0" smtClean="0"/>
                        <a:t>24.25 – 27.5 GHz</a:t>
                      </a:r>
                      <a:endParaRPr lang="en-US" sz="12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200" kern="1200" dirty="0" smtClean="0"/>
                        <a:t>n260</a:t>
                      </a:r>
                      <a:endParaRPr lang="en-US" sz="12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200" kern="1200" dirty="0" smtClean="0"/>
                        <a:t>37 – 40 GHz</a:t>
                      </a:r>
                      <a:endParaRPr lang="en-US" sz="12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200" kern="1200" dirty="0" smtClean="0"/>
                        <a:t>n261</a:t>
                      </a:r>
                      <a:endParaRPr lang="en-US" sz="12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200" kern="1200" dirty="0" smtClean="0"/>
                        <a:t>27.5 – 28.35 GHz</a:t>
                      </a:r>
                      <a:endParaRPr lang="en-US" sz="12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43" name="직사각형 520"/>
          <p:cNvSpPr/>
          <p:nvPr/>
        </p:nvSpPr>
        <p:spPr>
          <a:xfrm>
            <a:off x="2509891" y="4599136"/>
            <a:ext cx="1327608" cy="1200329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eaLnBrk="0" latinLnBrk="0" hangingPunct="0">
              <a:lnSpc>
                <a:spcPct val="150000"/>
              </a:lnSpc>
              <a:buClr>
                <a:prstClr val="black"/>
              </a:buClr>
            </a:pPr>
            <a:r>
              <a:rPr lang="en-US" altLang="ko-KR" sz="140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rgbClr val="53565A">
                    <a:lumMod val="50000"/>
                  </a:srgbClr>
                </a:solidFill>
                <a:cs typeface="Calibri" pitchFamily="34" charset="0"/>
              </a:rPr>
              <a:t>· 3.4 – 3.8GHz</a:t>
            </a:r>
          </a:p>
          <a:p>
            <a:pPr eaLnBrk="0" latinLnBrk="0" hangingPunct="0">
              <a:lnSpc>
                <a:spcPct val="150000"/>
              </a:lnSpc>
              <a:buClr>
                <a:prstClr val="black"/>
              </a:buClr>
            </a:pPr>
            <a:r>
              <a:rPr lang="en-US" altLang="ko-KR" sz="140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rgbClr val="53565A">
                    <a:lumMod val="50000"/>
                  </a:srgbClr>
                </a:solidFill>
                <a:cs typeface="Calibri" pitchFamily="34" charset="0"/>
              </a:rPr>
              <a:t>· 24.25 – 27.5GHz</a:t>
            </a:r>
          </a:p>
        </p:txBody>
      </p:sp>
      <p:sp>
        <p:nvSpPr>
          <p:cNvPr id="444" name="직사각형 520"/>
          <p:cNvSpPr/>
          <p:nvPr/>
        </p:nvSpPr>
        <p:spPr>
          <a:xfrm>
            <a:off x="4260790" y="4599136"/>
            <a:ext cx="1778059" cy="1200329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eaLnBrk="0" latinLnBrk="0" hangingPunct="0">
              <a:lnSpc>
                <a:spcPct val="150000"/>
              </a:lnSpc>
              <a:buClr>
                <a:prstClr val="black"/>
              </a:buClr>
            </a:pPr>
            <a:r>
              <a:rPr lang="en-US" altLang="ko-KR" sz="140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rgbClr val="53565A">
                    <a:lumMod val="50000"/>
                  </a:srgbClr>
                </a:solidFill>
                <a:cs typeface="Calibri" pitchFamily="34" charset="0"/>
              </a:rPr>
              <a:t>· </a:t>
            </a:r>
            <a:r>
              <a:rPr lang="en-US" altLang="ko-KR" sz="140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rgbClr val="53565A">
                    <a:lumMod val="50000"/>
                  </a:srgbClr>
                </a:solidFill>
                <a:cs typeface="Calibri" pitchFamily="34" charset="0"/>
              </a:rPr>
              <a:t>3.3 – 3.6GHz</a:t>
            </a:r>
          </a:p>
          <a:p>
            <a:pPr eaLnBrk="0" latinLnBrk="0" hangingPunct="0">
              <a:lnSpc>
                <a:spcPct val="150000"/>
              </a:lnSpc>
              <a:buClr>
                <a:prstClr val="black"/>
              </a:buClr>
            </a:pPr>
            <a:r>
              <a:rPr lang="en-US" altLang="ko-KR" sz="140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rgbClr val="53565A">
                    <a:lumMod val="50000"/>
                  </a:srgbClr>
                </a:solidFill>
                <a:cs typeface="Calibri" pitchFamily="34" charset="0"/>
              </a:rPr>
              <a:t>· 4.8 – 5.0GHz</a:t>
            </a:r>
          </a:p>
          <a:p>
            <a:pPr eaLnBrk="0" latinLnBrk="0" hangingPunct="0">
              <a:lnSpc>
                <a:spcPct val="150000"/>
              </a:lnSpc>
              <a:buClr>
                <a:prstClr val="black"/>
              </a:buClr>
            </a:pPr>
            <a:r>
              <a:rPr lang="en-US" altLang="ko-KR" sz="140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rgbClr val="53565A">
                    <a:lumMod val="50000"/>
                  </a:srgbClr>
                </a:solidFill>
                <a:cs typeface="Calibri" pitchFamily="34" charset="0"/>
              </a:rPr>
              <a:t>· 24.25 – 27.5GHz</a:t>
            </a:r>
          </a:p>
          <a:p>
            <a:pPr eaLnBrk="0" latinLnBrk="0" hangingPunct="0">
              <a:lnSpc>
                <a:spcPct val="150000"/>
              </a:lnSpc>
              <a:buClr>
                <a:prstClr val="black"/>
              </a:buClr>
            </a:pPr>
            <a:r>
              <a:rPr lang="en-US" altLang="ko-KR" sz="140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rgbClr val="53565A">
                    <a:lumMod val="50000"/>
                  </a:srgbClr>
                </a:solidFill>
                <a:cs typeface="Calibri" pitchFamily="34" charset="0"/>
              </a:rPr>
              <a:t>· 37 – 42.5GHz</a:t>
            </a:r>
          </a:p>
        </p:txBody>
      </p:sp>
      <p:sp>
        <p:nvSpPr>
          <p:cNvPr id="445" name="직사각형 520"/>
          <p:cNvSpPr/>
          <p:nvPr/>
        </p:nvSpPr>
        <p:spPr>
          <a:xfrm>
            <a:off x="6134151" y="4599136"/>
            <a:ext cx="1327608" cy="1200329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latinLnBrk="0">
              <a:lnSpc>
                <a:spcPct val="150000"/>
              </a:lnSpc>
              <a:buClr>
                <a:prstClr val="black"/>
              </a:buClr>
            </a:pPr>
            <a:r>
              <a:rPr lang="de-DE" altLang="ko-KR" sz="140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rgbClr val="53565A">
                    <a:lumMod val="50000"/>
                  </a:srgbClr>
                </a:solidFill>
                <a:cs typeface="Calibri" pitchFamily="34" charset="0"/>
              </a:rPr>
              <a:t>· 3.6 - 4.2GHz </a:t>
            </a:r>
          </a:p>
          <a:p>
            <a:pPr latinLnBrk="0">
              <a:lnSpc>
                <a:spcPct val="150000"/>
              </a:lnSpc>
              <a:buClr>
                <a:prstClr val="black"/>
              </a:buClr>
            </a:pPr>
            <a:r>
              <a:rPr lang="de-DE" altLang="ko-KR" sz="140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rgbClr val="53565A">
                    <a:lumMod val="50000"/>
                  </a:srgbClr>
                </a:solidFill>
                <a:cs typeface="Calibri" pitchFamily="34" charset="0"/>
              </a:rPr>
              <a:t>· 4.4 - 4.9GHz </a:t>
            </a:r>
          </a:p>
          <a:p>
            <a:pPr latinLnBrk="0">
              <a:lnSpc>
                <a:spcPct val="150000"/>
              </a:lnSpc>
              <a:buClr>
                <a:prstClr val="black"/>
              </a:buClr>
            </a:pPr>
            <a:r>
              <a:rPr lang="de-DE" altLang="ko-KR" sz="140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rgbClr val="53565A">
                    <a:lumMod val="50000"/>
                  </a:srgbClr>
                </a:solidFill>
                <a:cs typeface="Calibri" pitchFamily="34" charset="0"/>
              </a:rPr>
              <a:t>· 27.5 - 29.5GHz</a:t>
            </a:r>
            <a:endParaRPr lang="en-US" altLang="ko-KR" sz="1400" dirty="0">
              <a:ln>
                <a:solidFill>
                  <a:prstClr val="black">
                    <a:alpha val="0"/>
                  </a:prstClr>
                </a:solidFill>
              </a:ln>
              <a:solidFill>
                <a:srgbClr val="53565A">
                  <a:lumMod val="50000"/>
                </a:srgbClr>
              </a:solidFill>
              <a:cs typeface="Calibri" pitchFamily="34" charset="0"/>
            </a:endParaRPr>
          </a:p>
        </p:txBody>
      </p:sp>
      <p:sp>
        <p:nvSpPr>
          <p:cNvPr id="446" name="직사각형 520"/>
          <p:cNvSpPr/>
          <p:nvPr/>
        </p:nvSpPr>
        <p:spPr>
          <a:xfrm>
            <a:off x="7732628" y="4599136"/>
            <a:ext cx="1327608" cy="1200329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>
              <a:lnSpc>
                <a:spcPct val="150000"/>
              </a:lnSpc>
              <a:buClr>
                <a:prstClr val="black"/>
              </a:buClr>
            </a:pPr>
            <a:r>
              <a:rPr lang="en-US" altLang="ko-KR" sz="140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rgbClr val="53565A">
                    <a:lumMod val="50000"/>
                  </a:srgbClr>
                </a:solidFill>
                <a:cs typeface="Calibri" pitchFamily="34" charset="0"/>
              </a:rPr>
              <a:t>· 3.4 – 3.7GHz</a:t>
            </a:r>
          </a:p>
          <a:p>
            <a:pPr>
              <a:lnSpc>
                <a:spcPct val="150000"/>
              </a:lnSpc>
              <a:buClr>
                <a:prstClr val="black"/>
              </a:buClr>
            </a:pPr>
            <a:r>
              <a:rPr lang="en-US" altLang="ko-KR" sz="140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rgbClr val="53565A">
                    <a:lumMod val="50000"/>
                  </a:srgbClr>
                </a:solidFill>
                <a:cs typeface="Calibri" pitchFamily="34" charset="0"/>
              </a:rPr>
              <a:t>· 26.5 – 29.5GHz</a:t>
            </a:r>
          </a:p>
        </p:txBody>
      </p:sp>
    </p:spTree>
    <p:extLst>
      <p:ext uri="{BB962C8B-B14F-4D97-AF65-F5344CB8AC3E}">
        <p14:creationId xmlns:p14="http://schemas.microsoft.com/office/powerpoint/2010/main" val="2669705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565" y="1257302"/>
            <a:ext cx="11416363" cy="1812468"/>
          </a:xfrm>
        </p:spPr>
        <p:txBody>
          <a:bodyPr/>
          <a:lstStyle/>
          <a:p>
            <a:pPr marL="609585" lvl="3" indent="-609585" algn="just">
              <a:lnSpc>
                <a:spcPct val="90000"/>
              </a:lnSpc>
              <a:buBlip>
                <a:blip r:embed="rId2"/>
              </a:buBlip>
            </a:pPr>
            <a:r>
              <a:rPr lang="en-US" altLang="zh-CN" sz="2400" kern="1200" dirty="0">
                <a:ea typeface="+mn-ea"/>
                <a:cs typeface="+mn-cs"/>
              </a:rPr>
              <a:t>Use prefix “n” to differentiate from </a:t>
            </a:r>
            <a:r>
              <a:rPr lang="en-US" altLang="zh-CN" sz="2400" kern="1200" dirty="0" smtClean="0">
                <a:ea typeface="+mn-ea"/>
                <a:cs typeface="+mn-cs"/>
              </a:rPr>
              <a:t>E-UTRA </a:t>
            </a:r>
            <a:r>
              <a:rPr lang="en-US" altLang="zh-CN" sz="2400" kern="1200" dirty="0">
                <a:ea typeface="+mn-ea"/>
                <a:cs typeface="+mn-cs"/>
              </a:rPr>
              <a:t>bands and </a:t>
            </a:r>
            <a:r>
              <a:rPr lang="en-US" altLang="zh-CN" sz="2400" kern="1200" dirty="0" smtClean="0">
                <a:ea typeface="+mn-ea"/>
                <a:cs typeface="+mn-cs"/>
              </a:rPr>
              <a:t>UTRA </a:t>
            </a:r>
            <a:r>
              <a:rPr lang="en-US" altLang="zh-CN" sz="2400" kern="1200" dirty="0">
                <a:ea typeface="+mn-ea"/>
                <a:cs typeface="+mn-cs"/>
              </a:rPr>
              <a:t>bands</a:t>
            </a:r>
          </a:p>
          <a:p>
            <a:pPr marL="609585" lvl="3" indent="-609585" algn="just">
              <a:lnSpc>
                <a:spcPct val="90000"/>
              </a:lnSpc>
              <a:buBlip>
                <a:blip r:embed="rId2"/>
              </a:buBlip>
            </a:pPr>
            <a:r>
              <a:rPr lang="en-US" altLang="zh-CN" sz="2400" kern="1200" dirty="0">
                <a:ea typeface="+mn-ea"/>
                <a:cs typeface="+mn-cs"/>
              </a:rPr>
              <a:t>New bands for NR are assigned band numbers on a “first come first served” basis in reserved </a:t>
            </a:r>
            <a:r>
              <a:rPr lang="en-US" altLang="zh-CN" sz="2400" kern="1200" dirty="0" smtClean="0">
                <a:ea typeface="+mn-ea"/>
                <a:cs typeface="+mn-cs"/>
              </a:rPr>
              <a:t>ranges regardless </a:t>
            </a:r>
            <a:r>
              <a:rPr lang="en-US" altLang="zh-CN" sz="2400" kern="1200" dirty="0">
                <a:ea typeface="+mn-ea"/>
                <a:cs typeface="+mn-cs"/>
              </a:rPr>
              <a:t>of duplex </a:t>
            </a:r>
            <a:r>
              <a:rPr lang="en-US" altLang="zh-CN" sz="2400" kern="1200" dirty="0" smtClean="0">
                <a:ea typeface="+mn-ea"/>
                <a:cs typeface="+mn-cs"/>
              </a:rPr>
              <a:t>mode</a:t>
            </a:r>
            <a:endParaRPr lang="en-US" altLang="zh-CN" sz="2400" kern="1200" dirty="0">
              <a:ea typeface="+mn-ea"/>
              <a:cs typeface="+mn-cs"/>
            </a:endParaRPr>
          </a:p>
          <a:p>
            <a:pPr marL="609585" lvl="3" indent="-609585" algn="just">
              <a:lnSpc>
                <a:spcPct val="90000"/>
              </a:lnSpc>
              <a:buBlip>
                <a:blip r:embed="rId2"/>
              </a:buBlip>
            </a:pPr>
            <a:r>
              <a:rPr lang="en-US" altLang="zh-CN" sz="2400" kern="1200" dirty="0">
                <a:ea typeface="+mn-ea"/>
                <a:cs typeface="+mn-cs"/>
              </a:rPr>
              <a:t>Reserved range is 65-256 for </a:t>
            </a:r>
            <a:r>
              <a:rPr lang="en-US" altLang="zh-CN" sz="2400" kern="1200" dirty="0" smtClean="0">
                <a:ea typeface="+mn-ea"/>
                <a:cs typeface="+mn-cs"/>
              </a:rPr>
              <a:t>NR </a:t>
            </a:r>
            <a:r>
              <a:rPr lang="en-US" altLang="zh-CN" sz="2400" kern="1200" dirty="0">
                <a:ea typeface="+mn-ea"/>
                <a:cs typeface="+mn-cs"/>
              </a:rPr>
              <a:t>FR1 bands, 257-512 for NR FR2  bands </a:t>
            </a:r>
          </a:p>
        </p:txBody>
      </p:sp>
      <p:sp>
        <p:nvSpPr>
          <p:cNvPr id="6" name="제목 1"/>
          <p:cNvSpPr>
            <a:spLocks noGrp="1"/>
          </p:cNvSpPr>
          <p:nvPr>
            <p:ph type="title"/>
          </p:nvPr>
        </p:nvSpPr>
        <p:spPr>
          <a:xfrm>
            <a:off x="263071" y="291647"/>
            <a:ext cx="10515600" cy="768731"/>
          </a:xfrm>
        </p:spPr>
        <p:txBody>
          <a:bodyPr>
            <a:noAutofit/>
          </a:bodyPr>
          <a:lstStyle/>
          <a:p>
            <a:pPr algn="l"/>
            <a:r>
              <a:rPr lang="en-US" altLang="ko-KR" dirty="0" smtClean="0">
                <a:cs typeface="Arial" panose="020B0604020202020204" pitchFamily="34" charset="0"/>
              </a:rPr>
              <a:t>System Parameters| </a:t>
            </a:r>
            <a:r>
              <a:rPr lang="en-US" altLang="ko-KR" sz="3000" dirty="0">
                <a:cs typeface="Arial" panose="020B0604020202020204" pitchFamily="34" charset="0"/>
              </a:rPr>
              <a:t>NR </a:t>
            </a:r>
            <a:r>
              <a:rPr lang="en-US" altLang="ko-KR" sz="3000" dirty="0" smtClean="0">
                <a:cs typeface="Arial" panose="020B0604020202020204" pitchFamily="34" charset="0"/>
              </a:rPr>
              <a:t>Band </a:t>
            </a:r>
            <a:r>
              <a:rPr lang="en-US" altLang="ko-KR" sz="3000" dirty="0">
                <a:cs typeface="Arial" panose="020B0604020202020204" pitchFamily="34" charset="0"/>
              </a:rPr>
              <a:t>Numbering</a:t>
            </a:r>
            <a:endParaRPr lang="ko-KR" altLang="en-US" sz="3000" dirty="0">
              <a:cs typeface="Arial" panose="020B0604020202020204" pitchFamily="34" charset="0"/>
            </a:endParaRPr>
          </a:p>
        </p:txBody>
      </p:sp>
      <p:sp>
        <p:nvSpPr>
          <p:cNvPr id="107" name="Right Bracket 14"/>
          <p:cNvSpPr/>
          <p:nvPr/>
        </p:nvSpPr>
        <p:spPr>
          <a:xfrm>
            <a:off x="8633725" y="3885274"/>
            <a:ext cx="72000" cy="360000"/>
          </a:xfrm>
          <a:prstGeom prst="rightBracket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ight Bracket 19"/>
          <p:cNvSpPr/>
          <p:nvPr/>
        </p:nvSpPr>
        <p:spPr>
          <a:xfrm>
            <a:off x="8633725" y="4625744"/>
            <a:ext cx="72000" cy="367500"/>
          </a:xfrm>
          <a:prstGeom prst="rightBracket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ight Bracket 20"/>
          <p:cNvSpPr/>
          <p:nvPr/>
        </p:nvSpPr>
        <p:spPr>
          <a:xfrm>
            <a:off x="8633725" y="5375093"/>
            <a:ext cx="72000" cy="751631"/>
          </a:xfrm>
          <a:prstGeom prst="rightBracket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矩形 6"/>
          <p:cNvSpPr/>
          <p:nvPr/>
        </p:nvSpPr>
        <p:spPr>
          <a:xfrm>
            <a:off x="8763787" y="3863255"/>
            <a:ext cx="3258102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US" altLang="zh-CN" sz="2000" dirty="0">
                <a:latin typeface="+mn-lt"/>
                <a:cs typeface="+mn-cs"/>
              </a:rPr>
              <a:t>LTE </a:t>
            </a:r>
            <a:r>
              <a:rPr lang="en-US" altLang="zh-CN" sz="2000" dirty="0" err="1" smtClean="0">
                <a:latin typeface="+mn-lt"/>
                <a:cs typeface="+mn-cs"/>
              </a:rPr>
              <a:t>Refarming</a:t>
            </a:r>
            <a:r>
              <a:rPr lang="en-US" altLang="zh-CN" sz="2000" dirty="0" smtClean="0">
                <a:latin typeface="+mn-lt"/>
                <a:cs typeface="+mn-cs"/>
              </a:rPr>
              <a:t> </a:t>
            </a:r>
            <a:r>
              <a:rPr lang="en-US" altLang="zh-CN" sz="2000" dirty="0">
                <a:latin typeface="+mn-lt"/>
                <a:cs typeface="+mn-cs"/>
              </a:rPr>
              <a:t>Bands</a:t>
            </a:r>
            <a:endParaRPr lang="zh-CN" altLang="en-US" sz="2000" dirty="0">
              <a:latin typeface="+mn-lt"/>
              <a:cs typeface="+mn-cs"/>
            </a:endParaRPr>
          </a:p>
        </p:txBody>
      </p:sp>
      <p:sp>
        <p:nvSpPr>
          <p:cNvPr id="111" name="矩形 6"/>
          <p:cNvSpPr/>
          <p:nvPr/>
        </p:nvSpPr>
        <p:spPr>
          <a:xfrm>
            <a:off x="8763787" y="4601556"/>
            <a:ext cx="3098876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US" altLang="zh-CN" sz="2000" dirty="0">
                <a:latin typeface="+mn-lt"/>
                <a:cs typeface="+mn-cs"/>
              </a:rPr>
              <a:t>NR FR1 </a:t>
            </a:r>
            <a:r>
              <a:rPr lang="en-US" altLang="zh-CN" sz="2000" dirty="0" smtClean="0">
                <a:latin typeface="+mn-lt"/>
                <a:cs typeface="+mn-cs"/>
              </a:rPr>
              <a:t>new bands</a:t>
            </a:r>
            <a:endParaRPr lang="zh-CN" altLang="en-US" sz="2000" dirty="0">
              <a:latin typeface="+mn-lt"/>
              <a:cs typeface="+mn-cs"/>
            </a:endParaRPr>
          </a:p>
        </p:txBody>
      </p:sp>
      <p:sp>
        <p:nvSpPr>
          <p:cNvPr id="112" name="矩形 6"/>
          <p:cNvSpPr/>
          <p:nvPr/>
        </p:nvSpPr>
        <p:spPr>
          <a:xfrm>
            <a:off x="8763787" y="5519321"/>
            <a:ext cx="3098876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US" altLang="zh-CN" sz="2000" dirty="0">
                <a:latin typeface="+mn-lt"/>
                <a:cs typeface="+mn-cs"/>
              </a:rPr>
              <a:t>NR FR2 </a:t>
            </a:r>
            <a:r>
              <a:rPr lang="en-US" altLang="zh-CN" sz="2000" dirty="0" smtClean="0">
                <a:latin typeface="+mn-lt"/>
                <a:cs typeface="+mn-cs"/>
              </a:rPr>
              <a:t>new bands</a:t>
            </a:r>
            <a:endParaRPr lang="zh-CN" altLang="en-US" sz="2000" dirty="0">
              <a:latin typeface="+mn-lt"/>
              <a:cs typeface="+mn-cs"/>
            </a:endParaRPr>
          </a:p>
        </p:txBody>
      </p:sp>
      <p:graphicFrame>
        <p:nvGraphicFramePr>
          <p:cNvPr id="1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0980837"/>
              </p:ext>
            </p:extLst>
          </p:nvPr>
        </p:nvGraphicFramePr>
        <p:xfrm>
          <a:off x="441221" y="3109191"/>
          <a:ext cx="8128000" cy="3175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32000"/>
                <a:gridCol w="2032000"/>
                <a:gridCol w="2249010"/>
                <a:gridCol w="1814990"/>
              </a:tblGrid>
              <a:tr h="37084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0"/>
                      <a:r>
                        <a:rPr lang="en-US" sz="1600" kern="1200" dirty="0" smtClean="0"/>
                        <a:t>NR operating Band</a:t>
                      </a:r>
                      <a:endParaRPr lang="en-US" sz="1600" kern="12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0"/>
                      <a:r>
                        <a:rPr lang="en-GB" sz="1600" kern="1200" dirty="0" smtClean="0"/>
                        <a:t>Uplink (UL) operating band</a:t>
                      </a:r>
                      <a:endParaRPr lang="en-US" sz="1600" b="1" kern="12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0"/>
                      <a:r>
                        <a:rPr lang="en-GB" sz="1600" kern="1200" dirty="0" smtClean="0"/>
                        <a:t>Downlink (DL) operating band</a:t>
                      </a:r>
                      <a:endParaRPr lang="en-US" sz="1600" b="1" kern="12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0"/>
                      <a:r>
                        <a:rPr lang="en-GB" sz="1600" kern="1200" dirty="0" smtClean="0"/>
                        <a:t>Duplex Mode</a:t>
                      </a:r>
                      <a:endParaRPr lang="en-US" sz="1600" b="1" kern="12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0"/>
                      <a:r>
                        <a:rPr lang="en-US" sz="1600" kern="1200" dirty="0" smtClean="0"/>
                        <a:t>n1</a:t>
                      </a:r>
                      <a:endParaRPr lang="en-US" sz="1600" b="1" kern="12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0"/>
                      <a:r>
                        <a:rPr lang="en-US" sz="1600" kern="1200" dirty="0" smtClean="0"/>
                        <a:t>1920MHz – 1980MHz</a:t>
                      </a:r>
                      <a:endParaRPr lang="en-US" sz="1600" b="1" kern="12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0"/>
                      <a:r>
                        <a:rPr lang="en-US" sz="1600" kern="1200" dirty="0" smtClean="0"/>
                        <a:t>2110MHz-2170MHz</a:t>
                      </a:r>
                      <a:endParaRPr lang="en-US" sz="1600" b="1" kern="12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0"/>
                      <a:r>
                        <a:rPr lang="en-US" sz="1600" kern="1200" dirty="0" smtClean="0"/>
                        <a:t>FDD</a:t>
                      </a:r>
                      <a:endParaRPr lang="en-US" sz="1600" b="1" kern="12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0"/>
                      <a:r>
                        <a:rPr lang="en-US" sz="1600" kern="1200" dirty="0" smtClean="0"/>
                        <a:t>:</a:t>
                      </a:r>
                      <a:endParaRPr lang="en-US" sz="1600" b="1" kern="12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0"/>
                      <a:r>
                        <a:rPr lang="en-US" dirty="0" smtClean="0"/>
                        <a:t>:</a:t>
                      </a:r>
                      <a:endParaRPr lang="en-US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0"/>
                      <a:r>
                        <a:rPr lang="en-US" dirty="0" smtClean="0"/>
                        <a:t>:</a:t>
                      </a:r>
                      <a:endParaRPr lang="en-US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0"/>
                      <a:r>
                        <a:rPr lang="en-US" dirty="0" smtClean="0"/>
                        <a:t>:</a:t>
                      </a:r>
                      <a:endParaRPr lang="en-US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0"/>
                      <a:r>
                        <a:rPr lang="en-US" sz="1600" kern="1200" dirty="0" smtClean="0"/>
                        <a:t>n77</a:t>
                      </a:r>
                      <a:endParaRPr lang="en-US" sz="1600" b="1" kern="12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sz="1600" kern="1200" dirty="0" smtClean="0"/>
                        <a:t>3300MHz-4200MHz</a:t>
                      </a:r>
                      <a:endParaRPr lang="en-US" sz="1600" b="1" kern="12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sz="1600" kern="1200" dirty="0" smtClean="0"/>
                        <a:t>3300MHz-4200MHz</a:t>
                      </a:r>
                      <a:endParaRPr lang="en-US" sz="1600" b="1" kern="12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sz="1600" kern="1200" dirty="0" smtClean="0"/>
                        <a:t>TDD</a:t>
                      </a:r>
                      <a:endParaRPr lang="en-US" sz="1600" b="1" kern="12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0"/>
                      <a:r>
                        <a:rPr lang="en-US" sz="1600" kern="1200" dirty="0" smtClean="0"/>
                        <a:t>:</a:t>
                      </a:r>
                      <a:endParaRPr lang="en-US" sz="1600" b="1" kern="12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0"/>
                      <a:r>
                        <a:rPr lang="en-US" sz="1600" kern="1200" dirty="0" smtClean="0"/>
                        <a:t>:</a:t>
                      </a:r>
                      <a:endParaRPr lang="en-US" sz="1600" b="1" kern="12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0"/>
                      <a:r>
                        <a:rPr lang="en-US" sz="1600" kern="1200" dirty="0" smtClean="0"/>
                        <a:t>:</a:t>
                      </a:r>
                      <a:endParaRPr lang="en-US" sz="1600" b="1" kern="12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0"/>
                      <a:r>
                        <a:rPr lang="en-US" sz="1600" kern="1200" dirty="0" smtClean="0"/>
                        <a:t>:</a:t>
                      </a:r>
                      <a:endParaRPr lang="en-US" sz="1600" b="1" kern="12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0"/>
                      <a:r>
                        <a:rPr lang="en-US" sz="1600" kern="1200" dirty="0" smtClean="0"/>
                        <a:t>n257</a:t>
                      </a:r>
                      <a:endParaRPr lang="en-US" sz="1600" b="1" kern="12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0"/>
                      <a:r>
                        <a:rPr lang="en-US" sz="1600" kern="1200" dirty="0" smtClean="0"/>
                        <a:t>26.5GHz – 29.5GHz</a:t>
                      </a:r>
                      <a:endParaRPr lang="en-US" sz="1600" b="1" kern="12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0"/>
                      <a:r>
                        <a:rPr lang="en-US" sz="1600" kern="1200" dirty="0" smtClean="0"/>
                        <a:t>26.5GHz – 29.5GHz</a:t>
                      </a:r>
                      <a:endParaRPr lang="en-US" sz="1600" b="1" kern="12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0"/>
                      <a:r>
                        <a:rPr lang="en-US" sz="1600" kern="1200" dirty="0" smtClean="0"/>
                        <a:t>TDD</a:t>
                      </a:r>
                      <a:endParaRPr lang="en-US" sz="1600" b="1" kern="12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0"/>
                      <a:r>
                        <a:rPr lang="en-US" sz="1600" kern="1200" dirty="0" smtClean="0"/>
                        <a:t>:</a:t>
                      </a:r>
                      <a:endParaRPr lang="en-US" sz="1600" b="1" kern="12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0"/>
                      <a:r>
                        <a:rPr lang="en-US" sz="1600" kern="1200" dirty="0" smtClean="0"/>
                        <a:t>:</a:t>
                      </a:r>
                      <a:endParaRPr lang="en-US" sz="1600" b="1" kern="12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0"/>
                      <a:r>
                        <a:rPr lang="en-US" sz="1600" kern="1200" dirty="0" smtClean="0"/>
                        <a:t>:</a:t>
                      </a:r>
                      <a:endParaRPr lang="en-US" sz="1600" b="1" kern="12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0"/>
                      <a:r>
                        <a:rPr lang="en-US" sz="1600" kern="1200" dirty="0" smtClean="0"/>
                        <a:t>:</a:t>
                      </a:r>
                      <a:endParaRPr lang="en-US" sz="1600" b="1" kern="12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0"/>
                      <a:r>
                        <a:rPr lang="en-US" sz="1600" kern="1200" dirty="0" smtClean="0"/>
                        <a:t>n512</a:t>
                      </a:r>
                      <a:endParaRPr lang="en-US" sz="1600" b="1" kern="12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0"/>
                      <a:r>
                        <a:rPr lang="en-US" sz="1600" kern="1200" dirty="0" smtClean="0"/>
                        <a:t>:</a:t>
                      </a:r>
                      <a:endParaRPr lang="en-US" sz="1600" b="1" kern="12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0"/>
                      <a:r>
                        <a:rPr lang="en-US" sz="1600" kern="1200" dirty="0" smtClean="0"/>
                        <a:t>:</a:t>
                      </a:r>
                      <a:endParaRPr lang="en-US" sz="1600" b="1" kern="12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0"/>
                      <a:r>
                        <a:rPr lang="en-US" sz="1600" kern="1200" dirty="0" smtClean="0"/>
                        <a:t>:</a:t>
                      </a:r>
                      <a:endParaRPr lang="en-US" sz="1600" b="1" kern="12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8905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4714" y="212725"/>
            <a:ext cx="10515600" cy="768731"/>
          </a:xfrm>
        </p:spPr>
        <p:txBody>
          <a:bodyPr>
            <a:normAutofit/>
          </a:bodyPr>
          <a:lstStyle/>
          <a:p>
            <a:pPr algn="l"/>
            <a:r>
              <a:rPr lang="en-US" altLang="ko-KR" dirty="0" smtClean="0">
                <a:cs typeface="Arial" panose="020B0604020202020204" pitchFamily="34" charset="0"/>
              </a:rPr>
              <a:t>System Parameters | </a:t>
            </a:r>
            <a:r>
              <a:rPr lang="en-US" altLang="ko-KR" sz="3000" dirty="0" smtClean="0">
                <a:cs typeface="Arial" panose="020B0604020202020204" pitchFamily="34" charset="0"/>
              </a:rPr>
              <a:t>Channel Bandwidth</a:t>
            </a:r>
            <a:endParaRPr lang="ko-KR" altLang="en-US" sz="3000" dirty="0">
              <a:cs typeface="Arial" panose="020B0604020202020204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28901" y="1378298"/>
            <a:ext cx="5807374" cy="43305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38113" indent="-138113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3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SamsungOne 300" panose="020B0303030303020204" pitchFamily="34" charset="0"/>
              <a:buChar char="‑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20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0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40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585" lvl="3" indent="-609585" algn="just" eaLnBrk="0" latinLnBrk="0" hangingPunct="0">
              <a:spcBef>
                <a:spcPct val="20000"/>
              </a:spcBef>
              <a:buClr>
                <a:srgbClr val="C00000"/>
              </a:buClr>
              <a:buBlip>
                <a:blip r:embed="rId4"/>
              </a:buBlip>
            </a:pPr>
            <a:r>
              <a:rPr lang="en-US" altLang="zh-CN" sz="2000" dirty="0" smtClean="0"/>
              <a:t>Fixed 15KHz SCS in LTE </a:t>
            </a:r>
            <a:r>
              <a:rPr lang="en-US" altLang="ko-KR" sz="2000" b="1" dirty="0">
                <a:sym typeface="Wingdings" pitchFamily="2" charset="2"/>
              </a:rPr>
              <a:t></a:t>
            </a:r>
            <a:r>
              <a:rPr lang="en-US" altLang="zh-CN" sz="2000" dirty="0" smtClean="0"/>
              <a:t> Flexible SCS in NR </a:t>
            </a:r>
          </a:p>
          <a:p>
            <a:pPr marL="989013" lvl="1" indent="-379413" algn="just" eaLnBrk="0" latinLnBrk="0" hangingPunct="0">
              <a:spcBef>
                <a:spcPct val="20000"/>
              </a:spcBef>
              <a:buClr>
                <a:srgbClr val="C00000"/>
              </a:buClr>
              <a:buBlip>
                <a:blip r:embed="rId5"/>
              </a:buBlip>
            </a:pPr>
            <a:r>
              <a:rPr lang="en-US" altLang="zh-CN" sz="1800" dirty="0"/>
              <a:t>Channel bandwidths depends on data subcarrier spacing (SCS) and frequency ranges </a:t>
            </a:r>
          </a:p>
          <a:p>
            <a:pPr marL="989013" lvl="1" indent="-379413" algn="just" eaLnBrk="0" latinLnBrk="0" hangingPunct="0">
              <a:spcBef>
                <a:spcPct val="20000"/>
              </a:spcBef>
              <a:buClr>
                <a:srgbClr val="C00000"/>
              </a:buClr>
              <a:buBlip>
                <a:blip r:embed="rId5"/>
              </a:buBlip>
            </a:pPr>
            <a:r>
              <a:rPr lang="en-US" altLang="zh-CN" sz="1800" dirty="0"/>
              <a:t>Maximum Channel BW is specified assuming not over 3300 SC carriers and 4K FFT </a:t>
            </a:r>
          </a:p>
          <a:p>
            <a:pPr marL="989013" lvl="1" indent="-379413" algn="just" eaLnBrk="0" latinLnBrk="0" hangingPunct="0">
              <a:spcBef>
                <a:spcPct val="20000"/>
              </a:spcBef>
              <a:buClr>
                <a:srgbClr val="C00000"/>
              </a:buClr>
              <a:buBlip>
                <a:blip r:embed="rId5"/>
              </a:buBlip>
            </a:pPr>
            <a:r>
              <a:rPr lang="en-US" altLang="zh-CN" sz="1800" dirty="0"/>
              <a:t>All channel bandwidth specified are mandatory except 90MHz in FR1 and 400MHz in FR2</a:t>
            </a:r>
          </a:p>
          <a:p>
            <a:pPr marL="989013" lvl="1" indent="-379413" algn="just" eaLnBrk="0" latinLnBrk="0" hangingPunct="0">
              <a:spcBef>
                <a:spcPct val="20000"/>
              </a:spcBef>
              <a:buClr>
                <a:srgbClr val="C00000"/>
              </a:buClr>
              <a:buBlip>
                <a:blip r:embed="rId5"/>
              </a:buBlip>
            </a:pPr>
            <a:r>
              <a:rPr lang="en-US" altLang="zh-CN" sz="1800" dirty="0"/>
              <a:t>UE capability of supporting channel bandwidth is per band per SCS </a:t>
            </a:r>
          </a:p>
          <a:p>
            <a:pPr marL="989013" lvl="1" indent="-379413" algn="just" eaLnBrk="0" latinLnBrk="0" hangingPunct="0">
              <a:spcBef>
                <a:spcPct val="20000"/>
              </a:spcBef>
              <a:buClr>
                <a:srgbClr val="C00000"/>
              </a:buClr>
              <a:buBlip>
                <a:blip r:embed="rId5"/>
              </a:buBlip>
            </a:pPr>
            <a:r>
              <a:rPr lang="en-US" altLang="zh-CN" sz="1800" dirty="0"/>
              <a:t>Separated capability for DL and UL. UE can operate with asymmetric UL and DL bandwidths</a:t>
            </a:r>
          </a:p>
          <a:p>
            <a:pPr marL="989013" lvl="1" indent="-379413" algn="just" eaLnBrk="0" latinLnBrk="0" hangingPunct="0">
              <a:spcBef>
                <a:spcPct val="20000"/>
              </a:spcBef>
              <a:buClr>
                <a:srgbClr val="C00000"/>
              </a:buClr>
              <a:buBlip>
                <a:blip r:embed="rId5"/>
              </a:buBlip>
            </a:pPr>
            <a:r>
              <a:rPr lang="en-US" altLang="ja-JP" sz="1800" dirty="0"/>
              <a:t>New channel bandwidth can be added in the future release  </a:t>
            </a:r>
            <a:endParaRPr lang="en-US" altLang="ja-JP" sz="1800" dirty="0" smtClean="0"/>
          </a:p>
          <a:p>
            <a:pPr marL="989013" lvl="1" indent="-379413" algn="just" eaLnBrk="0" latinLnBrk="0" hangingPunct="0">
              <a:spcBef>
                <a:spcPct val="20000"/>
              </a:spcBef>
              <a:buClr>
                <a:srgbClr val="C00000"/>
              </a:buClr>
              <a:buBlip>
                <a:blip r:embed="rId5"/>
              </a:buBlip>
            </a:pPr>
            <a:endParaRPr lang="en-US" altLang="zh-CN" sz="1800" dirty="0"/>
          </a:p>
        </p:txBody>
      </p:sp>
      <p:grpSp>
        <p:nvGrpSpPr>
          <p:cNvPr id="5" name="Group 4"/>
          <p:cNvGrpSpPr/>
          <p:nvPr/>
        </p:nvGrpSpPr>
        <p:grpSpPr>
          <a:xfrm>
            <a:off x="6030560" y="1326700"/>
            <a:ext cx="6161440" cy="4363804"/>
            <a:chOff x="6030560" y="1261388"/>
            <a:chExt cx="6161440" cy="4363804"/>
          </a:xfrm>
        </p:grpSpPr>
        <p:pic>
          <p:nvPicPr>
            <p:cNvPr id="4100" name="Picture 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6274" y="1261388"/>
              <a:ext cx="6012273" cy="10246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101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6275" y="2565704"/>
              <a:ext cx="6010468" cy="16081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102" name="Picture 6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0560" y="4458880"/>
              <a:ext cx="6161440" cy="11663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922112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74864" y="90453"/>
            <a:ext cx="10515600" cy="768731"/>
          </a:xfrm>
        </p:spPr>
        <p:txBody>
          <a:bodyPr>
            <a:normAutofit/>
          </a:bodyPr>
          <a:lstStyle/>
          <a:p>
            <a:pPr algn="just"/>
            <a:r>
              <a:rPr lang="en-US" altLang="ko-KR" dirty="0" smtClean="0">
                <a:cs typeface="Arial" panose="020B0604020202020204" pitchFamily="34" charset="0"/>
              </a:rPr>
              <a:t>System Parameters | </a:t>
            </a:r>
            <a:r>
              <a:rPr lang="en-US" altLang="ko-KR" sz="3000" dirty="0" smtClean="0">
                <a:cs typeface="Arial" panose="020B0604020202020204" pitchFamily="34" charset="0"/>
              </a:rPr>
              <a:t>Spectrum Utilization</a:t>
            </a:r>
            <a:r>
              <a:rPr lang="en-US" altLang="ko-KR" dirty="0" smtClean="0">
                <a:cs typeface="Arial" panose="020B0604020202020204" pitchFamily="34" charset="0"/>
              </a:rPr>
              <a:t> </a:t>
            </a:r>
            <a:endParaRPr lang="ko-KR" altLang="en-US" sz="3000" dirty="0">
              <a:cs typeface="Arial" panose="020B0604020202020204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74864" y="1046176"/>
            <a:ext cx="11642272" cy="25461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38113" indent="-138113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3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SamsungOne 300" panose="020B0303030303020204" pitchFamily="34" charset="0"/>
              <a:buChar char="‑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20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0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40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585" lvl="3" indent="-609585" algn="just" eaLnBrk="0" latinLnBrk="0" hangingPunct="0">
              <a:spcBef>
                <a:spcPct val="20000"/>
              </a:spcBef>
              <a:buBlip>
                <a:blip r:embed="rId4"/>
              </a:buBlip>
            </a:pPr>
            <a:r>
              <a:rPr lang="en-US" altLang="zh-CN" sz="1800" dirty="0"/>
              <a:t>Spectrum </a:t>
            </a:r>
            <a:r>
              <a:rPr lang="en-US" altLang="zh-CN" sz="1800" dirty="0" smtClean="0"/>
              <a:t>Utilization (SU) is specified as Transmission Resource Block (RB) configuration in RAN4 specifications</a:t>
            </a:r>
            <a:endParaRPr lang="en-US" altLang="zh-CN" sz="1800" dirty="0"/>
          </a:p>
          <a:p>
            <a:pPr marL="609585" lvl="3" indent="-609585" algn="just" eaLnBrk="0" latinLnBrk="0" hangingPunct="0">
              <a:spcBef>
                <a:spcPct val="20000"/>
              </a:spcBef>
              <a:buClr>
                <a:srgbClr val="C00000"/>
              </a:buClr>
              <a:buBlip>
                <a:blip r:embed="rId4"/>
              </a:buBlip>
            </a:pPr>
            <a:r>
              <a:rPr lang="en-US" altLang="zh-CN" sz="1800" dirty="0"/>
              <a:t>Spectrum utilization  is specified as per combination of {CHBW, SCS} </a:t>
            </a:r>
          </a:p>
          <a:p>
            <a:pPr marL="609585" lvl="3" indent="-609585" algn="just" eaLnBrk="0" latinLnBrk="0" hangingPunct="0">
              <a:spcBef>
                <a:spcPct val="20000"/>
              </a:spcBef>
              <a:buClr>
                <a:srgbClr val="C00000"/>
              </a:buClr>
              <a:buBlip>
                <a:blip r:embed="rId4"/>
              </a:buBlip>
            </a:pPr>
            <a:r>
              <a:rPr lang="en-US" altLang="zh-CN" sz="1800" dirty="0"/>
              <a:t>No specific waveform confinement technologies assumed (filtering, windowing, hybrid of </a:t>
            </a:r>
            <a:r>
              <a:rPr lang="en-US" altLang="zh-CN" sz="1800" dirty="0" smtClean="0"/>
              <a:t>them) </a:t>
            </a:r>
            <a:r>
              <a:rPr lang="en-US" altLang="zh-CN" sz="1800" dirty="0"/>
              <a:t>for evaluating feasible SU </a:t>
            </a:r>
          </a:p>
          <a:p>
            <a:pPr marL="609585" lvl="3" indent="-609585" algn="just" eaLnBrk="0" latinLnBrk="0" hangingPunct="0">
              <a:spcBef>
                <a:spcPct val="20000"/>
              </a:spcBef>
              <a:buClr>
                <a:srgbClr val="C00000"/>
              </a:buClr>
              <a:buBlip>
                <a:blip r:embed="rId4"/>
              </a:buBlip>
            </a:pPr>
            <a:r>
              <a:rPr lang="en-US" altLang="zh-CN" sz="1800" dirty="0"/>
              <a:t>Overall  &gt;90%  SU achieved, maximum achieved SU </a:t>
            </a:r>
            <a:r>
              <a:rPr lang="en-US" altLang="zh-CN" sz="1800" dirty="0" smtClean="0"/>
              <a:t>are </a:t>
            </a:r>
            <a:r>
              <a:rPr lang="en-US" altLang="zh-CN" sz="1800" b="1" u="sng" dirty="0" smtClean="0"/>
              <a:t>98.3</a:t>
            </a:r>
            <a:r>
              <a:rPr lang="en-US" altLang="zh-CN" sz="1800" b="1" u="sng" dirty="0"/>
              <a:t>%</a:t>
            </a:r>
            <a:r>
              <a:rPr lang="en-US" altLang="zh-CN" sz="1800" dirty="0"/>
              <a:t> for FR1 and </a:t>
            </a:r>
            <a:r>
              <a:rPr lang="en-US" altLang="zh-CN" sz="1800" b="1" u="sng" dirty="0"/>
              <a:t>95%</a:t>
            </a:r>
            <a:r>
              <a:rPr lang="en-US" altLang="zh-CN" sz="1800" dirty="0"/>
              <a:t> for FR2 </a:t>
            </a:r>
            <a:endParaRPr lang="en-US" altLang="zh-CN" sz="1800" dirty="0" smtClean="0"/>
          </a:p>
          <a:p>
            <a:pPr marL="609585" lvl="3" indent="-609585" algn="just" eaLnBrk="0" latinLnBrk="0" hangingPunct="0">
              <a:spcBef>
                <a:spcPct val="20000"/>
              </a:spcBef>
              <a:buClr>
                <a:srgbClr val="C00000"/>
              </a:buClr>
              <a:buBlip>
                <a:blip r:embed="rId4"/>
              </a:buBlip>
            </a:pPr>
            <a:r>
              <a:rPr lang="en-US" altLang="zh-CN" sz="1800" dirty="0" smtClean="0"/>
              <a:t>Spectrum Utilization is specified considering the forward compatibility </a:t>
            </a:r>
            <a:endParaRPr lang="en-US" altLang="zh-CN" sz="1800" dirty="0"/>
          </a:p>
          <a:p>
            <a:pPr marL="989013" lvl="1" indent="-379413" algn="just" eaLnBrk="0" latinLnBrk="0" hangingPunct="0">
              <a:spcBef>
                <a:spcPct val="20000"/>
              </a:spcBef>
              <a:buClr>
                <a:srgbClr val="C00000"/>
              </a:buClr>
              <a:buBlip>
                <a:blip r:embed="rId5"/>
              </a:buBlip>
            </a:pPr>
            <a:r>
              <a:rPr lang="en-US" altLang="zh-CN" sz="1600" dirty="0" smtClean="0"/>
              <a:t>RAN4 </a:t>
            </a:r>
            <a:r>
              <a:rPr lang="en-US" altLang="zh-CN" sz="1600" dirty="0"/>
              <a:t>defines a single set spectrum utilization </a:t>
            </a:r>
            <a:r>
              <a:rPr lang="en-US" altLang="zh-CN" sz="1600" dirty="0" smtClean="0"/>
              <a:t>(SU) values </a:t>
            </a:r>
            <a:r>
              <a:rPr lang="en-US" altLang="zh-CN" sz="1600" dirty="0"/>
              <a:t>in Rel-15 for DL and UL</a:t>
            </a:r>
          </a:p>
          <a:p>
            <a:pPr marL="989013" lvl="1" indent="-379413" algn="just" eaLnBrk="0" latinLnBrk="0" hangingPunct="0">
              <a:spcBef>
                <a:spcPct val="20000"/>
              </a:spcBef>
              <a:buClr>
                <a:srgbClr val="C00000"/>
              </a:buClr>
              <a:buBlip>
                <a:blip r:embed="rId5"/>
              </a:buBlip>
            </a:pPr>
            <a:r>
              <a:rPr lang="en-US" altLang="zh-CN" sz="1600" dirty="0"/>
              <a:t>All the requirements defined in RAN4 based on Rel-15 SU</a:t>
            </a:r>
          </a:p>
          <a:p>
            <a:pPr marL="989013" lvl="1" indent="-379413" algn="just" eaLnBrk="0" latinLnBrk="0" hangingPunct="0">
              <a:spcBef>
                <a:spcPct val="20000"/>
              </a:spcBef>
              <a:buClr>
                <a:srgbClr val="C00000"/>
              </a:buClr>
              <a:buBlip>
                <a:blip r:embed="rId5"/>
              </a:buBlip>
            </a:pPr>
            <a:r>
              <a:rPr lang="en-US" altLang="zh-CN" sz="1600" dirty="0"/>
              <a:t>Meanwhile allow flexibility with higher values  than RAN4 in RAN1/RAN2 protocol design</a:t>
            </a:r>
          </a:p>
          <a:p>
            <a:pPr marL="131400" lvl="1" indent="0" algn="just" latinLnBrk="0">
              <a:buNone/>
            </a:pPr>
            <a:endParaRPr lang="en-GB" altLang="zh-CN" sz="10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31400" lvl="1" indent="0" algn="just" latinLnBrk="0">
              <a:buNone/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1" algn="just">
              <a:buFont typeface="Arial" panose="020B0604020202020204" pitchFamily="34" charset="0"/>
              <a:buChar char="•"/>
            </a:pPr>
            <a:endParaRPr lang="en-US" altLang="zh-CN" sz="1800" dirty="0">
              <a:gradFill flip="none" rotWithShape="1">
                <a:gsLst>
                  <a:gs pos="0">
                    <a:srgbClr val="1428A0"/>
                  </a:gs>
                  <a:gs pos="100000">
                    <a:srgbClr val="007AC2"/>
                  </a:gs>
                </a:gsLst>
                <a:lin ang="0" scaled="1"/>
                <a:tileRect/>
              </a:gra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389861" y="3405296"/>
            <a:ext cx="5517616" cy="12812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38113" indent="-138113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3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SamsungOne 300" panose="020B0303030303020204" pitchFamily="34" charset="0"/>
              <a:buChar char="‑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20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0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40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1400" lvl="1" indent="0" latinLnBrk="0">
              <a:buNone/>
            </a:pP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1"/>
            <a:endParaRPr lang="en-US" altLang="zh-CN" sz="1200" dirty="0" smtClean="0">
              <a:gradFill flip="none" rotWithShape="1">
                <a:gsLst>
                  <a:gs pos="0">
                    <a:srgbClr val="1428A0"/>
                  </a:gs>
                  <a:gs pos="100000">
                    <a:srgbClr val="007AC2"/>
                  </a:gs>
                </a:gsLst>
                <a:lin ang="0" scaled="1"/>
                <a:tileRect/>
              </a:gra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lvl="1" latinLnBrk="0"/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1" latinLnBrk="0"/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1" latinLnBrk="0"/>
            <a:endParaRPr lang="en-US" altLang="zh-CN" sz="1600" dirty="0">
              <a:gradFill flip="none" rotWithShape="1">
                <a:gsLst>
                  <a:gs pos="0">
                    <a:srgbClr val="1428A0"/>
                  </a:gs>
                  <a:gs pos="100000">
                    <a:srgbClr val="007AC2"/>
                  </a:gs>
                </a:gsLst>
                <a:lin ang="0" scaled="1"/>
                <a:tileRect/>
              </a:gra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398722" y="4590963"/>
            <a:ext cx="5517616" cy="12812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38113" indent="-138113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3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SamsungOne 300" panose="020B0303030303020204" pitchFamily="34" charset="0"/>
              <a:buChar char="‑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20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0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40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en-US" altLang="zh-CN" sz="1200" dirty="0" smtClean="0">
              <a:gradFill flip="none" rotWithShape="1">
                <a:gsLst>
                  <a:gs pos="0">
                    <a:srgbClr val="1428A0"/>
                  </a:gs>
                  <a:gs pos="100000">
                    <a:srgbClr val="007AC2"/>
                  </a:gs>
                </a:gsLst>
                <a:lin ang="0" scaled="1"/>
                <a:tileRect/>
              </a:gra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sz="1600" dirty="0" smtClean="0">
              <a:gradFill flip="none" rotWithShape="1">
                <a:gsLst>
                  <a:gs pos="0">
                    <a:srgbClr val="1428A0"/>
                  </a:gs>
                  <a:gs pos="100000">
                    <a:srgbClr val="007AC2"/>
                  </a:gs>
                </a:gsLst>
                <a:lin ang="0" scaled="1"/>
                <a:tileRect/>
              </a:gra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sz="1600" dirty="0" smtClean="0">
              <a:gradFill flip="none" rotWithShape="1">
                <a:gsLst>
                  <a:gs pos="0">
                    <a:srgbClr val="1428A0"/>
                  </a:gs>
                  <a:gs pos="100000">
                    <a:srgbClr val="007AC2"/>
                  </a:gs>
                </a:gsLst>
                <a:lin ang="0" scaled="1"/>
                <a:tileRect/>
              </a:gra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lvl="1"/>
            <a:endParaRPr lang="en-US" altLang="zh-CN" sz="1200" dirty="0">
              <a:gradFill flip="none" rotWithShape="1">
                <a:gsLst>
                  <a:gs pos="0">
                    <a:srgbClr val="1428A0"/>
                  </a:gs>
                  <a:gs pos="100000">
                    <a:srgbClr val="007AC2"/>
                  </a:gs>
                </a:gsLst>
                <a:lin ang="0" scaled="1"/>
                <a:tileRect/>
              </a:gra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lvl="1" latinLnBrk="0"/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1" latinLnBrk="0"/>
            <a:endParaRPr lang="en-US" altLang="zh-CN" sz="1600" dirty="0">
              <a:gradFill flip="none" rotWithShape="1">
                <a:gsLst>
                  <a:gs pos="0">
                    <a:srgbClr val="1428A0"/>
                  </a:gs>
                  <a:gs pos="100000">
                    <a:srgbClr val="007AC2"/>
                  </a:gs>
                </a:gsLst>
                <a:lin ang="0" scaled="1"/>
                <a:tileRect/>
              </a:gra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43674"/>
              </p:ext>
            </p:extLst>
          </p:nvPr>
        </p:nvGraphicFramePr>
        <p:xfrm>
          <a:off x="505150" y="3895153"/>
          <a:ext cx="11181700" cy="1266825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802846"/>
                <a:gridCol w="802846"/>
                <a:gridCol w="802846"/>
                <a:gridCol w="802846"/>
                <a:gridCol w="802846"/>
                <a:gridCol w="802846"/>
                <a:gridCol w="800610"/>
                <a:gridCol w="802846"/>
                <a:gridCol w="802846"/>
                <a:gridCol w="800610"/>
                <a:gridCol w="802846"/>
                <a:gridCol w="802846"/>
                <a:gridCol w="901245"/>
                <a:gridCol w="650775"/>
              </a:tblGrid>
              <a:tr h="0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SCS (kHz)</a:t>
                      </a:r>
                      <a:endParaRPr lang="en-US" sz="1400" b="1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5</a:t>
                      </a:r>
                      <a:endParaRPr lang="en-US" sz="14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MHz</a:t>
                      </a:r>
                      <a:endParaRPr lang="en-US" sz="1400" b="1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10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MHz</a:t>
                      </a:r>
                      <a:endParaRPr lang="en-US" sz="1400" b="1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15</a:t>
                      </a:r>
                      <a:endParaRPr lang="en-US" sz="14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MHz</a:t>
                      </a:r>
                      <a:endParaRPr lang="en-US" sz="1400" b="1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 MHz</a:t>
                      </a:r>
                      <a:endParaRPr lang="en-US" sz="1400" b="1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25 MHz</a:t>
                      </a:r>
                      <a:endParaRPr lang="en-US" sz="1400" b="1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30</a:t>
                      </a:r>
                      <a:endParaRPr lang="en-US" sz="14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MHz</a:t>
                      </a:r>
                      <a:endParaRPr lang="en-US" sz="1400" b="1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40 MHz</a:t>
                      </a:r>
                      <a:endParaRPr lang="en-US" sz="1400" b="1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50 MHz</a:t>
                      </a:r>
                      <a:endParaRPr lang="en-US" sz="1400" b="1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60 MHz</a:t>
                      </a:r>
                      <a:endParaRPr lang="en-US" sz="1400" b="1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70</a:t>
                      </a:r>
                      <a:endParaRPr lang="en-US" sz="14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MHz</a:t>
                      </a:r>
                      <a:endParaRPr lang="en-US" sz="1400" b="1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80 MHz</a:t>
                      </a:r>
                      <a:endParaRPr lang="en-US" sz="1400" b="1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90</a:t>
                      </a:r>
                      <a:endParaRPr lang="en-US" sz="14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MHz</a:t>
                      </a:r>
                      <a:endParaRPr lang="en-US" sz="1400" b="1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100 MHz</a:t>
                      </a:r>
                      <a:endParaRPr lang="en-US" sz="1400" b="1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1435" marR="51435" marT="9525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</a:t>
                      </a:r>
                      <a:r>
                        <a:rPr lang="en-GB" sz="1400" baseline="-25000">
                          <a:effectLst/>
                        </a:rPr>
                        <a:t>RB</a:t>
                      </a:r>
                      <a:endParaRPr lang="en-US" sz="1400" b="1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</a:t>
                      </a:r>
                      <a:r>
                        <a:rPr lang="en-GB" sz="1400" baseline="-25000">
                          <a:effectLst/>
                        </a:rPr>
                        <a:t>RB</a:t>
                      </a:r>
                      <a:endParaRPr lang="en-US" sz="1400" b="1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</a:t>
                      </a:r>
                      <a:r>
                        <a:rPr lang="en-GB" sz="1400" baseline="-25000">
                          <a:effectLst/>
                        </a:rPr>
                        <a:t>RB</a:t>
                      </a:r>
                      <a:endParaRPr lang="en-US" sz="1400" b="1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</a:t>
                      </a:r>
                      <a:r>
                        <a:rPr lang="en-GB" sz="1400" baseline="-25000">
                          <a:effectLst/>
                        </a:rPr>
                        <a:t>RB</a:t>
                      </a:r>
                      <a:endParaRPr lang="en-US" sz="1400" b="1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</a:t>
                      </a:r>
                      <a:r>
                        <a:rPr lang="en-GB" sz="1400" baseline="-25000">
                          <a:effectLst/>
                        </a:rPr>
                        <a:t>RB</a:t>
                      </a:r>
                      <a:endParaRPr lang="en-US" sz="1400" b="1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</a:t>
                      </a:r>
                      <a:r>
                        <a:rPr lang="en-GB" sz="1400" baseline="-25000">
                          <a:effectLst/>
                        </a:rPr>
                        <a:t>RB</a:t>
                      </a:r>
                      <a:endParaRPr lang="en-US" sz="1400" b="1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</a:t>
                      </a:r>
                      <a:r>
                        <a:rPr lang="en-GB" sz="1400" baseline="-25000">
                          <a:effectLst/>
                        </a:rPr>
                        <a:t>RB</a:t>
                      </a:r>
                      <a:endParaRPr lang="en-US" sz="1400" b="1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</a:t>
                      </a:r>
                      <a:r>
                        <a:rPr lang="en-GB" sz="1400" baseline="-25000">
                          <a:effectLst/>
                        </a:rPr>
                        <a:t>RB</a:t>
                      </a:r>
                      <a:endParaRPr lang="en-US" sz="1400" b="1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</a:t>
                      </a:r>
                      <a:r>
                        <a:rPr lang="en-GB" sz="1400" baseline="-25000">
                          <a:effectLst/>
                        </a:rPr>
                        <a:t>RB</a:t>
                      </a:r>
                      <a:endParaRPr lang="en-US" sz="1400" b="1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</a:t>
                      </a:r>
                      <a:r>
                        <a:rPr lang="en-GB" sz="1400" baseline="-25000">
                          <a:effectLst/>
                        </a:rPr>
                        <a:t>RB</a:t>
                      </a:r>
                      <a:endParaRPr lang="en-US" sz="1400" b="1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</a:t>
                      </a:r>
                      <a:r>
                        <a:rPr lang="en-GB" sz="1400" baseline="-25000">
                          <a:effectLst/>
                        </a:rPr>
                        <a:t>RB</a:t>
                      </a:r>
                      <a:endParaRPr lang="en-US" sz="1400" b="1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</a:t>
                      </a:r>
                      <a:r>
                        <a:rPr lang="en-GB" sz="1400" baseline="-25000">
                          <a:effectLst/>
                        </a:rPr>
                        <a:t>RB</a:t>
                      </a:r>
                      <a:endParaRPr lang="en-US" sz="1400" b="1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</a:t>
                      </a:r>
                      <a:r>
                        <a:rPr lang="en-GB" sz="1400" baseline="-25000">
                          <a:effectLst/>
                        </a:rPr>
                        <a:t>RB</a:t>
                      </a:r>
                      <a:endParaRPr lang="en-US" sz="1400" b="1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1435" marR="51435" marT="9525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15</a:t>
                      </a:r>
                      <a:endParaRPr lang="en-US" sz="14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25</a:t>
                      </a:r>
                      <a:endParaRPr lang="en-US" sz="14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52</a:t>
                      </a:r>
                      <a:endParaRPr lang="en-US" sz="14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79</a:t>
                      </a:r>
                      <a:endParaRPr lang="en-US" sz="14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106</a:t>
                      </a:r>
                      <a:endParaRPr lang="en-US" sz="14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133</a:t>
                      </a:r>
                      <a:endParaRPr lang="en-US" sz="14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160</a:t>
                      </a:r>
                      <a:endParaRPr lang="en-US" sz="14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216</a:t>
                      </a:r>
                      <a:endParaRPr lang="en-US" sz="14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270</a:t>
                      </a:r>
                      <a:endParaRPr lang="en-US" sz="14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N.A</a:t>
                      </a:r>
                      <a:endParaRPr lang="en-US" sz="14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N.A</a:t>
                      </a:r>
                      <a:endParaRPr lang="en-US" sz="14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N.A</a:t>
                      </a:r>
                      <a:endParaRPr lang="en-US" sz="14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N.A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N.A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9525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30</a:t>
                      </a:r>
                      <a:endParaRPr lang="en-US" sz="14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11</a:t>
                      </a:r>
                      <a:endParaRPr lang="en-US" sz="14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24</a:t>
                      </a:r>
                      <a:endParaRPr lang="en-US" sz="14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38</a:t>
                      </a:r>
                      <a:endParaRPr lang="en-US" sz="14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51</a:t>
                      </a:r>
                      <a:endParaRPr lang="en-US" sz="14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65</a:t>
                      </a:r>
                      <a:endParaRPr lang="en-US" sz="14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78</a:t>
                      </a:r>
                      <a:endParaRPr lang="en-US" sz="14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106</a:t>
                      </a:r>
                      <a:endParaRPr lang="en-US" sz="14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133</a:t>
                      </a:r>
                      <a:endParaRPr lang="en-US" sz="14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162</a:t>
                      </a:r>
                      <a:endParaRPr lang="en-US" sz="14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189</a:t>
                      </a:r>
                      <a:endParaRPr lang="en-US" sz="14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217</a:t>
                      </a:r>
                      <a:endParaRPr lang="en-US" sz="14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245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273</a:t>
                      </a:r>
                      <a:endParaRPr lang="en-US" sz="1400" b="1" u="sng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9525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60</a:t>
                      </a:r>
                      <a:endParaRPr lang="en-US" sz="14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N.A</a:t>
                      </a:r>
                      <a:endParaRPr lang="en-US" sz="14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11</a:t>
                      </a:r>
                      <a:endParaRPr lang="en-US" sz="14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18</a:t>
                      </a:r>
                      <a:endParaRPr lang="en-US" sz="14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24</a:t>
                      </a:r>
                      <a:endParaRPr lang="en-US" sz="14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31</a:t>
                      </a:r>
                      <a:endParaRPr lang="en-US" sz="14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38</a:t>
                      </a:r>
                      <a:endParaRPr lang="en-US" sz="14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51</a:t>
                      </a:r>
                      <a:endParaRPr lang="en-US" sz="14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65</a:t>
                      </a:r>
                      <a:endParaRPr lang="en-US" sz="14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79</a:t>
                      </a:r>
                      <a:endParaRPr lang="en-US" sz="14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93</a:t>
                      </a:r>
                      <a:endParaRPr lang="en-US" sz="14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107</a:t>
                      </a:r>
                      <a:endParaRPr lang="en-US" sz="14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121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135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9525" marB="0"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0778458"/>
              </p:ext>
            </p:extLst>
          </p:nvPr>
        </p:nvGraphicFramePr>
        <p:xfrm>
          <a:off x="512098" y="5430407"/>
          <a:ext cx="4041888" cy="89746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808830"/>
                <a:gridCol w="800100"/>
                <a:gridCol w="816429"/>
                <a:gridCol w="783772"/>
                <a:gridCol w="832757"/>
              </a:tblGrid>
              <a:tr h="0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SCS (kHz)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 MHz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 MHz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200 MHz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400 MHz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9525" marB="0"/>
                </a:tc>
              </a:tr>
              <a:tr h="1791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NRB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NRB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NRB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NRB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9525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60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66</a:t>
                      </a:r>
                      <a:endParaRPr lang="en-US" sz="1400" b="1" u="sng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132</a:t>
                      </a:r>
                      <a:endParaRPr lang="en-US" sz="1400" b="1" u="sng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264</a:t>
                      </a:r>
                      <a:endParaRPr lang="en-US" sz="1400" b="1" u="sng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N.A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9525" marB="0"/>
                </a:tc>
              </a:tr>
              <a:tr h="22880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120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66</a:t>
                      </a:r>
                      <a:endParaRPr lang="en-US" sz="1400" b="1" u="sng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132</a:t>
                      </a:r>
                      <a:endParaRPr lang="en-US" sz="1400" b="1" u="sng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9525" marB="0"/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264</a:t>
                      </a:r>
                      <a:endParaRPr lang="en-US" sz="1400" b="1" u="sng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952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615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74864" y="90453"/>
            <a:ext cx="10515600" cy="768731"/>
          </a:xfrm>
        </p:spPr>
        <p:txBody>
          <a:bodyPr>
            <a:normAutofit/>
          </a:bodyPr>
          <a:lstStyle/>
          <a:p>
            <a:pPr algn="l"/>
            <a:r>
              <a:rPr lang="en-US" altLang="ko-KR" dirty="0" smtClean="0">
                <a:cs typeface="Arial" panose="020B0604020202020204" pitchFamily="34" charset="0"/>
              </a:rPr>
              <a:t>System Parameters | </a:t>
            </a:r>
            <a:r>
              <a:rPr lang="en-US" altLang="ko-KR" sz="3000" dirty="0" smtClean="0">
                <a:cs typeface="Arial" panose="020B0604020202020204" pitchFamily="34" charset="0"/>
              </a:rPr>
              <a:t>Guardband and Channel Spacing</a:t>
            </a:r>
            <a:endParaRPr lang="ko-KR" altLang="en-US" sz="3000" dirty="0">
              <a:cs typeface="Arial" panose="020B0604020202020204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74864" y="1241567"/>
            <a:ext cx="11642272" cy="19505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38113" indent="-138113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4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SamsungOne 300" panose="020B0303030303020204" pitchFamily="34" charset="0"/>
              <a:buChar char="‑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20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0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40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585" lvl="3" indent="-609585" algn="just" eaLnBrk="0" latinLnBrk="0" hangingPunct="0">
              <a:spcBef>
                <a:spcPct val="20000"/>
              </a:spcBef>
              <a:buClr>
                <a:srgbClr val="C00000"/>
              </a:buClr>
              <a:buBlip>
                <a:blip r:embed="rId5"/>
              </a:buBlip>
            </a:pPr>
            <a:r>
              <a:rPr lang="en-US" altLang="zh-CN" sz="2400" dirty="0" smtClean="0"/>
              <a:t>Minimum </a:t>
            </a:r>
            <a:r>
              <a:rPr lang="en-US" altLang="zh-CN" sz="2400" dirty="0"/>
              <a:t>guardband is specified based on channel bandwidth and transmission bandwidth configuration </a:t>
            </a:r>
          </a:p>
          <a:p>
            <a:pPr marL="609585" lvl="3" indent="-609585" algn="just" eaLnBrk="0" latinLnBrk="0" hangingPunct="0">
              <a:spcBef>
                <a:spcPct val="20000"/>
              </a:spcBef>
              <a:buClr>
                <a:srgbClr val="C00000"/>
              </a:buClr>
              <a:buBlip>
                <a:blip r:embed="rId5"/>
              </a:buBlip>
            </a:pPr>
            <a:r>
              <a:rPr lang="en-GB" altLang="zh-CN" sz="2400" dirty="0"/>
              <a:t>Minimum guardband for mixed numerologies is also </a:t>
            </a:r>
            <a:r>
              <a:rPr lang="en-GB" altLang="zh-CN" sz="2400" dirty="0" smtClean="0"/>
              <a:t>specified</a:t>
            </a:r>
            <a:endParaRPr lang="en-GB" altLang="zh-CN" sz="2400" dirty="0"/>
          </a:p>
          <a:p>
            <a:pPr marL="609585" lvl="3" indent="-609585" algn="just" eaLnBrk="0" latinLnBrk="0" hangingPunct="0">
              <a:spcBef>
                <a:spcPct val="20000"/>
              </a:spcBef>
              <a:buClr>
                <a:srgbClr val="C00000"/>
              </a:buClr>
              <a:buBlip>
                <a:blip r:embed="rId5"/>
              </a:buBlip>
            </a:pPr>
            <a:r>
              <a:rPr lang="en-GB" altLang="zh-CN" sz="2400" dirty="0"/>
              <a:t>Nominal Channel spacing for CA </a:t>
            </a:r>
            <a:r>
              <a:rPr lang="en-GB" altLang="zh-CN" sz="2400" dirty="0" smtClean="0"/>
              <a:t>are </a:t>
            </a:r>
            <a:r>
              <a:rPr lang="en-GB" altLang="zh-CN" sz="2400" dirty="0"/>
              <a:t>also specified for different channel raster (100KHz, 15KHz, 60KHz) </a:t>
            </a:r>
          </a:p>
          <a:p>
            <a:pPr marL="609600" lvl="1" indent="0" algn="just" eaLnBrk="0" latinLnBrk="0" hangingPunct="0">
              <a:spcBef>
                <a:spcPct val="20000"/>
              </a:spcBef>
              <a:buClr>
                <a:srgbClr val="C00000"/>
              </a:buClr>
              <a:buNone/>
            </a:pPr>
            <a:endParaRPr lang="en-US" altLang="zh-CN" dirty="0"/>
          </a:p>
          <a:p>
            <a:pPr marL="989013" lvl="1" indent="-379413" algn="just" eaLnBrk="0" latinLnBrk="0" hangingPunct="0">
              <a:spcBef>
                <a:spcPct val="20000"/>
              </a:spcBef>
              <a:buClr>
                <a:srgbClr val="C00000"/>
              </a:buClr>
              <a:buBlip>
                <a:blip r:embed="rId6"/>
              </a:buBlip>
            </a:pPr>
            <a:endParaRPr lang="en-US" altLang="zh-CN" dirty="0" smtClean="0"/>
          </a:p>
          <a:p>
            <a:pPr marL="989013" lvl="1" indent="-379413" algn="just" eaLnBrk="0" latinLnBrk="0" hangingPunct="0">
              <a:spcBef>
                <a:spcPct val="20000"/>
              </a:spcBef>
              <a:buClr>
                <a:srgbClr val="C00000"/>
              </a:buClr>
              <a:buBlip>
                <a:blip r:embed="rId6"/>
              </a:buBlip>
            </a:pPr>
            <a:endParaRPr lang="en-US" altLang="zh-CN" dirty="0"/>
          </a:p>
          <a:p>
            <a:pPr marL="989013" lvl="1" indent="-379413" algn="just" eaLnBrk="0" latinLnBrk="0" hangingPunct="0">
              <a:spcBef>
                <a:spcPct val="20000"/>
              </a:spcBef>
              <a:buClr>
                <a:srgbClr val="C00000"/>
              </a:buClr>
              <a:buBlip>
                <a:blip r:embed="rId6"/>
              </a:buBlip>
            </a:pPr>
            <a:endParaRPr lang="en-US" altLang="zh-CN" dirty="0" smtClean="0"/>
          </a:p>
          <a:p>
            <a:pPr marL="989013" lvl="1" indent="-379413" algn="just" eaLnBrk="0" latinLnBrk="0" hangingPunct="0">
              <a:spcBef>
                <a:spcPct val="20000"/>
              </a:spcBef>
              <a:buClr>
                <a:srgbClr val="C00000"/>
              </a:buClr>
              <a:buBlip>
                <a:blip r:embed="rId6"/>
              </a:buBlip>
            </a:pPr>
            <a:endParaRPr lang="en-US" altLang="zh-CN" dirty="0"/>
          </a:p>
          <a:p>
            <a:pPr marL="989013" lvl="1" indent="-379413" algn="just" eaLnBrk="0" latinLnBrk="0" hangingPunct="0">
              <a:spcBef>
                <a:spcPct val="20000"/>
              </a:spcBef>
              <a:buClr>
                <a:srgbClr val="C00000"/>
              </a:buClr>
              <a:buBlip>
                <a:blip r:embed="rId6"/>
              </a:buBlip>
            </a:pPr>
            <a:endParaRPr lang="en-US" altLang="zh-CN" dirty="0" smtClean="0"/>
          </a:p>
          <a:p>
            <a:pPr marL="989013" lvl="1" indent="-379413" algn="just" eaLnBrk="0" latinLnBrk="0" hangingPunct="0">
              <a:spcBef>
                <a:spcPct val="20000"/>
              </a:spcBef>
              <a:buClr>
                <a:srgbClr val="C00000"/>
              </a:buClr>
              <a:buBlip>
                <a:blip r:embed="rId6"/>
              </a:buBlip>
            </a:pPr>
            <a:endParaRPr lang="en-US" altLang="zh-CN" dirty="0"/>
          </a:p>
          <a:p>
            <a:pPr marL="609585" lvl="3" indent="-609585" algn="just" eaLnBrk="0" latinLnBrk="0" hangingPunct="0">
              <a:spcBef>
                <a:spcPct val="20000"/>
              </a:spcBef>
              <a:buBlip>
                <a:blip r:embed="rId5"/>
              </a:buBlip>
            </a:pPr>
            <a:endParaRPr lang="en-US" altLang="zh-CN" sz="2400" dirty="0" smtClean="0"/>
          </a:p>
          <a:p>
            <a:pPr marL="609585" lvl="3" indent="-609585" algn="just" eaLnBrk="0" latinLnBrk="0" hangingPunct="0">
              <a:spcBef>
                <a:spcPct val="20000"/>
              </a:spcBef>
              <a:buBlip>
                <a:blip r:embed="rId5"/>
              </a:buBlip>
            </a:pPr>
            <a:endParaRPr lang="en-US" altLang="zh-CN" sz="2400" dirty="0"/>
          </a:p>
          <a:p>
            <a:pPr marL="131400" lvl="1" indent="0" algn="just" latinLnBrk="0">
              <a:buNone/>
            </a:pPr>
            <a:endParaRPr lang="en-GB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31400" lvl="1" indent="0" algn="just" latinLnBrk="0">
              <a:buNone/>
            </a:pP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1" algn="just">
              <a:buFont typeface="Arial" panose="020B0604020202020204" pitchFamily="34" charset="0"/>
              <a:buChar char="•"/>
            </a:pPr>
            <a:endParaRPr lang="en-US" altLang="zh-CN" sz="2400" dirty="0">
              <a:gradFill flip="none" rotWithShape="1">
                <a:gsLst>
                  <a:gs pos="0">
                    <a:srgbClr val="1428A0"/>
                  </a:gs>
                  <a:gs pos="100000">
                    <a:srgbClr val="007AC2"/>
                  </a:gs>
                </a:gsLst>
                <a:lin ang="0" scaled="1"/>
                <a:tileRect/>
              </a:gra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389861" y="3405296"/>
            <a:ext cx="5517616" cy="12812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38113" indent="-138113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4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SamsungOne 300" panose="020B0303030303020204" pitchFamily="34" charset="0"/>
              <a:buChar char="‑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20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0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40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1400" lvl="1" indent="0" latinLnBrk="0">
              <a:buNone/>
            </a:pP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1"/>
            <a:endParaRPr lang="en-US" altLang="zh-CN" sz="1200" dirty="0" smtClean="0">
              <a:gradFill flip="none" rotWithShape="1">
                <a:gsLst>
                  <a:gs pos="0">
                    <a:srgbClr val="1428A0"/>
                  </a:gs>
                  <a:gs pos="100000">
                    <a:srgbClr val="007AC2"/>
                  </a:gs>
                </a:gsLst>
                <a:lin ang="0" scaled="1"/>
                <a:tileRect/>
              </a:gra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lvl="1" latinLnBrk="0"/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1" latinLnBrk="0"/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1" latinLnBrk="0"/>
            <a:endParaRPr lang="en-US" altLang="zh-CN" sz="1600" dirty="0">
              <a:gradFill flip="none" rotWithShape="1">
                <a:gsLst>
                  <a:gs pos="0">
                    <a:srgbClr val="1428A0"/>
                  </a:gs>
                  <a:gs pos="100000">
                    <a:srgbClr val="007AC2"/>
                  </a:gs>
                </a:gsLst>
                <a:lin ang="0" scaled="1"/>
                <a:tileRect/>
              </a:gra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398722" y="4590963"/>
            <a:ext cx="5517616" cy="12812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38113" indent="-138113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4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SamsungOne 300" panose="020B0303030303020204" pitchFamily="34" charset="0"/>
              <a:buChar char="‑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20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0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40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en-US" altLang="zh-CN" sz="1200" dirty="0" smtClean="0">
              <a:gradFill flip="none" rotWithShape="1">
                <a:gsLst>
                  <a:gs pos="0">
                    <a:srgbClr val="1428A0"/>
                  </a:gs>
                  <a:gs pos="100000">
                    <a:srgbClr val="007AC2"/>
                  </a:gs>
                </a:gsLst>
                <a:lin ang="0" scaled="1"/>
                <a:tileRect/>
              </a:gra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sz="1600" dirty="0" smtClean="0">
              <a:gradFill flip="none" rotWithShape="1">
                <a:gsLst>
                  <a:gs pos="0">
                    <a:srgbClr val="1428A0"/>
                  </a:gs>
                  <a:gs pos="100000">
                    <a:srgbClr val="007AC2"/>
                  </a:gs>
                </a:gsLst>
                <a:lin ang="0" scaled="1"/>
                <a:tileRect/>
              </a:gra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sz="1600" dirty="0" smtClean="0">
              <a:gradFill flip="none" rotWithShape="1">
                <a:gsLst>
                  <a:gs pos="0">
                    <a:srgbClr val="1428A0"/>
                  </a:gs>
                  <a:gs pos="100000">
                    <a:srgbClr val="007AC2"/>
                  </a:gs>
                </a:gsLst>
                <a:lin ang="0" scaled="1"/>
                <a:tileRect/>
              </a:gra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lvl="1"/>
            <a:endParaRPr lang="en-US" altLang="zh-CN" sz="1200" dirty="0">
              <a:gradFill flip="none" rotWithShape="1">
                <a:gsLst>
                  <a:gs pos="0">
                    <a:srgbClr val="1428A0"/>
                  </a:gs>
                  <a:gs pos="100000">
                    <a:srgbClr val="007AC2"/>
                  </a:gs>
                </a:gsLst>
                <a:lin ang="0" scaled="1"/>
                <a:tileRect/>
              </a:gra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lvl="1" latinLnBrk="0"/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1" latinLnBrk="0"/>
            <a:endParaRPr lang="en-US" altLang="zh-CN" sz="1600" dirty="0">
              <a:gradFill flip="none" rotWithShape="1">
                <a:gsLst>
                  <a:gs pos="0">
                    <a:srgbClr val="1428A0"/>
                  </a:gs>
                  <a:gs pos="100000">
                    <a:srgbClr val="007AC2"/>
                  </a:gs>
                </a:gsLst>
                <a:lin ang="0" scaled="1"/>
                <a:tileRect/>
              </a:gra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9054671"/>
              </p:ext>
            </p:extLst>
          </p:nvPr>
        </p:nvGraphicFramePr>
        <p:xfrm>
          <a:off x="0" y="3570099"/>
          <a:ext cx="4465669" cy="22328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28" name="수식" r:id="rId7" imgW="5542980" imgH="2733268" progId="Equation.3">
                  <p:embed/>
                </p:oleObj>
              </mc:Choice>
              <mc:Fallback>
                <p:oleObj name="수식" r:id="rId7" imgW="5542980" imgH="2733268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3570099"/>
                        <a:ext cx="4465669" cy="223283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14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8750" y="3575521"/>
            <a:ext cx="3234245" cy="155868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모서리가 둥근 직사각형 58"/>
          <p:cNvSpPr/>
          <p:nvPr/>
        </p:nvSpPr>
        <p:spPr>
          <a:xfrm>
            <a:off x="0" y="3192087"/>
            <a:ext cx="4438996" cy="3067397"/>
          </a:xfrm>
          <a:prstGeom prst="roundRect">
            <a:avLst>
              <a:gd name="adj" fmla="val 3509"/>
            </a:avLst>
          </a:prstGeom>
          <a:noFill/>
          <a:ln w="19050" cap="rnd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8" name="모서리가 둥근 직사각형 58"/>
          <p:cNvSpPr/>
          <p:nvPr/>
        </p:nvSpPr>
        <p:spPr>
          <a:xfrm>
            <a:off x="4538750" y="3192086"/>
            <a:ext cx="3341715" cy="3067397"/>
          </a:xfrm>
          <a:prstGeom prst="roundRect">
            <a:avLst>
              <a:gd name="adj" fmla="val 3509"/>
            </a:avLst>
          </a:prstGeom>
          <a:noFill/>
          <a:ln w="19050" cap="rnd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pic>
        <p:nvPicPr>
          <p:cNvPr id="19" name="Picture 18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619403" y="4984269"/>
            <a:ext cx="3072938" cy="1275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모서리가 둥근 직사각형 58"/>
          <p:cNvSpPr/>
          <p:nvPr/>
        </p:nvSpPr>
        <p:spPr>
          <a:xfrm>
            <a:off x="7980219" y="3192085"/>
            <a:ext cx="4161908" cy="3067397"/>
          </a:xfrm>
          <a:prstGeom prst="roundRect">
            <a:avLst>
              <a:gd name="adj" fmla="val 3509"/>
            </a:avLst>
          </a:prstGeom>
          <a:noFill/>
          <a:ln w="19050" cap="rnd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75657" y="3259101"/>
            <a:ext cx="257175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Minimum Guardband </a:t>
            </a:r>
            <a:endParaRPr lang="en-US" dirty="0"/>
          </a:p>
        </p:txBody>
      </p:sp>
      <p:sp>
        <p:nvSpPr>
          <p:cNvPr id="215" name="TextBox 214"/>
          <p:cNvSpPr txBox="1"/>
          <p:nvPr/>
        </p:nvSpPr>
        <p:spPr>
          <a:xfrm>
            <a:off x="5030561" y="3259101"/>
            <a:ext cx="257175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GB for mixed numerologies </a:t>
            </a:r>
            <a:endParaRPr lang="en-US" dirty="0"/>
          </a:p>
        </p:txBody>
      </p:sp>
      <p:sp>
        <p:nvSpPr>
          <p:cNvPr id="216" name="TextBox 215"/>
          <p:cNvSpPr txBox="1"/>
          <p:nvPr/>
        </p:nvSpPr>
        <p:spPr>
          <a:xfrm>
            <a:off x="8676937" y="3283133"/>
            <a:ext cx="257175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Channel Spacing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74864" y="5872184"/>
            <a:ext cx="39379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indent="0"/>
            <a:r>
              <a:rPr lang="en-US" altLang="zh-CN" sz="1100" i="1" dirty="0" smtClean="0"/>
              <a:t>Minimum </a:t>
            </a:r>
            <a:r>
              <a:rPr lang="en-GB" altLang="zh-CN" sz="1100" i="1" dirty="0" smtClean="0"/>
              <a:t>guard-band =  (CHBW – SCS*12*NRB)/2- SCS/2</a:t>
            </a:r>
          </a:p>
          <a:p>
            <a:endParaRPr lang="en-US" sz="700" dirty="0"/>
          </a:p>
        </p:txBody>
      </p:sp>
      <p:pic>
        <p:nvPicPr>
          <p:cNvPr id="217" name="Picture 7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4957" y="3759413"/>
            <a:ext cx="3932432" cy="801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2" name="Picture 8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7959" y="4787252"/>
            <a:ext cx="3909430" cy="394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993" name="Picture 9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8306" y="5396406"/>
            <a:ext cx="3909083" cy="360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995" name="Picture 1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0567" y="5889925"/>
            <a:ext cx="3624489" cy="34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9097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221" y="0"/>
            <a:ext cx="9102725" cy="1143000"/>
          </a:xfrm>
        </p:spPr>
        <p:txBody>
          <a:bodyPr>
            <a:normAutofit/>
          </a:bodyPr>
          <a:lstStyle/>
          <a:p>
            <a:pPr algn="l"/>
            <a:r>
              <a:rPr lang="en-US" altLang="ko-KR" dirty="0" smtClean="0">
                <a:cs typeface="Arial" panose="020B0604020202020204" pitchFamily="34" charset="0"/>
              </a:rPr>
              <a:t>System Parameters | </a:t>
            </a:r>
            <a:r>
              <a:rPr lang="en-US" altLang="ko-KR" sz="3000" dirty="0">
                <a:cs typeface="Arial" panose="020B0604020202020204" pitchFamily="34" charset="0"/>
              </a:rPr>
              <a:t>Channel R</a:t>
            </a:r>
            <a:r>
              <a:rPr lang="en-US" altLang="ko-KR" sz="3000" dirty="0" smtClean="0">
                <a:cs typeface="Arial" panose="020B0604020202020204" pitchFamily="34" charset="0"/>
              </a:rPr>
              <a:t>aster</a:t>
            </a:r>
            <a:endParaRPr lang="en-US" sz="3000" dirty="0"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407" y="1163423"/>
            <a:ext cx="11315700" cy="2820752"/>
          </a:xfrm>
        </p:spPr>
        <p:txBody>
          <a:bodyPr/>
          <a:lstStyle/>
          <a:p>
            <a:pPr marL="609585" lvl="3" indent="-609585">
              <a:lnSpc>
                <a:spcPct val="90000"/>
              </a:lnSpc>
              <a:buBlip>
                <a:blip r:embed="rId2"/>
              </a:buBlip>
            </a:pPr>
            <a:r>
              <a:rPr lang="en-GB" altLang="zh-CN" sz="2000" dirty="0">
                <a:ea typeface="+mn-ea"/>
                <a:cs typeface="+mn-cs"/>
              </a:rPr>
              <a:t>The channel raster defines RF reference frequencies to identify channel position for both DL and UL</a:t>
            </a:r>
          </a:p>
          <a:p>
            <a:pPr marL="609585" lvl="3" indent="-609585">
              <a:lnSpc>
                <a:spcPct val="90000"/>
              </a:lnSpc>
              <a:buBlip>
                <a:blip r:embed="rId2"/>
              </a:buBlip>
            </a:pPr>
            <a:r>
              <a:rPr lang="en-GB" altLang="zh-CN" sz="2000" dirty="0">
                <a:ea typeface="+mn-ea"/>
                <a:cs typeface="+mn-cs"/>
              </a:rPr>
              <a:t>A global frequency raster is defined between 0 -100GHz as NR-ARFCN</a:t>
            </a:r>
          </a:p>
          <a:p>
            <a:pPr marL="609585" lvl="3" indent="-609585">
              <a:lnSpc>
                <a:spcPct val="90000"/>
              </a:lnSpc>
              <a:buBlip>
                <a:blip r:embed="rId2"/>
              </a:buBlip>
            </a:pPr>
            <a:r>
              <a:rPr lang="en-GB" altLang="zh-CN" sz="2000" dirty="0">
                <a:ea typeface="+mn-ea"/>
                <a:cs typeface="+mn-cs"/>
              </a:rPr>
              <a:t>The granularity of the global frequency raster is </a:t>
            </a:r>
            <a:r>
              <a:rPr lang="en-GB" altLang="zh-CN" sz="2000" dirty="0" err="1">
                <a:ea typeface="+mn-ea"/>
                <a:cs typeface="+mn-cs"/>
              </a:rPr>
              <a:t>ΔF</a:t>
            </a:r>
            <a:r>
              <a:rPr lang="en-GB" altLang="zh-CN" sz="1400" dirty="0" err="1">
                <a:ea typeface="+mn-ea"/>
                <a:cs typeface="+mn-cs"/>
              </a:rPr>
              <a:t>Global</a:t>
            </a:r>
            <a:r>
              <a:rPr lang="en-GB" altLang="zh-CN" sz="2000" dirty="0">
                <a:ea typeface="+mn-ea"/>
                <a:cs typeface="+mn-cs"/>
              </a:rPr>
              <a:t> </a:t>
            </a:r>
            <a:r>
              <a:rPr lang="en-US" altLang="zh-CN" sz="2000" dirty="0">
                <a:ea typeface="+mn-ea"/>
                <a:cs typeface="+mn-cs"/>
              </a:rPr>
              <a:t>:</a:t>
            </a:r>
          </a:p>
          <a:p>
            <a:pPr lvl="1">
              <a:lnSpc>
                <a:spcPct val="90000"/>
              </a:lnSpc>
            </a:pPr>
            <a:r>
              <a:rPr lang="en-US" altLang="zh-CN" sz="1800" dirty="0"/>
              <a:t>For FR1 below 3GHz: 5kHz</a:t>
            </a:r>
          </a:p>
          <a:p>
            <a:pPr lvl="1">
              <a:lnSpc>
                <a:spcPct val="90000"/>
              </a:lnSpc>
            </a:pPr>
            <a:r>
              <a:rPr lang="en-US" altLang="zh-CN" sz="1800" dirty="0"/>
              <a:t>For FR1 above 3GHz: 15kHz</a:t>
            </a:r>
          </a:p>
          <a:p>
            <a:pPr lvl="1">
              <a:lnSpc>
                <a:spcPct val="90000"/>
              </a:lnSpc>
            </a:pPr>
            <a:r>
              <a:rPr lang="en-US" altLang="zh-CN" sz="1800" dirty="0"/>
              <a:t>For FR2: 60kHz</a:t>
            </a:r>
          </a:p>
          <a:p>
            <a:pPr marL="609585" lvl="3" indent="-609585">
              <a:lnSpc>
                <a:spcPct val="90000"/>
              </a:lnSpc>
              <a:buBlip>
                <a:blip r:embed="rId2"/>
              </a:buBlip>
            </a:pPr>
            <a:r>
              <a:rPr lang="en-GB" sz="2000" dirty="0">
                <a:ea typeface="+mn-ea"/>
                <a:cs typeface="+mn-cs"/>
              </a:rPr>
              <a:t>The RF channel positions on the channel raster in each NR operating band are given through the applicable NR-ARFCN</a:t>
            </a:r>
          </a:p>
          <a:p>
            <a:pPr marL="609585" lvl="3" indent="-609585">
              <a:lnSpc>
                <a:spcPct val="90000"/>
              </a:lnSpc>
              <a:buBlip>
                <a:blip r:embed="rId2"/>
              </a:buBlip>
            </a:pPr>
            <a:r>
              <a:rPr lang="en-GB" altLang="zh-CN" sz="2000" dirty="0">
                <a:ea typeface="+mn-ea"/>
                <a:cs typeface="+mn-cs"/>
              </a:rPr>
              <a:t>Band specific raster granularity </a:t>
            </a:r>
            <a:r>
              <a:rPr lang="en-GB" altLang="zh-CN" sz="2000" dirty="0" err="1">
                <a:ea typeface="+mn-ea"/>
                <a:cs typeface="+mn-cs"/>
              </a:rPr>
              <a:t>ΔF</a:t>
            </a:r>
            <a:r>
              <a:rPr lang="en-GB" altLang="zh-CN" sz="1400" dirty="0" err="1">
                <a:ea typeface="+mn-ea"/>
                <a:cs typeface="+mn-cs"/>
              </a:rPr>
              <a:t>Raster</a:t>
            </a:r>
            <a:r>
              <a:rPr lang="en-GB" altLang="zh-CN" sz="2000" dirty="0">
                <a:ea typeface="+mn-ea"/>
                <a:cs typeface="+mn-cs"/>
              </a:rPr>
              <a:t>, which may be equal to or larger than </a:t>
            </a:r>
            <a:r>
              <a:rPr lang="en-GB" altLang="zh-CN" sz="2000" dirty="0" err="1">
                <a:ea typeface="+mn-ea"/>
                <a:cs typeface="+mn-cs"/>
              </a:rPr>
              <a:t>ΔF</a:t>
            </a:r>
            <a:r>
              <a:rPr lang="en-GB" altLang="zh-CN" sz="1400" dirty="0" err="1">
                <a:ea typeface="+mn-ea"/>
                <a:cs typeface="+mn-cs"/>
              </a:rPr>
              <a:t>Global</a:t>
            </a:r>
            <a:r>
              <a:rPr lang="en-GB" altLang="zh-CN" sz="2000" dirty="0">
                <a:ea typeface="+mn-ea"/>
                <a:cs typeface="+mn-cs"/>
              </a:rPr>
              <a:t> :</a:t>
            </a:r>
          </a:p>
          <a:p>
            <a:pPr lvl="1">
              <a:lnSpc>
                <a:spcPct val="90000"/>
              </a:lnSpc>
            </a:pPr>
            <a:r>
              <a:rPr lang="en-GB" altLang="zh-CN" sz="1800" dirty="0"/>
              <a:t>FR1: LTE reframing bands except band 41, 100kHz aligned with LTE</a:t>
            </a:r>
          </a:p>
          <a:p>
            <a:pPr lvl="1">
              <a:lnSpc>
                <a:spcPct val="90000"/>
              </a:lnSpc>
            </a:pPr>
            <a:r>
              <a:rPr lang="en-GB" altLang="zh-CN" sz="1800" dirty="0"/>
              <a:t>FR1: New frequency ranges above 3GHz and band 41: SC based 15kHz, 30kHz</a:t>
            </a:r>
          </a:p>
          <a:p>
            <a:pPr lvl="1">
              <a:lnSpc>
                <a:spcPct val="90000"/>
              </a:lnSpc>
            </a:pPr>
            <a:r>
              <a:rPr lang="en-GB" altLang="zh-CN" sz="1800" dirty="0"/>
              <a:t>FR2: SC based 60kHz, </a:t>
            </a:r>
            <a:r>
              <a:rPr lang="en-GB" altLang="zh-CN" sz="1800" dirty="0" smtClean="0"/>
              <a:t>120kHz</a:t>
            </a:r>
          </a:p>
          <a:p>
            <a:pPr marL="609585" lvl="3" indent="-609585">
              <a:lnSpc>
                <a:spcPct val="90000"/>
              </a:lnSpc>
              <a:buBlip>
                <a:blip r:embed="rId2"/>
              </a:buBlip>
            </a:pPr>
            <a:r>
              <a:rPr lang="en-GB" altLang="zh-CN" sz="2000" dirty="0" smtClean="0">
                <a:ea typeface="+mn-ea"/>
                <a:cs typeface="+mn-cs"/>
              </a:rPr>
              <a:t>Similar global </a:t>
            </a:r>
            <a:r>
              <a:rPr lang="en-GB" altLang="zh-CN" sz="2000" dirty="0">
                <a:ea typeface="+mn-ea"/>
                <a:cs typeface="+mn-cs"/>
              </a:rPr>
              <a:t>raster and band specific raster concept is also used to define Sync Raster </a:t>
            </a:r>
          </a:p>
          <a:p>
            <a:pPr marL="0" lvl="1" indent="-221887">
              <a:spcBef>
                <a:spcPts val="1000"/>
              </a:spcBef>
              <a:buBlip>
                <a:blip r:embed="rId3"/>
              </a:buBlip>
            </a:pPr>
            <a:endParaRPr lang="en-US" altLang="zh-CN" sz="1100" dirty="0" smtClean="0">
              <a:gradFill flip="none" rotWithShape="1">
                <a:gsLst>
                  <a:gs pos="0">
                    <a:srgbClr val="1428A0"/>
                  </a:gs>
                  <a:gs pos="100000">
                    <a:srgbClr val="007AC2"/>
                  </a:gs>
                </a:gsLst>
                <a:lin ang="0" scaled="1"/>
                <a:tileRect/>
              </a:gradFill>
              <a:latin typeface="Arial Black" panose="020B0A040201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9350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30762</TotalTime>
  <Words>2678</Words>
  <Application>Microsoft Office PowerPoint</Application>
  <PresentationFormat>Custom</PresentationFormat>
  <Paragraphs>807</Paragraphs>
  <Slides>21</Slides>
  <Notes>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Office Theme</vt:lpstr>
      <vt:lpstr>수식</vt:lpstr>
      <vt:lpstr>   NR Radio Frequency and co-existence</vt:lpstr>
      <vt:lpstr>Introduction | 3GPP RAN4 5G specifications</vt:lpstr>
      <vt:lpstr>Content</vt:lpstr>
      <vt:lpstr>System Parameters| Spectrum</vt:lpstr>
      <vt:lpstr>System Parameters| NR Band Numbering</vt:lpstr>
      <vt:lpstr>System Parameters | Channel Bandwidth</vt:lpstr>
      <vt:lpstr>System Parameters | Spectrum Utilization </vt:lpstr>
      <vt:lpstr>System Parameters | Guardband and Channel Spacing</vt:lpstr>
      <vt:lpstr>System Parameters | Channel Raster</vt:lpstr>
      <vt:lpstr>Content</vt:lpstr>
      <vt:lpstr>PowerPoint Presentation</vt:lpstr>
      <vt:lpstr>PowerPoint Presentation</vt:lpstr>
      <vt:lpstr>Output Power| BS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xutao zhou</cp:lastModifiedBy>
  <cp:revision>953</cp:revision>
  <dcterms:created xsi:type="dcterms:W3CDTF">2008-08-30T09:32:10Z</dcterms:created>
  <dcterms:modified xsi:type="dcterms:W3CDTF">2018-10-24T14:31:26Z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5C58129F-E5B8-477A-9B38-B3E54BFA04C8}" pid="2">
    <vt:blob>PE5TQ1BIPgAAAEIANwAyAEMARgAzAEQARQA4AEYAMQBGADUAOQA4ADMAMAA1ADAANAA5ADYAMwA2
ADQAQgA0ADkAOABGADUANQBCADEAQgA4AEQAMQBFADQAQQA1ADAANQAwADUANAAxADEANgBGADcA
RABDAEUAQgA0ADUANQA2ADQAMQAxAEUAAAA=</vt:blob>
  </property>
  <property fmtid="{D5CDD505-2E9C-101B-9397-08002B2CF9AE}" pid="2" name="NSCPROP">
    <vt:lpwstr>NSCCustomProperty</vt:lpwstr>
  </property>
  <property fmtid="{D5CDD505-2E9C-101B-9397-08002B2CF9AE}" pid="3" name="NSCPROP_SA">
    <vt:lpwstr>http://www.3gpp.org/ftp/Information/presentations/3GPP_PowerPoint_template/2018_01_3gpp_template_v1_external.ppt</vt:lpwstr>
  </property>
</Properties>
</file>