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9"/>
  </p:notesMasterIdLst>
  <p:handoutMasterIdLst>
    <p:handoutMasterId r:id="rId10"/>
  </p:handoutMasterIdLst>
  <p:sldIdLst>
    <p:sldId id="528" r:id="rId2"/>
    <p:sldId id="537" r:id="rId3"/>
    <p:sldId id="567" r:id="rId4"/>
    <p:sldId id="569" r:id="rId5"/>
    <p:sldId id="570" r:id="rId6"/>
    <p:sldId id="571" r:id="rId7"/>
    <p:sldId id="545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00"/>
    <a:srgbClr val="0066FF"/>
    <a:srgbClr val="3399FF"/>
    <a:srgbClr val="FFFFFF"/>
    <a:srgbClr val="EAEFF7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35" autoAdjust="0"/>
    <p:restoredTop sz="86483" autoAdjust="0"/>
  </p:normalViewPr>
  <p:slideViewPr>
    <p:cSldViewPr snapToGrid="0">
      <p:cViewPr varScale="1">
        <p:scale>
          <a:sx n="82" d="100"/>
          <a:sy n="82" d="100"/>
        </p:scale>
        <p:origin x="86" y="173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F7877D0-0D02-DA3B-2C1F-8DABD89E68B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1029950" y="1458913"/>
            <a:ext cx="914400" cy="9144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DA2F36-DA53-BBEB-2028-98601ECC6D0B}"/>
              </a:ext>
            </a:extLst>
          </p:cNvPr>
          <p:cNvSpPr txBox="1"/>
          <p:nvPr userDrawn="1"/>
        </p:nvSpPr>
        <p:spPr>
          <a:xfrm>
            <a:off x="10032581" y="121970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S6-250019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9252464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GB" sz="5400" b="1" dirty="0"/>
              <a:t>Status of </a:t>
            </a:r>
            <a:r>
              <a:rPr lang="en-US" sz="5400" b="1" dirty="0"/>
              <a:t>Editor’s Notes in SA6 specifications</a:t>
            </a:r>
            <a:endParaRPr lang="en-GB" sz="5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Atle Monrad (</a:t>
            </a:r>
            <a:r>
              <a:rPr lang="en-US" altLang="en-US" dirty="0" err="1">
                <a:latin typeface="Arial" panose="020B0604020202020204" pitchFamily="34" charset="0"/>
              </a:rPr>
              <a:t>InterDigital</a:t>
            </a:r>
            <a:r>
              <a:rPr lang="en-US" altLang="en-US" sz="24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Chair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2EEE7BF-4F4D-18E7-6ABC-4BFE9CFDF293}"/>
              </a:ext>
            </a:extLst>
          </p:cNvPr>
          <p:cNvSpPr txBox="1"/>
          <p:nvPr/>
        </p:nvSpPr>
        <p:spPr>
          <a:xfrm>
            <a:off x="180743" y="286939"/>
            <a:ext cx="9569311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CG Times (WN)"/>
              </a:rPr>
              <a:t>3GPP TSG-SA WG6 Meeting #65</a:t>
            </a:r>
            <a:r>
              <a:rPr lang="en-GB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CG Times (WN)"/>
              </a:rPr>
              <a:t>						</a:t>
            </a:r>
            <a:endParaRPr lang="en-US" sz="1200" dirty="0">
              <a:effectLst/>
              <a:latin typeface="Arial" panose="020B0604020202020204" pitchFamily="34" charset="0"/>
              <a:ea typeface="SimSun" panose="02010600030101010101" pitchFamily="2" charset="-122"/>
              <a:cs typeface="CG Times (WN)"/>
            </a:endParaRPr>
          </a:p>
          <a:p>
            <a:r>
              <a:rPr lang="en-GB" b="1" dirty="0">
                <a:latin typeface="Calibri" panose="020F0502020204030204" pitchFamily="34" charset="0"/>
                <a:ea typeface="Malgun Gothic" panose="020B0503020000020004" pitchFamily="34" charset="-127"/>
              </a:rPr>
              <a:t>Athens, Greece</a:t>
            </a:r>
            <a:r>
              <a:rPr lang="en-GB" sz="1800" b="1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, 17</a:t>
            </a:r>
            <a:r>
              <a:rPr lang="en-GB" sz="1800" b="1" baseline="30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th</a:t>
            </a:r>
            <a:r>
              <a:rPr lang="en-GB" sz="1800" b="1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 – 21</a:t>
            </a:r>
            <a:r>
              <a:rPr lang="en-GB" sz="1800" b="1" baseline="300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st</a:t>
            </a:r>
            <a:r>
              <a:rPr lang="en-GB" sz="1800" b="1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 February </a:t>
            </a:r>
            <a:r>
              <a:rPr lang="en-GB" sz="1800" b="1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2025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US" sz="4400" b="1" dirty="0"/>
              <a:t>Editor’s Notes in frozen specifications</a:t>
            </a:r>
            <a:endParaRPr lang="en-GB" altLang="fr-FR" dirty="0"/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636614"/>
            <a:ext cx="11001749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US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Release 18 versions of specifications under the responsibility of SA6 are declared as complete since over a year, and the Release 19 versions are soon completed as well</a:t>
            </a:r>
          </a:p>
          <a:p>
            <a:pPr marL="354387" indent="-354387">
              <a:defRPr/>
            </a:pPr>
            <a:r>
              <a:rPr lang="en-US" sz="20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</a:t>
            </a:r>
            <a:r>
              <a:rPr lang="en-US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hile reviewing all Release 18 versions and Release 19 versions of our specifications for remaining Editor’s Notes, outstanding </a:t>
            </a:r>
            <a:r>
              <a:rPr lang="en-US" sz="20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issues are found in </a:t>
            </a:r>
            <a:r>
              <a:rPr lang="en-US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many of the technical specifications and external technical reports.</a:t>
            </a:r>
          </a:p>
          <a:p>
            <a:pPr marL="354387" indent="-354387">
              <a:defRPr/>
            </a:pPr>
            <a:r>
              <a:rPr lang="en-US" sz="20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Some of these Editor’s Notes are introduced in a Pre-rel-18 version of the specification.</a:t>
            </a:r>
          </a:p>
          <a:p>
            <a:pPr marL="354387" indent="-354387">
              <a:defRPr/>
            </a:pPr>
            <a:r>
              <a:rPr lang="en-US" altLang="en-US" sz="20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SA6 should make an effort to remove the remaining Editor’s Notes from </a:t>
            </a:r>
            <a:r>
              <a:rPr lang="en-US" sz="20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Release 18 versions and Release 19 versions of our specifications as soon as possible.</a:t>
            </a:r>
            <a:endParaRPr lang="en-US" altLang="en-US" sz="2000" kern="100" dirty="0">
              <a:latin typeface="Aptos" panose="020B0004020202020204" pitchFamily="34" charset="0"/>
              <a:cs typeface="Times New Roman" panose="02020603050405020304" pitchFamily="18" charset="0"/>
            </a:endParaRPr>
          </a:p>
          <a:p>
            <a:pPr marL="354387" indent="-354387">
              <a:defRPr/>
            </a:pPr>
            <a:r>
              <a:rPr lang="en-US" altLang="en-US" sz="2000" kern="100" dirty="0">
                <a:latin typeface="Aptos" panose="020B0004020202020204" pitchFamily="34" charset="0"/>
                <a:cs typeface="Times New Roman" panose="02020603050405020304" pitchFamily="18" charset="0"/>
              </a:rPr>
              <a:t>In particular, rapporteurs of work-items and specifications are invited to provide CRs to convert the Editor’s Notes to normative or informative text.</a:t>
            </a:r>
            <a:endParaRPr lang="en-GB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0EA5D-CEB9-5CD9-ADB9-7D8B1DF92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897" y="138740"/>
            <a:ext cx="10515600" cy="1325563"/>
          </a:xfrm>
        </p:spPr>
        <p:txBody>
          <a:bodyPr/>
          <a:lstStyle/>
          <a:p>
            <a:r>
              <a:rPr lang="en-US" sz="4400" b="1" dirty="0"/>
              <a:t>Overview of specs with Editor’s Notes 1/4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BEB5E6A-FF02-BA7D-55AA-E0829371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1166500"/>
              </p:ext>
            </p:extLst>
          </p:nvPr>
        </p:nvGraphicFramePr>
        <p:xfrm>
          <a:off x="887390" y="1638812"/>
          <a:ext cx="10515599" cy="44382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5875">
                  <a:extLst>
                    <a:ext uri="{9D8B030D-6E8A-4147-A177-3AD203B41FA5}">
                      <a16:colId xmlns:a16="http://schemas.microsoft.com/office/drawing/2014/main" val="4090228520"/>
                    </a:ext>
                  </a:extLst>
                </a:gridCol>
                <a:gridCol w="6685935">
                  <a:extLst>
                    <a:ext uri="{9D8B030D-6E8A-4147-A177-3AD203B41FA5}">
                      <a16:colId xmlns:a16="http://schemas.microsoft.com/office/drawing/2014/main" val="3134081781"/>
                    </a:ext>
                  </a:extLst>
                </a:gridCol>
                <a:gridCol w="1317523">
                  <a:extLst>
                    <a:ext uri="{9D8B030D-6E8A-4147-A177-3AD203B41FA5}">
                      <a16:colId xmlns:a16="http://schemas.microsoft.com/office/drawing/2014/main" val="3325976415"/>
                    </a:ext>
                  </a:extLst>
                </a:gridCol>
                <a:gridCol w="1246266">
                  <a:extLst>
                    <a:ext uri="{9D8B030D-6E8A-4147-A177-3AD203B41FA5}">
                      <a16:colId xmlns:a16="http://schemas.microsoft.com/office/drawing/2014/main" val="3398849745"/>
                    </a:ext>
                  </a:extLst>
                </a:gridCol>
              </a:tblGrid>
              <a:tr h="6442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Spec number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>
                          <a:effectLst/>
                        </a:rPr>
                        <a:t>Spec title</a:t>
                      </a:r>
                      <a:endParaRPr lang="en-US" sz="1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Number of Editor’s Notes in Rel-18 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00" dirty="0">
                          <a:effectLst/>
                        </a:rPr>
                        <a:t>Number of Editor’s Notes in Rel-19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extLst>
                  <a:ext uri="{0D108BD9-81ED-4DB2-BD59-A6C34878D82A}">
                    <a16:rowId xmlns:a16="http://schemas.microsoft.com/office/drawing/2014/main" val="969375122"/>
                  </a:ext>
                </a:extLst>
              </a:tr>
              <a:tr h="6442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23.180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Mission critical services support in the Isolated Operation for Public Safety (IOPS) mode of operation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9708234"/>
                  </a:ext>
                </a:extLst>
              </a:tr>
              <a:tr h="32469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23.222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Common API Framework for 3GPP Northbound APIs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8803369"/>
                  </a:ext>
                </a:extLst>
              </a:tr>
              <a:tr h="6442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23.255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Application layer support for Uncrewed Aerial System (UAS); Functional architecture and information flows;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4750804"/>
                  </a:ext>
                </a:extLst>
              </a:tr>
              <a:tr h="3756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23.280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Common functional architecture to support mission critical services; Stage 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5952" marR="5952" marT="5952" marB="5952" anchor="ctr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31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5530696"/>
                  </a:ext>
                </a:extLst>
              </a:tr>
              <a:tr h="6442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23.281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Functional architecture and information flows to support Mission Critical Video (</a:t>
                      </a:r>
                      <a:r>
                        <a:rPr lang="en-US" sz="1600" kern="100" dirty="0" err="1">
                          <a:effectLst/>
                          <a:latin typeface="+mn-lt"/>
                        </a:rPr>
                        <a:t>MCVideo</a:t>
                      </a:r>
                      <a:r>
                        <a:rPr lang="en-US" sz="1600" kern="100" dirty="0">
                          <a:effectLst/>
                          <a:latin typeface="+mn-lt"/>
                        </a:rPr>
                        <a:t>); Stage 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3017829"/>
                  </a:ext>
                </a:extLst>
              </a:tr>
              <a:tr h="6442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23.282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Functional architecture and information flows to support Mission Critical Data (</a:t>
                      </a:r>
                      <a:r>
                        <a:rPr lang="en-US" sz="1600" kern="100" dirty="0" err="1">
                          <a:effectLst/>
                          <a:latin typeface="+mn-lt"/>
                        </a:rPr>
                        <a:t>MCData</a:t>
                      </a:r>
                      <a:r>
                        <a:rPr lang="en-US" sz="1600" kern="100" dirty="0">
                          <a:effectLst/>
                          <a:latin typeface="+mn-lt"/>
                        </a:rPr>
                        <a:t>); Stage 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2246965"/>
                  </a:ext>
                </a:extLst>
              </a:tr>
              <a:tr h="3756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23.283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Mission Critical Communication Interworking with Land Mobile Radio Systems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10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97423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477307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0EA5D-CEB9-5CD9-ADB9-7D8B1DF92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520" y="138740"/>
            <a:ext cx="10515600" cy="1325563"/>
          </a:xfrm>
        </p:spPr>
        <p:txBody>
          <a:bodyPr/>
          <a:lstStyle/>
          <a:p>
            <a:r>
              <a:rPr lang="en-US" sz="4400" b="1" dirty="0"/>
              <a:t>Overview of specs with Editor’s Notes 2/4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BEB5E6A-FF02-BA7D-55AA-E0829371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3956199"/>
              </p:ext>
            </p:extLst>
          </p:nvPr>
        </p:nvGraphicFramePr>
        <p:xfrm>
          <a:off x="897225" y="1641992"/>
          <a:ext cx="10331214" cy="463397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4398">
                  <a:extLst>
                    <a:ext uri="{9D8B030D-6E8A-4147-A177-3AD203B41FA5}">
                      <a16:colId xmlns:a16="http://schemas.microsoft.com/office/drawing/2014/main" val="4090228520"/>
                    </a:ext>
                  </a:extLst>
                </a:gridCol>
                <a:gridCol w="6362442">
                  <a:extLst>
                    <a:ext uri="{9D8B030D-6E8A-4147-A177-3AD203B41FA5}">
                      <a16:colId xmlns:a16="http://schemas.microsoft.com/office/drawing/2014/main" val="3134081781"/>
                    </a:ext>
                  </a:extLst>
                </a:gridCol>
                <a:gridCol w="1337187">
                  <a:extLst>
                    <a:ext uri="{9D8B030D-6E8A-4147-A177-3AD203B41FA5}">
                      <a16:colId xmlns:a16="http://schemas.microsoft.com/office/drawing/2014/main" val="3325976415"/>
                    </a:ext>
                  </a:extLst>
                </a:gridCol>
                <a:gridCol w="1337187">
                  <a:extLst>
                    <a:ext uri="{9D8B030D-6E8A-4147-A177-3AD203B41FA5}">
                      <a16:colId xmlns:a16="http://schemas.microsoft.com/office/drawing/2014/main" val="195670357"/>
                    </a:ext>
                  </a:extLst>
                </a:gridCol>
              </a:tblGrid>
              <a:tr h="7414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Spec number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Spec title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Number of Editor’s Notes in Rel-18 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Number of Editor’s Notes in Rel-19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extLst>
                  <a:ext uri="{0D108BD9-81ED-4DB2-BD59-A6C34878D82A}">
                    <a16:rowId xmlns:a16="http://schemas.microsoft.com/office/drawing/2014/main" val="969375122"/>
                  </a:ext>
                </a:extLst>
              </a:tr>
              <a:tr h="7394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23.286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Application layer support for Vehicle-to-Everything (V2X) services; Functional architecture and information flows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 version not produced</a:t>
                      </a:r>
                    </a:p>
                  </a:txBody>
                  <a:tcPr marL="5952" marR="5952" marT="5952" marB="5952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1606972"/>
                  </a:ext>
                </a:extLst>
              </a:tr>
              <a:tr h="2894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23.289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Mission Critical services over 5G System; Stage 2</a:t>
                      </a:r>
                      <a:endParaRPr lang="en-US" sz="16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b="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600" b="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1787263"/>
                  </a:ext>
                </a:extLst>
              </a:tr>
              <a:tr h="5744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23.379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Functional architecture and information flows to support Mission Critical Push To Talk (MCPTT); Stage 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11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4136004"/>
                  </a:ext>
                </a:extLst>
              </a:tr>
              <a:tr h="4930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23.392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aspects for MMTel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 Rel-18 </a:t>
                      </a:r>
                      <a:r>
                        <a:rPr lang="nb-NO" sz="1600" kern="1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version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6397030"/>
                  </a:ext>
                </a:extLst>
              </a:tr>
              <a:tr h="5744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23.433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Service Enabler Architecture Layer for Verticals (SEAL); Data Delivery enabler for vertical applications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794256"/>
                  </a:ext>
                </a:extLst>
              </a:tr>
              <a:tr h="5744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23.434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Service Enabler Architecture Layer for Verticals (SEAL); Functional architecture and information flows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1691117"/>
                  </a:ext>
                </a:extLst>
              </a:tr>
              <a:tr h="5744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23.435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Procedures for Network Slice Capability Exposure for Application Layer Enablement Service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52871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835597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0EA5D-CEB9-5CD9-ADB9-7D8B1DF92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859" y="138740"/>
            <a:ext cx="10515600" cy="1325563"/>
          </a:xfrm>
        </p:spPr>
        <p:txBody>
          <a:bodyPr/>
          <a:lstStyle/>
          <a:p>
            <a:r>
              <a:rPr lang="en-US" sz="4400" b="1" dirty="0"/>
              <a:t>Overview of specs with Editor’s Notes 3/4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BEB5E6A-FF02-BA7D-55AA-E0829371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637009"/>
              </p:ext>
            </p:extLst>
          </p:nvPr>
        </p:nvGraphicFramePr>
        <p:xfrm>
          <a:off x="843084" y="1682543"/>
          <a:ext cx="10611497" cy="39984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21690">
                  <a:extLst>
                    <a:ext uri="{9D8B030D-6E8A-4147-A177-3AD203B41FA5}">
                      <a16:colId xmlns:a16="http://schemas.microsoft.com/office/drawing/2014/main" val="4090228520"/>
                    </a:ext>
                  </a:extLst>
                </a:gridCol>
                <a:gridCol w="6882581">
                  <a:extLst>
                    <a:ext uri="{9D8B030D-6E8A-4147-A177-3AD203B41FA5}">
                      <a16:colId xmlns:a16="http://schemas.microsoft.com/office/drawing/2014/main" val="3134081781"/>
                    </a:ext>
                  </a:extLst>
                </a:gridCol>
                <a:gridCol w="1317522">
                  <a:extLst>
                    <a:ext uri="{9D8B030D-6E8A-4147-A177-3AD203B41FA5}">
                      <a16:colId xmlns:a16="http://schemas.microsoft.com/office/drawing/2014/main" val="3325976415"/>
                    </a:ext>
                  </a:extLst>
                </a:gridCol>
                <a:gridCol w="1189704">
                  <a:extLst>
                    <a:ext uri="{9D8B030D-6E8A-4147-A177-3AD203B41FA5}">
                      <a16:colId xmlns:a16="http://schemas.microsoft.com/office/drawing/2014/main" val="3401866"/>
                    </a:ext>
                  </a:extLst>
                </a:gridCol>
              </a:tblGrid>
              <a:tr h="9227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Spec number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>
                          <a:effectLst/>
                        </a:rPr>
                        <a:t>Spec title</a:t>
                      </a:r>
                      <a:endParaRPr lang="en-US" sz="1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Number of Editor’s Notes in Rel-18 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Number of Editor’s Notes in Rel-19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extLst>
                  <a:ext uri="{0D108BD9-81ED-4DB2-BD59-A6C34878D82A}">
                    <a16:rowId xmlns:a16="http://schemas.microsoft.com/office/drawing/2014/main" val="969375122"/>
                  </a:ext>
                </a:extLst>
              </a:tr>
              <a:tr h="1537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23.436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Functional architecture and information flows for Application Data Analytics Enablement Service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1127963"/>
                  </a:ext>
                </a:extLst>
              </a:tr>
              <a:tr h="37042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  <a:latin typeface="+mn-lt"/>
                        </a:rPr>
                        <a:t>23.437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Service Enabler Architecture Layer for Verticals (SEAL); Spatial map and Spatial anchors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 Rel-18 </a:t>
                      </a:r>
                      <a:r>
                        <a:rPr lang="nb-NO" sz="1600" kern="1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version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8736275"/>
                  </a:ext>
                </a:extLst>
              </a:tr>
              <a:tr h="2166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</a:rPr>
                        <a:t>23.438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Service Enabler Architecture Layer for Verticals (SEAL); Digital assets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 Rel-18 </a:t>
                      </a:r>
                      <a:r>
                        <a:rPr lang="nb-NO" sz="1600" kern="1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version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8996213"/>
                  </a:ext>
                </a:extLst>
              </a:tr>
              <a:tr h="1537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</a:rPr>
                        <a:t>23.479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Technical Specification Group Services and System Aspects; UE MBMS APIs for Mission Critical Services;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 version not produced</a:t>
                      </a:r>
                    </a:p>
                  </a:txBody>
                  <a:tcPr marL="5952" marR="5952" marT="5952" marB="5952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9859907"/>
                  </a:ext>
                </a:extLst>
              </a:tr>
              <a:tr h="1537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Aptos" panose="020B0004020202020204" pitchFamily="34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TS 23.482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Functional architecture and information flows for AIML Enablement Service</a:t>
                      </a:r>
                      <a:endParaRPr lang="en-US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 Rel-18 </a:t>
                      </a:r>
                      <a:r>
                        <a:rPr lang="nb-NO" sz="1600" kern="1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version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4851566"/>
                  </a:ext>
                </a:extLst>
              </a:tr>
              <a:tr h="4650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</a:rPr>
                        <a:t>23.542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Application layer support for Personal IoT Network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600" kern="100" dirty="0">
                        <a:solidFill>
                          <a:schemeClr val="tx1"/>
                        </a:solidFill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3659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564919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2DEA06-5F63-8C35-0BCF-2660EF2B88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A4FDE-0ABA-2A2B-9D4C-9BF47F9C12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859" y="138740"/>
            <a:ext cx="10515600" cy="1325563"/>
          </a:xfrm>
        </p:spPr>
        <p:txBody>
          <a:bodyPr/>
          <a:lstStyle/>
          <a:p>
            <a:r>
              <a:rPr lang="en-US" sz="4400" b="1" dirty="0"/>
              <a:t>Overview of specs with Editor’s Notes 4/4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4C00221-33EC-24C3-1249-3EB95718F1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2501770"/>
              </p:ext>
            </p:extLst>
          </p:nvPr>
        </p:nvGraphicFramePr>
        <p:xfrm>
          <a:off x="843084" y="1682543"/>
          <a:ext cx="10611497" cy="28971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21690">
                  <a:extLst>
                    <a:ext uri="{9D8B030D-6E8A-4147-A177-3AD203B41FA5}">
                      <a16:colId xmlns:a16="http://schemas.microsoft.com/office/drawing/2014/main" val="4090228520"/>
                    </a:ext>
                  </a:extLst>
                </a:gridCol>
                <a:gridCol w="6882581">
                  <a:extLst>
                    <a:ext uri="{9D8B030D-6E8A-4147-A177-3AD203B41FA5}">
                      <a16:colId xmlns:a16="http://schemas.microsoft.com/office/drawing/2014/main" val="3134081781"/>
                    </a:ext>
                  </a:extLst>
                </a:gridCol>
                <a:gridCol w="1317522">
                  <a:extLst>
                    <a:ext uri="{9D8B030D-6E8A-4147-A177-3AD203B41FA5}">
                      <a16:colId xmlns:a16="http://schemas.microsoft.com/office/drawing/2014/main" val="3325976415"/>
                    </a:ext>
                  </a:extLst>
                </a:gridCol>
                <a:gridCol w="1189704">
                  <a:extLst>
                    <a:ext uri="{9D8B030D-6E8A-4147-A177-3AD203B41FA5}">
                      <a16:colId xmlns:a16="http://schemas.microsoft.com/office/drawing/2014/main" val="3401866"/>
                    </a:ext>
                  </a:extLst>
                </a:gridCol>
              </a:tblGrid>
              <a:tr h="92279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Spec number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>
                          <a:effectLst/>
                        </a:rPr>
                        <a:t>Spec title</a:t>
                      </a:r>
                      <a:endParaRPr lang="en-US" sz="16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Number of Editor’s Notes in Rel-18 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Number of Editor’s Notes in Rel-19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extLst>
                  <a:ext uri="{0D108BD9-81ED-4DB2-BD59-A6C34878D82A}">
                    <a16:rowId xmlns:a16="http://schemas.microsoft.com/office/drawing/2014/main" val="969375122"/>
                  </a:ext>
                </a:extLst>
              </a:tr>
              <a:tr h="4650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</a:rPr>
                        <a:t>23.554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Application architecture for MSGin5G Service; Stage 2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20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5952" marR="5952" marT="5952" marB="5952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997859"/>
                  </a:ext>
                </a:extLst>
              </a:tr>
              <a:tr h="4650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TS </a:t>
                      </a:r>
                      <a:r>
                        <a:rPr lang="en-US" sz="1600" u="none" strike="noStrike" kern="100" dirty="0">
                          <a:effectLst/>
                        </a:rPr>
                        <a:t>23.558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Architecture for enabling Edge Applications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5952" marR="5952" marT="5952" marB="5952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8252012"/>
                  </a:ext>
                </a:extLst>
              </a:tr>
              <a:tr h="26900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TR </a:t>
                      </a:r>
                      <a:r>
                        <a:rPr lang="en-US" sz="1600" u="none" strike="noStrike" kern="100" dirty="0">
                          <a:effectLst/>
                        </a:rPr>
                        <a:t>23.946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Guidelines for CAPIF Usage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nb-NO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 version not produced</a:t>
                      </a:r>
                    </a:p>
                  </a:txBody>
                  <a:tcPr marL="5952" marR="5952" marT="5952" marB="5952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0539374"/>
                  </a:ext>
                </a:extLst>
              </a:tr>
              <a:tr h="26900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TR </a:t>
                      </a:r>
                      <a:r>
                        <a:rPr lang="en-US" sz="1600" u="none" strike="noStrike" kern="100" dirty="0">
                          <a:effectLst/>
                        </a:rPr>
                        <a:t>23.958</a:t>
                      </a:r>
                      <a:endParaRPr lang="en-US" sz="16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Edge Application Standards in 3GPP and alignment with External Organizations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  <a:latin typeface="+mn-lt"/>
                        </a:rPr>
                        <a:t>1</a:t>
                      </a:r>
                      <a:endParaRPr lang="en-US" sz="16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952" marR="5952" marT="5952" marB="5952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00" dirty="0">
                          <a:effectLst/>
                          <a:latin typeface="+mn-lt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Rel-19 version not produced</a:t>
                      </a:r>
                    </a:p>
                  </a:txBody>
                  <a:tcPr marL="5952" marR="5952" marT="5952" marB="5952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88466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5438601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30358</TotalTime>
  <Words>657</Words>
  <Application>Microsoft Office PowerPoint</Application>
  <PresentationFormat>Widescreen</PresentationFormat>
  <Paragraphs>129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Aptos</vt:lpstr>
      <vt:lpstr>Arial</vt:lpstr>
      <vt:lpstr>Calibri</vt:lpstr>
      <vt:lpstr>Calibri Light</vt:lpstr>
      <vt:lpstr>Times New Roman</vt:lpstr>
      <vt:lpstr>Office Theme</vt:lpstr>
      <vt:lpstr>   Status of Editor’s Notes in SA6 specifications</vt:lpstr>
      <vt:lpstr>Editor’s Notes in frozen specifications</vt:lpstr>
      <vt:lpstr>Overview of specs with Editor’s Notes 1/4</vt:lpstr>
      <vt:lpstr>Overview of specs with Editor’s Notes 2/4</vt:lpstr>
      <vt:lpstr>Overview of specs with Editor’s Notes 3/4</vt:lpstr>
      <vt:lpstr>Overview of specs with Editor’s Notes 4/4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</cp:lastModifiedBy>
  <cp:revision>2309</cp:revision>
  <dcterms:created xsi:type="dcterms:W3CDTF">2010-02-05T13:52:04Z</dcterms:created>
  <dcterms:modified xsi:type="dcterms:W3CDTF">2025-01-24T10:39:03Z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</Properties>
</file>