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3" r:id="rId6"/>
    <p:sldId id="367" r:id="rId7"/>
    <p:sldId id="368" r:id="rId8"/>
    <p:sldId id="369" r:id="rId9"/>
    <p:sldId id="370" r:id="rId10"/>
    <p:sldId id="371" r:id="rId11"/>
    <p:sldId id="372" r:id="rId12"/>
    <p:sldId id="365"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78" autoAdjust="0"/>
    <p:restoredTop sz="94614" autoAdjust="0"/>
  </p:normalViewPr>
  <p:slideViewPr>
    <p:cSldViewPr snapToGrid="0">
      <p:cViewPr varScale="1">
        <p:scale>
          <a:sx n="112" d="100"/>
          <a:sy n="112" d="100"/>
        </p:scale>
        <p:origin x="920" y="2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#64</a:t>
            </a:r>
          </a:p>
          <a:p>
            <a:pPr eaLnBrk="1" hangingPunct="1">
              <a:defRPr/>
            </a:pPr>
            <a:r>
              <a:rPr lang="en-GB" altLang="en-US" sz="1200" b="1" dirty="0">
                <a:latin typeface="Arial "/>
              </a:rPr>
              <a:t>Orlando, USA, 18</a:t>
            </a:r>
            <a:r>
              <a:rPr lang="en-GB" altLang="en-US" sz="1200" b="1" baseline="30000" dirty="0">
                <a:latin typeface="Arial "/>
              </a:rPr>
              <a:t>th</a:t>
            </a:r>
            <a:r>
              <a:rPr lang="en-GB" altLang="en-US" sz="1200" b="1" dirty="0">
                <a:latin typeface="Arial "/>
              </a:rPr>
              <a:t> – 22</a:t>
            </a:r>
            <a:r>
              <a:rPr lang="en-GB" altLang="en-US" sz="1200" b="1" baseline="30000" dirty="0">
                <a:latin typeface="Arial "/>
              </a:rPr>
              <a:t>nd</a:t>
            </a:r>
            <a:r>
              <a:rPr lang="en-GB" altLang="en-US" sz="1200" b="1" dirty="0">
                <a:latin typeface="Arial "/>
              </a:rPr>
              <a:t> November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S6-245064</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427870" cy="2852737"/>
          </a:xfrm>
        </p:spPr>
        <p:txBody>
          <a:bodyPr/>
          <a:lstStyle/>
          <a:p>
            <a:pPr eaLnBrk="1" hangingPunct="1"/>
            <a:r>
              <a:rPr lang="en-GB" altLang="en-US" dirty="0"/>
              <a:t>CAPIF application backend</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Walter Featherstone</a:t>
            </a:r>
          </a:p>
          <a:p>
            <a:pPr marL="0" indent="0" eaLnBrk="1" hangingPunct="1">
              <a:buFontTx/>
              <a:buNone/>
            </a:pPr>
            <a:r>
              <a:rPr lang="en-GB" altLang="en-US" dirty="0"/>
              <a:t>Apple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Highlight the SA3 feedback on solution 1 of TR 23.700-22</a:t>
            </a:r>
          </a:p>
          <a:p>
            <a:r>
              <a:rPr lang="en-US" altLang="en-US" dirty="0"/>
              <a:t>Provide motivation for consideration of a backend architecture</a:t>
            </a:r>
          </a:p>
          <a:p>
            <a:r>
              <a:rPr lang="en-US" altLang="en-US" dirty="0"/>
              <a:t>Highlight the need to expose a user identifier for resource owner authorization </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E8BCA-7F35-E814-BC87-2F5AA0DC79B9}"/>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630DD245-72F1-B254-181D-2CBD10CDCD27}"/>
              </a:ext>
            </a:extLst>
          </p:cNvPr>
          <p:cNvSpPr>
            <a:spLocks noGrp="1"/>
          </p:cNvSpPr>
          <p:nvPr>
            <p:ph type="title"/>
          </p:nvPr>
        </p:nvSpPr>
        <p:spPr/>
        <p:txBody>
          <a:bodyPr/>
          <a:lstStyle/>
          <a:p>
            <a:r>
              <a:rPr lang="en-GB" altLang="en-US" dirty="0"/>
              <a:t>SA3 feedback</a:t>
            </a:r>
          </a:p>
        </p:txBody>
      </p:sp>
      <p:sp>
        <p:nvSpPr>
          <p:cNvPr id="7171" name="Content Placeholder 2">
            <a:extLst>
              <a:ext uri="{FF2B5EF4-FFF2-40B4-BE49-F238E27FC236}">
                <a16:creationId xmlns:a16="http://schemas.microsoft.com/office/drawing/2014/main" id="{DEE6BD39-4CA8-AB26-D0DA-5B910C96076E}"/>
              </a:ext>
            </a:extLst>
          </p:cNvPr>
          <p:cNvSpPr>
            <a:spLocks noGrp="1"/>
          </p:cNvSpPr>
          <p:nvPr>
            <p:ph idx="1"/>
          </p:nvPr>
        </p:nvSpPr>
        <p:spPr>
          <a:xfrm>
            <a:off x="838200" y="1825625"/>
            <a:ext cx="10515600" cy="4196352"/>
          </a:xfrm>
        </p:spPr>
        <p:txBody>
          <a:bodyPr/>
          <a:lstStyle/>
          <a:p>
            <a:pPr>
              <a:spcAft>
                <a:spcPts val="900"/>
              </a:spcAft>
            </a:pPr>
            <a:r>
              <a:rPr lang="en-GB" altLang="en-US" dirty="0"/>
              <a:t>S3-244340: Reply LS on CAPIF phase 3 security considerations </a:t>
            </a:r>
          </a:p>
          <a:p>
            <a:pPr marL="457200" lvl="1" indent="0">
              <a:spcAft>
                <a:spcPts val="900"/>
              </a:spcAft>
              <a:buNone/>
            </a:pPr>
            <a:r>
              <a:rPr lang="en-GB" altLang="en-US" sz="2000" dirty="0">
                <a:latin typeface="Times New Roman" panose="02020603050405020304" pitchFamily="18" charset="0"/>
                <a:cs typeface="Times New Roman" panose="02020603050405020304" pitchFamily="18" charset="0"/>
              </a:rPr>
              <a:t>SA6 Q6: Solution #1: Whether SA3 would consider supporting the BFF patten in Rel-19?</a:t>
            </a:r>
          </a:p>
          <a:p>
            <a:pPr marL="457200" lvl="1" indent="0">
              <a:spcAft>
                <a:spcPts val="900"/>
              </a:spcAft>
              <a:buNone/>
            </a:pPr>
            <a:r>
              <a:rPr lang="en-GB" altLang="en-US" sz="2000" dirty="0">
                <a:latin typeface="Times New Roman" panose="02020603050405020304" pitchFamily="18" charset="0"/>
                <a:cs typeface="Times New Roman" panose="02020603050405020304" pitchFamily="18" charset="0"/>
              </a:rPr>
              <a:t>SA3 response: BFF patten issue is not captured in the scope of TR 33.700-22 v.0.1.0. If SA3 decides to study it in the scope of TR 33.700-22, SA3 will inform SA6.</a:t>
            </a:r>
            <a:endParaRPr lang="en-GB" altLang="en-US" sz="2800" dirty="0">
              <a:latin typeface="Times New Roman" panose="02020603050405020304" pitchFamily="18" charset="0"/>
              <a:cs typeface="Times New Roman" panose="02020603050405020304" pitchFamily="18" charset="0"/>
            </a:endParaRPr>
          </a:p>
          <a:p>
            <a:pPr hangingPunct="0">
              <a:spcAft>
                <a:spcPts val="900"/>
              </a:spcAft>
            </a:pPr>
            <a:r>
              <a:rPr lang="en-GB" altLang="en-US" dirty="0"/>
              <a:t>SP-240654: Study on security aspects of CAPIF Phase 3 </a:t>
            </a:r>
            <a:endParaRPr lang="en-GB" i="0" dirty="0">
              <a:solidFill>
                <a:srgbClr val="000000"/>
              </a:solidFill>
              <a:effectLst/>
              <a:latin typeface="Times New Roman" panose="02020603050405020304" pitchFamily="18" charset="0"/>
              <a:ea typeface="Times New Roman" panose="02020603050405020304" pitchFamily="18" charset="0"/>
            </a:endParaRPr>
          </a:p>
          <a:p>
            <a:pPr marL="457200" lvl="1" indent="0">
              <a:spcAft>
                <a:spcPts val="900"/>
              </a:spcAft>
              <a:buNone/>
            </a:pPr>
            <a:r>
              <a:rPr lang="en-GB" sz="2000" i="0" dirty="0">
                <a:solidFill>
                  <a:srgbClr val="000000"/>
                </a:solidFill>
                <a:effectLst/>
                <a:latin typeface="Times New Roman" panose="02020603050405020304" pitchFamily="18" charset="0"/>
                <a:ea typeface="Times New Roman" panose="02020603050405020304" pitchFamily="18" charset="0"/>
              </a:rPr>
              <a:t>The objective is to study security enhancement of CAPIF for 3GPP northbound APIs. </a:t>
            </a:r>
            <a:endParaRPr lang="en-GB" sz="2000" i="1" dirty="0">
              <a:solidFill>
                <a:srgbClr val="000000"/>
              </a:solidFill>
              <a:effectLst/>
              <a:latin typeface="Times New Roman" panose="02020603050405020304" pitchFamily="18" charset="0"/>
              <a:ea typeface="Times New Roman" panose="02020603050405020304" pitchFamily="18" charset="0"/>
            </a:endParaRPr>
          </a:p>
          <a:p>
            <a:pPr marL="637540" lvl="1" indent="0">
              <a:spcAft>
                <a:spcPts val="900"/>
              </a:spcAft>
              <a:buNone/>
            </a:pPr>
            <a:r>
              <a:rPr lang="en-GB" sz="2000" dirty="0">
                <a:solidFill>
                  <a:srgbClr val="000000"/>
                </a:solidFill>
                <a:effectLst/>
                <a:latin typeface="Times New Roman" panose="02020603050405020304" pitchFamily="18" charset="0"/>
                <a:ea typeface="Times New Roman" panose="02020603050405020304" pitchFamily="18" charset="0"/>
              </a:rPr>
              <a:t>WT: </a:t>
            </a:r>
            <a:r>
              <a:rPr lang="en-GB" sz="2000" dirty="0">
                <a:effectLst/>
                <a:latin typeface="Times New Roman" panose="02020603050405020304" pitchFamily="18" charset="0"/>
                <a:ea typeface="Times New Roman" panose="02020603050405020304" pitchFamily="18" charset="0"/>
              </a:rPr>
              <a:t>To investigate the security impacts and study potential solutions for the </a:t>
            </a:r>
            <a:r>
              <a:rPr lang="en-GB" sz="2000" dirty="0">
                <a:solidFill>
                  <a:srgbClr val="000000"/>
                </a:solidFill>
                <a:effectLst/>
                <a:latin typeface="Times New Roman" panose="02020603050405020304" pitchFamily="18" charset="0"/>
                <a:ea typeface="Times New Roman" panose="02020603050405020304" pitchFamily="18" charset="0"/>
              </a:rPr>
              <a:t>Rel-19 CAPIF enhancement studied in SA6 (</a:t>
            </a:r>
            <a:r>
              <a:rPr lang="en-GB" sz="2000" dirty="0">
                <a:effectLst/>
                <a:latin typeface="Times New Roman" panose="02020603050405020304" pitchFamily="18" charset="0"/>
                <a:ea typeface="Times New Roman" panose="02020603050405020304" pitchFamily="18" charset="0"/>
                <a:cs typeface="Arial" panose="020B0604020202020204" pitchFamily="34" charset="0"/>
              </a:rPr>
              <a:t>Study on CAPIF Phase 3</a:t>
            </a:r>
            <a:r>
              <a:rPr lang="en-GB" sz="2000" dirty="0">
                <a:solidFill>
                  <a:srgbClr val="000000"/>
                </a:solidFill>
                <a:effectLst/>
                <a:latin typeface="Times New Roman" panose="02020603050405020304" pitchFamily="18" charset="0"/>
                <a:ea typeface="Times New Roman" panose="02020603050405020304" pitchFamily="18" charset="0"/>
              </a:rPr>
              <a:t>).</a:t>
            </a:r>
            <a:r>
              <a:rPr lang="en-GB" sz="2000" dirty="0">
                <a:effectLst/>
                <a:latin typeface="Times New Roman" panose="02020603050405020304" pitchFamily="18" charset="0"/>
                <a:ea typeface="Times New Roman" panose="02020603050405020304" pitchFamily="18" charset="0"/>
              </a:rPr>
              <a:t> </a:t>
            </a:r>
          </a:p>
          <a:p>
            <a:pPr marL="637540" lvl="1" indent="0">
              <a:spcAft>
                <a:spcPts val="900"/>
              </a:spcAft>
              <a:buNone/>
            </a:pPr>
            <a:r>
              <a:rPr lang="en-GB" sz="2000" dirty="0">
                <a:effectLst/>
                <a:latin typeface="Times New Roman" panose="02020603050405020304" pitchFamily="18" charset="0"/>
                <a:ea typeface="Times New Roman" panose="02020603050405020304" pitchFamily="18" charset="0"/>
              </a:rPr>
              <a:t>NOTE: 	SA3 study depends on SA6 study progress.</a:t>
            </a:r>
          </a:p>
        </p:txBody>
      </p:sp>
    </p:spTree>
    <p:extLst>
      <p:ext uri="{BB962C8B-B14F-4D97-AF65-F5344CB8AC3E}">
        <p14:creationId xmlns:p14="http://schemas.microsoft.com/office/powerpoint/2010/main" val="74676700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CBDA0-8F9E-4FA1-FBA3-16C13F14C037}"/>
              </a:ext>
            </a:extLst>
          </p:cNvPr>
          <p:cNvSpPr>
            <a:spLocks noGrp="1"/>
          </p:cNvSpPr>
          <p:nvPr>
            <p:ph type="title"/>
          </p:nvPr>
        </p:nvSpPr>
        <p:spPr/>
        <p:txBody>
          <a:bodyPr/>
          <a:lstStyle/>
          <a:p>
            <a:r>
              <a:rPr lang="en-US" dirty="0"/>
              <a:t>TS 33.122</a:t>
            </a:r>
          </a:p>
        </p:txBody>
      </p:sp>
      <p:sp>
        <p:nvSpPr>
          <p:cNvPr id="3" name="Content Placeholder 2">
            <a:extLst>
              <a:ext uri="{FF2B5EF4-FFF2-40B4-BE49-F238E27FC236}">
                <a16:creationId xmlns:a16="http://schemas.microsoft.com/office/drawing/2014/main" id="{EDA69DC5-8F04-D401-E067-D843940CB6AF}"/>
              </a:ext>
            </a:extLst>
          </p:cNvPr>
          <p:cNvSpPr>
            <a:spLocks noGrp="1"/>
          </p:cNvSpPr>
          <p:nvPr>
            <p:ph idx="1"/>
          </p:nvPr>
        </p:nvSpPr>
        <p:spPr>
          <a:xfrm>
            <a:off x="838200" y="1825625"/>
            <a:ext cx="10515600" cy="3765278"/>
          </a:xfrm>
        </p:spPr>
        <p:txBody>
          <a:bodyPr/>
          <a:lstStyle/>
          <a:p>
            <a:pPr marL="0" indent="0" hangingPunct="0">
              <a:spcBef>
                <a:spcPts val="600"/>
              </a:spcBef>
              <a:spcAft>
                <a:spcPts val="900"/>
              </a:spcAft>
              <a:buNone/>
            </a:pPr>
            <a:r>
              <a:rPr lang="en-GB" sz="2000" b="1" dirty="0">
                <a:effectLst/>
                <a:latin typeface="Arial" panose="020B0604020202020204" pitchFamily="34" charset="0"/>
                <a:cs typeface="Times New Roman" panose="02020603050405020304" pitchFamily="18" charset="0"/>
              </a:rPr>
              <a:t>6.5.3.3	Authorization using authorization code (optional PKCE) flow </a:t>
            </a:r>
          </a:p>
          <a:p>
            <a:pPr marL="0" indent="0" hangingPunct="0">
              <a:spcAft>
                <a:spcPts val="900"/>
              </a:spcAft>
              <a:buNone/>
            </a:pPr>
            <a:r>
              <a:rPr lang="en-US" sz="1400" dirty="0">
                <a:effectLst/>
                <a:latin typeface="Times New Roman" panose="02020603050405020304" pitchFamily="18" charset="0"/>
                <a:ea typeface="Times New Roman" panose="02020603050405020304" pitchFamily="18" charset="0"/>
              </a:rPr>
              <a:t>If authorization code flow, optionally with PKCE, </a:t>
            </a:r>
            <a:r>
              <a:rPr lang="en-GB" sz="1400" dirty="0">
                <a:effectLst/>
                <a:latin typeface="Times New Roman" panose="02020603050405020304" pitchFamily="18" charset="0"/>
                <a:ea typeface="Times New Roman" panose="02020603050405020304" pitchFamily="18" charset="0"/>
              </a:rPr>
              <a:t>is used </a:t>
            </a:r>
            <a:r>
              <a:rPr lang="en-US" sz="1400" dirty="0">
                <a:effectLst/>
                <a:latin typeface="Times New Roman" panose="02020603050405020304" pitchFamily="18" charset="0"/>
                <a:ea typeface="Times New Roman" panose="02020603050405020304" pitchFamily="18" charset="0"/>
              </a:rPr>
              <a:t>by the AEF</a:t>
            </a:r>
            <a:r>
              <a:rPr lang="en-GB" sz="1400" dirty="0">
                <a:effectLst/>
                <a:latin typeface="Times New Roman" panose="02020603050405020304" pitchFamily="18" charset="0"/>
                <a:ea typeface="Times New Roman" panose="02020603050405020304" pitchFamily="18" charset="0"/>
              </a:rPr>
              <a:t> f</a:t>
            </a:r>
            <a:r>
              <a:rPr lang="en-US" sz="1400" dirty="0">
                <a:effectLst/>
                <a:latin typeface="Times New Roman" panose="02020603050405020304" pitchFamily="18" charset="0"/>
                <a:ea typeface="Times New Roman" panose="02020603050405020304" pitchFamily="18" charset="0"/>
              </a:rPr>
              <a:t>or authorization of the API invoker, the procedures in RFC 6749 [4] and optionally RFC </a:t>
            </a:r>
            <a:r>
              <a:rPr lang="en-GB" sz="1400" dirty="0">
                <a:effectLst/>
                <a:latin typeface="Times New Roman" panose="02020603050405020304" pitchFamily="18" charset="0"/>
                <a:ea typeface="Times New Roman" panose="02020603050405020304" pitchFamily="18" charset="0"/>
              </a:rPr>
              <a:t>7636</a:t>
            </a:r>
            <a:r>
              <a:rPr lang="en-US" sz="1400" dirty="0">
                <a:effectLst/>
                <a:latin typeface="Times New Roman" panose="02020603050405020304" pitchFamily="18" charset="0"/>
                <a:ea typeface="Times New Roman" panose="02020603050405020304" pitchFamily="18" charset="0"/>
              </a:rPr>
              <a:t> [11] shall be followed, with the following profile:</a:t>
            </a:r>
            <a:endParaRPr lang="en-GB" sz="1400" dirty="0">
              <a:effectLst/>
              <a:latin typeface="Times New Roman" panose="02020603050405020304" pitchFamily="18" charset="0"/>
              <a:ea typeface="Times New Roman" panose="02020603050405020304" pitchFamily="18" charset="0"/>
            </a:endParaRPr>
          </a:p>
          <a:p>
            <a:pPr marL="180340" indent="0" hangingPunct="0">
              <a:spcAft>
                <a:spcPts val="900"/>
              </a:spcAft>
              <a:buNone/>
            </a:pPr>
            <a:r>
              <a:rPr lang="en-US" sz="1400" dirty="0">
                <a:effectLst/>
                <a:latin typeface="Times New Roman" panose="02020603050405020304" pitchFamily="18" charset="0"/>
                <a:ea typeface="Times New Roman" panose="02020603050405020304" pitchFamily="18" charset="0"/>
              </a:rPr>
              <a:t>-	The authorization token and/or authorization request may include the resource owner ID. </a:t>
            </a:r>
            <a:endParaRPr lang="en-GB" sz="1400" dirty="0">
              <a:effectLst/>
              <a:latin typeface="Times New Roman" panose="02020603050405020304" pitchFamily="18" charset="0"/>
              <a:ea typeface="Times New Roman" panose="02020603050405020304" pitchFamily="18" charset="0"/>
            </a:endParaRPr>
          </a:p>
          <a:p>
            <a:pPr marL="180340" indent="0" hangingPunct="0">
              <a:spcAft>
                <a:spcPts val="900"/>
              </a:spcAft>
              <a:buNone/>
            </a:pPr>
            <a:r>
              <a:rPr lang="en-US" sz="1400" b="1" dirty="0">
                <a:solidFill>
                  <a:srgbClr val="0070C0"/>
                </a:solidFill>
                <a:effectLst/>
                <a:latin typeface="Times New Roman" panose="02020603050405020304" pitchFamily="18" charset="0"/>
                <a:ea typeface="Times New Roman" panose="02020603050405020304" pitchFamily="18" charset="0"/>
              </a:rPr>
              <a:t>NOTE: If the API invoker is on a UE, the CCF obtains its GPSI during authentication</a:t>
            </a:r>
            <a:r>
              <a:rPr lang="en-US" sz="1400" dirty="0">
                <a:effectLst/>
                <a:latin typeface="Times New Roman" panose="02020603050405020304" pitchFamily="18" charset="0"/>
                <a:ea typeface="Times New Roman" panose="02020603050405020304" pitchFamily="18" charset="0"/>
              </a:rPr>
              <a:t>. </a:t>
            </a:r>
            <a:endParaRPr lang="en-GB" sz="1400" dirty="0">
              <a:effectLst/>
              <a:latin typeface="Times New Roman" panose="02020603050405020304" pitchFamily="18" charset="0"/>
              <a:ea typeface="Times New Roman" panose="02020603050405020304" pitchFamily="18" charset="0"/>
            </a:endParaRPr>
          </a:p>
          <a:p>
            <a:pPr marL="180340" indent="0" hangingPunct="0">
              <a:spcAft>
                <a:spcPts val="900"/>
              </a:spcAft>
              <a:buNone/>
            </a:pPr>
            <a:r>
              <a:rPr lang="en-US" sz="1400" dirty="0">
                <a:solidFill>
                  <a:srgbClr val="FF0000"/>
                </a:solidFill>
                <a:effectLst/>
                <a:latin typeface="Times New Roman" panose="02020603050405020304" pitchFamily="18" charset="0"/>
                <a:ea typeface="Times New Roman" panose="02020603050405020304" pitchFamily="18" charset="0"/>
              </a:rPr>
              <a:t>Editor's note: the </a:t>
            </a:r>
            <a:r>
              <a:rPr lang="en-US" sz="1400" b="1" dirty="0">
                <a:solidFill>
                  <a:srgbClr val="FF0000"/>
                </a:solidFill>
                <a:effectLst/>
                <a:latin typeface="Times New Roman" panose="02020603050405020304" pitchFamily="18" charset="0"/>
                <a:ea typeface="Times New Roman" panose="02020603050405020304" pitchFamily="18" charset="0"/>
              </a:rPr>
              <a:t>mapping of API Invoker ID and GPSI </a:t>
            </a:r>
            <a:r>
              <a:rPr lang="en-US" sz="1400" dirty="0">
                <a:solidFill>
                  <a:srgbClr val="FF0000"/>
                </a:solidFill>
                <a:effectLst/>
                <a:latin typeface="Times New Roman" panose="02020603050405020304" pitchFamily="18" charset="0"/>
                <a:ea typeface="Times New Roman" panose="02020603050405020304" pitchFamily="18" charset="0"/>
              </a:rPr>
              <a:t>is left for stage 3.</a:t>
            </a:r>
            <a:endParaRPr lang="en-GB" sz="1400" dirty="0">
              <a:solidFill>
                <a:srgbClr val="FF0000"/>
              </a:solidFill>
              <a:effectLst/>
              <a:latin typeface="Times New Roman" panose="02020603050405020304" pitchFamily="18" charset="0"/>
              <a:ea typeface="Times New Roman" panose="02020603050405020304" pitchFamily="18" charset="0"/>
            </a:endParaRPr>
          </a:p>
          <a:p>
            <a:pPr marL="180340" indent="0" hangingPunct="0">
              <a:spcAft>
                <a:spcPts val="900"/>
              </a:spcAft>
              <a:buNone/>
            </a:pPr>
            <a:r>
              <a:rPr lang="en-US" sz="1400" dirty="0">
                <a:effectLst/>
                <a:latin typeface="Times New Roman" panose="02020603050405020304" pitchFamily="18" charset="0"/>
                <a:ea typeface="Times New Roman" panose="02020603050405020304" pitchFamily="18" charset="0"/>
              </a:rPr>
              <a:t>-	The resource owner dynamically authorizes the API invoker to access the resource owner's resources as described in RFC 6749 [4] and optionally RFC </a:t>
            </a:r>
            <a:r>
              <a:rPr lang="en-GB" sz="1400" dirty="0">
                <a:effectLst/>
                <a:latin typeface="Times New Roman" panose="02020603050405020304" pitchFamily="18" charset="0"/>
                <a:ea typeface="Times New Roman" panose="02020603050405020304" pitchFamily="18" charset="0"/>
              </a:rPr>
              <a:t>7636</a:t>
            </a:r>
            <a:r>
              <a:rPr lang="en-US" sz="1400" dirty="0">
                <a:effectLst/>
                <a:latin typeface="Times New Roman" panose="02020603050405020304" pitchFamily="18" charset="0"/>
                <a:ea typeface="Times New Roman" panose="02020603050405020304" pitchFamily="18" charset="0"/>
              </a:rPr>
              <a:t> [11].</a:t>
            </a:r>
            <a:endParaRPr lang="en-GB" sz="1400" dirty="0">
              <a:effectLst/>
              <a:latin typeface="Times New Roman" panose="02020603050405020304" pitchFamily="18" charset="0"/>
              <a:ea typeface="Times New Roman" panose="02020603050405020304" pitchFamily="18" charset="0"/>
            </a:endParaRPr>
          </a:p>
          <a:p>
            <a:pPr marL="0" indent="0">
              <a:buNone/>
            </a:pPr>
            <a:r>
              <a:rPr lang="en-US" sz="1400" dirty="0">
                <a:effectLst/>
                <a:latin typeface="Times New Roman" panose="02020603050405020304" pitchFamily="18" charset="0"/>
                <a:ea typeface="Times New Roman" panose="02020603050405020304" pitchFamily="18" charset="0"/>
              </a:rPr>
              <a:t>-	</a:t>
            </a:r>
            <a:r>
              <a:rPr lang="en-US" sz="1400" b="1" dirty="0">
                <a:solidFill>
                  <a:srgbClr val="0070C0"/>
                </a:solidFill>
                <a:effectLst/>
                <a:latin typeface="Times New Roman" panose="02020603050405020304" pitchFamily="18" charset="0"/>
                <a:ea typeface="Times New Roman" panose="02020603050405020304" pitchFamily="18" charset="0"/>
              </a:rPr>
              <a:t>If the API invoker is on a UE, the CCF shall check that the UE is accessing its own resources. The access token shall contain the resource owner ID (i.e. GPSI) and the API invoker ID. If the API invoker is an AF not on a UE, the check is omitted</a:t>
            </a:r>
            <a:r>
              <a:rPr lang="en-US" sz="1400" dirty="0">
                <a:effectLst/>
                <a:latin typeface="Times New Roman" panose="02020603050405020304" pitchFamily="18" charset="0"/>
                <a:ea typeface="Times New Roman" panose="02020603050405020304" pitchFamily="18" charset="0"/>
              </a:rPr>
              <a:t>. </a:t>
            </a:r>
            <a:endParaRPr lang="en-US" sz="2000" dirty="0"/>
          </a:p>
        </p:txBody>
      </p:sp>
      <p:sp>
        <p:nvSpPr>
          <p:cNvPr id="5" name="Content Placeholder 2">
            <a:extLst>
              <a:ext uri="{FF2B5EF4-FFF2-40B4-BE49-F238E27FC236}">
                <a16:creationId xmlns:a16="http://schemas.microsoft.com/office/drawing/2014/main" id="{506F3382-DB23-2A23-5B12-4366436FE082}"/>
              </a:ext>
            </a:extLst>
          </p:cNvPr>
          <p:cNvSpPr txBox="1">
            <a:spLocks/>
          </p:cNvSpPr>
          <p:nvPr/>
        </p:nvSpPr>
        <p:spPr bwMode="auto">
          <a:xfrm>
            <a:off x="512717" y="5630092"/>
            <a:ext cx="11166566" cy="64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000" i="1" dirty="0">
                <a:solidFill>
                  <a:srgbClr val="0070C0"/>
                </a:solidFill>
              </a:rPr>
              <a:t>As an aside, it not clear under what circumstances the OAuth “client credentials” flow of 6.5.3.3 applies for a UE hosted API invoker, since such an invoker appears as an OAuth classified “public” client </a:t>
            </a:r>
          </a:p>
        </p:txBody>
      </p:sp>
    </p:spTree>
    <p:extLst>
      <p:ext uri="{BB962C8B-B14F-4D97-AF65-F5344CB8AC3E}">
        <p14:creationId xmlns:p14="http://schemas.microsoft.com/office/powerpoint/2010/main" val="391553456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A4AA8-0162-284D-8594-7393F54E7CE5}"/>
              </a:ext>
            </a:extLst>
          </p:cNvPr>
          <p:cNvSpPr>
            <a:spLocks noGrp="1"/>
          </p:cNvSpPr>
          <p:nvPr>
            <p:ph type="title"/>
          </p:nvPr>
        </p:nvSpPr>
        <p:spPr/>
        <p:txBody>
          <a:bodyPr/>
          <a:lstStyle/>
          <a:p>
            <a:r>
              <a:rPr lang="en-US" dirty="0"/>
              <a:t>Frontend only solution vulnerabilities</a:t>
            </a:r>
          </a:p>
        </p:txBody>
      </p:sp>
      <p:sp>
        <p:nvSpPr>
          <p:cNvPr id="3" name="Content Placeholder 2">
            <a:extLst>
              <a:ext uri="{FF2B5EF4-FFF2-40B4-BE49-F238E27FC236}">
                <a16:creationId xmlns:a16="http://schemas.microsoft.com/office/drawing/2014/main" id="{7547A605-EBDA-A267-E6A5-FCD5864B1713}"/>
              </a:ext>
            </a:extLst>
          </p:cNvPr>
          <p:cNvSpPr>
            <a:spLocks noGrp="1"/>
          </p:cNvSpPr>
          <p:nvPr>
            <p:ph idx="1"/>
          </p:nvPr>
        </p:nvSpPr>
        <p:spPr/>
        <p:txBody>
          <a:bodyPr/>
          <a:lstStyle/>
          <a:p>
            <a:r>
              <a:rPr lang="en-US" sz="2400" dirty="0"/>
              <a:t>Implicit Flow</a:t>
            </a:r>
          </a:p>
          <a:p>
            <a:pPr lvl="1"/>
            <a:r>
              <a:rPr lang="en-US" sz="2000" dirty="0"/>
              <a:t>Token Transmission via URL</a:t>
            </a:r>
          </a:p>
          <a:p>
            <a:pPr lvl="1"/>
            <a:r>
              <a:rPr lang="en-US" sz="2000" dirty="0"/>
              <a:t>Lack of Refresh Token Support</a:t>
            </a:r>
          </a:p>
          <a:p>
            <a:pPr lvl="1"/>
            <a:r>
              <a:rPr lang="en-US" sz="2000" dirty="0">
                <a:solidFill>
                  <a:srgbClr val="0070C0"/>
                </a:solidFill>
              </a:rPr>
              <a:t>Persistent Token Theft</a:t>
            </a:r>
          </a:p>
          <a:p>
            <a:pPr lvl="1"/>
            <a:r>
              <a:rPr lang="en-US" sz="2000" dirty="0"/>
              <a:t>Acquisition and Extraction of New Tokens Proxying Requests via the User's Browser</a:t>
            </a:r>
          </a:p>
          <a:p>
            <a:r>
              <a:rPr lang="en-US" sz="2400" dirty="0"/>
              <a:t>Authorization Code Flow with PKCE</a:t>
            </a:r>
          </a:p>
          <a:p>
            <a:pPr lvl="1"/>
            <a:r>
              <a:rPr lang="en-US" sz="2000" strike="sngStrike" dirty="0"/>
              <a:t>Token Transmission via URL</a:t>
            </a:r>
          </a:p>
          <a:p>
            <a:pPr lvl="1"/>
            <a:r>
              <a:rPr lang="en-US" sz="2000" strike="sngStrike" dirty="0"/>
              <a:t>Lack of Refresh Token Support</a:t>
            </a:r>
          </a:p>
          <a:p>
            <a:pPr lvl="1"/>
            <a:r>
              <a:rPr lang="en-US" sz="2000" dirty="0">
                <a:solidFill>
                  <a:srgbClr val="0070C0"/>
                </a:solidFill>
              </a:rPr>
              <a:t>Persistent Token Theft</a:t>
            </a:r>
          </a:p>
          <a:p>
            <a:pPr lvl="1"/>
            <a:r>
              <a:rPr lang="en-US" sz="2000" dirty="0"/>
              <a:t>Acquisition and Extraction of New Tokens Proxying Requests via the User's Browser</a:t>
            </a:r>
          </a:p>
          <a:p>
            <a:endParaRPr lang="en-US" sz="2400" dirty="0"/>
          </a:p>
        </p:txBody>
      </p:sp>
    </p:spTree>
    <p:extLst>
      <p:ext uri="{BB962C8B-B14F-4D97-AF65-F5344CB8AC3E}">
        <p14:creationId xmlns:p14="http://schemas.microsoft.com/office/powerpoint/2010/main" val="79300614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9C32F2-4BA5-5C49-9395-57B33EAB9C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85EAEC-6B88-E77A-856C-F7C9ABBECEF7}"/>
              </a:ext>
            </a:extLst>
          </p:cNvPr>
          <p:cNvSpPr>
            <a:spLocks noGrp="1"/>
          </p:cNvSpPr>
          <p:nvPr>
            <p:ph type="title"/>
          </p:nvPr>
        </p:nvSpPr>
        <p:spPr/>
        <p:txBody>
          <a:bodyPr/>
          <a:lstStyle/>
          <a:p>
            <a:r>
              <a:rPr lang="en-US" dirty="0"/>
              <a:t>Backend solutions</a:t>
            </a:r>
          </a:p>
        </p:txBody>
      </p:sp>
      <p:sp>
        <p:nvSpPr>
          <p:cNvPr id="3" name="Content Placeholder 2">
            <a:extLst>
              <a:ext uri="{FF2B5EF4-FFF2-40B4-BE49-F238E27FC236}">
                <a16:creationId xmlns:a16="http://schemas.microsoft.com/office/drawing/2014/main" id="{21B751A7-83B7-7BEF-80B1-7F8D2F6D1C07}"/>
              </a:ext>
            </a:extLst>
          </p:cNvPr>
          <p:cNvSpPr>
            <a:spLocks noGrp="1"/>
          </p:cNvSpPr>
          <p:nvPr>
            <p:ph idx="1"/>
          </p:nvPr>
        </p:nvSpPr>
        <p:spPr>
          <a:xfrm>
            <a:off x="132806" y="1825625"/>
            <a:ext cx="11832771" cy="1209921"/>
          </a:xfrm>
        </p:spPr>
        <p:txBody>
          <a:bodyPr/>
          <a:lstStyle/>
          <a:p>
            <a:r>
              <a:rPr lang="en-GB" sz="2400" b="0" i="0" u="none" strike="noStrike" dirty="0">
                <a:solidFill>
                  <a:srgbClr val="212529"/>
                </a:solidFill>
                <a:effectLst/>
                <a:latin typeface="Noto Sans Mono"/>
              </a:rPr>
              <a:t>OAuth responsibilities are handled by a </a:t>
            </a:r>
            <a:r>
              <a:rPr lang="en-GB" sz="2400" b="1" i="0" u="none" strike="noStrike" dirty="0">
                <a:solidFill>
                  <a:srgbClr val="0070C0"/>
                </a:solidFill>
                <a:effectLst/>
                <a:latin typeface="Noto Sans Mono"/>
              </a:rPr>
              <a:t>backend component</a:t>
            </a:r>
            <a:r>
              <a:rPr lang="en-GB" sz="2400" b="0" i="0" u="none" strike="noStrike" dirty="0">
                <a:solidFill>
                  <a:srgbClr val="212529"/>
                </a:solidFill>
                <a:effectLst/>
                <a:latin typeface="Noto Sans Mono"/>
              </a:rPr>
              <a:t>, e.g., </a:t>
            </a:r>
          </a:p>
          <a:p>
            <a:pPr lvl="1"/>
            <a:r>
              <a:rPr lang="en-US" sz="1800" dirty="0"/>
              <a:t>Backend For Frontend: Frontend requests are proxied through the the backend component and </a:t>
            </a:r>
          </a:p>
          <a:p>
            <a:pPr lvl="1"/>
            <a:r>
              <a:rPr lang="en-US" sz="1800" dirty="0"/>
              <a:t>Token-Mediating Backend: Frontend requests are made directly to the resource server</a:t>
            </a:r>
            <a:endParaRPr lang="en-US" dirty="0">
              <a:solidFill>
                <a:srgbClr val="0070C0"/>
              </a:solidFill>
            </a:endParaRPr>
          </a:p>
        </p:txBody>
      </p:sp>
      <p:pic>
        <p:nvPicPr>
          <p:cNvPr id="4" name="Picture 3">
            <a:extLst>
              <a:ext uri="{FF2B5EF4-FFF2-40B4-BE49-F238E27FC236}">
                <a16:creationId xmlns:a16="http://schemas.microsoft.com/office/drawing/2014/main" id="{95B4F103-39E6-FA9D-A156-F4A8EB48A72A}"/>
              </a:ext>
            </a:extLst>
          </p:cNvPr>
          <p:cNvPicPr>
            <a:picLocks noChangeAspect="1"/>
          </p:cNvPicPr>
          <p:nvPr/>
        </p:nvPicPr>
        <p:blipFill>
          <a:blip r:embed="rId2"/>
          <a:stretch>
            <a:fillRect/>
          </a:stretch>
        </p:blipFill>
        <p:spPr>
          <a:xfrm>
            <a:off x="7852640" y="3835516"/>
            <a:ext cx="4339360" cy="2552221"/>
          </a:xfrm>
          <a:prstGeom prst="rect">
            <a:avLst/>
          </a:prstGeom>
        </p:spPr>
      </p:pic>
      <p:sp>
        <p:nvSpPr>
          <p:cNvPr id="5" name="Content Placeholder 2">
            <a:extLst>
              <a:ext uri="{FF2B5EF4-FFF2-40B4-BE49-F238E27FC236}">
                <a16:creationId xmlns:a16="http://schemas.microsoft.com/office/drawing/2014/main" id="{6FB7A664-6B80-22E5-AE95-DA653496DDAB}"/>
              </a:ext>
            </a:extLst>
          </p:cNvPr>
          <p:cNvSpPr txBox="1">
            <a:spLocks/>
          </p:cNvSpPr>
          <p:nvPr/>
        </p:nvSpPr>
        <p:spPr bwMode="auto">
          <a:xfrm>
            <a:off x="132806" y="3030582"/>
            <a:ext cx="8029302" cy="3357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SA3 TR 33.700-22: Study on security aspects of CAPIF Phase3 </a:t>
            </a:r>
          </a:p>
          <a:p>
            <a:pPr lvl="1"/>
            <a:r>
              <a:rPr lang="en-GB" sz="1800" dirty="0"/>
              <a:t>Solution #25: Backend based solution for UE-deployed API invoker accessing resources not owned by that UE: </a:t>
            </a:r>
            <a:r>
              <a:rPr lang="en-US" sz="1800" i="1" dirty="0"/>
              <a:t>In the real word application deployments, it is very common practice to have a backend server in addition to the ACs running/installed on end point devices such as mobile phones</a:t>
            </a:r>
            <a:r>
              <a:rPr lang="en-US" sz="1800" dirty="0"/>
              <a:t>.</a:t>
            </a:r>
          </a:p>
          <a:p>
            <a:pPr lvl="2"/>
            <a:r>
              <a:rPr lang="en-US" sz="1800" dirty="0"/>
              <a:t>States that the backend server handles the resource owner authorization in the application layer</a:t>
            </a:r>
          </a:p>
          <a:p>
            <a:pPr lvl="2"/>
            <a:r>
              <a:rPr lang="en-US" sz="1800" dirty="0"/>
              <a:t>CAPIF-8 has been specified in 23.222 where its capabilities include “providing authorization for resource access”.</a:t>
            </a:r>
          </a:p>
          <a:p>
            <a:pPr lvl="2"/>
            <a:r>
              <a:rPr lang="en-US" sz="1800" dirty="0">
                <a:solidFill>
                  <a:srgbClr val="0070C0"/>
                </a:solidFill>
              </a:rPr>
              <a:t>A resource owner could be expected to be provided with a user identifier before granting authorization for resource access</a:t>
            </a:r>
          </a:p>
        </p:txBody>
      </p:sp>
      <p:sp>
        <p:nvSpPr>
          <p:cNvPr id="6" name="Rectangle 5">
            <a:extLst>
              <a:ext uri="{FF2B5EF4-FFF2-40B4-BE49-F238E27FC236}">
                <a16:creationId xmlns:a16="http://schemas.microsoft.com/office/drawing/2014/main" id="{D59C2EA9-EA09-6C3C-5308-529CDCC574BE}"/>
              </a:ext>
            </a:extLst>
          </p:cNvPr>
          <p:cNvSpPr/>
          <p:nvPr/>
        </p:nvSpPr>
        <p:spPr>
          <a:xfrm>
            <a:off x="9444446" y="3783266"/>
            <a:ext cx="2614748" cy="553602"/>
          </a:xfrm>
          <a:prstGeom prst="rect">
            <a:avLst/>
          </a:prstGeom>
          <a:noFill/>
          <a:ln w="28575">
            <a:solidFill>
              <a:srgbClr val="C0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927024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E49FB-32A9-7E00-38F5-332152EC5B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6C46E9-DA01-3CBB-C7B1-F67D91ADACD8}"/>
              </a:ext>
            </a:extLst>
          </p:cNvPr>
          <p:cNvSpPr>
            <a:spLocks noGrp="1"/>
          </p:cNvSpPr>
          <p:nvPr>
            <p:ph type="title"/>
          </p:nvPr>
        </p:nvSpPr>
        <p:spPr/>
        <p:txBody>
          <a:bodyPr/>
          <a:lstStyle/>
          <a:p>
            <a:r>
              <a:rPr lang="en-US" sz="3600" dirty="0"/>
              <a:t>Vulnerabilities addressed by backend solution</a:t>
            </a:r>
          </a:p>
        </p:txBody>
      </p:sp>
      <p:sp>
        <p:nvSpPr>
          <p:cNvPr id="3" name="Content Placeholder 2">
            <a:extLst>
              <a:ext uri="{FF2B5EF4-FFF2-40B4-BE49-F238E27FC236}">
                <a16:creationId xmlns:a16="http://schemas.microsoft.com/office/drawing/2014/main" id="{1B368641-1BAD-3F04-9480-D2DAC6227EF8}"/>
              </a:ext>
            </a:extLst>
          </p:cNvPr>
          <p:cNvSpPr>
            <a:spLocks noGrp="1"/>
          </p:cNvSpPr>
          <p:nvPr>
            <p:ph idx="1"/>
          </p:nvPr>
        </p:nvSpPr>
        <p:spPr/>
        <p:txBody>
          <a:bodyPr/>
          <a:lstStyle/>
          <a:p>
            <a:r>
              <a:rPr lang="en-US" sz="2400" dirty="0"/>
              <a:t>Authorization Code Flow with Token-Mediating Backend</a:t>
            </a:r>
          </a:p>
          <a:p>
            <a:pPr lvl="1"/>
            <a:r>
              <a:rPr lang="en-US" sz="2000" dirty="0"/>
              <a:t>Code Interception Attack</a:t>
            </a:r>
          </a:p>
          <a:p>
            <a:pPr lvl="1"/>
            <a:r>
              <a:rPr lang="en-US" sz="2000" dirty="0">
                <a:solidFill>
                  <a:srgbClr val="0070C0"/>
                </a:solidFill>
              </a:rPr>
              <a:t>Persistent Token Theft</a:t>
            </a:r>
          </a:p>
          <a:p>
            <a:pPr lvl="1"/>
            <a:r>
              <a:rPr lang="en-US" sz="2000" dirty="0"/>
              <a:t>Proxying Requests via the User's Browser</a:t>
            </a:r>
          </a:p>
          <a:p>
            <a:r>
              <a:rPr lang="en-US" sz="2400" dirty="0"/>
              <a:t>Authorization Code Flow with Token-Mediating Backend and PKCE</a:t>
            </a:r>
          </a:p>
          <a:p>
            <a:pPr lvl="1"/>
            <a:r>
              <a:rPr lang="en-US" sz="2000" strike="sngStrike" dirty="0"/>
              <a:t>Code Interception Attack</a:t>
            </a:r>
          </a:p>
          <a:p>
            <a:pPr lvl="1"/>
            <a:r>
              <a:rPr lang="en-US" sz="2000" dirty="0">
                <a:solidFill>
                  <a:srgbClr val="0070C0"/>
                </a:solidFill>
              </a:rPr>
              <a:t>Persistent Token Theft</a:t>
            </a:r>
          </a:p>
          <a:p>
            <a:pPr lvl="1"/>
            <a:r>
              <a:rPr lang="en-US" sz="2000" dirty="0"/>
              <a:t>Proxying Requests via the User's Browser</a:t>
            </a:r>
          </a:p>
          <a:p>
            <a:r>
              <a:rPr lang="en-US" sz="2400" dirty="0"/>
              <a:t>Authorization Code Flow with PKCE and BFF</a:t>
            </a:r>
          </a:p>
          <a:p>
            <a:pPr lvl="1"/>
            <a:r>
              <a:rPr lang="en-US" sz="2000" strike="sngStrike" dirty="0"/>
              <a:t>Code Interception Attack</a:t>
            </a:r>
          </a:p>
          <a:p>
            <a:pPr lvl="1"/>
            <a:r>
              <a:rPr lang="en-US" sz="2000" strike="sngStrike" dirty="0">
                <a:solidFill>
                  <a:srgbClr val="0070C0"/>
                </a:solidFill>
              </a:rPr>
              <a:t>Persistent Token Theft</a:t>
            </a:r>
          </a:p>
          <a:p>
            <a:pPr lvl="1"/>
            <a:r>
              <a:rPr lang="en-US" sz="2000" dirty="0"/>
              <a:t>Proxying Requests via the User's Browser</a:t>
            </a:r>
          </a:p>
          <a:p>
            <a:pPr lvl="1"/>
            <a:endParaRPr lang="en-US" sz="2000" dirty="0"/>
          </a:p>
          <a:p>
            <a:pPr lvl="1"/>
            <a:endParaRPr lang="en-US" sz="2000" dirty="0"/>
          </a:p>
          <a:p>
            <a:endParaRPr lang="en-US" sz="2400" dirty="0"/>
          </a:p>
        </p:txBody>
      </p:sp>
    </p:spTree>
    <p:extLst>
      <p:ext uri="{BB962C8B-B14F-4D97-AF65-F5344CB8AC3E}">
        <p14:creationId xmlns:p14="http://schemas.microsoft.com/office/powerpoint/2010/main" val="323574588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74355-7888-DB31-C852-C028515B6C2F}"/>
              </a:ext>
            </a:extLst>
          </p:cNvPr>
          <p:cNvSpPr>
            <a:spLocks noGrp="1"/>
          </p:cNvSpPr>
          <p:nvPr>
            <p:ph type="title"/>
          </p:nvPr>
        </p:nvSpPr>
        <p:spPr/>
        <p:txBody>
          <a:bodyPr/>
          <a:lstStyle/>
          <a:p>
            <a:r>
              <a:rPr lang="en-US" dirty="0"/>
              <a:t>Backend for frontend</a:t>
            </a:r>
          </a:p>
        </p:txBody>
      </p:sp>
      <p:sp>
        <p:nvSpPr>
          <p:cNvPr id="3" name="Content Placeholder 2">
            <a:extLst>
              <a:ext uri="{FF2B5EF4-FFF2-40B4-BE49-F238E27FC236}">
                <a16:creationId xmlns:a16="http://schemas.microsoft.com/office/drawing/2014/main" id="{731CC56C-9CB7-30B1-2ABF-787450BA0735}"/>
              </a:ext>
            </a:extLst>
          </p:cNvPr>
          <p:cNvSpPr>
            <a:spLocks noGrp="1"/>
          </p:cNvSpPr>
          <p:nvPr>
            <p:ph idx="1"/>
          </p:nvPr>
        </p:nvSpPr>
        <p:spPr>
          <a:xfrm>
            <a:off x="838200" y="1825625"/>
            <a:ext cx="5797731" cy="4351338"/>
          </a:xfrm>
        </p:spPr>
        <p:txBody>
          <a:bodyPr/>
          <a:lstStyle/>
          <a:p>
            <a:r>
              <a:rPr lang="en-US" dirty="0"/>
              <a:t>Solution 1 of 23.700-22 provides a representation of the CAPIF architecture that includes a backend component</a:t>
            </a:r>
          </a:p>
          <a:p>
            <a:pPr lvl="1"/>
            <a:r>
              <a:rPr lang="en-US" dirty="0"/>
              <a:t>The API invoker in considered to comprise of a frontend and backend, where the backend takes responsibility for the OAuth responsibilities</a:t>
            </a:r>
          </a:p>
          <a:p>
            <a:pPr lvl="1"/>
            <a:r>
              <a:rPr lang="en-US" b="1" dirty="0">
                <a:solidFill>
                  <a:srgbClr val="0070C0"/>
                </a:solidFill>
              </a:rPr>
              <a:t>It is proposed to capture such an architectural deployment into the CAPIF, i.e., into TS 23.222</a:t>
            </a:r>
          </a:p>
        </p:txBody>
      </p:sp>
      <p:pic>
        <p:nvPicPr>
          <p:cNvPr id="7" name="Picture 6">
            <a:extLst>
              <a:ext uri="{FF2B5EF4-FFF2-40B4-BE49-F238E27FC236}">
                <a16:creationId xmlns:a16="http://schemas.microsoft.com/office/drawing/2014/main" id="{690BD06F-83C5-9615-0956-CCDEBAECA350}"/>
              </a:ext>
            </a:extLst>
          </p:cNvPr>
          <p:cNvPicPr>
            <a:picLocks noChangeAspect="1"/>
          </p:cNvPicPr>
          <p:nvPr/>
        </p:nvPicPr>
        <p:blipFill>
          <a:blip r:embed="rId2"/>
          <a:stretch>
            <a:fillRect/>
          </a:stretch>
        </p:blipFill>
        <p:spPr>
          <a:xfrm>
            <a:off x="6827520" y="2043450"/>
            <a:ext cx="5182955" cy="4133513"/>
          </a:xfrm>
          <a:prstGeom prst="rect">
            <a:avLst/>
          </a:prstGeom>
        </p:spPr>
      </p:pic>
    </p:spTree>
    <p:extLst>
      <p:ext uri="{BB962C8B-B14F-4D97-AF65-F5344CB8AC3E}">
        <p14:creationId xmlns:p14="http://schemas.microsoft.com/office/powerpoint/2010/main" val="185273985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 / highlights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LS response from SA3</a:t>
            </a:r>
          </a:p>
          <a:p>
            <a:r>
              <a:rPr lang="en-US" altLang="en-US" dirty="0"/>
              <a:t>OAuth flows specified by SA3</a:t>
            </a:r>
          </a:p>
          <a:p>
            <a:r>
              <a:rPr lang="en-US" altLang="en-US" dirty="0"/>
              <a:t>Security limitations with frontend only based solutions</a:t>
            </a:r>
          </a:p>
          <a:p>
            <a:r>
              <a:rPr lang="en-US" altLang="en-US" dirty="0"/>
              <a:t>Overview of introducing a backend component</a:t>
            </a:r>
          </a:p>
          <a:p>
            <a:pPr lvl="1"/>
            <a:r>
              <a:rPr lang="en-US" altLang="en-US" dirty="0"/>
              <a:t>Potential requirement for the backend component to expose a user identity to the authorization function, but that’s considered in scope of SA3 </a:t>
            </a:r>
          </a:p>
          <a:p>
            <a:r>
              <a:rPr lang="en-US" sz="2800" dirty="0"/>
              <a:t>Vulnerabilities addressed by backend solution</a:t>
            </a:r>
          </a:p>
          <a:p>
            <a:r>
              <a:rPr lang="en-US" altLang="en-US" dirty="0"/>
              <a:t>Architecture of the backend solution</a:t>
            </a:r>
          </a:p>
          <a:p>
            <a:pPr lvl="1"/>
            <a:r>
              <a:rPr lang="en-US" altLang="en-US" dirty="0"/>
              <a:t>It is proposed to capture that variant in TS 23.222</a:t>
            </a:r>
          </a:p>
          <a:p>
            <a:endParaRPr lang="en-US"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8508</TotalTime>
  <Words>816</Words>
  <Application>Microsoft Macintosh PowerPoint</Application>
  <PresentationFormat>Widescreen</PresentationFormat>
  <Paragraphs>71</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Arial </vt:lpstr>
      <vt:lpstr>Calibri</vt:lpstr>
      <vt:lpstr>Calibri Light</vt:lpstr>
      <vt:lpstr>Noto Sans Mono</vt:lpstr>
      <vt:lpstr>Times New Roman</vt:lpstr>
      <vt:lpstr>Office Theme</vt:lpstr>
      <vt:lpstr>CAPIF application backend</vt:lpstr>
      <vt:lpstr>Outline</vt:lpstr>
      <vt:lpstr>SA3 feedback</vt:lpstr>
      <vt:lpstr>TS 33.122</vt:lpstr>
      <vt:lpstr>Frontend only solution vulnerabilities</vt:lpstr>
      <vt:lpstr>Backend solutions</vt:lpstr>
      <vt:lpstr>Vulnerabilities addressed by backend solution</vt:lpstr>
      <vt:lpstr>Backend for frontend</vt:lpstr>
      <vt:lpstr>Summary / highlights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Walter Featherstone</cp:lastModifiedBy>
  <cp:revision>630</cp:revision>
  <dcterms:created xsi:type="dcterms:W3CDTF">2010-02-05T13:52:04Z</dcterms:created>
  <dcterms:modified xsi:type="dcterms:W3CDTF">2024-11-09T16:18:39Z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