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3"/>
  </p:notesMasterIdLst>
  <p:handoutMasterIdLst>
    <p:handoutMasterId r:id="rId24"/>
  </p:handoutMasterIdLst>
  <p:sldIdLst>
    <p:sldId id="341" r:id="rId5"/>
    <p:sldId id="391" r:id="rId6"/>
    <p:sldId id="404" r:id="rId7"/>
    <p:sldId id="395" r:id="rId8"/>
    <p:sldId id="401" r:id="rId9"/>
    <p:sldId id="396" r:id="rId10"/>
    <p:sldId id="388" r:id="rId11"/>
    <p:sldId id="398" r:id="rId12"/>
    <p:sldId id="387" r:id="rId13"/>
    <p:sldId id="384" r:id="rId14"/>
    <p:sldId id="400" r:id="rId15"/>
    <p:sldId id="402" r:id="rId16"/>
    <p:sldId id="394" r:id="rId17"/>
    <p:sldId id="403" r:id="rId18"/>
    <p:sldId id="385" r:id="rId19"/>
    <p:sldId id="399" r:id="rId20"/>
    <p:sldId id="386" r:id="rId21"/>
    <p:sldId id="377" r:id="rId2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6" d="100"/>
          <a:sy n="66" d="100"/>
        </p:scale>
        <p:origin x="67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33452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544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7187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3214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32257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4166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1605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01602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07859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2166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4567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683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Orlando, USA, 18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November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S6-245019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2560627"/>
            <a:ext cx="7886700" cy="235427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br>
              <a:rPr lang="en-GB" altLang="en-US" dirty="0"/>
            </a:br>
            <a:r>
              <a:rPr lang="en-GB" altLang="en-US" sz="5400" b="1" dirty="0">
                <a:latin typeface="+mj-lt"/>
              </a:rPr>
              <a:t>Rel-19 Status and Plan</a:t>
            </a:r>
          </a:p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b="1" dirty="0">
                <a:latin typeface="+mj-lt"/>
              </a:rPr>
              <a:t>SA6 Chair, Vice Chairs &amp; Rel-19 Rapporteurs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339715"/>
            <a:ext cx="11223171" cy="1280306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FS_SEAL_Ph4</a:t>
            </a:r>
            <a:r>
              <a:rPr lang="en-IN" sz="3600" dirty="0">
                <a:solidFill>
                  <a:prstClr val="black"/>
                </a:solidFill>
              </a:rPr>
              <a:t>(SID)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 err="1">
                <a:solidFill>
                  <a:prstClr val="black"/>
                </a:solidFill>
              </a:rPr>
              <a:t>Yanmei</a:t>
            </a:r>
            <a:r>
              <a:rPr lang="en-GB" sz="3600" dirty="0">
                <a:solidFill>
                  <a:prstClr val="black"/>
                </a:solidFill>
              </a:rPr>
              <a:t> Yang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9146187"/>
              </p:ext>
            </p:extLst>
          </p:nvPr>
        </p:nvGraphicFramePr>
        <p:xfrm>
          <a:off x="130629" y="1612518"/>
          <a:ext cx="7065301" cy="45061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90365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5115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15831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15831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2709">
                <a:tc>
                  <a:txBody>
                    <a:bodyPr/>
                    <a:lstStyle/>
                    <a:p>
                      <a:r>
                        <a:rPr lang="en-IN" sz="1200" dirty="0"/>
                        <a:t>SA6#63 (</a:t>
                      </a:r>
                      <a:r>
                        <a:rPr lang="en-US" altLang="zh-CN" sz="1200" dirty="0"/>
                        <a:t>Oct</a:t>
                      </a:r>
                      <a:r>
                        <a:rPr lang="en-IN" sz="1200" dirty="0"/>
                        <a:t>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Skeleton,</a:t>
                      </a:r>
                      <a:r>
                        <a:rPr kumimoji="0" lang="zh-CN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Gaps, solutions</a:t>
                      </a: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2.0TUs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Gaps, </a:t>
                      </a:r>
                      <a:r>
                        <a:rPr lang="en-IN" altLang="zh-CN" sz="1200" baseline="0" dirty="0"/>
                        <a:t>Architecture Requirements,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aseline="0" dirty="0">
                          <a:solidFill>
                            <a:srgbClr val="FF0000"/>
                          </a:solidFill>
                        </a:rPr>
                        <a:t>TR for information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WID proposal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842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chemeClr val="tx1"/>
                          </a:solidFill>
                        </a:rPr>
                        <a:t>SA6#65 (Feb25)</a:t>
                      </a:r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2.0TUs</a:t>
                      </a:r>
                    </a:p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Gaps(Freeze), </a:t>
                      </a:r>
                      <a:r>
                        <a:rPr lang="en-IN" altLang="zh-CN" sz="1200" baseline="0" dirty="0"/>
                        <a:t>Architecture Requirements,</a:t>
                      </a: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Send for </a:t>
                      </a:r>
                      <a:r>
                        <a:rPr lang="en-US" altLang="zh-C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r>
                        <a:rPr lang="en-IN" altLang="zh-CN" sz="1200" baseline="0" dirty="0"/>
                        <a:t>. 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   WID Approval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842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15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2211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842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kern="1200" baseline="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84261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84261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84261"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273047"/>
              </p:ext>
            </p:extLst>
          </p:nvPr>
        </p:nvGraphicFramePr>
        <p:xfrm>
          <a:off x="6747997" y="1627020"/>
          <a:ext cx="5313374" cy="5123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726">
                  <a:extLst>
                    <a:ext uri="{9D8B030D-6E8A-4147-A177-3AD203B41FA5}">
                      <a16:colId xmlns:a16="http://schemas.microsoft.com/office/drawing/2014/main" val="4219094551"/>
                    </a:ext>
                  </a:extLst>
                </a:gridCol>
                <a:gridCol w="2213648">
                  <a:extLst>
                    <a:ext uri="{9D8B030D-6E8A-4147-A177-3AD203B41FA5}">
                      <a16:colId xmlns:a16="http://schemas.microsoft.com/office/drawing/2014/main" val="3100381319"/>
                    </a:ext>
                  </a:extLst>
                </a:gridCol>
              </a:tblGrid>
              <a:tr h="612088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400000"/>
                  </a:ext>
                </a:extLst>
              </a:tr>
              <a:tr h="46093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--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557761"/>
                  </a:ext>
                </a:extLst>
              </a:tr>
              <a:tr h="1220127">
                <a:tc gridSpan="2">
                  <a:txBody>
                    <a:bodyPr/>
                    <a:lstStyle/>
                    <a:p>
                      <a:pPr marL="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</a:t>
                      </a:r>
                      <a:endParaRPr lang="en-I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to </a:t>
                      </a: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services technical gap#1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Solutions to for SEAL services adoption gap (generic Gap 2,3,4 )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Gaps(SEAL services technical and adoption) and related solutions </a:t>
                      </a:r>
                      <a:r>
                        <a:rPr lang="en-IN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to be added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4330"/>
                  </a:ext>
                </a:extLst>
              </a:tr>
              <a:tr h="460937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---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87665"/>
                  </a:ext>
                </a:extLst>
              </a:tr>
              <a:tr h="460937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45%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667605"/>
                  </a:ext>
                </a:extLst>
              </a:tr>
              <a:tr h="1409925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dirty="0"/>
                        <a:t>Yes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Solutions to </a:t>
                      </a: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SEAL services technical gap#1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Solutions to for SEAL services adoption gap (generic Gap 2,3,4 )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More </a:t>
                      </a: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Gaps(SEAL services technical and adoption) and related solutions </a:t>
                      </a:r>
                      <a:r>
                        <a:rPr lang="en-IN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to be added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950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7979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5861"/>
            <a:ext cx="11223171" cy="674057"/>
          </a:xfrm>
        </p:spPr>
        <p:txBody>
          <a:bodyPr/>
          <a:lstStyle/>
          <a:p>
            <a:r>
              <a:rPr lang="en-US" altLang="en-US" sz="3600" dirty="0"/>
              <a:t>EDGEAPP</a:t>
            </a:r>
            <a:r>
              <a:rPr lang="en-IN" sz="3600" dirty="0">
                <a:solidFill>
                  <a:prstClr val="black"/>
                </a:solidFill>
              </a:rPr>
              <a:t>_Ph3 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 err="1"/>
              <a:t>Hyesung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1316798"/>
              </p:ext>
            </p:extLst>
          </p:nvPr>
        </p:nvGraphicFramePr>
        <p:xfrm>
          <a:off x="130629" y="1776639"/>
          <a:ext cx="7065301" cy="4452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18547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18547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18547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318547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18547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1854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18547">
                <a:tc>
                  <a:txBody>
                    <a:bodyPr/>
                    <a:lstStyle/>
                    <a:p>
                      <a:r>
                        <a:rPr lang="en-IN" sz="1400"/>
                        <a:t>SA6#61 (May-24)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/>
                        <a:t>1.5?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Normative work for new or enhanced feature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54153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-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맑은 고딕" panose="020B0503020000020004" pitchFamily="50" charset="-127"/>
                          <a:cs typeface="+mn-cs"/>
                        </a:rPr>
                        <a:t>Only LS related issue?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87565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Addressing </a:t>
                      </a: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remaining issues/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  <a:endParaRPr kumimoji="0" lang="en-IN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87565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Addressing </a:t>
                      </a: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the remaining issues/</a:t>
                      </a:r>
                      <a:r>
                        <a:rPr kumimoji="0" lang="en-US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  <a:endParaRPr kumimoji="0" lang="en-IN" altLang="ko-KR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87565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Focus on the remaining </a:t>
                      </a: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issues/</a:t>
                      </a: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inconsistency</a:t>
                      </a:r>
                      <a:b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IN" altLang="ko-KR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87565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9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483042"/>
              </p:ext>
            </p:extLst>
          </p:nvPr>
        </p:nvGraphicFramePr>
        <p:xfrm>
          <a:off x="7195930" y="1810896"/>
          <a:ext cx="4887212" cy="44465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421909455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3100381319"/>
                    </a:ext>
                  </a:extLst>
                </a:gridCol>
              </a:tblGrid>
              <a:tr h="611032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400000"/>
                  </a:ext>
                </a:extLst>
              </a:tr>
              <a:tr h="5729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557761"/>
                  </a:ext>
                </a:extLst>
              </a:tr>
              <a:tr h="572915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4330"/>
                  </a:ext>
                </a:extLst>
              </a:tr>
              <a:tr h="128063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EN resolution and fixing inconsistency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87665"/>
                  </a:ext>
                </a:extLst>
              </a:tr>
              <a:tr h="559624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altLang="ko-KR" sz="1400" baseline="0" dirty="0"/>
                        <a:t>96-100% is expected by SA#106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667605"/>
                  </a:ext>
                </a:extLst>
              </a:tr>
              <a:tr h="84941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altLang="ko-KR" sz="1400" dirty="0"/>
                        <a:t>No Exception expected</a:t>
                      </a:r>
                      <a:endParaRPr lang="en-IN" altLang="ko-KR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950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0132688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0181"/>
            <a:ext cx="11223171" cy="679737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UASAPP_Ph3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>
                <a:solidFill>
                  <a:prstClr val="black"/>
                </a:solidFill>
              </a:rPr>
              <a:t>Michel Roy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3663473"/>
              </p:ext>
            </p:extLst>
          </p:nvPr>
        </p:nvGraphicFramePr>
        <p:xfrm>
          <a:off x="-2721" y="1738540"/>
          <a:ext cx="7065301" cy="4633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37528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37528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78486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SA#99 (Sept-23)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rgbClr val="FF0000"/>
                          </a:solidFill>
                          <a:latin typeface="+mn-lt"/>
                        </a:rPr>
                        <a:t>WID </a:t>
                      </a:r>
                      <a:r>
                        <a:rPr lang="en-IN" sz="1200" baseline="0" dirty="0">
                          <a:solidFill>
                            <a:srgbClr val="FF0000"/>
                          </a:solidFill>
                          <a:latin typeface="+mn-lt"/>
                        </a:rPr>
                        <a:t>Approved</a:t>
                      </a:r>
                      <a:endParaRPr lang="en-IN" sz="12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278486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latin typeface="+mn-lt"/>
                        </a:rPr>
                        <a:t>SA6#57 (Oct-23)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latin typeface="+mn-lt"/>
                          <a:ea typeface="Times New Roman" panose="02020603050405020304" pitchFamily="18" charset="0"/>
                        </a:rPr>
                        <a:t>I</a:t>
                      </a:r>
                      <a:r>
                        <a:rPr lang="en-GB" sz="1200" dirty="0" err="1">
                          <a:ea typeface="Times New Roman" panose="02020603050405020304" pitchFamily="18" charset="0"/>
                        </a:rPr>
                        <a:t>mproved</a:t>
                      </a:r>
                      <a:r>
                        <a:rPr lang="en-GB" sz="1200" dirty="0"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200" dirty="0">
                          <a:ea typeface="Times New Roman" panose="02020603050405020304" pitchFamily="18" charset="0"/>
                        </a:rPr>
                        <a:t>redundancy for C2 traffic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78486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SA6#58 (Nov-23)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a typeface="SimSun" panose="02010600030101010101" pitchFamily="2" charset="-122"/>
                        </a:rPr>
                        <a:t>Real-time UAV connection status monitoring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78486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SA6#59 (Feb-24)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Resolve ENs</a:t>
                      </a: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278486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SA6#60 (Apr-24)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a typeface="SimSun" panose="02010600030101010101" pitchFamily="2" charset="-122"/>
                        </a:rPr>
                        <a:t>Real-time UAV connection status monitoring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01867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SA6#61 (May-24)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a typeface="SimSun" panose="02010600030101010101" pitchFamily="2" charset="-122"/>
                        </a:rPr>
                        <a:t>Communications to support PC5 in addition to </a:t>
                      </a:r>
                      <a:r>
                        <a:rPr lang="en-GB" sz="1200" dirty="0" err="1">
                          <a:ea typeface="SimSun" panose="02010600030101010101" pitchFamily="2" charset="-122"/>
                        </a:rPr>
                        <a:t>Uu</a:t>
                      </a:r>
                      <a:endParaRPr lang="en-IN" sz="1200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81003">
                <a:tc>
                  <a:txBody>
                    <a:bodyPr/>
                    <a:lstStyle/>
                    <a:p>
                      <a:r>
                        <a:rPr lang="en-IN" sz="12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latin typeface="+mn-lt"/>
                        </a:rPr>
                        <a:t>Resolve ENs</a:t>
                      </a: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481003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SA6#62 (Aug-24)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a typeface="SimSun" panose="02010600030101010101" pitchFamily="2" charset="-122"/>
                        </a:rPr>
                        <a:t>Possible aspects to SEAL</a:t>
                      </a:r>
                      <a:br>
                        <a:rPr lang="en-GB" sz="1200" dirty="0">
                          <a:ea typeface="SimSun" panose="02010600030101010101" pitchFamily="2" charset="-122"/>
                        </a:rPr>
                      </a:br>
                      <a:r>
                        <a:rPr lang="en-IN" sz="1200" dirty="0">
                          <a:latin typeface="+mn-lt"/>
                        </a:rPr>
                        <a:t>Resolve ENs</a:t>
                      </a: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410660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SA6#63 (Oct-24)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1.0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topics identified and started</a:t>
                      </a: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481003">
                <a:tc>
                  <a:txBody>
                    <a:bodyPr/>
                    <a:lstStyle/>
                    <a:p>
                      <a:r>
                        <a:rPr lang="en-IN" sz="1200" dirty="0">
                          <a:latin typeface="+mn-lt"/>
                        </a:rPr>
                        <a:t>SA6#64 (Nov24)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latin typeface="+mn-lt"/>
                        </a:rPr>
                        <a:t>0.5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Remaining topics resolved</a:t>
                      </a:r>
                      <a:b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Work completed</a:t>
                      </a: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410660">
                <a:tc>
                  <a:txBody>
                    <a:bodyPr/>
                    <a:lstStyle/>
                    <a:p>
                      <a:r>
                        <a:rPr lang="en-IN" sz="1200" b="1" dirty="0">
                          <a:latin typeface="+mn-lt"/>
                        </a:rPr>
                        <a:t>Total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>
                          <a:latin typeface="+mn-lt"/>
                        </a:rPr>
                        <a:t>-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>
                          <a:latin typeface="+mn-lt"/>
                        </a:rPr>
                        <a:t>5 TUs</a:t>
                      </a:r>
                    </a:p>
                  </a:txBody>
                  <a:tcPr marL="68582" marR="68582" marT="34301" marB="34301"/>
                </a:tc>
                <a:tc>
                  <a:txBody>
                    <a:bodyPr/>
                    <a:lstStyle/>
                    <a:p>
                      <a:endParaRPr lang="en-IN" sz="1200" b="1" dirty="0">
                        <a:latin typeface="+mn-lt"/>
                      </a:endParaRPr>
                    </a:p>
                  </a:txBody>
                  <a:tcPr marL="68582" marR="68582" marT="34301" marB="34301"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670060"/>
              </p:ext>
            </p:extLst>
          </p:nvPr>
        </p:nvGraphicFramePr>
        <p:xfrm>
          <a:off x="7062580" y="1738538"/>
          <a:ext cx="4796045" cy="4633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7926">
                  <a:extLst>
                    <a:ext uri="{9D8B030D-6E8A-4147-A177-3AD203B41FA5}">
                      <a16:colId xmlns:a16="http://schemas.microsoft.com/office/drawing/2014/main" val="3951075001"/>
                    </a:ext>
                  </a:extLst>
                </a:gridCol>
                <a:gridCol w="1998119">
                  <a:extLst>
                    <a:ext uri="{9D8B030D-6E8A-4147-A177-3AD203B41FA5}">
                      <a16:colId xmlns:a16="http://schemas.microsoft.com/office/drawing/2014/main" val="2936757458"/>
                    </a:ext>
                  </a:extLst>
                </a:gridCol>
              </a:tblGrid>
              <a:tr h="559238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27234"/>
                  </a:ext>
                </a:extLst>
              </a:tr>
              <a:tr h="53554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Not</a:t>
                      </a:r>
                      <a:r>
                        <a:rPr lang="en-IN" sz="1400" baseline="0" dirty="0"/>
                        <a:t> applicable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909631"/>
                  </a:ext>
                </a:extLst>
              </a:tr>
              <a:tr h="53554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84479"/>
                  </a:ext>
                </a:extLst>
              </a:tr>
              <a:tr h="53554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Expected: Editorial, alignments and corrections.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050193"/>
                  </a:ext>
                </a:extLst>
              </a:tr>
              <a:tr h="756069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On track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2363"/>
                  </a:ext>
                </a:extLst>
              </a:tr>
              <a:tr h="1711734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dirty="0"/>
                        <a:t>None expected.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32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777873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48000" y="324485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IN" dirty="0"/>
          </a:p>
          <a:p>
            <a:pPr algn="ctr"/>
            <a:endParaRPr lang="zh-CN" altLang="en-US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51402359"/>
              </p:ext>
            </p:extLst>
          </p:nvPr>
        </p:nvGraphicFramePr>
        <p:xfrm>
          <a:off x="130810" y="1776730"/>
          <a:ext cx="7065010" cy="4473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9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46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480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en-IN" sz="1400" dirty="0"/>
                        <a:t>5</a:t>
                      </a:r>
                      <a:r>
                        <a:rPr lang="en-IN" sz="1400" dirty="0"/>
                        <a:t> (</a:t>
                      </a:r>
                      <a:r>
                        <a:rPr lang="en-US" altLang="en-IN" sz="1400" dirty="0"/>
                        <a:t>May</a:t>
                      </a:r>
                      <a:r>
                        <a:rPr lang="en-IN" sz="14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en-IN" sz="1400" dirty="0"/>
                        <a:t>6</a:t>
                      </a:r>
                      <a:r>
                        <a:rPr lang="en-IN" sz="1400" dirty="0"/>
                        <a:t> (</a:t>
                      </a:r>
                      <a:r>
                        <a:rPr lang="en-US" altLang="en-IN" sz="1400" dirty="0"/>
                        <a:t>Aug</a:t>
                      </a:r>
                      <a:r>
                        <a:rPr lang="en-IN" sz="14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0</a:t>
                      </a:r>
                      <a:r>
                        <a:rPr lang="en-IN" sz="1400" dirty="0"/>
                        <a:t>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No contribution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en-IN" sz="1400" dirty="0"/>
                        <a:t>solutions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0</a:t>
                      </a:r>
                      <a:r>
                        <a:rPr lang="en-IN" sz="1400" dirty="0">
                          <a:sym typeface="+mn-ea"/>
                        </a:rPr>
                        <a:t>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/>
                        <a:t>No contribution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solutions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solutions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1</a:t>
                      </a:r>
                      <a:r>
                        <a:rPr lang="en-IN" sz="1400" dirty="0">
                          <a:sym typeface="+mn-ea"/>
                        </a:rPr>
                        <a:t>.0 TU</a:t>
                      </a:r>
                      <a:endParaRPr lang="en-IN" sz="1400" dirty="0"/>
                    </a:p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>
                          <a:sym typeface="+mn-ea"/>
                        </a:rPr>
                        <a:t>solutions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7835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1</a:t>
                      </a:r>
                      <a:r>
                        <a:rPr lang="en-IN" sz="1400" dirty="0">
                          <a:sym typeface="+mn-ea"/>
                        </a:rPr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>
                          <a:sym typeface="+mn-ea"/>
                        </a:rPr>
                        <a:t>solutions, 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Complete unfinished work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66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/>
                        <a:t>0</a:t>
                      </a:r>
                      <a:r>
                        <a:rPr lang="en-IN" sz="1400" b="1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5 </a:t>
                      </a:r>
                      <a:r>
                        <a:rPr lang="en-IN" sz="1400" b="1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30629" y="664502"/>
            <a:ext cx="11223171" cy="685416"/>
          </a:xfrm>
        </p:spPr>
        <p:txBody>
          <a:bodyPr/>
          <a:lstStyle/>
          <a:p>
            <a:r>
              <a:rPr lang="en-US" altLang="en-IN" sz="3600" dirty="0">
                <a:solidFill>
                  <a:prstClr val="black"/>
                </a:solidFill>
                <a:sym typeface="+mn-ea"/>
              </a:rPr>
              <a:t>5GMARCH_Ph3</a:t>
            </a:r>
            <a:r>
              <a:rPr lang="en-IN" sz="3600" dirty="0">
                <a:solidFill>
                  <a:prstClr val="black"/>
                </a:solidFill>
                <a:sym typeface="+mn-ea"/>
              </a:rPr>
              <a:t> (WID)</a:t>
            </a:r>
            <a:r>
              <a:rPr lang="en-IN" sz="3600" dirty="0">
                <a:solidFill>
                  <a:prstClr val="black"/>
                </a:solidFill>
              </a:rPr>
              <a:t>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US" altLang="en-GB" sz="3600" dirty="0"/>
              <a:t>Yue Liu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195820" y="1778006"/>
          <a:ext cx="4887212" cy="4532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5784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Not</a:t>
                      </a:r>
                      <a:r>
                        <a:rPr lang="en-IN" sz="1400" baseline="0" dirty="0"/>
                        <a:t> applicable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4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017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dirty="0">
                          <a:sym typeface="+mn-ea"/>
                        </a:rPr>
                        <a:t>Clean-up the TS, e.g. solve necessary ENs and editorials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4340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dirty="0"/>
                        <a:t>100%</a:t>
                      </a:r>
                      <a:r>
                        <a:rPr lang="en-IN" sz="1400" baseline="0" dirty="0"/>
                        <a:t>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4200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en-IN" sz="1400" dirty="0"/>
                        <a:t>No</a:t>
                      </a:r>
                      <a:endParaRPr lang="en-US" alt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514343"/>
            <a:ext cx="11223171" cy="1035419"/>
          </a:xfrm>
        </p:spPr>
        <p:txBody>
          <a:bodyPr/>
          <a:lstStyle/>
          <a:p>
            <a:r>
              <a:rPr lang="en-US" altLang="ja-JP" sz="3600" dirty="0">
                <a:solidFill>
                  <a:prstClr val="black"/>
                </a:solidFill>
              </a:rPr>
              <a:t>CAPIF_EXT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US" altLang="ja-JP" sz="3600" dirty="0"/>
              <a:t>Junpei Uoshima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5981065"/>
              </p:ext>
            </p:extLst>
          </p:nvPr>
        </p:nvGraphicFramePr>
        <p:xfrm>
          <a:off x="130629" y="1776639"/>
          <a:ext cx="7065301" cy="4695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18409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18409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18409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ja-JP" sz="1400" dirty="0"/>
                        <a:t>6</a:t>
                      </a:r>
                      <a:r>
                        <a:rPr lang="ja-JP" altLang="en-US" sz="1400" dirty="0"/>
                        <a:t> </a:t>
                      </a:r>
                      <a:r>
                        <a:rPr lang="en-IN" sz="1400" dirty="0"/>
                        <a:t>(</a:t>
                      </a:r>
                      <a:r>
                        <a:rPr lang="en-US" altLang="ja-JP" sz="1400" dirty="0"/>
                        <a:t>Aug</a:t>
                      </a:r>
                      <a:r>
                        <a:rPr lang="en-IN" sz="1400" dirty="0"/>
                        <a:t>-30)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318409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18409">
                <a:tc>
                  <a:txBody>
                    <a:bodyPr/>
                    <a:lstStyle/>
                    <a:p>
                      <a:r>
                        <a:rPr lang="en-IN" sz="1400"/>
                        <a:t>SA6#58 (Nov-23)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References, Definitions, Overview of CAPIF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541296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Role of Stakeholders for API Exposure, Exemplary Use Cases and Adoption, Summary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18409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0.5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87398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chemeClr val="tx1"/>
                          </a:solidFill>
                        </a:rPr>
                        <a:t>0.2TU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541296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8409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0.3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</a:t>
                      </a:r>
                      <a:endParaRPr lang="en-IN" altLang="ja-JP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293088">
                <a:tc>
                  <a:txBody>
                    <a:bodyPr/>
                    <a:lstStyle/>
                    <a:p>
                      <a:r>
                        <a:rPr lang="en-IN" altLang="ja-JP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0.3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400" dirty="0"/>
                        <a:t>Exemplary Use Cases and Adoption, Annex</a:t>
                      </a:r>
                      <a:endParaRPr lang="en-IN" altLang="ja-JP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2821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ja-JP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>
                          <a:solidFill>
                            <a:srgbClr val="FF0000"/>
                          </a:solidFill>
                        </a:rPr>
                        <a:t>0.2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</a:t>
                      </a: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for Approval</a:t>
                      </a:r>
                      <a:r>
                        <a:rPr kumimoji="0" lang="en-IN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1835596"/>
                  </a:ext>
                </a:extLst>
              </a:tr>
              <a:tr h="387398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altLang="ja-JP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3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74159" y="1776640"/>
          <a:ext cx="4887212" cy="4695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395107500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2936757458"/>
                    </a:ext>
                  </a:extLst>
                </a:gridCol>
              </a:tblGrid>
              <a:tr h="465929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27234"/>
                  </a:ext>
                </a:extLst>
              </a:tr>
              <a:tr h="54237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Not</a:t>
                      </a:r>
                      <a:r>
                        <a:rPr lang="en-IN" sz="1400" baseline="0" dirty="0"/>
                        <a:t> applicable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909631"/>
                  </a:ext>
                </a:extLst>
              </a:tr>
              <a:tr h="54237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84479"/>
                  </a:ext>
                </a:extLst>
              </a:tr>
              <a:tr h="1435696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400" baseline="0" dirty="0"/>
                        <a:t>In the revised WID, the scope is set to Rel-18 and an agreement is formed within SA6#64 meeting.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400" dirty="0"/>
                        <a:t>After the CAPIF_PH3 discussion is complete, and the specification is finalized, the updates will be merged into CAPIF_EXT.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050193"/>
                  </a:ext>
                </a:extLst>
              </a:tr>
              <a:tr h="765704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400" baseline="0" dirty="0"/>
                        <a:t>Plans to achieve 100% progress.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altLang="ja-JP" sz="1400" baseline="0" dirty="0"/>
                        <a:t>Target to send TR 23.946 for approval at SA#106</a:t>
                      </a:r>
                      <a:endParaRPr lang="en-IN" altLang="ja-JP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2363"/>
                  </a:ext>
                </a:extLst>
              </a:tr>
              <a:tr h="943771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No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32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00510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738335"/>
            <a:ext cx="11223171" cy="611583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SEALDD_Ph2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 err="1">
                <a:solidFill>
                  <a:prstClr val="black"/>
                </a:solidFill>
              </a:rPr>
              <a:t>Cuili</a:t>
            </a:r>
            <a:r>
              <a:rPr lang="en-GB" sz="3600" dirty="0">
                <a:solidFill>
                  <a:prstClr val="black"/>
                </a:solidFill>
              </a:rPr>
              <a:t> Ge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7968988"/>
              </p:ext>
            </p:extLst>
          </p:nvPr>
        </p:nvGraphicFramePr>
        <p:xfrm>
          <a:off x="130629" y="1776640"/>
          <a:ext cx="7065301" cy="431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0439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SA6#56 (</a:t>
                      </a:r>
                      <a:r>
                        <a:rPr lang="en-US" altLang="zh-CN" sz="1200" dirty="0"/>
                        <a:t>Aug</a:t>
                      </a:r>
                      <a:r>
                        <a:rPr lang="en-IN" altLang="zh-CN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altLang="zh-C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200" dirty="0"/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200" dirty="0"/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91369">
                <a:tc>
                  <a:txBody>
                    <a:bodyPr/>
                    <a:lstStyle/>
                    <a:p>
                      <a:r>
                        <a:rPr lang="en-IN" sz="12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8TUs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195930" y="1782320"/>
          <a:ext cx="4887212" cy="4321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421909455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3100381319"/>
                    </a:ext>
                  </a:extLst>
                </a:gridCol>
              </a:tblGrid>
              <a:tr h="593867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400000"/>
                  </a:ext>
                </a:extLst>
              </a:tr>
              <a:tr h="556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5557761"/>
                  </a:ext>
                </a:extLst>
              </a:tr>
              <a:tr h="55682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44330"/>
                  </a:ext>
                </a:extLst>
              </a:tr>
              <a:tr h="124465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 err="1"/>
                        <a:t>Cleanups</a:t>
                      </a:r>
                      <a:r>
                        <a:rPr lang="en-IN" sz="1400" dirty="0"/>
                        <a:t> and alignments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987665"/>
                  </a:ext>
                </a:extLst>
              </a:tr>
              <a:tr h="54390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100%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6667605"/>
                  </a:ext>
                </a:extLst>
              </a:tr>
              <a:tr h="825551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400" baseline="0" dirty="0"/>
                        <a:t>No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9950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959915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6966"/>
            <a:ext cx="10515600" cy="1164653"/>
          </a:xfrm>
        </p:spPr>
        <p:txBody>
          <a:bodyPr/>
          <a:lstStyle/>
          <a:p>
            <a:r>
              <a:rPr lang="en-IN" altLang="en-US" sz="3600" dirty="0" err="1">
                <a:solidFill>
                  <a:prstClr val="black"/>
                </a:solidFill>
              </a:rPr>
              <a:t>eLSAPP</a:t>
            </a:r>
            <a:r>
              <a:rPr lang="en-IN" altLang="zh-CN" sz="3600" dirty="0">
                <a:solidFill>
                  <a:prstClr val="black"/>
                </a:solidFill>
              </a:rPr>
              <a:t> (SID/WID) Status until SA6#63</a:t>
            </a:r>
            <a:br>
              <a:rPr lang="en-IN" altLang="zh-CN" sz="3600" dirty="0">
                <a:solidFill>
                  <a:prstClr val="black"/>
                </a:solidFill>
              </a:rPr>
            </a:br>
            <a:r>
              <a:rPr lang="en-IN" altLang="zh-CN" sz="3600" dirty="0">
                <a:solidFill>
                  <a:prstClr val="black"/>
                </a:solidFill>
              </a:rPr>
              <a:t>(Rapporteur: Liping Wu)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83417"/>
              </p:ext>
            </p:extLst>
          </p:nvPr>
        </p:nvGraphicFramePr>
        <p:xfrm>
          <a:off x="265100" y="1781299"/>
          <a:ext cx="6603242" cy="4621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094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778296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31710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612142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250610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5061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50610">
                <a:tc>
                  <a:txBody>
                    <a:bodyPr/>
                    <a:lstStyle/>
                    <a:p>
                      <a:r>
                        <a:rPr lang="en-IN" sz="1200" dirty="0"/>
                        <a:t>SA6#55 (M</a:t>
                      </a:r>
                      <a:r>
                        <a:rPr lang="en-US" altLang="zh-CN" sz="1200" dirty="0"/>
                        <a:t>ay</a:t>
                      </a:r>
                      <a:r>
                        <a:rPr lang="en-IN" sz="12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50610">
                <a:tc>
                  <a:txBody>
                    <a:bodyPr/>
                    <a:lstStyle/>
                    <a:p>
                      <a:r>
                        <a:rPr lang="en-IN" sz="1200" dirty="0"/>
                        <a:t>SA6#56 (A</a:t>
                      </a:r>
                      <a:r>
                        <a:rPr lang="en-US" altLang="zh-CN" sz="1200" dirty="0" err="1"/>
                        <a:t>ug</a:t>
                      </a:r>
                      <a:r>
                        <a:rPr lang="en-IN" sz="12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</a:t>
                      </a:r>
                      <a:r>
                        <a:rPr lang="en-US" sz="1200" dirty="0"/>
                        <a:t>.5</a:t>
                      </a:r>
                      <a:r>
                        <a:rPr lang="en-IN" sz="1200" dirty="0"/>
                        <a:t>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Skeleton,</a:t>
                      </a:r>
                      <a:r>
                        <a:rPr lang="en-IN" sz="1200" baseline="0" dirty="0"/>
                        <a:t> Scope, </a:t>
                      </a:r>
                      <a:r>
                        <a:rPr lang="en-IN" sz="1200" dirty="0"/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r>
                        <a:rPr lang="en-IN" sz="1200" dirty="0"/>
                        <a:t>SA6#57</a:t>
                      </a:r>
                      <a:r>
                        <a:rPr lang="en-IN" sz="1200" baseline="0" dirty="0"/>
                        <a:t> </a:t>
                      </a:r>
                      <a:r>
                        <a:rPr lang="en-IN" sz="1200" dirty="0"/>
                        <a:t>(O</a:t>
                      </a:r>
                      <a:r>
                        <a:rPr lang="en-US" altLang="zh-CN" sz="1200" dirty="0" err="1"/>
                        <a:t>ct</a:t>
                      </a:r>
                      <a:r>
                        <a:rPr lang="en-IN" sz="12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Key Issues,</a:t>
                      </a:r>
                      <a:r>
                        <a:rPr lang="en-IN" sz="1200" baseline="0" dirty="0"/>
                        <a:t> Architecture Requirements, Solutions</a:t>
                      </a:r>
                      <a:endParaRPr lang="en-I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SA6#58</a:t>
                      </a:r>
                      <a:r>
                        <a:rPr lang="en-IN" altLang="zh-CN" sz="1200" baseline="0" dirty="0"/>
                        <a:t> </a:t>
                      </a:r>
                      <a:r>
                        <a:rPr lang="en-IN" altLang="zh-CN" sz="1200" dirty="0"/>
                        <a:t>(N</a:t>
                      </a:r>
                      <a:r>
                        <a:rPr lang="en-US" altLang="zh-CN" sz="1200" dirty="0" err="1"/>
                        <a:t>ov</a:t>
                      </a:r>
                      <a:r>
                        <a:rPr lang="en-IN" altLang="zh-CN" sz="12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1.0</a:t>
                      </a:r>
                      <a:r>
                        <a:rPr lang="en-IN" altLang="zh-CN" sz="1200" baseline="0" dirty="0"/>
                        <a:t> </a:t>
                      </a:r>
                      <a:r>
                        <a:rPr lang="en-IN" altLang="zh-CN" sz="1200" dirty="0"/>
                        <a:t>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Key Issues</a:t>
                      </a:r>
                      <a:r>
                        <a:rPr lang="en-IN" altLang="zh-CN" sz="1200" baseline="0" dirty="0"/>
                        <a:t>, Solutions</a:t>
                      </a:r>
                      <a:endParaRPr lang="en-IN" altLang="zh-C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SA6#59</a:t>
                      </a:r>
                      <a:r>
                        <a:rPr lang="en-IN" altLang="zh-CN" sz="1200" baseline="0" dirty="0"/>
                        <a:t> </a:t>
                      </a:r>
                      <a:r>
                        <a:rPr lang="en-IN" altLang="zh-CN" sz="1200" dirty="0"/>
                        <a:t>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Key Issues</a:t>
                      </a:r>
                      <a:r>
                        <a:rPr lang="en-IN" altLang="zh-CN" sz="1200" baseline="0" dirty="0"/>
                        <a:t>, Solutions</a:t>
                      </a:r>
                      <a:endParaRPr lang="en-IN" altLang="zh-CN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4756">
                <a:tc>
                  <a:txBody>
                    <a:bodyPr/>
                    <a:lstStyle/>
                    <a:p>
                      <a:r>
                        <a:rPr lang="en-IN" sz="12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Key Issues</a:t>
                      </a:r>
                      <a:r>
                        <a:rPr lang="en-IN" altLang="zh-CN" sz="1200" baseline="0" dirty="0"/>
                        <a:t>(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dirty="0"/>
                        <a:t>,</a:t>
                      </a:r>
                      <a:r>
                        <a:rPr lang="en-IN" sz="1200" baseline="0" dirty="0"/>
                        <a:t> Solutions,</a:t>
                      </a:r>
                      <a:r>
                        <a:rPr lang="en-IN" altLang="zh-CN" sz="1200" baseline="0" dirty="0"/>
                        <a:t> Start Solution Conclusions. </a:t>
                      </a:r>
                      <a:endParaRPr lang="en-IN" sz="1200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 information, 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WID proposal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417683">
                <a:tc>
                  <a:txBody>
                    <a:bodyPr/>
                    <a:lstStyle/>
                    <a:p>
                      <a:r>
                        <a:rPr lang="en-IN" sz="12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dirty="0"/>
                        <a:t>0.5</a:t>
                      </a:r>
                      <a:r>
                        <a:rPr lang="en-IN" sz="1200" baseline="0" dirty="0"/>
                        <a:t> </a:t>
                      </a:r>
                      <a:r>
                        <a:rPr lang="en-IN" sz="1200" dirty="0"/>
                        <a:t>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200" baseline="0" dirty="0"/>
                        <a:t>Solutions</a:t>
                      </a:r>
                      <a:r>
                        <a:rPr lang="en-IN" altLang="zh-CN" sz="1200" baseline="0" dirty="0"/>
                        <a:t>(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Freeze)</a:t>
                      </a:r>
                      <a:r>
                        <a:rPr lang="en-IN" sz="1200" baseline="0" dirty="0"/>
                        <a:t>, Finish </a:t>
                      </a:r>
                      <a:r>
                        <a:rPr lang="en-IN" altLang="zh-CN" sz="1200" baseline="0" dirty="0"/>
                        <a:t>Solution Conclusions. </a:t>
                      </a:r>
                      <a:endParaRPr lang="en-IN" sz="1200" baseline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Send for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 Approval</a:t>
                      </a:r>
                      <a:r>
                        <a:rPr lang="en-IN" sz="1200" baseline="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IN" sz="12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17683">
                <a:tc>
                  <a:txBody>
                    <a:bodyPr/>
                    <a:lstStyle/>
                    <a:p>
                      <a:r>
                        <a:rPr lang="en-IN" sz="12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200" dirty="0"/>
                        <a:t>Begin Normative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286808">
                <a:tc>
                  <a:txBody>
                    <a:bodyPr/>
                    <a:lstStyle/>
                    <a:p>
                      <a:r>
                        <a:rPr lang="en-IN" sz="12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250610">
                <a:tc>
                  <a:txBody>
                    <a:bodyPr/>
                    <a:lstStyle/>
                    <a:p>
                      <a:r>
                        <a:rPr lang="en-IN" sz="12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250610">
                <a:tc>
                  <a:txBody>
                    <a:bodyPr/>
                    <a:lstStyle/>
                    <a:p>
                      <a:r>
                        <a:rPr lang="en-IN" sz="12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0.5</a:t>
                      </a:r>
                      <a:r>
                        <a:rPr lang="en-IN" sz="1200" baseline="0" dirty="0"/>
                        <a:t> </a:t>
                      </a:r>
                      <a:r>
                        <a:rPr lang="en-IN" sz="1200" dirty="0"/>
                        <a:t>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250610">
                <a:tc>
                  <a:txBody>
                    <a:bodyPr/>
                    <a:lstStyle/>
                    <a:p>
                      <a:r>
                        <a:rPr lang="en-IN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3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048455"/>
              </p:ext>
            </p:extLst>
          </p:nvPr>
        </p:nvGraphicFramePr>
        <p:xfrm>
          <a:off x="6874022" y="1751798"/>
          <a:ext cx="4887212" cy="4699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608748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5707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57077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34016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EN for multiple UEs sharing the same location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EN for UE obtaining the location via  SL/Ranging positioning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EN for </a:t>
                      </a:r>
                      <a:r>
                        <a:rPr lang="en-IN" sz="1400" baseline="0" dirty="0" err="1"/>
                        <a:t>Geofencing</a:t>
                      </a:r>
                      <a:r>
                        <a:rPr lang="en-IN" sz="1400" baseline="0" dirty="0"/>
                        <a:t> monitoring list IE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altLang="zh-CN" sz="1400" dirty="0"/>
                        <a:t>Clean-ups and alignments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714756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Resolve the left ENs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Complete  the normative work to 100%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846237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No.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505672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F09CD-AACC-2D0D-A494-EBF1564DE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376788"/>
            <a:ext cx="10954305" cy="1309125"/>
          </a:xfrm>
        </p:spPr>
        <p:txBody>
          <a:bodyPr/>
          <a:lstStyle/>
          <a:p>
            <a:r>
              <a:rPr lang="en-IN" sz="3600" dirty="0">
                <a:solidFill>
                  <a:prstClr val="black"/>
                </a:solidFill>
              </a:rPr>
              <a:t>AIMLAPP (SID/WID) Status until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</a:t>
            </a:r>
            <a:r>
              <a:rPr lang="en-IN" sz="3600" dirty="0"/>
              <a:t>Rapporteur: </a:t>
            </a:r>
            <a:r>
              <a:rPr lang="en-GB" altLang="en-US" sz="3600" dirty="0"/>
              <a:t>Manos </a:t>
            </a:r>
            <a:r>
              <a:rPr lang="en-US" sz="3600" b="0" i="0" dirty="0">
                <a:effectLst/>
              </a:rPr>
              <a:t>Pateromichelakis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US" sz="3600" dirty="0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68EB828D-5B0A-00FF-223E-655DDC0AF4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902826"/>
              </p:ext>
            </p:extLst>
          </p:nvPr>
        </p:nvGraphicFramePr>
        <p:xfrm>
          <a:off x="130629" y="1776640"/>
          <a:ext cx="6965220" cy="45925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803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20961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77302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10154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262383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61095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/>
                        <a:t>SA6#56 (Aug-23)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464229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2.0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Skeleton,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 Scope, 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Issues,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43730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Issues,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 Architecture Requirements, Solutions, Background Analysis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Key Issues (</a:t>
                      </a: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, Solutions and solution updates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438472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Stable Architecture, Solutions (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Freeze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), Solution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Updates and Evaluations, Deployment/ Business Models 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612226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>
                          <a:solidFill>
                            <a:schemeClr val="tx1"/>
                          </a:solidFill>
                        </a:rPr>
                        <a:t>Overall Evaluation and Conclusions.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SID send for Approval. </a:t>
                      </a: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08151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Architecture, Deployments  and Features (procedures and flows)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Features (procedures and flows) and APIs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Features (procedures and flows) and APIs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1.0 TU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Send for Approval.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 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4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301552"/>
              </p:ext>
            </p:extLst>
          </p:nvPr>
        </p:nvGraphicFramePr>
        <p:xfrm>
          <a:off x="7095849" y="1776640"/>
          <a:ext cx="4887212" cy="4625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589955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54043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54043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remaining work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208037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EN resolutions at existing features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Remaining features based on concluded TR solutions (couple solutions related to AIMLE and ADAES)</a:t>
                      </a:r>
                      <a:endParaRPr lang="en-US" sz="140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/>
                        <a:t>Finalization of API clause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912395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On track. 95-100% is expected by SA#106, depending on progress. No controversial topics.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Target to send TS 23.482 for approval at SA#106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801261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dirty="0"/>
                        <a:t>No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523314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F09CD-AACC-2D0D-A494-EBF1564DE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976874"/>
            <a:ext cx="10954305" cy="56795"/>
          </a:xfrm>
        </p:spPr>
        <p:txBody>
          <a:bodyPr/>
          <a:lstStyle/>
          <a:p>
            <a:r>
              <a:rPr lang="en-GB" altLang="en-US" sz="3600" dirty="0" err="1"/>
              <a:t>MCShAC</a:t>
            </a:r>
            <a:r>
              <a:rPr lang="en-GB" altLang="en-US" sz="3600" dirty="0"/>
              <a:t> </a:t>
            </a:r>
            <a:r>
              <a:rPr lang="en-IN" sz="3600" dirty="0">
                <a:solidFill>
                  <a:prstClr val="black"/>
                </a:solidFill>
              </a:rPr>
              <a:t>(WID) Status until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Andreas Flander</a:t>
            </a:r>
            <a:r>
              <a:rPr lang="en-IN" sz="4400" dirty="0">
                <a:solidFill>
                  <a:prstClr val="black"/>
                </a:solidFill>
              </a:rPr>
              <a:t>)</a:t>
            </a:r>
            <a:endParaRPr lang="en-US" dirty="0"/>
          </a:p>
        </p:txBody>
      </p:sp>
      <p:graphicFrame>
        <p:nvGraphicFramePr>
          <p:cNvPr id="4" name="Content Placeholder 6">
            <a:extLst>
              <a:ext uri="{FF2B5EF4-FFF2-40B4-BE49-F238E27FC236}">
                <a16:creationId xmlns:a16="http://schemas.microsoft.com/office/drawing/2014/main" id="{68EB828D-5B0A-00FF-223E-655DDC0AF49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8800747"/>
              </p:ext>
            </p:extLst>
          </p:nvPr>
        </p:nvGraphicFramePr>
        <p:xfrm>
          <a:off x="130629" y="1511169"/>
          <a:ext cx="6965220" cy="4744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803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20961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65749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21707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262383"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61095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/>
                        <a:t>SA6#55 (May-23)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IN" sz="11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1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8464229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SA6#56 (Aug-23)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Begin normative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7928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SA6#57 (Oct-13)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Functional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62383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438472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Architecture and Solutions 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09765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1317452"/>
                  </a:ext>
                </a:extLst>
              </a:tr>
              <a:tr h="612226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408151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None as of this meeting is about Rel-19 studies only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Corrections, miscellaneous 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altLang="zh-C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Corrections, miscellaneous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1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0.6 TUs</a:t>
                      </a:r>
                      <a:endParaRPr lang="en-IN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Closing </a:t>
                      </a:r>
                      <a:endParaRPr kumimoji="0" lang="en-I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13809">
                <a:tc>
                  <a:txBody>
                    <a:bodyPr/>
                    <a:lstStyle/>
                    <a:p>
                      <a:r>
                        <a:rPr lang="en-IN" sz="12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 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b="1" dirty="0"/>
                        <a:t>6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514058"/>
              </p:ext>
            </p:extLst>
          </p:nvPr>
        </p:nvGraphicFramePr>
        <p:xfrm>
          <a:off x="7095849" y="1528209"/>
          <a:ext cx="4887212" cy="4727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619329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66826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66826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493766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No work left. WID is 100 % completed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652761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WID 100 % completed since SA6#62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624844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No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495911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92899"/>
            <a:ext cx="11223171" cy="566147"/>
          </a:xfrm>
        </p:spPr>
        <p:txBody>
          <a:bodyPr/>
          <a:lstStyle/>
          <a:p>
            <a:r>
              <a:rPr lang="en-IN" sz="3600" dirty="0">
                <a:solidFill>
                  <a:prstClr val="black"/>
                </a:solidFill>
              </a:rPr>
              <a:t>5GSAT_Ph3_App (SID/WID)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 (Rapporteur: </a:t>
            </a:r>
            <a:r>
              <a:rPr lang="en-GB" altLang="en-US" sz="3600" dirty="0">
                <a:solidFill>
                  <a:prstClr val="black"/>
                </a:solidFill>
              </a:rPr>
              <a:t>Basu Pattan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2697521"/>
              </p:ext>
            </p:extLst>
          </p:nvPr>
        </p:nvGraphicFramePr>
        <p:xfrm>
          <a:off x="85193" y="1825625"/>
          <a:ext cx="7065301" cy="47164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30589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30589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30589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330589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Scope, </a:t>
                      </a:r>
                      <a:r>
                        <a:rPr lang="en-IN" sz="1400" dirty="0"/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30589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30589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562002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</a:t>
                      </a:r>
                      <a:r>
                        <a:rPr lang="en-IN" sz="1400" baseline="0" dirty="0"/>
                        <a:t> (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400" baseline="0" dirty="0"/>
                        <a:t>), Solutions, Start Solution Conclusions.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/>
                        <a:t>.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562002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Finish Solution Conclusions,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Send TR for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/>
                        <a:t>Begin Normative work (architecture impacts)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402217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Solutions, Business Relationships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402217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402217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2.5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402217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9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9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698460"/>
              </p:ext>
            </p:extLst>
          </p:nvPr>
        </p:nvGraphicFramePr>
        <p:xfrm>
          <a:off x="7150494" y="1825627"/>
          <a:ext cx="4887212" cy="4716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580268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5440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 complete and approved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54407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None. Remaining ENs planned to be addressed in normative.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34019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baseline="0" dirty="0"/>
                        <a:t>EDGEAPP, SEALDD, ADAE Architecture requirements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AE#2 and AE#7 solution aspects for edge computing on-board the satellite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AE#3 solution aspects for Discontinuous satellite coverage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MC#1 solution for Mission Critical using satellite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714769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At the end of SA6#64, it might be difficult to achieve 100% completion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92324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Exception may be needed, if SA#64 does not complete all</a:t>
                      </a: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of the remaining work identified above and especially if 2 to 4 are not completed.</a:t>
                      </a:r>
                      <a:endParaRPr lang="en-I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98727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24745"/>
            <a:ext cx="11223171" cy="725173"/>
          </a:xfrm>
        </p:spPr>
        <p:txBody>
          <a:bodyPr/>
          <a:lstStyle/>
          <a:p>
            <a:r>
              <a:rPr lang="en-US" altLang="en-US" sz="3600" dirty="0" err="1"/>
              <a:t>enhMC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/>
              <a:t>Harish </a:t>
            </a:r>
            <a:r>
              <a:rPr lang="en-GB" altLang="en-US" sz="3600" dirty="0" err="1"/>
              <a:t>Negalaguli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</p:nvPr>
        </p:nvGraphicFramePr>
        <p:xfrm>
          <a:off x="35663" y="1807741"/>
          <a:ext cx="7065301" cy="4665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15824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15824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SA6#55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</a:rPr>
                        <a:t>WID</a:t>
                      </a:r>
                      <a:r>
                        <a:rPr lang="en-IN" altLang="zh-CN" sz="1100" dirty="0">
                          <a:solidFill>
                            <a:srgbClr val="FF0000"/>
                          </a:solidFill>
                          <a:latin typeface="+mn-lt"/>
                        </a:rPr>
                        <a:t> </a:t>
                      </a:r>
                      <a:r>
                        <a:rPr lang="en-IN" altLang="zh-CN" sz="1100" baseline="0" dirty="0">
                          <a:solidFill>
                            <a:srgbClr val="FF0000"/>
                          </a:solidFill>
                          <a:latin typeface="+mn-lt"/>
                        </a:rPr>
                        <a:t>Approval</a:t>
                      </a:r>
                      <a:endParaRPr lang="en-IN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149489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SA6#56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Enhancements/corrections to MC Specs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2835436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Solutions/Enhancements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Solutions/Enhancements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536901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Solutions &amp; Architecture(flows, Procedures)</a:t>
                      </a:r>
                      <a:endParaRPr kumimoji="0" lang="en-IN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5824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38643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8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7100964" y="1807741"/>
          <a:ext cx="4887212" cy="4665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395107500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2936757458"/>
                    </a:ext>
                  </a:extLst>
                </a:gridCol>
              </a:tblGrid>
              <a:tr h="581111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27234"/>
                  </a:ext>
                </a:extLst>
              </a:tr>
              <a:tr h="4970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Not</a:t>
                      </a:r>
                      <a:r>
                        <a:rPr lang="en-IN" sz="1400" baseline="0" dirty="0"/>
                        <a:t> applicable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85%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909631"/>
                  </a:ext>
                </a:extLst>
              </a:tr>
              <a:tr h="497056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84479"/>
                  </a:ext>
                </a:extLst>
              </a:tr>
              <a:tr h="1520407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Completion &amp; cleanup Logging/Recording Arch details &amp; procedures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MC Location enhancements completion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MCX Services improvements from deployment experiences.</a:t>
                      </a:r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Message store coverage for MCPTT/</a:t>
                      </a:r>
                      <a:r>
                        <a:rPr lang="en-IN" sz="1400" dirty="0" err="1"/>
                        <a:t>MCVideo</a:t>
                      </a:r>
                      <a:endParaRPr lang="en-IN" sz="1400" dirty="0"/>
                    </a:p>
                    <a:p>
                      <a:pPr marL="342900" indent="-342900" algn="l">
                        <a:buFont typeface="+mj-lt"/>
                        <a:buAutoNum type="arabicPeriod"/>
                      </a:pPr>
                      <a:r>
                        <a:rPr lang="en-IN" sz="1400" dirty="0"/>
                        <a:t>Discreet Listening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050193"/>
                  </a:ext>
                </a:extLst>
              </a:tr>
              <a:tr h="497056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100%</a:t>
                      </a:r>
                      <a:r>
                        <a:rPr lang="en-IN" sz="1400" baseline="0" dirty="0"/>
                        <a:t>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2363"/>
                  </a:ext>
                </a:extLst>
              </a:tr>
              <a:tr h="906397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dirty="0"/>
                        <a:t>No exception anticipated, as #1,#2,#3 are expected to complete </a:t>
                      </a:r>
                      <a:r>
                        <a:rPr lang="en-IN" sz="1400"/>
                        <a:t>in SA6#64</a:t>
                      </a:r>
                      <a:r>
                        <a:rPr lang="en-IN" sz="1400" dirty="0"/>
                        <a:t>. All other remaining items likely to be moved to Rel-20.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32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457266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30629" y="547626"/>
            <a:ext cx="11223171" cy="730852"/>
          </a:xfrm>
        </p:spPr>
        <p:txBody>
          <a:bodyPr/>
          <a:lstStyle/>
          <a:p>
            <a:r>
              <a:rPr lang="en-US" altLang="en-IN" sz="3600" dirty="0">
                <a:solidFill>
                  <a:prstClr val="black"/>
                </a:solidFill>
                <a:sym typeface="+mn-ea"/>
              </a:rPr>
              <a:t>eMMTelAPP</a:t>
            </a:r>
            <a:r>
              <a:rPr lang="en-IN" sz="3600" dirty="0">
                <a:solidFill>
                  <a:prstClr val="black"/>
                </a:solidFill>
                <a:sym typeface="+mn-ea"/>
              </a:rPr>
              <a:t> (SID/WID)</a:t>
            </a:r>
            <a:r>
              <a:rPr lang="en-IN" sz="3600" dirty="0">
                <a:solidFill>
                  <a:prstClr val="black"/>
                </a:solidFill>
              </a:rPr>
              <a:t>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US" altLang="en-GB" sz="3600" dirty="0"/>
              <a:t>Yue Liu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130300" y="1698625"/>
            <a:ext cx="10515600" cy="4351338"/>
          </a:xfrm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6409265"/>
              </p:ext>
            </p:extLst>
          </p:nvPr>
        </p:nvGraphicFramePr>
        <p:xfrm>
          <a:off x="372110" y="1325879"/>
          <a:ext cx="6499225" cy="549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62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1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24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5299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29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en-IN" sz="1400" dirty="0"/>
                        <a:t>5</a:t>
                      </a:r>
                      <a:r>
                        <a:rPr lang="en-IN" sz="1400" dirty="0"/>
                        <a:t> (</a:t>
                      </a:r>
                      <a:r>
                        <a:rPr lang="en-US" altLang="en-IN" sz="1400" dirty="0"/>
                        <a:t>May</a:t>
                      </a:r>
                      <a:r>
                        <a:rPr lang="en-IN" sz="14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723">
                <a:tc>
                  <a:txBody>
                    <a:bodyPr/>
                    <a:lstStyle/>
                    <a:p>
                      <a:r>
                        <a:rPr lang="en-IN" sz="1400" dirty="0"/>
                        <a:t>SA6#5</a:t>
                      </a:r>
                      <a:r>
                        <a:rPr lang="en-US" altLang="en-IN" sz="1400" dirty="0"/>
                        <a:t>6</a:t>
                      </a:r>
                      <a:r>
                        <a:rPr lang="en-IN" sz="1400" dirty="0"/>
                        <a:t> (</a:t>
                      </a:r>
                      <a:r>
                        <a:rPr lang="en-US" altLang="en-IN" sz="1400" dirty="0"/>
                        <a:t>Aug</a:t>
                      </a:r>
                      <a:r>
                        <a:rPr lang="en-IN" sz="1400" dirty="0"/>
                        <a:t>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Scope, </a:t>
                      </a:r>
                      <a:r>
                        <a:rPr lang="en-IN" sz="1400" dirty="0"/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dirty="0"/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dirty="0"/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1</a:t>
                      </a:r>
                      <a:r>
                        <a:rPr lang="en-IN" sz="1400" dirty="0">
                          <a:sym typeface="+mn-ea"/>
                        </a:rPr>
                        <a:t>.0 TU</a:t>
                      </a:r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Key Issues, Architecture Requirements, Solutions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7810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Key Issues (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>
                          <a:sym typeface="+mn-ea"/>
                        </a:rPr>
                        <a:t>), Solutions, Start Solution Conclusions.  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2008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ym typeface="+mn-ea"/>
                        </a:rPr>
                        <a:t>1</a:t>
                      </a:r>
                      <a:r>
                        <a:rPr lang="en-IN" sz="1400" dirty="0">
                          <a:sym typeface="+mn-ea"/>
                        </a:rPr>
                        <a:t>.0 TU</a:t>
                      </a:r>
                      <a:endParaRPr lang="en-IN" sz="1400" dirty="0"/>
                    </a:p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Solutions,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sym typeface="+mn-ea"/>
                        </a:rPr>
                        <a:t>s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  <a:sym typeface="+mn-ea"/>
                        </a:rPr>
                        <a:t>end TR for Information</a:t>
                      </a:r>
                      <a:r>
                        <a:rPr lang="en-US" altLang="en-IN" sz="1400" dirty="0">
                          <a:solidFill>
                            <a:srgbClr val="FF0000"/>
                          </a:solidFill>
                          <a:sym typeface="+mn-ea"/>
                        </a:rPr>
                        <a:t>.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02008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/>
                        <a:t>Begin Normative work (architecture impacts)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, Deployment model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Architecture and Solutions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200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SA6#63 (Oct-24)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ym typeface="+mn-ea"/>
                        </a:rPr>
                        <a:t>Finish </a:t>
                      </a:r>
                      <a:r>
                        <a:rPr lang="en-US" altLang="en-IN" sz="1400" dirty="0">
                          <a:sym typeface="+mn-ea"/>
                        </a:rPr>
                        <a:t>TR </a:t>
                      </a:r>
                      <a:r>
                        <a:rPr lang="en-IN" sz="1400" dirty="0">
                          <a:sym typeface="+mn-ea"/>
                        </a:rPr>
                        <a:t>Solution Conclusions</a:t>
                      </a:r>
                      <a:r>
                        <a:rPr lang="en-US" altLang="en-IN" sz="1400" dirty="0">
                          <a:sym typeface="+mn-ea"/>
                        </a:rPr>
                        <a:t> based on two LSs replied from SA2. A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0200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IN" sz="1400" dirty="0">
                          <a:sym typeface="+mn-ea"/>
                        </a:rPr>
                        <a:t>SA6#64 (Nov24)</a:t>
                      </a: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I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altLang="en-US" sz="1400" dirty="0"/>
                        <a:t>1.0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>
                          <a:sym typeface="+mn-ea"/>
                        </a:rPr>
                        <a:t>A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sym typeface="+mn-ea"/>
                        </a:rPr>
                        <a:t>rchitecture and Solutions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end TS for Approval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299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/>
                        <a:t>6</a:t>
                      </a:r>
                      <a:r>
                        <a:rPr lang="en-IN" sz="1400" b="1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/>
                        <a:t>4</a:t>
                      </a:r>
                      <a:r>
                        <a:rPr lang="en-IN" sz="1400" b="1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936115"/>
              </p:ext>
            </p:extLst>
          </p:nvPr>
        </p:nvGraphicFramePr>
        <p:xfrm>
          <a:off x="6871335" y="1311590"/>
          <a:ext cx="4886960" cy="5524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7345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87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878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Clean-up the TR, e.g. solve necessary ENs adn editorials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1574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baseline="0" dirty="0"/>
                        <a:t>1. </a:t>
                      </a:r>
                      <a:r>
                        <a:rPr lang="en-IN" sz="1400" baseline="0" dirty="0"/>
                        <a:t>service enabler layer APIs and IEs used in the mmtel calling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baseline="0" dirty="0"/>
                        <a:t>2. </a:t>
                      </a:r>
                      <a:r>
                        <a:rPr lang="en-IN" sz="1400" baseline="0" dirty="0"/>
                        <a:t>the application layer architecture and procedures and IEs for controlling the downloading of data channel applications on UE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baseline="0" dirty="0"/>
                        <a:t>3. </a:t>
                      </a:r>
                      <a:r>
                        <a:rPr lang="en-IN" sz="1400" baseline="0" dirty="0"/>
                        <a:t>multiple call control handling coordination among different Application Servers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baseline="0" dirty="0"/>
                        <a:t>4. </a:t>
                      </a:r>
                      <a:r>
                        <a:rPr lang="en-IN" sz="1400" baseline="0" dirty="0"/>
                        <a:t>the necessary value added services provided by eMMTel Enabler, e.g. virtual number etc.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499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dirty="0"/>
                        <a:t>50%</a:t>
                      </a:r>
                      <a:r>
                        <a:rPr lang="en-IN" sz="1400" baseline="0" dirty="0"/>
                        <a:t>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823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US" altLang="en-IN" sz="1400" dirty="0"/>
                        <a:t>Yes. See bullet 1, 3, 4 above.</a:t>
                      </a:r>
                      <a:endParaRPr lang="en-US" alt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596348"/>
            <a:ext cx="11223171" cy="753570"/>
          </a:xfrm>
        </p:spPr>
        <p:txBody>
          <a:bodyPr/>
          <a:lstStyle/>
          <a:p>
            <a:r>
              <a:rPr lang="en-IN" sz="3600" dirty="0">
                <a:solidFill>
                  <a:prstClr val="black"/>
                </a:solidFill>
              </a:rPr>
              <a:t>CAPIF_Ph3 (SID/WID) Status until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/>
              <a:t>Diego Preciado Rojas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1307216"/>
              </p:ext>
            </p:extLst>
          </p:nvPr>
        </p:nvGraphicFramePr>
        <p:xfrm>
          <a:off x="130629" y="1776640"/>
          <a:ext cx="7065301" cy="4585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343679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343679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343679">
                <a:tc>
                  <a:txBody>
                    <a:bodyPr/>
                    <a:lstStyle/>
                    <a:p>
                      <a:r>
                        <a:rPr lang="en-IN" sz="1400" dirty="0"/>
                        <a:t>SA#102 (Dec-23)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343679">
                <a:tc>
                  <a:txBody>
                    <a:bodyPr/>
                    <a:lstStyle/>
                    <a:p>
                      <a:r>
                        <a:rPr lang="en-IN" sz="14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Skeleton,</a:t>
                      </a:r>
                      <a:r>
                        <a:rPr lang="en-IN" sz="1400" baseline="0" dirty="0"/>
                        <a:t> Scope, </a:t>
                      </a:r>
                      <a:r>
                        <a:rPr lang="en-IN" sz="1400" dirty="0"/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343679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343679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Issues,</a:t>
                      </a:r>
                      <a:r>
                        <a:rPr lang="en-IN" sz="1400" baseline="0" dirty="0"/>
                        <a:t> Architecture Requirements, Solutions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584254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Key Issues</a:t>
                      </a:r>
                      <a:r>
                        <a:rPr lang="en-IN" sz="1400" baseline="0" dirty="0"/>
                        <a:t> (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Freeze</a:t>
                      </a:r>
                      <a:r>
                        <a:rPr lang="en-IN" sz="1400" baseline="0" dirty="0"/>
                        <a:t>), Solutions, Solution evaluations/Overall evaluation.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WID agreement</a:t>
                      </a:r>
                      <a:endParaRPr lang="en-IN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584254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Solutions, Overall evaluation, 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/>
                        <a:t>Begin Normative work (based on agreed WID)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418143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0.5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Solutions, Overall evaluation, Conclusions, 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Normative 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418143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/>
                        <a:t> 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 (remaining),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418143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3.5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3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199955"/>
              </p:ext>
            </p:extLst>
          </p:nvPr>
        </p:nvGraphicFramePr>
        <p:xfrm>
          <a:off x="7195930" y="1776639"/>
          <a:ext cx="4887212" cy="46850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569702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61471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614715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Final conclusions and send the TR for Approval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37407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CRs based on SID conclusion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CRs based on coordination with other groups (SA3, SA5)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600455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70%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911387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CRs based on coordination with other groups (SA3, SA5)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290689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704258"/>
            <a:ext cx="11223171" cy="645660"/>
          </a:xfrm>
        </p:spPr>
        <p:txBody>
          <a:bodyPr/>
          <a:lstStyle/>
          <a:p>
            <a:r>
              <a:rPr lang="en-IN" altLang="en-US" sz="3600" dirty="0" err="1">
                <a:solidFill>
                  <a:prstClr val="black"/>
                </a:solidFill>
              </a:rPr>
              <a:t>Metaverse</a:t>
            </a:r>
            <a:r>
              <a:rPr lang="en-IN" sz="3600" dirty="0" err="1">
                <a:solidFill>
                  <a:prstClr val="black"/>
                </a:solidFill>
              </a:rPr>
              <a:t>_App</a:t>
            </a:r>
            <a:r>
              <a:rPr lang="en-IN" sz="3600" dirty="0">
                <a:solidFill>
                  <a:prstClr val="black"/>
                </a:solidFill>
              </a:rPr>
              <a:t> (SID/WID)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altLang="en-US" sz="3600" dirty="0"/>
              <a:t>Sapan Shah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052832"/>
              </p:ext>
            </p:extLst>
          </p:nvPr>
        </p:nvGraphicFramePr>
        <p:xfrm>
          <a:off x="0" y="1508760"/>
          <a:ext cx="691515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714750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176212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chemeClr val="tx1"/>
                          </a:solidFill>
                        </a:rPr>
                        <a:t>Approval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Skeleton,</a:t>
                      </a:r>
                      <a:r>
                        <a:rPr lang="en-IN" sz="1400" baseline="0" dirty="0">
                          <a:solidFill>
                            <a:schemeClr val="tx1"/>
                          </a:solidFill>
                        </a:rPr>
                        <a:t> Scope, </a:t>
                      </a: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71903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Key Issues,</a:t>
                      </a:r>
                      <a:r>
                        <a:rPr lang="en-IN" sz="1400" baseline="0" dirty="0">
                          <a:solidFill>
                            <a:schemeClr val="tx1"/>
                          </a:solidFill>
                        </a:rPr>
                        <a:t> Architecture Requirements, Solutions</a:t>
                      </a:r>
                      <a:endParaRPr lang="en-IN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Key Issues, Architecture Requirements,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Key Issues</a:t>
                      </a:r>
                      <a:r>
                        <a:rPr lang="en-IN" sz="1400" baseline="0" dirty="0">
                          <a:solidFill>
                            <a:schemeClr val="tx1"/>
                          </a:solidFill>
                        </a:rPr>
                        <a:t> (Freeze), Solutions, Start Solution Conclusions.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WID 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  <a:latin typeface="+mn-lt"/>
                        </a:rPr>
                        <a:t>SA6#62-Adhoc-e (Jul-24)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Finish Solution Conclusions,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Send TR for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Begin Normative work (architecture impacts)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Solutions, Business Relationships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3.0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, Deployment models</a:t>
                      </a:r>
                      <a:endParaRPr kumimoji="0" lang="en-I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tx1"/>
                          </a:solidFill>
                        </a:rPr>
                        <a:t>3.0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work, WID complete / 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Send new TSs for Approval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10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9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915150" y="1508761"/>
          <a:ext cx="4887212" cy="51757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792107483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634862911"/>
                    </a:ext>
                  </a:extLst>
                </a:gridCol>
              </a:tblGrid>
              <a:tr h="581138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8426327"/>
                  </a:ext>
                </a:extLst>
              </a:tr>
              <a:tr h="6270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772778"/>
                  </a:ext>
                </a:extLst>
              </a:tr>
              <a:tr h="627056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615025"/>
                  </a:ext>
                </a:extLst>
              </a:tr>
              <a:tr h="1750344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To bring Solution#19 (for KI#9) into normative (Support for permission control of digital assets)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To bring Solution#13 (for #7) to normative (Support for </a:t>
                      </a:r>
                      <a:r>
                        <a:rPr lang="en-IN" sz="1400" baseline="0" dirty="0" err="1"/>
                        <a:t>metaverse</a:t>
                      </a:r>
                      <a:r>
                        <a:rPr lang="en-IN" sz="1400" baseline="0" dirty="0"/>
                        <a:t> services requiring multiple devices)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Discovery of VAL server with SM capability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Layers details and Media aspects for Digital assets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baseline="0" dirty="0"/>
                        <a:t>Specifying APIs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3343523"/>
                  </a:ext>
                </a:extLst>
              </a:tr>
              <a:tr h="612508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100%</a:t>
                      </a:r>
                      <a:r>
                        <a:rPr lang="en-IN" sz="1400" baseline="0" dirty="0"/>
                        <a:t> (*)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0956127"/>
                  </a:ext>
                </a:extLst>
              </a:tr>
              <a:tr h="92968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Possible Exception (Depending on progress during SA6#64)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baseline="0" dirty="0"/>
                        <a:t>Scope: Based on the remaining work for WID.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1498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664072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0181"/>
            <a:ext cx="11223171" cy="679737"/>
          </a:xfrm>
        </p:spPr>
        <p:txBody>
          <a:bodyPr/>
          <a:lstStyle/>
          <a:p>
            <a:r>
              <a:rPr lang="en-US" altLang="zh-CN" sz="3600" dirty="0">
                <a:solidFill>
                  <a:prstClr val="black"/>
                </a:solidFill>
              </a:rPr>
              <a:t>FRMCS_Ph5</a:t>
            </a:r>
            <a:r>
              <a:rPr lang="en-IN" sz="3600" dirty="0">
                <a:solidFill>
                  <a:prstClr val="black"/>
                </a:solidFill>
              </a:rPr>
              <a:t>(WID)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>
                <a:solidFill>
                  <a:prstClr val="black"/>
                </a:solidFill>
              </a:rPr>
              <a:t>Martin Oettl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8012340"/>
              </p:ext>
            </p:extLst>
          </p:nvPr>
        </p:nvGraphicFramePr>
        <p:xfrm>
          <a:off x="130629" y="1776640"/>
          <a:ext cx="7065301" cy="4495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04390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SA6#56 (</a:t>
                      </a:r>
                      <a:r>
                        <a:rPr lang="en-US" altLang="zh-CN" sz="1200" dirty="0"/>
                        <a:t>Aug</a:t>
                      </a:r>
                      <a:r>
                        <a:rPr lang="en-IN" altLang="zh-CN" sz="12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rgbClr val="FF0000"/>
                          </a:solidFill>
                        </a:rPr>
                        <a:t>WID</a:t>
                      </a: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IN" altLang="zh-CN" sz="1200" baseline="0" dirty="0">
                          <a:solidFill>
                            <a:srgbClr val="FF0000"/>
                          </a:solidFill>
                        </a:rPr>
                        <a:t>Approval</a:t>
                      </a:r>
                      <a:endParaRPr lang="en-IN" altLang="zh-CN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IN" sz="1200" dirty="0"/>
                        <a:t>SA6#57 (Oct-09)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158296">
                <a:tc>
                  <a:txBody>
                    <a:bodyPr/>
                    <a:lstStyle/>
                    <a:p>
                      <a:r>
                        <a:rPr lang="en-IN" sz="1200" dirty="0"/>
                        <a:t>SA6#58 (Nov-13)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191369">
                <a:tc>
                  <a:txBody>
                    <a:bodyPr/>
                    <a:lstStyle/>
                    <a:p>
                      <a:r>
                        <a:rPr lang="en-IN" sz="1200" dirty="0"/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161017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272596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 (TBC)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-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1.0 TU</a:t>
                      </a: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1.0 TU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548413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b="1" dirty="0"/>
                        <a:t>8TUs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95930" y="1776642"/>
          <a:ext cx="4887212" cy="4539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395107500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2936757458"/>
                    </a:ext>
                  </a:extLst>
                </a:gridCol>
              </a:tblGrid>
              <a:tr h="292313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SID/WID Current Status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27234"/>
                  </a:ext>
                </a:extLst>
              </a:tr>
              <a:tr h="4969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85%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909631"/>
                  </a:ext>
                </a:extLst>
              </a:tr>
              <a:tr h="496932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Not applicable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84479"/>
                  </a:ext>
                </a:extLst>
              </a:tr>
              <a:tr h="1724645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Interworking with GSM-R to support an automatic subsequent MCPTT ad hoc group calls following an ad hoc group emergency alert.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Support of MC gateway UEs, e.g.,  multicast/broadcast, location, migration and interconnection.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Separation of the signaling and the media paths within an MC system.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050193"/>
                  </a:ext>
                </a:extLst>
              </a:tr>
              <a:tr h="878844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Separation of the signaling and the media paths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MC gateway UE broadcast and location support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2363"/>
                  </a:ext>
                </a:extLst>
              </a:tr>
              <a:tr h="521513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 If needed, 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 exception, remaining work will be shifted to Rel-20.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32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9799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30629" y="435723"/>
            <a:ext cx="11223171" cy="1132726"/>
          </a:xfrm>
        </p:spPr>
        <p:txBody>
          <a:bodyPr/>
          <a:lstStyle/>
          <a:p>
            <a:r>
              <a:rPr lang="en-US" altLang="zh-CN" sz="3600" kern="0" noProof="0" dirty="0" err="1">
                <a:ln>
                  <a:noFill/>
                </a:ln>
                <a:uLnTx/>
                <a:uFillTx/>
                <a:sym typeface="+mn-ea"/>
              </a:rPr>
              <a:t>XRApp</a:t>
            </a:r>
            <a:r>
              <a:rPr lang="en-IN" sz="3600" dirty="0">
                <a:solidFill>
                  <a:prstClr val="black"/>
                </a:solidFill>
              </a:rPr>
              <a:t> (SID/WID) Status </a:t>
            </a:r>
            <a:r>
              <a:rPr lang="en-IN" sz="3600" dirty="0" err="1">
                <a:solidFill>
                  <a:prstClr val="black"/>
                </a:solidFill>
              </a:rPr>
              <a:t>untill</a:t>
            </a:r>
            <a:r>
              <a:rPr lang="en-IN" sz="3600" dirty="0">
                <a:solidFill>
                  <a:prstClr val="black"/>
                </a:solidFill>
              </a:rPr>
              <a:t>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US" altLang="en-GB" sz="3600" dirty="0"/>
              <a:t>Shaowen Zheng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3" name="Content Placeholder 6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87677323"/>
              </p:ext>
            </p:extLst>
          </p:nvPr>
        </p:nvGraphicFramePr>
        <p:xfrm>
          <a:off x="142240" y="1628140"/>
          <a:ext cx="6711315" cy="49837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7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960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983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98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983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SA6#57 (Oct-23)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SID </a:t>
                      </a:r>
                      <a:r>
                        <a:rPr lang="en-IN" sz="14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Approval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779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SA6#58 (Nov-23)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0.5</a:t>
                      </a: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TU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Skeleton</a:t>
                      </a:r>
                      <a:r>
                        <a:rPr lang="en-US" alt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introduction</a:t>
                      </a: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, scope</a:t>
                      </a:r>
                      <a:r>
                        <a:rPr lang="en-US" alt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 and</a:t>
                      </a:r>
                      <a:r>
                        <a:rPr lang="en-IN" sz="14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3570"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SA6#59 (Feb-24)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Key Issues,</a:t>
                      </a:r>
                      <a:r>
                        <a:rPr lang="en-IN" sz="14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Architecture Requirements, </a:t>
                      </a:r>
                      <a:r>
                        <a:rPr lang="en-IN" sz="1400" dirty="0">
                          <a:solidFill>
                            <a:schemeClr val="bg1">
                              <a:lumMod val="50000"/>
                            </a:schemeClr>
                          </a:solidFill>
                          <a:sym typeface="+mn-ea"/>
                        </a:rPr>
                        <a:t>Architecture , Business Models</a:t>
                      </a:r>
                      <a:r>
                        <a:rPr lang="en-IN" sz="14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Solutions</a:t>
                      </a:r>
                      <a:endParaRPr lang="en-IN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2972">
                <a:tc>
                  <a:txBody>
                    <a:bodyPr/>
                    <a:lstStyle/>
                    <a:p>
                      <a:r>
                        <a:rPr lang="en-IN" sz="1400" dirty="0"/>
                        <a:t>SA6#60 (Apr-24)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/>
                        <a:t>Key Issues</a:t>
                      </a:r>
                      <a:r>
                        <a:rPr lang="en-IN" sz="1400" dirty="0">
                          <a:sym typeface="+mn-ea"/>
                        </a:rPr>
                        <a:t> (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  <a:sym typeface="+mn-ea"/>
                        </a:rPr>
                        <a:t>Freeze</a:t>
                      </a:r>
                      <a:r>
                        <a:rPr lang="en-IN" sz="1400" dirty="0">
                          <a:sym typeface="+mn-ea"/>
                        </a:rPr>
                        <a:t>),</a:t>
                      </a:r>
                      <a:r>
                        <a:rPr lang="en-US" altLang="en-IN" sz="1400" dirty="0"/>
                        <a:t> </a:t>
                      </a:r>
                      <a:r>
                        <a:rPr lang="en-IN" sz="1400" dirty="0">
                          <a:sym typeface="+mn-ea"/>
                        </a:rPr>
                        <a:t>Architecture</a:t>
                      </a:r>
                      <a:r>
                        <a:rPr lang="en-IN" sz="1400" dirty="0"/>
                        <a:t>,</a:t>
                      </a:r>
                      <a:r>
                        <a:rPr lang="en-IN" sz="1400" baseline="0" dirty="0"/>
                        <a:t> Architecture Requirements, Solutions</a:t>
                      </a:r>
                      <a:r>
                        <a:rPr lang="en-US" altLang="en-IN" sz="1400" baseline="0" dirty="0"/>
                        <a:t>, </a:t>
                      </a:r>
                      <a:r>
                        <a:rPr lang="en-IN" sz="1400" dirty="0">
                          <a:sym typeface="+mn-ea"/>
                        </a:rPr>
                        <a:t>Solution</a:t>
                      </a:r>
                      <a:r>
                        <a:rPr lang="en-US" altLang="en-IN" sz="1400" dirty="0">
                          <a:sym typeface="+mn-ea"/>
                        </a:rPr>
                        <a:t> evaluation</a:t>
                      </a:r>
                      <a:endParaRPr lang="en-US" altLang="en-IN" sz="1400" baseline="0" dirty="0">
                        <a:sym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972">
                <a:tc>
                  <a:txBody>
                    <a:bodyPr/>
                    <a:lstStyle/>
                    <a:p>
                      <a:r>
                        <a:rPr lang="en-IN" sz="1400" dirty="0"/>
                        <a:t>SA6#61 (May-24)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baseline="0" dirty="0"/>
                        <a:t>Solutions, Solution </a:t>
                      </a:r>
                      <a:r>
                        <a:rPr lang="en-US" altLang="en-IN" sz="1400" dirty="0">
                          <a:sym typeface="+mn-ea"/>
                        </a:rPr>
                        <a:t>evaluation </a:t>
                      </a:r>
                      <a:r>
                        <a:rPr lang="en-US" altLang="en-IN" sz="1400" baseline="0" dirty="0"/>
                        <a:t>and </a:t>
                      </a:r>
                      <a:r>
                        <a:rPr lang="en-IN" sz="1400" baseline="0" dirty="0"/>
                        <a:t>Conclusions. 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Send for Information</a:t>
                      </a:r>
                      <a:r>
                        <a:rPr lang="en-IN" sz="1400" baseline="0" dirty="0"/>
                        <a:t>.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US" altLang="en-IN" sz="1400" dirty="0">
                          <a:solidFill>
                            <a:srgbClr val="FF0000"/>
                          </a:solidFill>
                        </a:rPr>
                        <a:t>proposa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5960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SA6#62-Adhoc-e (Jul-24)</a:t>
                      </a:r>
                    </a:p>
                    <a:p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IN" sz="1400" dirty="0"/>
                        <a:t>0.5</a:t>
                      </a:r>
                      <a:r>
                        <a:rPr lang="en-IN" sz="1400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dirty="0"/>
                        <a:t>1</a:t>
                      </a:r>
                      <a:r>
                        <a:rPr lang="en-IN" sz="1400" dirty="0"/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IN" sz="1400" dirty="0"/>
                        <a:t>Finish Solution Conclusions, </a:t>
                      </a:r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Send TR for</a:t>
                      </a:r>
                      <a:r>
                        <a:rPr lang="en-IN" sz="1400" baseline="0" dirty="0">
                          <a:solidFill>
                            <a:srgbClr val="FF0000"/>
                          </a:solidFill>
                        </a:rPr>
                        <a:t> Approval</a:t>
                      </a:r>
                      <a:endParaRPr lang="en-IN" sz="1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en-IN" sz="1400" dirty="0"/>
                        <a:t>Begin Normative work (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Architecture and Solutions, Business Relationships</a:t>
                      </a:r>
                      <a:r>
                        <a:rPr lang="en-IN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983">
                <a:tc>
                  <a:txBody>
                    <a:bodyPr/>
                    <a:lstStyle/>
                    <a:p>
                      <a:r>
                        <a:rPr lang="en-IN" sz="1400" dirty="0"/>
                        <a:t>SA6#62 (Aug-24)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.0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9983">
                <a:tc>
                  <a:txBody>
                    <a:bodyPr/>
                    <a:lstStyle/>
                    <a:p>
                      <a:r>
                        <a:rPr lang="en-IN" sz="1400" dirty="0"/>
                        <a:t>SA6#63 (Oct-24)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en-US" alt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0</a:t>
                      </a: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Architecture and Solutions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9983">
                <a:tc>
                  <a:txBody>
                    <a:bodyPr/>
                    <a:lstStyle/>
                    <a:p>
                      <a:r>
                        <a:rPr lang="en-IN" sz="1400" dirty="0"/>
                        <a:t>SA6#64 (Nov24)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1</a:t>
                      </a:r>
                      <a:r>
                        <a:rPr 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.</a:t>
                      </a:r>
                      <a:r>
                        <a:rPr lang="en-US" altLang="en-IN" sz="14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sym typeface="+mn-ea"/>
                        </a:rPr>
                        <a:t>0</a:t>
                      </a:r>
                      <a:r>
                        <a:rPr lang="en-IN" sz="1400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Complete unfinished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9983">
                <a:tc>
                  <a:txBody>
                    <a:bodyPr/>
                    <a:lstStyle/>
                    <a:p>
                      <a:r>
                        <a:rPr lang="en-IN" sz="1400" b="1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/>
                        <a:t>4</a:t>
                      </a:r>
                      <a:r>
                        <a:rPr lang="en-IN" sz="1400" b="1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en-IN" sz="1400" b="1" dirty="0"/>
                        <a:t>4</a:t>
                      </a:r>
                      <a:r>
                        <a:rPr lang="en-IN" sz="1400" b="1" dirty="0"/>
                        <a:t> TUs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3555" y="1628140"/>
          <a:ext cx="4886960" cy="4982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335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77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978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KI#6 conclusion, which has dependency on SA2’s working progress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33475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>
                          <a:sym typeface="+mn-ea"/>
                        </a:rPr>
                        <a:t>EN resolutions at existing features</a:t>
                      </a:r>
                      <a:endParaRPr lang="en-IN" sz="1400" baseline="0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>
                          <a:sym typeface="+mn-ea"/>
                        </a:rPr>
                        <a:t>Remaining features based on concluded TR solutions (solutions related to </a:t>
                      </a:r>
                      <a:r>
                        <a:rPr lang="en-US" altLang="en-IN" sz="1400" dirty="0">
                          <a:sym typeface="+mn-ea"/>
                        </a:rPr>
                        <a:t>KI#6 and QoS coordination/guarantee</a:t>
                      </a:r>
                      <a:r>
                        <a:rPr lang="en-IN" sz="1400" dirty="0">
                          <a:sym typeface="+mn-ea"/>
                        </a:rPr>
                        <a:t>)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3895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en-IN" sz="1400" dirty="0"/>
                        <a:t>90% for WID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37590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n-IN" sz="1400" dirty="0">
                          <a:sym typeface="+mn-ea"/>
                        </a:rPr>
                        <a:t>No exception, remaining work will be shifted to Rel-20.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9" y="670181"/>
            <a:ext cx="11223171" cy="679737"/>
          </a:xfrm>
        </p:spPr>
        <p:txBody>
          <a:bodyPr/>
          <a:lstStyle/>
          <a:p>
            <a:r>
              <a:rPr lang="en-US" altLang="zh-CN" sz="3600" dirty="0" err="1">
                <a:solidFill>
                  <a:prstClr val="black"/>
                </a:solidFill>
              </a:rPr>
              <a:t>Generic_IOPS</a:t>
            </a:r>
            <a:r>
              <a:rPr lang="en-IN" sz="3600" dirty="0">
                <a:solidFill>
                  <a:prstClr val="black"/>
                </a:solidFill>
              </a:rPr>
              <a:t>(WID) Status until SA6#63</a:t>
            </a:r>
            <a:br>
              <a:rPr lang="en-IN" sz="3600" dirty="0">
                <a:solidFill>
                  <a:prstClr val="black"/>
                </a:solidFill>
              </a:rPr>
            </a:br>
            <a:r>
              <a:rPr lang="en-IN" sz="3600" dirty="0">
                <a:solidFill>
                  <a:prstClr val="black"/>
                </a:solidFill>
              </a:rPr>
              <a:t>(Rapporteur: </a:t>
            </a:r>
            <a:r>
              <a:rPr lang="en-GB" sz="3600" dirty="0">
                <a:solidFill>
                  <a:prstClr val="black"/>
                </a:solidFill>
              </a:rPr>
              <a:t>Mark </a:t>
            </a:r>
            <a:r>
              <a:rPr lang="en-GB" sz="3600" dirty="0" err="1">
                <a:solidFill>
                  <a:prstClr val="black"/>
                </a:solidFill>
              </a:rPr>
              <a:t>Lipford</a:t>
            </a:r>
            <a:r>
              <a:rPr lang="en-IN" sz="3600" dirty="0">
                <a:solidFill>
                  <a:prstClr val="black"/>
                </a:solidFill>
              </a:rPr>
              <a:t>)</a:t>
            </a:r>
            <a:endParaRPr lang="en-GB" altLang="en-US" sz="3600" dirty="0"/>
          </a:p>
        </p:txBody>
      </p:sp>
      <p:graphicFrame>
        <p:nvGraphicFramePr>
          <p:cNvPr id="5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6661471"/>
              </p:ext>
            </p:extLst>
          </p:nvPr>
        </p:nvGraphicFramePr>
        <p:xfrm>
          <a:off x="130629" y="1776640"/>
          <a:ext cx="7065301" cy="4900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735">
                  <a:extLst>
                    <a:ext uri="{9D8B030D-6E8A-4147-A177-3AD203B41FA5}">
                      <a16:colId xmlns:a16="http://schemas.microsoft.com/office/drawing/2014/main" val="533739105"/>
                    </a:ext>
                  </a:extLst>
                </a:gridCol>
                <a:gridCol w="832757">
                  <a:extLst>
                    <a:ext uri="{9D8B030D-6E8A-4147-A177-3AD203B41FA5}">
                      <a16:colId xmlns:a16="http://schemas.microsoft.com/office/drawing/2014/main" val="4272823323"/>
                    </a:ext>
                  </a:extLst>
                </a:gridCol>
                <a:gridCol w="889908">
                  <a:extLst>
                    <a:ext uri="{9D8B030D-6E8A-4147-A177-3AD203B41FA5}">
                      <a16:colId xmlns:a16="http://schemas.microsoft.com/office/drawing/2014/main" val="2707129855"/>
                    </a:ext>
                  </a:extLst>
                </a:gridCol>
                <a:gridCol w="3864901">
                  <a:extLst>
                    <a:ext uri="{9D8B030D-6E8A-4147-A177-3AD203B41FA5}">
                      <a16:colId xmlns:a16="http://schemas.microsoft.com/office/drawing/2014/main" val="618825359"/>
                    </a:ext>
                  </a:extLst>
                </a:gridCol>
              </a:tblGrid>
              <a:tr h="285339"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Meeting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TUs Planned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Work Planned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429551"/>
                  </a:ext>
                </a:extLst>
              </a:tr>
              <a:tr h="285339"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SID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400" dirty="0">
                          <a:solidFill>
                            <a:schemeClr val="bg1"/>
                          </a:solidFill>
                        </a:rPr>
                        <a:t>WID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10094"/>
                  </a:ext>
                </a:extLst>
              </a:tr>
              <a:tr h="2568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SA#104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>
                          <a:solidFill>
                            <a:srgbClr val="FF0000"/>
                          </a:solidFill>
                        </a:rPr>
                        <a:t>SID Agreed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362565"/>
                  </a:ext>
                </a:extLst>
              </a:tr>
              <a:tr h="256805">
                <a:tc>
                  <a:txBody>
                    <a:bodyPr/>
                    <a:lstStyle/>
                    <a:p>
                      <a:r>
                        <a:rPr lang="en-IN" sz="1200" dirty="0"/>
                        <a:t>SA6#62 adhoc-e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SID skeleton, Introduction and Scope agreed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2213378"/>
                  </a:ext>
                </a:extLst>
              </a:tr>
              <a:tr h="256805">
                <a:tc>
                  <a:txBody>
                    <a:bodyPr/>
                    <a:lstStyle/>
                    <a:p>
                      <a:r>
                        <a:rPr lang="en-IN" sz="1200" dirty="0"/>
                        <a:t>SA6#62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SID KIs agreed, SA6 agreed 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1356535"/>
                  </a:ext>
                </a:extLst>
              </a:tr>
              <a:tr h="256805">
                <a:tc>
                  <a:txBody>
                    <a:bodyPr/>
                    <a:lstStyle/>
                    <a:p>
                      <a:r>
                        <a:rPr lang="en-IN" sz="1200" dirty="0"/>
                        <a:t>SA#105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WID Agreed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207565"/>
                  </a:ext>
                </a:extLst>
              </a:tr>
              <a:tr h="285339">
                <a:tc>
                  <a:txBody>
                    <a:bodyPr/>
                    <a:lstStyle/>
                    <a:p>
                      <a:r>
                        <a:rPr lang="en-IN" sz="1400" dirty="0"/>
                        <a:t>SA6#63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Solutions for KI#1 agreed, update to KI#2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355784"/>
                  </a:ext>
                </a:extLst>
              </a:tr>
              <a:tr h="770415">
                <a:tc>
                  <a:txBody>
                    <a:bodyPr/>
                    <a:lstStyle/>
                    <a:p>
                      <a:r>
                        <a:rPr lang="en-IN" sz="1400" dirty="0"/>
                        <a:t>SA6#64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sz="12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2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Agreed CR’s based on KI#1 solutions, this will complete the scope of the WID.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Clean up SID sections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Discuss and possible agree solution for KI#2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177088"/>
                  </a:ext>
                </a:extLst>
              </a:tr>
              <a:tr h="770415">
                <a:tc>
                  <a:txBody>
                    <a:bodyPr/>
                    <a:lstStyle/>
                    <a:p>
                      <a:r>
                        <a:rPr lang="en-IN" sz="1400" dirty="0">
                          <a:solidFill>
                            <a:srgbClr val="FF0000"/>
                          </a:solidFill>
                        </a:rPr>
                        <a:t>SA#106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Present WID CRs for approval (WID – 100%)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altLang="zh-CN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Depending on status of solution(s) for KI#2 in SID may have an exception sheet, but note KI#1 is 100% and </a:t>
                      </a:r>
                      <a:r>
                        <a:rPr kumimoji="0" lang="en-IN" altLang="zh-CN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宋体" panose="02010600030101010101" pitchFamily="2" charset="-122"/>
                          <a:cs typeface="+mn-cs"/>
                        </a:rPr>
                        <a:t>overall will be &gt;90%</a:t>
                      </a: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1705179"/>
                  </a:ext>
                </a:extLst>
              </a:tr>
              <a:tr h="310739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897788"/>
                  </a:ext>
                </a:extLst>
              </a:tr>
              <a:tr h="310739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altLang="zh-C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329033"/>
                  </a:ext>
                </a:extLst>
              </a:tr>
              <a:tr h="310739">
                <a:tc>
                  <a:txBody>
                    <a:bodyPr/>
                    <a:lstStyle/>
                    <a:p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IN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270040"/>
                  </a:ext>
                </a:extLst>
              </a:tr>
              <a:tr h="310739"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IN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194826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195930" y="1776640"/>
          <a:ext cx="4887212" cy="4959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1111">
                  <a:extLst>
                    <a:ext uri="{9D8B030D-6E8A-4147-A177-3AD203B41FA5}">
                      <a16:colId xmlns:a16="http://schemas.microsoft.com/office/drawing/2014/main" val="3951075001"/>
                    </a:ext>
                  </a:extLst>
                </a:gridCol>
                <a:gridCol w="2036101">
                  <a:extLst>
                    <a:ext uri="{9D8B030D-6E8A-4147-A177-3AD203B41FA5}">
                      <a16:colId xmlns:a16="http://schemas.microsoft.com/office/drawing/2014/main" val="2936757458"/>
                    </a:ext>
                  </a:extLst>
                </a:gridCol>
              </a:tblGrid>
              <a:tr h="605784">
                <a:tc gridSpan="2">
                  <a:txBody>
                    <a:bodyPr/>
                    <a:lstStyle/>
                    <a:p>
                      <a:pPr algn="ctr"/>
                      <a:r>
                        <a:rPr lang="en-IN" sz="1400" dirty="0"/>
                        <a:t>SID/WID Current</a:t>
                      </a:r>
                      <a:r>
                        <a:rPr lang="en-IN" sz="1400" baseline="0" dirty="0"/>
                        <a:t> Status</a:t>
                      </a:r>
                      <a:endParaRPr lang="en-IN" sz="14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602723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SID Status: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90%</a:t>
                      </a:r>
                      <a:endParaRPr lang="en-IN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I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 Status: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I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0% complete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7909631"/>
                  </a:ext>
                </a:extLst>
              </a:tr>
              <a:tr h="434340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SID:</a:t>
                      </a:r>
                    </a:p>
                    <a:p>
                      <a:pPr marL="285750" indent="-2857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I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Possibly include a solution for KI#2, and some minor clean up work.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784479"/>
                  </a:ext>
                </a:extLst>
              </a:tr>
              <a:tr h="161017">
                <a:tc gridSpan="2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Remaining work for WID: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Agree CRs to match KI#1 solutions that were agreed at SA6#63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9050193"/>
                  </a:ext>
                </a:extLst>
              </a:tr>
              <a:tr h="434340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Expected completion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at SA6#64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IN" sz="1400" dirty="0"/>
                        <a:t>Both SID and WID should be completed</a:t>
                      </a:r>
                      <a:r>
                        <a:rPr lang="en-IN" sz="1400" baseline="0" dirty="0"/>
                        <a:t> </a:t>
                      </a:r>
                      <a:endParaRPr lang="en-IN" sz="140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8072363"/>
                  </a:ext>
                </a:extLst>
              </a:tr>
              <a:tr h="1854200">
                <a:tc gridSpan="2">
                  <a:txBody>
                    <a:bodyPr/>
                    <a:lstStyle/>
                    <a:p>
                      <a:pPr algn="l"/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May need Exception?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I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 </a:t>
                      </a:r>
                      <a:r>
                        <a:rPr lang="en-IN" sz="1400" b="1" kern="1200" baseline="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needed, </a:t>
                      </a:r>
                      <a:r>
                        <a:rPr lang="en-I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what is the scope: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IN" sz="1400" dirty="0"/>
                        <a:t>Possibly work on KI#2 solution depending on level of agreement at SA6#64.</a:t>
                      </a:r>
                      <a:endParaRPr lang="en-IN" sz="1400" baseline="0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2328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67867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84*432"/>
  <p:tag name="TABLE_ENDDRAG_RECT" val="518*118*384*43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384*392"/>
  <p:tag name="TABLE_ENDDRAG_RECT" val="539*128*384*39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941*391"/>
  <p:tag name="TABLE_ENDDRAG_RECT" val="10*139*941*39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280d8efa-eff2-4910-88d2-79ca146720c4"/>
    <ds:schemaRef ds:uri="http://schemas.microsoft.com/office/2006/documentManagement/types"/>
    <ds:schemaRef ds:uri="http://purl.org/dc/terms/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15333</TotalTime>
  <Words>4128</Words>
  <Application>Microsoft Office PowerPoint</Application>
  <PresentationFormat>Widescreen</PresentationFormat>
  <Paragraphs>1022</Paragraphs>
  <Slides>18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SimSun</vt:lpstr>
      <vt:lpstr>Arial</vt:lpstr>
      <vt:lpstr>Arial </vt:lpstr>
      <vt:lpstr>Calibri</vt:lpstr>
      <vt:lpstr>Calibri Light</vt:lpstr>
      <vt:lpstr>Times New Roman</vt:lpstr>
      <vt:lpstr>Office Theme</vt:lpstr>
      <vt:lpstr>PowerPoint Presentation</vt:lpstr>
      <vt:lpstr>5GSAT_Ph3_App (SID/WID) Status untill SA6#63 (Rapporteur: Basu Pattan)</vt:lpstr>
      <vt:lpstr>enhMC(WID) Status untill SA6#63 (Rapporteur: Harish Negalaguli)</vt:lpstr>
      <vt:lpstr>eMMTelAPP (SID/WID) Status untill SA6#63 (Rapporteur: Yue Liu)</vt:lpstr>
      <vt:lpstr>CAPIF_Ph3 (SID/WID) Status until SA6#63 (Rapporteur: Diego Preciado Rojas)</vt:lpstr>
      <vt:lpstr>Metaverse_App (SID/WID) Status untill SA6#63 (Rapporteur: Sapan Shah)</vt:lpstr>
      <vt:lpstr>FRMCS_Ph5(WID) Status untill SA6#63 (Rapporteur: Martin Oettl)</vt:lpstr>
      <vt:lpstr>XRApp (SID/WID) Status untill SA6#63 (Rapporteur: Shaowen Zheng)</vt:lpstr>
      <vt:lpstr>Generic_IOPS(WID) Status until SA6#63 (Rapporteur: Mark Lipford)</vt:lpstr>
      <vt:lpstr>FS_SEAL_Ph4(SID) Status untill SA6#63 (Rapporteur: Yanmei Yang)</vt:lpstr>
      <vt:lpstr>EDGEAPP_Ph3 (WID) Status untill SA6#63 (Rapporteur: Hyesung)</vt:lpstr>
      <vt:lpstr>UASAPP_Ph3(WID) Status untill SA6#63 (Rapporteur: Michel Roy)</vt:lpstr>
      <vt:lpstr>5GMARCH_Ph3 (WID) Status untill SA6#63 (Rapporteur: Yue Liu)</vt:lpstr>
      <vt:lpstr>CAPIF_EXT(WID) Status untill SA6#63 (Rapporteur: Junpei Uoshima)</vt:lpstr>
      <vt:lpstr>SEALDD_Ph2(WID) Status untill SA6#63 (Rapporteur: Cuili Ge)</vt:lpstr>
      <vt:lpstr>eLSAPP (SID/WID) Status until SA6#63 (Rapporteur: Liping Wu)</vt:lpstr>
      <vt:lpstr>AIMLAPP (SID/WID) Status until SA6#63 (Rapporteur: Manos Pateromichelakis)</vt:lpstr>
      <vt:lpstr>MCShAC (WID) Status until SA6#63 (Rapporteur: Andreas Flander)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671</cp:revision>
  <dcterms:created xsi:type="dcterms:W3CDTF">2010-02-05T13:52:04Z</dcterms:created>
  <dcterms:modified xsi:type="dcterms:W3CDTF">2024-11-11T18:09:11Z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2024-11-01T08:33:01Z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6f18889b-8196-4a64-993a-f183a5e82b5a</vt:lpwstr>
  </property>
  <property fmtid="{D5CDD505-2E9C-101B-9397-08002B2CF9AE}" pid="9" name="MSIP_Label_4d2f777e-4347-4fc6-823a-b44ab313546a_ContentBits">
    <vt:lpwstr>0</vt:lpwstr>
  </property>
</Properties>
</file>