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528" r:id="rId2"/>
    <p:sldId id="537" r:id="rId3"/>
    <p:sldId id="567" r:id="rId4"/>
    <p:sldId id="569" r:id="rId5"/>
    <p:sldId id="570" r:id="rId6"/>
    <p:sldId id="545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66" d="100"/>
          <a:sy n="66" d="100"/>
        </p:scale>
        <p:origin x="58" y="18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7877D0-0D02-DA3B-2C1F-8DABD89E68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29950" y="1458913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S6-243324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Editor’s Notes in frozen specifications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US" sz="4400" b="1" dirty="0"/>
              <a:t>Editor’s Notes in frozen specifications</a:t>
            </a:r>
            <a:endParaRPr lang="en-GB" altLang="fr-FR"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636614"/>
            <a:ext cx="11001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Release 18 versions of specifications under the responsibility of SA6 are declared as complete. However, while reviewing all Release 18 versions of our specifications, outstanding 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issues are found in </a:t>
            </a: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many of the technical specifications and external technical reports.</a:t>
            </a:r>
          </a:p>
          <a:p>
            <a:pPr marL="354387" indent="-354387">
              <a:defRPr/>
            </a:pP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Some of these Editor’s Notes are introduced in a Pre-rel-18 version of the specification.</a:t>
            </a:r>
          </a:p>
          <a:p>
            <a:pPr marL="354387" indent="-354387">
              <a:defRPr/>
            </a:pP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Many of these specifications have a Rel-19 version of the specification as well.</a:t>
            </a:r>
          </a:p>
          <a:p>
            <a:pPr marL="354387" indent="-354387">
              <a:defRPr/>
            </a:pPr>
            <a:r>
              <a:rPr lang="en-US" altLang="en-US" sz="20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Should SA6 make an attempt to remove Editor’s Notes from frozen specifications, e.g. by end-of-Rel-19?</a:t>
            </a:r>
          </a:p>
          <a:p>
            <a:pPr marL="354387" indent="-354387">
              <a:defRPr/>
            </a:pPr>
            <a:r>
              <a:rPr lang="en-US" altLang="en-US" sz="20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If yes, should this attempt be done from a particular frozen release, or should this attempt be decided case-by-case for each Editor’s Note?</a:t>
            </a:r>
          </a:p>
          <a:p>
            <a:pPr marL="354387" indent="-354387">
              <a:defRPr/>
            </a:pPr>
            <a:r>
              <a:rPr lang="en-US" altLang="en-US" sz="20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In particular rapporteurs of work-items and specifications are invited to discuss and agree how to progress this topic in our features.</a:t>
            </a:r>
            <a:endParaRPr lang="en-GB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553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1/3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569264"/>
              </p:ext>
            </p:extLst>
          </p:nvPr>
        </p:nvGraphicFramePr>
        <p:xfrm>
          <a:off x="1192192" y="1825624"/>
          <a:ext cx="9711160" cy="42973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0905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6524155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486100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</a:tblGrid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number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Spec title</a:t>
                      </a:r>
                      <a:endParaRPr lang="en-US" sz="1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Number of Editor Notes in Rel-18 </a:t>
                      </a:r>
                      <a:endParaRPr lang="en-US" sz="1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23.180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Mission critical services support in the Isolated Operation for Public Safety (IOPS) mode of operation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2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49708234"/>
                  </a:ext>
                </a:extLst>
              </a:tr>
              <a:tr h="3246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23.222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Common API Framework for 3GPP Northbound APIs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8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2478803369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23.255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Application layer support for Uncrewed Aerial System (UAS); Functional architecture and information flows;</a:t>
                      </a:r>
                      <a:endParaRPr lang="en-US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2354750804"/>
                  </a:ext>
                </a:extLst>
              </a:tr>
              <a:tr h="3756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23.280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Common functional architecture to support mission critical services; Stage 2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34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25530696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23.281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Functional architecture and information flows to support Mission Critical Video (</a:t>
                      </a:r>
                      <a:r>
                        <a:rPr lang="en-US" sz="1600" kern="100" dirty="0" err="1">
                          <a:effectLst/>
                        </a:rPr>
                        <a:t>MCVideo</a:t>
                      </a:r>
                      <a:r>
                        <a:rPr lang="en-US" sz="1600" kern="100" dirty="0">
                          <a:effectLst/>
                        </a:rPr>
                        <a:t>); Stage 2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11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1983017829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23.282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Functional architecture and information flows to support Mission Critical Data (</a:t>
                      </a:r>
                      <a:r>
                        <a:rPr lang="en-US" sz="1600" kern="100" dirty="0" err="1">
                          <a:effectLst/>
                        </a:rPr>
                        <a:t>MCData</a:t>
                      </a:r>
                      <a:r>
                        <a:rPr lang="en-US" sz="1600" kern="100" dirty="0">
                          <a:effectLst/>
                        </a:rPr>
                        <a:t>); Stage 2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7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2052246965"/>
                  </a:ext>
                </a:extLst>
              </a:tr>
              <a:tr h="3756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23.283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Mission Critical Communication Interworking with Land Mobile Radio Systems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10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2429742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477307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000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1/3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98015"/>
              </p:ext>
            </p:extLst>
          </p:nvPr>
        </p:nvGraphicFramePr>
        <p:xfrm>
          <a:off x="1192192" y="1825624"/>
          <a:ext cx="9711160" cy="44803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0905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6524155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486100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</a:tblGrid>
              <a:tr h="608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number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Spec title</a:t>
                      </a:r>
                      <a:endParaRPr lang="en-US" sz="1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Number of Editor Notes in Rel-18 </a:t>
                      </a:r>
                      <a:endParaRPr lang="en-US" sz="1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608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23.286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Application layer support for Vehicle-to-Everything (V2X) services; Functional architecture and information flows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7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1731606972"/>
                  </a:ext>
                </a:extLst>
              </a:tr>
              <a:tr h="3065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23.289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Mission Critical services over 5G System; Stage 2</a:t>
                      </a:r>
                      <a:endParaRPr lang="en-US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2681787263"/>
                  </a:ext>
                </a:extLst>
              </a:tr>
              <a:tr h="608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23.379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Functional architecture and information flows to support Mission Critical Push To Talk (MCPTT); Stage 2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13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3904136004"/>
                  </a:ext>
                </a:extLst>
              </a:tr>
              <a:tr h="3065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23.433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Service Enabler Architecture Layer for Verticals (SEAL); Data Delivery enabler for vertical applications</a:t>
                      </a:r>
                      <a:endParaRPr lang="en-US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1256397030"/>
                  </a:ext>
                </a:extLst>
              </a:tr>
              <a:tr h="608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23.434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Service Enabler Architecture Layer for Verticals (SEAL); Functional architecture and information flows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29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168794256"/>
                  </a:ext>
                </a:extLst>
              </a:tr>
              <a:tr h="608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23.435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Procedures for Network Slice Capability Exposure for Application Layer Enablement Service</a:t>
                      </a:r>
                      <a:endParaRPr lang="en-US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671691117"/>
                  </a:ext>
                </a:extLst>
              </a:tr>
              <a:tr h="6082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23.436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Functional architecture and information flows for Application Data Analytics Enablement Service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2875287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835597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683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3/3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128589"/>
              </p:ext>
            </p:extLst>
          </p:nvPr>
        </p:nvGraphicFramePr>
        <p:xfrm>
          <a:off x="1192192" y="1825624"/>
          <a:ext cx="9711160" cy="25145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0905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6524155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486100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</a:tblGrid>
              <a:tr h="6140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number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Spec title</a:t>
                      </a:r>
                      <a:endParaRPr lang="en-US" sz="1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Number of Editor Notes in Rel-18 </a:t>
                      </a:r>
                      <a:endParaRPr lang="en-US" sz="1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6140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23.479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Technical Specification Group Services and System Aspects; UE MBMS APIs for Mission Critical Services;</a:t>
                      </a:r>
                      <a:endParaRPr lang="en-US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2061127963"/>
                  </a:ext>
                </a:extLst>
              </a:tr>
              <a:tr h="309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23.542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Application layer support for Personal IoT Network</a:t>
                      </a:r>
                      <a:endParaRPr lang="en-US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174365903"/>
                  </a:ext>
                </a:extLst>
              </a:tr>
              <a:tr h="309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23.554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Application architecture for MSGin5G Service; Stage 2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20</a:t>
                      </a:r>
                      <a:endParaRPr lang="en-US" sz="1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333997859"/>
                  </a:ext>
                </a:extLst>
              </a:tr>
              <a:tr h="309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23.558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Architecture for enabling Edge Applications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14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2788252012"/>
                  </a:ext>
                </a:extLst>
              </a:tr>
              <a:tr h="3580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TR </a:t>
                      </a:r>
                      <a:r>
                        <a:rPr lang="en-US" sz="1600" u="none" strike="noStrike" kern="100" dirty="0">
                          <a:effectLst/>
                        </a:rPr>
                        <a:t>23.958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Edge Application Standards in 3GPP and alignment with External Organizations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12105393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564919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29367</TotalTime>
  <Words>500</Words>
  <Application>Microsoft Office PowerPoint</Application>
  <PresentationFormat>Widescreen</PresentationFormat>
  <Paragraphs>81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Aptos</vt:lpstr>
      <vt:lpstr>Arial</vt:lpstr>
      <vt:lpstr>Calibri</vt:lpstr>
      <vt:lpstr>Calibri Light</vt:lpstr>
      <vt:lpstr>Times New Roman</vt:lpstr>
      <vt:lpstr>Office Theme</vt:lpstr>
      <vt:lpstr>   Editor’s Notes in frozen specifications</vt:lpstr>
      <vt:lpstr>Editor’s Notes in frozen specifications</vt:lpstr>
      <vt:lpstr>Overview of specs with Editor’s Notes 1/3</vt:lpstr>
      <vt:lpstr>Overview of specs with Editor’s Notes 1/3</vt:lpstr>
      <vt:lpstr>Overview of specs with Editor’s Notes 3/3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2304</cp:revision>
  <dcterms:created xsi:type="dcterms:W3CDTF">2010-02-05T13:52:04Z</dcterms:created>
  <dcterms:modified xsi:type="dcterms:W3CDTF">2024-08-12T15:59:43Z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