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6"/>
  </p:notesMasterIdLst>
  <p:handoutMasterIdLst>
    <p:handoutMasterId r:id="rId17"/>
  </p:handoutMasterIdLst>
  <p:sldIdLst>
    <p:sldId id="341" r:id="rId6"/>
    <p:sldId id="731" r:id="rId7"/>
    <p:sldId id="1156" r:id="rId8"/>
    <p:sldId id="1135" r:id="rId9"/>
    <p:sldId id="1157" r:id="rId10"/>
    <p:sldId id="257" r:id="rId11"/>
    <p:sldId id="1158" r:id="rId12"/>
    <p:sldId id="1159" r:id="rId13"/>
    <p:sldId id="1145" r:id="rId14"/>
    <p:sldId id="1146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0" d="100"/>
          <a:sy n="80" d="100"/>
        </p:scale>
        <p:origin x="5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38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385E4-4125-4347-B786-153F40BE5F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90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385E4-4125-4347-B786-153F40BE5F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76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</a:t>
            </a:r>
            <a:r>
              <a:rPr lang="sv-SE" altLang="en-US" sz="1200" b="1" dirty="0" smtClean="0">
                <a:latin typeface="Arial "/>
              </a:rPr>
              <a:t>#62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Maastricht, Netherlands, 19th – 23rd August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S6-243314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12-08-2024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wangyaxin11@huawei.com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11" Type="http://schemas.openxmlformats.org/officeDocument/2006/relationships/image" Target="../media/image5.emf"/><Relationship Id="rId5" Type="http://schemas.openxmlformats.org/officeDocument/2006/relationships/image" Target="../media/image2.jpe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3.emf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709738"/>
            <a:ext cx="8876348" cy="2852737"/>
          </a:xfrm>
        </p:spPr>
        <p:txBody>
          <a:bodyPr/>
          <a:lstStyle/>
          <a:p>
            <a:pPr eaLnBrk="1" hangingPunct="1"/>
            <a:r>
              <a:rPr lang="en-GB" sz="4800" dirty="0"/>
              <a:t>Requesting specific location information of MC service user on-demand or </a:t>
            </a:r>
            <a:r>
              <a:rPr lang="en-GB" sz="4800" dirty="0" smtClean="0"/>
              <a:t>periodic via Subscription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dirty="0" smtClean="0">
                <a:latin typeface="Arial" panose="020B0604020202020204" pitchFamily="34" charset="0"/>
              </a:rPr>
              <a:t>Kiran Kapale (</a:t>
            </a:r>
            <a:r>
              <a:rPr lang="en-GB" altLang="zh-CN" u="sng" dirty="0" smtClean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kiran.kapale@samsung.com</a:t>
            </a:r>
            <a:r>
              <a:rPr lang="en-GB" altLang="zh-CN" dirty="0">
                <a:latin typeface="Arial" panose="020B0604020202020204" pitchFamily="34" charset="0"/>
              </a:rPr>
              <a:t>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3B0CC-9E59-468F-964D-64CFDD841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37772-2266-44F2-AE81-F1181438E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en-US" dirty="0"/>
              <a:t>Background </a:t>
            </a:r>
            <a:endParaRPr lang="en-US" altLang="en-US" dirty="0" smtClean="0"/>
          </a:p>
          <a:p>
            <a:r>
              <a:rPr lang="en-US" altLang="en-US" dirty="0"/>
              <a:t> </a:t>
            </a:r>
            <a:r>
              <a:rPr lang="en-US" altLang="en-US" dirty="0" smtClean="0"/>
              <a:t>Problem Overview</a:t>
            </a:r>
            <a:endParaRPr lang="en-US" altLang="en-US" sz="2800" dirty="0"/>
          </a:p>
          <a:p>
            <a:r>
              <a:rPr lang="en-US" dirty="0" smtClean="0"/>
              <a:t> Option </a:t>
            </a:r>
            <a:r>
              <a:rPr lang="en-US" dirty="0"/>
              <a:t>#1 solution </a:t>
            </a:r>
            <a:r>
              <a:rPr lang="en-US" dirty="0" smtClean="0"/>
              <a:t>description and call </a:t>
            </a:r>
            <a:r>
              <a:rPr lang="en-US" dirty="0"/>
              <a:t>flow</a:t>
            </a:r>
          </a:p>
          <a:p>
            <a:r>
              <a:rPr lang="en-US" dirty="0"/>
              <a:t> Option #2 solution description and </a:t>
            </a:r>
            <a:r>
              <a:rPr lang="en-US" dirty="0" smtClean="0"/>
              <a:t>call </a:t>
            </a:r>
            <a:r>
              <a:rPr lang="en-US" dirty="0"/>
              <a:t>flow</a:t>
            </a:r>
          </a:p>
          <a:p>
            <a:r>
              <a:rPr lang="en-US" dirty="0"/>
              <a:t> </a:t>
            </a:r>
            <a:r>
              <a:rPr lang="en-US" dirty="0" smtClean="0"/>
              <a:t>Conclusions</a:t>
            </a:r>
            <a:endParaRPr lang="en-US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63083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 smtClean="0"/>
              <a:t>Background – Location information obtaining</a:t>
            </a:r>
            <a:endParaRPr lang="en-US" altLang="en-US" sz="3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25" y="1739942"/>
            <a:ext cx="4200525" cy="384134"/>
          </a:xfrm>
        </p:spPr>
        <p:txBody>
          <a:bodyPr/>
          <a:lstStyle/>
          <a:p>
            <a:r>
              <a:rPr lang="en-US" sz="1400" dirty="0"/>
              <a:t>TS 23.280 clause 10.9.3.5 - </a:t>
            </a:r>
            <a:r>
              <a:rPr lang="en-GB" sz="1400" dirty="0"/>
              <a:t>Location information subscription procedure</a:t>
            </a:r>
          </a:p>
          <a:p>
            <a:endParaRPr lang="en-US" sz="1400" dirty="0" smtClean="0"/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580964"/>
              </p:ext>
            </p:extLst>
          </p:nvPr>
        </p:nvGraphicFramePr>
        <p:xfrm>
          <a:off x="85725" y="2400300"/>
          <a:ext cx="3573463" cy="191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05" r:id="rId3" imgW="3545191" imgH="1894576" progId="Visio.Drawing.11">
                  <p:embed/>
                </p:oleObj>
              </mc:Choice>
              <mc:Fallback>
                <p:oleObj r:id="rId3" imgW="3545191" imgH="1894576" progId="Visio.Drawing.11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" y="2400300"/>
                        <a:ext cx="3573463" cy="1912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 txBox="1">
            <a:spLocks/>
          </p:cNvSpPr>
          <p:nvPr/>
        </p:nvSpPr>
        <p:spPr bwMode="auto">
          <a:xfrm>
            <a:off x="85725" y="4397395"/>
            <a:ext cx="4200525" cy="38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TS 23.280 </a:t>
            </a:r>
            <a:r>
              <a:rPr lang="en-US" sz="1400" dirty="0"/>
              <a:t>clause 10.9.2.5 </a:t>
            </a:r>
            <a:r>
              <a:rPr lang="en-US" sz="1400" dirty="0" smtClean="0"/>
              <a:t>- </a:t>
            </a:r>
            <a:r>
              <a:rPr lang="en-GB" sz="1400" dirty="0"/>
              <a:t>Location information subscription request</a:t>
            </a:r>
            <a:endParaRPr lang="en-US" sz="1400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5" y="5073948"/>
            <a:ext cx="4355097" cy="970195"/>
          </a:xfrm>
          <a:prstGeom prst="rect">
            <a:avLst/>
          </a:prstGeom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 txBox="1">
            <a:spLocks/>
          </p:cNvSpPr>
          <p:nvPr/>
        </p:nvSpPr>
        <p:spPr bwMode="auto">
          <a:xfrm>
            <a:off x="4440822" y="1723748"/>
            <a:ext cx="4200525" cy="38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TS 23.280 </a:t>
            </a:r>
            <a:r>
              <a:rPr lang="en-US" sz="1400" dirty="0"/>
              <a:t>clause 10.9.3.6.2 </a:t>
            </a:r>
            <a:r>
              <a:rPr lang="en-US" sz="1400" dirty="0" smtClean="0"/>
              <a:t>- </a:t>
            </a:r>
            <a:r>
              <a:rPr lang="en-GB" sz="1400" dirty="0"/>
              <a:t>On-demand usage of location information procedure</a:t>
            </a:r>
            <a:endParaRPr lang="en-GB" sz="1400" dirty="0" smtClean="0"/>
          </a:p>
          <a:p>
            <a:endParaRPr lang="en-US" sz="1400" dirty="0" smtClean="0"/>
          </a:p>
        </p:txBody>
      </p:sp>
      <p:sp>
        <p:nvSpPr>
          <p:cNvPr id="17" name="Rectangle 9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85330"/>
              </p:ext>
            </p:extLst>
          </p:nvPr>
        </p:nvGraphicFramePr>
        <p:xfrm>
          <a:off x="4784807" y="2325719"/>
          <a:ext cx="3512553" cy="2071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06" r:id="rId7" imgW="4195648" imgH="2453784" progId="Visio.Drawing.11">
                  <p:embed/>
                </p:oleObj>
              </mc:Choice>
              <mc:Fallback>
                <p:oleObj r:id="rId7" imgW="4195648" imgH="2453784" progId="Visio.Drawing.11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807" y="2325719"/>
                        <a:ext cx="3512553" cy="2071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 txBox="1">
            <a:spLocks/>
          </p:cNvSpPr>
          <p:nvPr/>
        </p:nvSpPr>
        <p:spPr bwMode="auto">
          <a:xfrm>
            <a:off x="4440822" y="4497747"/>
            <a:ext cx="4200525" cy="38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TS 23.280 </a:t>
            </a:r>
            <a:r>
              <a:rPr lang="en-US" sz="1400" dirty="0"/>
              <a:t>clause 10.9.2.3 </a:t>
            </a:r>
            <a:r>
              <a:rPr lang="en-US" sz="1400" dirty="0" smtClean="0"/>
              <a:t>- </a:t>
            </a:r>
            <a:r>
              <a:rPr lang="en-GB" sz="1400" dirty="0"/>
              <a:t>Location information request</a:t>
            </a:r>
            <a:endParaRPr lang="en-US" sz="1400" dirty="0" smtClean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2525" y="5088026"/>
            <a:ext cx="3717116" cy="1099257"/>
          </a:xfrm>
          <a:prstGeom prst="rect">
            <a:avLst/>
          </a:prstGeom>
        </p:spPr>
      </p:pic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 txBox="1">
            <a:spLocks/>
          </p:cNvSpPr>
          <p:nvPr/>
        </p:nvSpPr>
        <p:spPr bwMode="auto">
          <a:xfrm>
            <a:off x="8399641" y="1755864"/>
            <a:ext cx="3659009" cy="38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TS 23.280 </a:t>
            </a:r>
            <a:r>
              <a:rPr lang="en-US" sz="1400" dirty="0"/>
              <a:t>clause 10.9.3.3 </a:t>
            </a:r>
            <a:r>
              <a:rPr lang="en-US" sz="1400" dirty="0" smtClean="0"/>
              <a:t>- </a:t>
            </a:r>
            <a:r>
              <a:rPr lang="en-GB" sz="1400" dirty="0"/>
              <a:t>Client-triggered location reporting procedure</a:t>
            </a:r>
            <a:endParaRPr lang="en-GB" sz="1400" dirty="0" smtClean="0"/>
          </a:p>
          <a:p>
            <a:endParaRPr lang="en-US" sz="1400" dirty="0" smtClean="0"/>
          </a:p>
        </p:txBody>
      </p:sp>
      <p:sp>
        <p:nvSpPr>
          <p:cNvPr id="26" name="Rectangle 10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919001"/>
              </p:ext>
            </p:extLst>
          </p:nvPr>
        </p:nvGraphicFramePr>
        <p:xfrm>
          <a:off x="8297360" y="1973650"/>
          <a:ext cx="3722728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07" r:id="rId10" imgW="4476846" imgH="2514503" progId="Visio.Drawing.11">
                  <p:embed/>
                </p:oleObj>
              </mc:Choice>
              <mc:Fallback>
                <p:oleObj r:id="rId10" imgW="4476846" imgH="2514503" progId="Visio.Drawing.11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7360" y="1973650"/>
                        <a:ext cx="3722728" cy="2124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 txBox="1">
            <a:spLocks/>
          </p:cNvSpPr>
          <p:nvPr/>
        </p:nvSpPr>
        <p:spPr bwMode="auto">
          <a:xfrm>
            <a:off x="8183157" y="3880494"/>
            <a:ext cx="4267200" cy="384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TS 23.280 </a:t>
            </a:r>
            <a:r>
              <a:rPr lang="en-US" sz="1400" dirty="0"/>
              <a:t>clause 10.9.2.4 </a:t>
            </a:r>
            <a:r>
              <a:rPr lang="en-US" sz="1400" dirty="0" smtClean="0"/>
              <a:t>- </a:t>
            </a:r>
            <a:r>
              <a:rPr lang="en-GB" sz="1400" dirty="0"/>
              <a:t>Location reporting trigger</a:t>
            </a:r>
            <a:endParaRPr lang="en-US" sz="1400" dirty="0" smtClean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95919" y="4143354"/>
            <a:ext cx="3041677" cy="228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267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7" y="595604"/>
            <a:ext cx="921663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600" dirty="0"/>
              <a:t>Problem </a:t>
            </a:r>
            <a:r>
              <a:rPr lang="en-US" altLang="en-US" sz="3600" dirty="0" smtClean="0"/>
              <a:t>Overview – What location information ?</a:t>
            </a:r>
            <a:endParaRPr lang="en-US" altLang="en-US" sz="3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38604"/>
            <a:ext cx="11460480" cy="465203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The MC service user can obtain the location information of other MC service user using on-demand request or Periodic via Subscription.</a:t>
            </a:r>
          </a:p>
          <a:p>
            <a:r>
              <a:rPr lang="en-US" sz="2200" dirty="0" smtClean="0"/>
              <a:t>In case of on-demand request: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The on-demand request is sent to another MC service user and the target MC service user is not configured </a:t>
            </a:r>
            <a:r>
              <a:rPr lang="en-US" sz="1600" dirty="0"/>
              <a:t>with Location reporting </a:t>
            </a:r>
            <a:r>
              <a:rPr lang="en-US" sz="1600" dirty="0" smtClean="0"/>
              <a:t>configuration for what </a:t>
            </a:r>
            <a:r>
              <a:rPr lang="en-US" sz="1600" dirty="0"/>
              <a:t>location </a:t>
            </a:r>
            <a:r>
              <a:rPr lang="en-US" sz="1600" dirty="0" smtClean="0"/>
              <a:t>information is to be reported in emergency or/and non-emergency case – How and what location information is reported ?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on-demand request is sent to another MC service user and the target MC service user is </a:t>
            </a:r>
            <a:r>
              <a:rPr lang="en-US" sz="1600" dirty="0" smtClean="0"/>
              <a:t>configured </a:t>
            </a:r>
            <a:r>
              <a:rPr lang="en-US" sz="1600" dirty="0"/>
              <a:t>with Location reporting configuration for what location information is to be reported</a:t>
            </a:r>
            <a:r>
              <a:rPr lang="en-US" sz="1600" dirty="0" smtClean="0"/>
              <a:t> </a:t>
            </a:r>
            <a:r>
              <a:rPr lang="en-US" sz="1600" dirty="0"/>
              <a:t>in emergency or/and non-emergency </a:t>
            </a:r>
            <a:r>
              <a:rPr lang="en-US" sz="1600" dirty="0" smtClean="0"/>
              <a:t>case – How the desired location information is indicated if the configured location reporting is not meeting the expected location information ? </a:t>
            </a:r>
          </a:p>
          <a:p>
            <a:r>
              <a:rPr lang="en-US" sz="2200" dirty="0"/>
              <a:t>In case of Periodic via Subscription request: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Subscription request is sent to </a:t>
            </a:r>
            <a:r>
              <a:rPr lang="en-US" sz="1600" dirty="0" smtClean="0"/>
              <a:t>LMS to obtain the location information of another </a:t>
            </a:r>
            <a:r>
              <a:rPr lang="en-US" sz="1600" dirty="0"/>
              <a:t>MC service user and the target MC service user is not configured with Location reporting configuration for what location information is to be reported</a:t>
            </a:r>
            <a:r>
              <a:rPr lang="en-US" sz="1600" dirty="0" smtClean="0"/>
              <a:t> </a:t>
            </a:r>
            <a:r>
              <a:rPr lang="en-US" sz="1600" dirty="0"/>
              <a:t>in emergency or/and non-emergency case – How and what location information is reported ?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Subscription request is sent to LMS to obtain the location information of another MC service user </a:t>
            </a:r>
            <a:r>
              <a:rPr lang="en-US" sz="1600" dirty="0" smtClean="0"/>
              <a:t>and </a:t>
            </a:r>
            <a:r>
              <a:rPr lang="en-US" sz="1600" dirty="0"/>
              <a:t>the target MC service user is configured with Location reporting configuration for what location information is to be reported</a:t>
            </a:r>
            <a:r>
              <a:rPr lang="en-US" sz="1600" dirty="0" smtClean="0"/>
              <a:t> </a:t>
            </a:r>
            <a:r>
              <a:rPr lang="en-US" sz="1600" dirty="0"/>
              <a:t>in emergency or/and non-emergency case – How the desired location information is indicated if the configured location reporting is not meeting the expected location information ? 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712810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7" y="595604"/>
            <a:ext cx="921663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600" dirty="0"/>
              <a:t>Option #1: Solution description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38604"/>
            <a:ext cx="11734800" cy="4652036"/>
          </a:xfrm>
        </p:spPr>
        <p:txBody>
          <a:bodyPr/>
          <a:lstStyle/>
          <a:p>
            <a:r>
              <a:rPr lang="en-US" sz="2000" dirty="0" smtClean="0"/>
              <a:t>In case of on-demand request: </a:t>
            </a:r>
            <a:r>
              <a:rPr lang="en-US" sz="2000" dirty="0" smtClean="0"/>
              <a:t>Location </a:t>
            </a:r>
            <a:r>
              <a:rPr lang="en-US" sz="2000" dirty="0" smtClean="0"/>
              <a:t>reporting configuration is </a:t>
            </a:r>
            <a:r>
              <a:rPr lang="en-US" sz="2000" dirty="0" smtClean="0"/>
              <a:t>(not)configured </a:t>
            </a:r>
            <a:r>
              <a:rPr lang="en-US" sz="2000" dirty="0" smtClean="0"/>
              <a:t>at targeted MC service user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The MC service user who is requesting can optionally include the desired location information from targeted MC service user.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Location management server,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 smtClean="0"/>
              <a:t>Uses </a:t>
            </a:r>
            <a:r>
              <a:rPr lang="en-IN" sz="1400" dirty="0"/>
              <a:t>an initial location reporting configuration to the targeted location management </a:t>
            </a:r>
            <a:r>
              <a:rPr lang="en-IN" sz="1400" dirty="0" smtClean="0"/>
              <a:t>clients of </a:t>
            </a:r>
            <a:r>
              <a:rPr lang="en-US" sz="1400" dirty="0"/>
              <a:t>MC service </a:t>
            </a:r>
            <a:r>
              <a:rPr lang="en-US" sz="1400" dirty="0" smtClean="0"/>
              <a:t>users </a:t>
            </a:r>
            <a:r>
              <a:rPr lang="en-US" sz="1400" dirty="0"/>
              <a:t>if (</a:t>
            </a:r>
            <a:r>
              <a:rPr lang="en-US" sz="1400" dirty="0" smtClean="0"/>
              <a:t>not)configured</a:t>
            </a:r>
            <a:r>
              <a:rPr lang="en-US" sz="1400" dirty="0" smtClean="0"/>
              <a:t>, </a:t>
            </a:r>
            <a:r>
              <a:rPr lang="en-US" sz="1400" dirty="0" smtClean="0"/>
              <a:t>if requesting </a:t>
            </a:r>
            <a:r>
              <a:rPr lang="en-US" sz="1400" dirty="0"/>
              <a:t>MC service user </a:t>
            </a:r>
            <a:r>
              <a:rPr lang="en-US" sz="1400" dirty="0" smtClean="0"/>
              <a:t>has not indicated any desired location information</a:t>
            </a:r>
            <a:r>
              <a:rPr lang="en-US" sz="1400" dirty="0"/>
              <a:t> from targeted MC service </a:t>
            </a:r>
            <a:r>
              <a:rPr lang="en-US" sz="1400" dirty="0" smtClean="0"/>
              <a:t>user.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 smtClean="0"/>
              <a:t>Uses </a:t>
            </a:r>
            <a:r>
              <a:rPr lang="en-IN" sz="1400" dirty="0"/>
              <a:t>an </a:t>
            </a:r>
            <a:r>
              <a:rPr lang="en-IN" sz="1400" dirty="0" smtClean="0"/>
              <a:t>desired location </a:t>
            </a:r>
            <a:r>
              <a:rPr lang="en-IN" sz="1400" dirty="0"/>
              <a:t>reporting configuration to the targeted location management clients of </a:t>
            </a:r>
            <a:r>
              <a:rPr lang="en-US" sz="1400" dirty="0"/>
              <a:t>MC service users, if requesting MC service user has </a:t>
            </a:r>
            <a:r>
              <a:rPr lang="en-US" sz="1400" dirty="0" smtClean="0"/>
              <a:t>indicated </a:t>
            </a:r>
            <a:r>
              <a:rPr lang="en-US" sz="1400" dirty="0"/>
              <a:t>any desired location information from targeted MC service user.</a:t>
            </a:r>
          </a:p>
          <a:p>
            <a:r>
              <a:rPr lang="en-US" sz="2000" dirty="0" smtClean="0"/>
              <a:t>In </a:t>
            </a:r>
            <a:r>
              <a:rPr lang="en-US" sz="2000" dirty="0"/>
              <a:t>case of </a:t>
            </a:r>
            <a:r>
              <a:rPr lang="en-US" sz="2000" dirty="0" smtClean="0"/>
              <a:t>Periodic via </a:t>
            </a:r>
            <a:r>
              <a:rPr lang="en-US" sz="2000" dirty="0"/>
              <a:t>Subscription </a:t>
            </a:r>
            <a:r>
              <a:rPr lang="en-US" sz="2000" dirty="0" smtClean="0"/>
              <a:t>request: Location </a:t>
            </a:r>
            <a:r>
              <a:rPr lang="en-US" sz="2000" dirty="0"/>
              <a:t>reporting </a:t>
            </a:r>
            <a:r>
              <a:rPr lang="en-US" sz="2000" dirty="0"/>
              <a:t>(not)configuration </a:t>
            </a:r>
            <a:r>
              <a:rPr lang="en-US" sz="2000" dirty="0"/>
              <a:t>is not configured at targeted MC service </a:t>
            </a:r>
            <a:r>
              <a:rPr lang="en-US" sz="2000" dirty="0" smtClean="0"/>
              <a:t>user</a:t>
            </a:r>
            <a:endParaRPr lang="en-US" sz="2000" dirty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MC service user who is </a:t>
            </a:r>
            <a:r>
              <a:rPr lang="en-US" sz="1600" dirty="0" smtClean="0"/>
              <a:t>subscribing </a:t>
            </a:r>
            <a:r>
              <a:rPr lang="en-US" sz="1600" dirty="0"/>
              <a:t>can optionally include the desired location information from targeted MC service user.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Location management server,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/>
              <a:t>Provides an </a:t>
            </a:r>
            <a:r>
              <a:rPr lang="en-IN" sz="1400" dirty="0" smtClean="0"/>
              <a:t>initial (</a:t>
            </a:r>
            <a:r>
              <a:rPr lang="en-US" sz="1400" dirty="0"/>
              <a:t>if not configured</a:t>
            </a:r>
            <a:r>
              <a:rPr lang="en-IN" sz="1400" dirty="0" smtClean="0"/>
              <a:t>) or update (</a:t>
            </a:r>
            <a:r>
              <a:rPr lang="en-US" sz="1400" dirty="0"/>
              <a:t>if </a:t>
            </a:r>
            <a:r>
              <a:rPr lang="en-US" sz="1400" dirty="0" smtClean="0"/>
              <a:t>configured)</a:t>
            </a:r>
            <a:r>
              <a:rPr lang="en-IN" sz="1400" dirty="0" smtClean="0"/>
              <a:t> </a:t>
            </a:r>
            <a:r>
              <a:rPr lang="en-IN" sz="1400" dirty="0"/>
              <a:t>location reporting configuration to the targeted location management clients of </a:t>
            </a:r>
            <a:r>
              <a:rPr lang="en-US" sz="1400" dirty="0"/>
              <a:t>MC service users, if subscribing</a:t>
            </a:r>
            <a:r>
              <a:rPr lang="en-US" sz="1400" dirty="0" smtClean="0"/>
              <a:t> </a:t>
            </a:r>
            <a:r>
              <a:rPr lang="en-US" sz="1400" dirty="0"/>
              <a:t>MC service user has not indicated any desired location information from targeted MC service user.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 smtClean="0"/>
              <a:t>Uses configured or provides </a:t>
            </a:r>
            <a:r>
              <a:rPr lang="en-IN" sz="1400" dirty="0"/>
              <a:t>an </a:t>
            </a:r>
            <a:r>
              <a:rPr lang="en-IN" sz="1400" dirty="0"/>
              <a:t>initial (</a:t>
            </a:r>
            <a:r>
              <a:rPr lang="en-US" sz="1400" dirty="0"/>
              <a:t>if not configured</a:t>
            </a:r>
            <a:r>
              <a:rPr lang="en-IN" sz="1400" dirty="0"/>
              <a:t>) or update (</a:t>
            </a:r>
            <a:r>
              <a:rPr lang="en-US" sz="1400" dirty="0"/>
              <a:t>if configured)</a:t>
            </a:r>
            <a:r>
              <a:rPr lang="en-IN" sz="1400" dirty="0"/>
              <a:t> with </a:t>
            </a:r>
            <a:r>
              <a:rPr lang="en-IN" sz="1400" dirty="0" smtClean="0"/>
              <a:t>desired </a:t>
            </a:r>
            <a:r>
              <a:rPr lang="en-IN" sz="1400" dirty="0"/>
              <a:t>location reporting configuration to the targeted location management clients of </a:t>
            </a:r>
            <a:r>
              <a:rPr lang="en-US" sz="1400" dirty="0"/>
              <a:t>MC service users, if subscribing</a:t>
            </a:r>
            <a:r>
              <a:rPr lang="en-US" sz="1400" dirty="0" smtClean="0"/>
              <a:t> </a:t>
            </a:r>
            <a:r>
              <a:rPr lang="en-US" sz="1400" dirty="0"/>
              <a:t>MC service user has indicated any desired location information from targeted MC service user</a:t>
            </a:r>
            <a:r>
              <a:rPr lang="en-US" sz="1400" dirty="0" smtClean="0"/>
              <a:t>.</a:t>
            </a:r>
          </a:p>
          <a:p>
            <a:r>
              <a:rPr lang="en-US" sz="2000" dirty="0"/>
              <a:t>In case of Client-triggered location reporting procedure: </a:t>
            </a:r>
            <a:r>
              <a:rPr lang="en-US" sz="2000" dirty="0" smtClean="0"/>
              <a:t>Above changes are also applicable.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984923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>
            <a:extLst>
              <a:ext uri="{FF2B5EF4-FFF2-40B4-BE49-F238E27FC236}">
                <a16:creationId xmlns:a16="http://schemas.microsoft.com/office/drawing/2014/main" id="{3CC51283-D782-4518-A596-0E0F00F4058A}"/>
              </a:ext>
            </a:extLst>
          </p:cNvPr>
          <p:cNvSpPr txBox="1">
            <a:spLocks/>
          </p:cNvSpPr>
          <p:nvPr/>
        </p:nvSpPr>
        <p:spPr>
          <a:xfrm>
            <a:off x="361694" y="494125"/>
            <a:ext cx="921663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en-US" sz="4400" kern="0" dirty="0">
                <a:solidFill>
                  <a:schemeClr val="tx1"/>
                </a:solidFill>
              </a:rPr>
              <a:t> </a:t>
            </a:r>
            <a:r>
              <a:rPr lang="en-US" altLang="en-US" sz="4400" dirty="0">
                <a:solidFill>
                  <a:schemeClr val="tx1"/>
                </a:solidFill>
              </a:rPr>
              <a:t>Option #1: </a:t>
            </a:r>
            <a:r>
              <a:rPr lang="en-US" altLang="en-US" sz="4400" dirty="0" smtClean="0">
                <a:solidFill>
                  <a:schemeClr val="tx1"/>
                </a:solidFill>
              </a:rPr>
              <a:t>Solution </a:t>
            </a:r>
            <a:r>
              <a:rPr lang="en-US" sz="4400" dirty="0" smtClean="0">
                <a:solidFill>
                  <a:schemeClr val="tx1"/>
                </a:solidFill>
              </a:rPr>
              <a:t>call </a:t>
            </a:r>
            <a:r>
              <a:rPr lang="en-US" sz="4400" dirty="0">
                <a:solidFill>
                  <a:schemeClr val="tx1"/>
                </a:solidFill>
              </a:rPr>
              <a:t>flow</a:t>
            </a:r>
            <a:endParaRPr lang="en-US" altLang="en-US" sz="4400" kern="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0550" y="189661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10.9.2.3	Location information request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2" y="2525427"/>
            <a:ext cx="5433278" cy="17534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48712" y="1896610"/>
            <a:ext cx="5314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10.9.2.5	Location information </a:t>
            </a:r>
            <a:r>
              <a:rPr lang="fr-FR" dirty="0" smtClean="0"/>
              <a:t>subscription </a:t>
            </a:r>
            <a:r>
              <a:rPr lang="fr-FR" dirty="0" err="1"/>
              <a:t>request</a:t>
            </a:r>
            <a:endParaRPr lang="en-IN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712" y="2361360"/>
            <a:ext cx="5424185" cy="21067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550" y="4538352"/>
            <a:ext cx="4552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 smtClean="0"/>
              <a:t>The procedures steps are updated to indicate that location reporting configuration is provided based </a:t>
            </a:r>
            <a:r>
              <a:rPr lang="en-IN" sz="1400" dirty="0"/>
              <a:t>on the Location information request </a:t>
            </a:r>
            <a:r>
              <a:rPr lang="en-IN" sz="1400" dirty="0" smtClean="0"/>
              <a:t>and added NOTE for further clarification. </a:t>
            </a:r>
            <a:endParaRPr lang="en-IN" sz="1400" dirty="0"/>
          </a:p>
        </p:txBody>
      </p:sp>
      <p:sp>
        <p:nvSpPr>
          <p:cNvPr id="9" name="Rectangle 8"/>
          <p:cNvSpPr/>
          <p:nvPr/>
        </p:nvSpPr>
        <p:spPr>
          <a:xfrm>
            <a:off x="6305550" y="4563517"/>
            <a:ext cx="4552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 smtClean="0"/>
              <a:t>The procedures steps are updated to indicate that location reporting configuration is provided based </a:t>
            </a:r>
            <a:r>
              <a:rPr lang="en-IN" sz="1400" dirty="0"/>
              <a:t>on the Location information request </a:t>
            </a:r>
            <a:r>
              <a:rPr lang="en-IN" sz="1400" dirty="0" smtClean="0"/>
              <a:t>and added NOTE for further clarification. </a:t>
            </a:r>
            <a:endParaRPr lang="en-IN" sz="1400" dirty="0"/>
          </a:p>
        </p:txBody>
      </p:sp>
      <p:sp>
        <p:nvSpPr>
          <p:cNvPr id="14" name="Rectangle 13"/>
          <p:cNvSpPr/>
          <p:nvPr/>
        </p:nvSpPr>
        <p:spPr>
          <a:xfrm>
            <a:off x="539746" y="5684465"/>
            <a:ext cx="4552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 smtClean="0"/>
              <a:t>The detailed updates are captured in the </a:t>
            </a:r>
            <a:r>
              <a:rPr lang="en-IN" sz="1400" dirty="0"/>
              <a:t>CR 0581</a:t>
            </a:r>
          </a:p>
        </p:txBody>
      </p:sp>
    </p:spTree>
    <p:extLst>
      <p:ext uri="{BB962C8B-B14F-4D97-AF65-F5344CB8AC3E}">
        <p14:creationId xmlns:p14="http://schemas.microsoft.com/office/powerpoint/2010/main" val="36109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96017" y="595604"/>
            <a:ext cx="921663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600" dirty="0"/>
              <a:t>Option </a:t>
            </a:r>
            <a:r>
              <a:rPr lang="en-US" altLang="en-US" sz="3600" dirty="0" smtClean="0"/>
              <a:t>#2: </a:t>
            </a:r>
            <a:r>
              <a:rPr lang="en-US" altLang="en-US" sz="3600" dirty="0"/>
              <a:t>Solution description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33829"/>
            <a:ext cx="11460480" cy="4652036"/>
          </a:xfrm>
        </p:spPr>
        <p:txBody>
          <a:bodyPr/>
          <a:lstStyle/>
          <a:p>
            <a:r>
              <a:rPr lang="en-US" sz="1800" dirty="0" smtClean="0"/>
              <a:t>In case of on-demand request: Location reporting configuration is configured at targeted MC service user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The MC service user who is requesting can optionally include the desired location information from targeted MC service user.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 smtClean="0"/>
              <a:t>Location management server,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 smtClean="0"/>
              <a:t>A pre-condition is added </a:t>
            </a:r>
            <a:r>
              <a:rPr lang="en-IN" sz="1400" dirty="0"/>
              <a:t>that </a:t>
            </a:r>
            <a:r>
              <a:rPr lang="en-IN" sz="1400" dirty="0" smtClean="0"/>
              <a:t>location </a:t>
            </a:r>
            <a:r>
              <a:rPr lang="en-IN" sz="1400" dirty="0"/>
              <a:t>reporting configuration to the targeted location management clients of </a:t>
            </a:r>
            <a:r>
              <a:rPr lang="en-US" sz="1400" dirty="0"/>
              <a:t>MC service </a:t>
            </a:r>
            <a:r>
              <a:rPr lang="en-US" sz="1400" dirty="0" smtClean="0"/>
              <a:t>users is already configured.</a:t>
            </a:r>
            <a:endParaRPr lang="en-IN" sz="1400" dirty="0" smtClean="0"/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 smtClean="0"/>
              <a:t>Uses initial location </a:t>
            </a:r>
            <a:r>
              <a:rPr lang="en-IN" sz="1400" dirty="0"/>
              <a:t>reporting configuration to the targeted location management </a:t>
            </a:r>
            <a:r>
              <a:rPr lang="en-IN" sz="1400" dirty="0" smtClean="0"/>
              <a:t>clients of </a:t>
            </a:r>
            <a:r>
              <a:rPr lang="en-US" sz="1400" dirty="0"/>
              <a:t>MC service </a:t>
            </a:r>
            <a:r>
              <a:rPr lang="en-US" sz="1400" dirty="0" smtClean="0"/>
              <a:t>users, if requesting </a:t>
            </a:r>
            <a:r>
              <a:rPr lang="en-US" sz="1400" dirty="0"/>
              <a:t>MC service user </a:t>
            </a:r>
            <a:r>
              <a:rPr lang="en-US" sz="1400" dirty="0" smtClean="0"/>
              <a:t>has not indicated any desired location information</a:t>
            </a:r>
            <a:r>
              <a:rPr lang="en-US" sz="1400" dirty="0"/>
              <a:t> from targeted MC service </a:t>
            </a:r>
            <a:r>
              <a:rPr lang="en-US" sz="1400" dirty="0" smtClean="0"/>
              <a:t>user.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/>
              <a:t>Uses an desired location reporting configuration(if </a:t>
            </a:r>
            <a:r>
              <a:rPr lang="en-IN" sz="1400" dirty="0" smtClean="0"/>
              <a:t>required) </a:t>
            </a:r>
            <a:r>
              <a:rPr lang="en-IN" sz="1400" dirty="0" smtClean="0"/>
              <a:t>to </a:t>
            </a:r>
            <a:r>
              <a:rPr lang="en-IN" sz="1400" dirty="0"/>
              <a:t>the targeted location management clients of </a:t>
            </a:r>
            <a:r>
              <a:rPr lang="en-US" sz="1400" dirty="0"/>
              <a:t>MC service users, if requesting MC service user has </a:t>
            </a:r>
            <a:r>
              <a:rPr lang="en-US" sz="1400" dirty="0" smtClean="0"/>
              <a:t>indicated </a:t>
            </a:r>
            <a:r>
              <a:rPr lang="en-US" sz="1400" dirty="0"/>
              <a:t>any desired location information from targeted MC service user.</a:t>
            </a:r>
          </a:p>
          <a:p>
            <a:r>
              <a:rPr lang="en-US" sz="1800" dirty="0" smtClean="0"/>
              <a:t>In </a:t>
            </a:r>
            <a:r>
              <a:rPr lang="en-US" sz="1800" dirty="0"/>
              <a:t>case of Periodic via Subscription </a:t>
            </a:r>
            <a:r>
              <a:rPr lang="en-US" sz="1800" dirty="0" smtClean="0"/>
              <a:t>request: Location </a:t>
            </a:r>
            <a:r>
              <a:rPr lang="en-US" sz="1800" dirty="0"/>
              <a:t>reporting configuration is </a:t>
            </a:r>
            <a:r>
              <a:rPr lang="en-US" sz="1800" dirty="0" smtClean="0"/>
              <a:t>configured </a:t>
            </a:r>
            <a:r>
              <a:rPr lang="en-US" sz="1800" dirty="0"/>
              <a:t>at targeted MC service </a:t>
            </a:r>
            <a:r>
              <a:rPr lang="en-US" sz="1800" dirty="0" smtClean="0"/>
              <a:t>user</a:t>
            </a:r>
            <a:endParaRPr lang="en-US" sz="1800" dirty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The MC service user who is </a:t>
            </a:r>
            <a:r>
              <a:rPr lang="en-US" sz="1600" dirty="0" smtClean="0"/>
              <a:t>subscribing </a:t>
            </a:r>
            <a:r>
              <a:rPr lang="en-US" sz="1600" dirty="0"/>
              <a:t>can optionally include the desired location information from targeted MC service user.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Location management server,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/>
              <a:t>A pre-condition is added that </a:t>
            </a:r>
            <a:r>
              <a:rPr lang="en-IN" sz="1400" dirty="0" smtClean="0"/>
              <a:t>location </a:t>
            </a:r>
            <a:r>
              <a:rPr lang="en-IN" sz="1400" dirty="0"/>
              <a:t>reporting configuration to the targeted location management clients of </a:t>
            </a:r>
            <a:r>
              <a:rPr lang="en-US" sz="1400" dirty="0"/>
              <a:t>MC service users is already configured.</a:t>
            </a:r>
            <a:endParaRPr lang="en-IN" sz="1400" dirty="0"/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/>
              <a:t>Does not update or provide any location reporting configuration to the targeted location management clients of </a:t>
            </a:r>
            <a:r>
              <a:rPr lang="en-US" sz="1400" dirty="0"/>
              <a:t>MC service users, if requesting MC service user has not indicated any desired location information from targeted MC service user.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IN" sz="1400" dirty="0"/>
              <a:t>Provides an updated (if required) location reporting configuration </a:t>
            </a:r>
            <a:r>
              <a:rPr lang="en-IN" sz="1400" dirty="0"/>
              <a:t>with desired location reporting configuration to </a:t>
            </a:r>
            <a:r>
              <a:rPr lang="en-IN" sz="1400" dirty="0"/>
              <a:t>the targeted location management clients of </a:t>
            </a:r>
            <a:r>
              <a:rPr lang="en-US" sz="1400" dirty="0"/>
              <a:t>MC service users, if requesting MC service user has indicated any desired location information from targeted MC service </a:t>
            </a:r>
            <a:r>
              <a:rPr lang="en-US" sz="1400" dirty="0" smtClean="0"/>
              <a:t>user.</a:t>
            </a:r>
            <a:endParaRPr lang="en-US" sz="1800" dirty="0" smtClean="0"/>
          </a:p>
          <a:p>
            <a:r>
              <a:rPr lang="en-IN" sz="1800" dirty="0"/>
              <a:t>In case of Client-triggered location reporting procedure: Above changes are also </a:t>
            </a:r>
            <a:r>
              <a:rPr lang="en-IN" sz="1800" dirty="0" smtClean="0"/>
              <a:t>applicable</a:t>
            </a:r>
            <a:endParaRPr lang="en-US" sz="1400" dirty="0"/>
          </a:p>
          <a:p>
            <a:pPr marL="1257300" lvl="2" indent="-342900">
              <a:buFont typeface="+mj-lt"/>
              <a:buAutoNum type="arabicPeriod"/>
            </a:pPr>
            <a:endParaRPr lang="en-US" sz="1400" dirty="0"/>
          </a:p>
          <a:p>
            <a:pPr marL="457200" lvl="1" indent="0">
              <a:buNone/>
            </a:pPr>
            <a:endParaRPr lang="en-US" sz="1600" dirty="0"/>
          </a:p>
          <a:p>
            <a:pPr marL="1257300" lvl="2" indent="-342900">
              <a:buFont typeface="+mj-lt"/>
              <a:buAutoNum type="arabicPeriod"/>
            </a:pPr>
            <a:endParaRPr lang="en-US" sz="1200" dirty="0"/>
          </a:p>
          <a:p>
            <a:pPr marL="1257300" lvl="2" indent="-342900">
              <a:buFont typeface="+mj-lt"/>
              <a:buAutoNum type="arabicPeriod"/>
            </a:pPr>
            <a:endParaRPr lang="en-US" sz="1400" dirty="0" smtClean="0"/>
          </a:p>
          <a:p>
            <a:pPr marL="1257300" lvl="2" indent="-342900">
              <a:buFont typeface="+mj-lt"/>
              <a:buAutoNum type="arabicPeriod"/>
            </a:pPr>
            <a:endParaRPr lang="en-US" sz="1400" dirty="0" smtClean="0"/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378117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>
            <a:extLst>
              <a:ext uri="{FF2B5EF4-FFF2-40B4-BE49-F238E27FC236}">
                <a16:creationId xmlns:a16="http://schemas.microsoft.com/office/drawing/2014/main" id="{3CC51283-D782-4518-A596-0E0F00F4058A}"/>
              </a:ext>
            </a:extLst>
          </p:cNvPr>
          <p:cNvSpPr txBox="1">
            <a:spLocks/>
          </p:cNvSpPr>
          <p:nvPr/>
        </p:nvSpPr>
        <p:spPr>
          <a:xfrm>
            <a:off x="361694" y="494125"/>
            <a:ext cx="921663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en-US" sz="4400" kern="0" dirty="0">
                <a:solidFill>
                  <a:schemeClr val="tx1"/>
                </a:solidFill>
              </a:rPr>
              <a:t> </a:t>
            </a:r>
            <a:r>
              <a:rPr lang="en-US" altLang="en-US" sz="4400" dirty="0">
                <a:solidFill>
                  <a:schemeClr val="tx1"/>
                </a:solidFill>
              </a:rPr>
              <a:t>Option </a:t>
            </a:r>
            <a:r>
              <a:rPr lang="en-US" altLang="en-US" sz="4400" dirty="0" smtClean="0">
                <a:solidFill>
                  <a:schemeClr val="tx1"/>
                </a:solidFill>
              </a:rPr>
              <a:t>#2: Solution </a:t>
            </a:r>
            <a:r>
              <a:rPr lang="en-US" sz="4400" dirty="0" smtClean="0">
                <a:solidFill>
                  <a:schemeClr val="tx1"/>
                </a:solidFill>
              </a:rPr>
              <a:t>call </a:t>
            </a:r>
            <a:r>
              <a:rPr lang="en-US" sz="4400" dirty="0">
                <a:solidFill>
                  <a:schemeClr val="tx1"/>
                </a:solidFill>
              </a:rPr>
              <a:t>flow</a:t>
            </a:r>
            <a:endParaRPr lang="en-US" altLang="en-US" sz="4400" kern="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0550" y="189661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10.9.2.3	Location information request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2" y="2525427"/>
            <a:ext cx="5433278" cy="17534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48712" y="1896610"/>
            <a:ext cx="5314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10.9.2.5	Location information </a:t>
            </a:r>
            <a:r>
              <a:rPr lang="fr-FR" dirty="0" smtClean="0"/>
              <a:t>subscription </a:t>
            </a:r>
            <a:r>
              <a:rPr lang="fr-FR" dirty="0" err="1"/>
              <a:t>request</a:t>
            </a:r>
            <a:endParaRPr lang="en-IN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712" y="2361360"/>
            <a:ext cx="5424185" cy="21067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550" y="4538352"/>
            <a:ext cx="4552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 smtClean="0"/>
              <a:t>The pre-condition, procedures steps are updated to indicate that location reporting configuration is provided based </a:t>
            </a:r>
            <a:r>
              <a:rPr lang="en-IN" sz="1400" dirty="0"/>
              <a:t>on the Location information request </a:t>
            </a:r>
            <a:r>
              <a:rPr lang="en-IN" sz="1400" dirty="0" smtClean="0"/>
              <a:t>and added NOTE for further clarification. </a:t>
            </a:r>
            <a:endParaRPr lang="en-IN" sz="1400" dirty="0"/>
          </a:p>
        </p:txBody>
      </p:sp>
      <p:sp>
        <p:nvSpPr>
          <p:cNvPr id="9" name="Rectangle 8"/>
          <p:cNvSpPr/>
          <p:nvPr/>
        </p:nvSpPr>
        <p:spPr>
          <a:xfrm>
            <a:off x="6305550" y="4563517"/>
            <a:ext cx="4552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/>
              <a:t>The pre-condition, procedures steps </a:t>
            </a:r>
            <a:r>
              <a:rPr lang="en-IN" sz="1400" dirty="0" smtClean="0"/>
              <a:t>are updated to indicate that location reporting configuration is provided based </a:t>
            </a:r>
            <a:r>
              <a:rPr lang="en-IN" sz="1400" dirty="0"/>
              <a:t>on the Location information request </a:t>
            </a:r>
            <a:r>
              <a:rPr lang="en-IN" sz="1400" dirty="0" smtClean="0"/>
              <a:t>and added NOTE for further clarification. </a:t>
            </a:r>
            <a:endParaRPr lang="en-IN" sz="1400" dirty="0"/>
          </a:p>
        </p:txBody>
      </p:sp>
      <p:sp>
        <p:nvSpPr>
          <p:cNvPr id="14" name="Rectangle 13"/>
          <p:cNvSpPr/>
          <p:nvPr/>
        </p:nvSpPr>
        <p:spPr>
          <a:xfrm>
            <a:off x="539746" y="5684465"/>
            <a:ext cx="4552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 smtClean="0"/>
              <a:t>The detailed updates are captured in the </a:t>
            </a:r>
            <a:r>
              <a:rPr lang="en-IN" sz="1400" dirty="0"/>
              <a:t>CR 0582</a:t>
            </a:r>
          </a:p>
        </p:txBody>
      </p:sp>
    </p:spTree>
    <p:extLst>
      <p:ext uri="{BB962C8B-B14F-4D97-AF65-F5344CB8AC3E}">
        <p14:creationId xmlns:p14="http://schemas.microsoft.com/office/powerpoint/2010/main" val="339052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39087" y="579989"/>
            <a:ext cx="9216630" cy="1143000"/>
          </a:xfrm>
        </p:spPr>
        <p:txBody>
          <a:bodyPr/>
          <a:lstStyle/>
          <a:p>
            <a:r>
              <a:rPr lang="en-US" dirty="0"/>
              <a:t>Conclusions</a:t>
            </a:r>
            <a:endParaRPr lang="en-US" alt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047FC7-DE8B-40A1-863F-CFFA5C361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5193"/>
            <a:ext cx="10515600" cy="4260850"/>
          </a:xfrm>
        </p:spPr>
        <p:txBody>
          <a:bodyPr/>
          <a:lstStyle/>
          <a:p>
            <a:r>
              <a:rPr lang="en-US" sz="2000" dirty="0" smtClean="0"/>
              <a:t>Option 1:</a:t>
            </a:r>
          </a:p>
          <a:p>
            <a:pPr lvl="1"/>
            <a:r>
              <a:rPr lang="en-IN" sz="2000" dirty="0" smtClean="0"/>
              <a:t>The LMS will dynamically take action of sending location reporting configuration.  </a:t>
            </a:r>
            <a:endParaRPr lang="en-US" sz="1400" dirty="0" smtClean="0"/>
          </a:p>
          <a:p>
            <a:r>
              <a:rPr lang="en-US" sz="2000" dirty="0" smtClean="0"/>
              <a:t>Option 2:</a:t>
            </a:r>
          </a:p>
          <a:p>
            <a:pPr lvl="1"/>
            <a:r>
              <a:rPr lang="en-IN" sz="2000" dirty="0" smtClean="0"/>
              <a:t>It is assumed that location reporting configuration already provided.</a:t>
            </a:r>
          </a:p>
          <a:p>
            <a:pPr marL="457200" lvl="1" indent="0">
              <a:buNone/>
            </a:pPr>
            <a:endParaRPr lang="en-IN" sz="2000" dirty="0" smtClean="0"/>
          </a:p>
          <a:p>
            <a:pPr marL="0" indent="0">
              <a:buNone/>
            </a:pPr>
            <a:r>
              <a:rPr lang="en-IN" sz="2400" dirty="0" smtClean="0"/>
              <a:t>Option 1 looks better as LMS can decide dynamically instead of pre-condition.</a:t>
            </a:r>
          </a:p>
          <a:p>
            <a:pPr marL="0" indent="0">
              <a:buNone/>
            </a:pPr>
            <a:endParaRPr lang="en-IN" sz="2400" dirty="0"/>
          </a:p>
          <a:p>
            <a:pPr marL="0" indent="0">
              <a:buNone/>
            </a:pPr>
            <a:r>
              <a:rPr lang="en-IN" sz="2400" dirty="0" smtClean="0"/>
              <a:t>Looking for groups opinion on way forward.</a:t>
            </a:r>
            <a:endParaRPr lang="en-US" sz="2400" dirty="0" smtClean="0"/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00579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6087</TotalTime>
  <Words>1152</Words>
  <Application>Microsoft Office PowerPoint</Application>
  <PresentationFormat>Widescreen</PresentationFormat>
  <Paragraphs>80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Microsoft Visio 2003-2010 Drawing</vt:lpstr>
      <vt:lpstr>Requesting specific location information of MC service user on-demand or periodic via Subscription</vt:lpstr>
      <vt:lpstr>Outline</vt:lpstr>
      <vt:lpstr>Background – Location information obtaining</vt:lpstr>
      <vt:lpstr>Problem Overview – What location information ?</vt:lpstr>
      <vt:lpstr>Option #1: Solution description</vt:lpstr>
      <vt:lpstr>PowerPoint Presentation</vt:lpstr>
      <vt:lpstr>Option #2: Solution description</vt:lpstr>
      <vt:lpstr>PowerPoint Presentation</vt:lpstr>
      <vt:lpstr>Conclusions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KGK#CT1#150</cp:lastModifiedBy>
  <cp:revision>815</cp:revision>
  <dcterms:created xsi:type="dcterms:W3CDTF">2010-02-05T13:52:04Z</dcterms:created>
  <dcterms:modified xsi:type="dcterms:W3CDTF">2024-08-12T16:27:16Z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