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4" r:id="rId6"/>
    <p:sldId id="363" r:id="rId7"/>
    <p:sldId id="366" r:id="rId8"/>
    <p:sldId id="367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7" autoAdjust="0"/>
    <p:restoredTop sz="94712" autoAdjust="0"/>
  </p:normalViewPr>
  <p:slideViewPr>
    <p:cSldViewPr snapToGrid="0">
      <p:cViewPr varScale="1">
        <p:scale>
          <a:sx n="108" d="100"/>
          <a:sy n="108" d="100"/>
        </p:scale>
        <p:origin x="56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075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#62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Netherlands – Aug.,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92640" y="133350"/>
            <a:ext cx="1408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S6-243306</a:t>
            </a:r>
            <a:r>
              <a:rPr lang="sv-SE" altLang="en-US" sz="1200" b="1" dirty="0">
                <a:latin typeface="Arial "/>
              </a:rPr>
              <a:t>&gt;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7162" y="2002701"/>
            <a:ext cx="9685537" cy="1965617"/>
          </a:xfrm>
        </p:spPr>
        <p:txBody>
          <a:bodyPr/>
          <a:lstStyle/>
          <a:p>
            <a:pPr eaLnBrk="1" hangingPunct="1"/>
            <a:r>
              <a:rPr lang="en-GB" altLang="en-US" sz="5400" b="1" dirty="0"/>
              <a:t>Discussion on  5G-SAT (LEO) backhaul QoS for MC applications 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544206" y="4545075"/>
            <a:ext cx="8523071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Mythri Hunukumbure, Sivasubramaniam Ramanan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UK Home Office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114" y="480534"/>
            <a:ext cx="10515600" cy="1325563"/>
          </a:xfrm>
        </p:spPr>
        <p:txBody>
          <a:bodyPr/>
          <a:lstStyle/>
          <a:p>
            <a:r>
              <a:rPr lang="en-GB" altLang="en-US" b="1" dirty="0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114" y="2141537"/>
            <a:ext cx="10515600" cy="4351338"/>
          </a:xfrm>
        </p:spPr>
        <p:txBody>
          <a:bodyPr/>
          <a:lstStyle/>
          <a:p>
            <a:r>
              <a:rPr lang="en-US" altLang="en-US" dirty="0"/>
              <a:t> ESN use case with 5G SAT</a:t>
            </a:r>
          </a:p>
          <a:p>
            <a:r>
              <a:rPr lang="en-US" altLang="en-US" dirty="0"/>
              <a:t> Limitations in LEO backhaul provision</a:t>
            </a:r>
          </a:p>
          <a:p>
            <a:r>
              <a:rPr lang="en-US" altLang="en-US" dirty="0"/>
              <a:t> MC QoS requirements with LEO backhaul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950" y="506027"/>
            <a:ext cx="6716697" cy="1211294"/>
          </a:xfrm>
        </p:spPr>
        <p:txBody>
          <a:bodyPr/>
          <a:lstStyle/>
          <a:p>
            <a:r>
              <a:rPr lang="en-GB" altLang="en-US" b="1" dirty="0"/>
              <a:t>ESN use case 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949" y="1917577"/>
            <a:ext cx="11004611" cy="4330408"/>
          </a:xfrm>
        </p:spPr>
        <p:txBody>
          <a:bodyPr/>
          <a:lstStyle/>
          <a:p>
            <a:r>
              <a:rPr lang="en-US" altLang="en-US" sz="2400" dirty="0"/>
              <a:t> ESN will require the limited backhaul capability provided by LEO satellite constellations in certain scenarios</a:t>
            </a:r>
          </a:p>
          <a:p>
            <a:pPr lvl="1"/>
            <a:r>
              <a:rPr lang="en-US" altLang="en-US" sz="2000" dirty="0">
                <a:solidFill>
                  <a:srgbClr val="0070C0"/>
                </a:solidFill>
              </a:rPr>
              <a:t>These will be ad-hoc MC deployments in remote areas, where terrestrial BH is not available.</a:t>
            </a:r>
          </a:p>
          <a:p>
            <a:pPr lvl="1"/>
            <a:r>
              <a:rPr lang="en-US" altLang="en-US" sz="2000" dirty="0">
                <a:solidFill>
                  <a:srgbClr val="0070C0"/>
                </a:solidFill>
              </a:rPr>
              <a:t>ESN (or other MC network) will have an agreement with the LEO SAT provider for a 5G slice for backhaul provision for the </a:t>
            </a:r>
            <a:r>
              <a:rPr lang="en-US" altLang="en-US" sz="2000" b="1" i="1" dirty="0">
                <a:solidFill>
                  <a:srgbClr val="0070C0"/>
                </a:solidFill>
              </a:rPr>
              <a:t>duration of the emergency event.</a:t>
            </a:r>
          </a:p>
          <a:p>
            <a:pPr lvl="1"/>
            <a:r>
              <a:rPr lang="en-US" altLang="en-US" sz="2000" dirty="0">
                <a:solidFill>
                  <a:srgbClr val="0070C0"/>
                </a:solidFill>
              </a:rPr>
              <a:t>The LEO network will configure the 5G temporary backhaul slice, to agreed QoS levels for these MC services.</a:t>
            </a:r>
          </a:p>
          <a:p>
            <a:r>
              <a:rPr lang="en-US" altLang="en-US" sz="2400" dirty="0">
                <a:solidFill>
                  <a:srgbClr val="0070C0"/>
                </a:solidFill>
              </a:rPr>
              <a:t> </a:t>
            </a:r>
            <a:r>
              <a:rPr lang="en-US" altLang="en-US" sz="2400" dirty="0"/>
              <a:t>The QoS levels that can be technically achievable will depend on certain factors.</a:t>
            </a:r>
          </a:p>
          <a:p>
            <a:pPr lvl="1"/>
            <a:r>
              <a:rPr lang="en-US" altLang="en-US" sz="2000" dirty="0">
                <a:solidFill>
                  <a:srgbClr val="0070C0"/>
                </a:solidFill>
              </a:rPr>
              <a:t>The LEO constellation and how many satellites are visible to the ad-hoc MC </a:t>
            </a:r>
            <a:r>
              <a:rPr lang="en-US" altLang="en-US" sz="2000" dirty="0" err="1">
                <a:solidFill>
                  <a:srgbClr val="0070C0"/>
                </a:solidFill>
              </a:rPr>
              <a:t>eNB</a:t>
            </a:r>
            <a:r>
              <a:rPr lang="en-US" altLang="en-US" sz="2000" dirty="0">
                <a:solidFill>
                  <a:srgbClr val="0070C0"/>
                </a:solidFill>
              </a:rPr>
              <a:t>/</a:t>
            </a:r>
            <a:r>
              <a:rPr lang="en-US" altLang="en-US" sz="2000" dirty="0" err="1">
                <a:solidFill>
                  <a:srgbClr val="0070C0"/>
                </a:solidFill>
              </a:rPr>
              <a:t>gNB</a:t>
            </a:r>
            <a:r>
              <a:rPr lang="en-US" altLang="en-US" sz="2000" dirty="0">
                <a:solidFill>
                  <a:srgbClr val="0070C0"/>
                </a:solidFill>
              </a:rPr>
              <a:t>.</a:t>
            </a:r>
          </a:p>
          <a:p>
            <a:pPr lvl="1"/>
            <a:r>
              <a:rPr lang="en-US" altLang="en-US" sz="2000" dirty="0">
                <a:solidFill>
                  <a:srgbClr val="0070C0"/>
                </a:solidFill>
              </a:rPr>
              <a:t>The location of the ad-hoc MC </a:t>
            </a:r>
            <a:r>
              <a:rPr lang="en-US" altLang="en-US" sz="2000" dirty="0" err="1">
                <a:solidFill>
                  <a:srgbClr val="0070C0"/>
                </a:solidFill>
              </a:rPr>
              <a:t>eNB</a:t>
            </a:r>
            <a:r>
              <a:rPr lang="en-US" altLang="en-US" sz="2000" dirty="0">
                <a:solidFill>
                  <a:srgbClr val="0070C0"/>
                </a:solidFill>
              </a:rPr>
              <a:t>/</a:t>
            </a:r>
            <a:r>
              <a:rPr lang="en-US" altLang="en-US" sz="2000" dirty="0" err="1">
                <a:solidFill>
                  <a:srgbClr val="0070C0"/>
                </a:solidFill>
              </a:rPr>
              <a:t>gNB</a:t>
            </a:r>
            <a:r>
              <a:rPr lang="en-US" altLang="en-US" sz="2000" dirty="0">
                <a:solidFill>
                  <a:srgbClr val="0070C0"/>
                </a:solidFill>
              </a:rPr>
              <a:t> on ground, in relation to the path of LEO constellation.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48530-8601-FB04-A680-6D1F8647E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681037"/>
            <a:ext cx="10785629" cy="828167"/>
          </a:xfrm>
        </p:spPr>
        <p:txBody>
          <a:bodyPr/>
          <a:lstStyle/>
          <a:p>
            <a:r>
              <a:rPr lang="en-GB" b="1" dirty="0"/>
              <a:t>Limitations in LEO backhaul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409E84-2990-A9C4-6FB5-6B6CB1FC9F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737" y="1958790"/>
            <a:ext cx="6454436" cy="4351338"/>
          </a:xfrm>
        </p:spPr>
        <p:txBody>
          <a:bodyPr/>
          <a:lstStyle/>
          <a:p>
            <a:r>
              <a:rPr lang="en-GB" sz="2400" dirty="0"/>
              <a:t> The LEO satellites move </a:t>
            </a:r>
            <a:r>
              <a:rPr lang="en-GB" sz="2400" dirty="0" err="1"/>
              <a:t>w.r.t.</a:t>
            </a:r>
            <a:r>
              <a:rPr lang="en-GB" sz="2400" dirty="0"/>
              <a:t> earth. Coverage from one satellite to a given point on earth (within coverage footprint) is transient.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Handovers are needed from one LEO satellite to another along the time axis (diagram).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 In terms of signal strength, there are high and low points between handovers. The backhaul capacity and the QoS that can be provided also varies accordingly.</a:t>
            </a:r>
          </a:p>
          <a:p>
            <a:r>
              <a:rPr lang="en-GB" sz="2400" dirty="0"/>
              <a:t>As the LEO constellation is fixed, these signal strength (and capacity, QoS) variations can be predicted to a high degree of accuracy.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A853B4-FCF4-4CFE-3BBB-273AA7CC3B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8024" y="2066432"/>
            <a:ext cx="4779239" cy="31323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050440D-BE40-6200-8486-4C48EF7318C9}"/>
              </a:ext>
            </a:extLst>
          </p:cNvPr>
          <p:cNvSpPr txBox="1"/>
          <p:nvPr/>
        </p:nvSpPr>
        <p:spPr>
          <a:xfrm>
            <a:off x="7058024" y="5198779"/>
            <a:ext cx="4703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* </a:t>
            </a:r>
            <a:r>
              <a:rPr lang="en-GB" sz="1200" dirty="0" err="1"/>
              <a:t>Enric</a:t>
            </a:r>
            <a:r>
              <a:rPr lang="en-GB" sz="1200" dirty="0"/>
              <a:t> Juan, Mads </a:t>
            </a:r>
            <a:r>
              <a:rPr lang="en-GB" sz="1200" dirty="0" err="1"/>
              <a:t>Lauridsen</a:t>
            </a:r>
            <a:r>
              <a:rPr lang="en-GB" sz="1200" dirty="0"/>
              <a:t>, Jeroen </a:t>
            </a:r>
            <a:r>
              <a:rPr lang="en-GB" sz="1200" dirty="0" err="1"/>
              <a:t>Wigard</a:t>
            </a:r>
            <a:r>
              <a:rPr lang="en-GB" sz="1200" dirty="0"/>
              <a:t>, </a:t>
            </a:r>
            <a:r>
              <a:rPr lang="en-GB" sz="1200" dirty="0" err="1"/>
              <a:t>Preben</a:t>
            </a:r>
            <a:r>
              <a:rPr lang="en-GB" sz="1200" dirty="0"/>
              <a:t> </a:t>
            </a:r>
            <a:r>
              <a:rPr lang="en-GB" sz="1200" dirty="0" err="1"/>
              <a:t>Mogensen</a:t>
            </a:r>
            <a:r>
              <a:rPr lang="en-GB" sz="1200" dirty="0"/>
              <a:t>, “Handover Solutions for 5G Low-Earth Orbit</a:t>
            </a:r>
          </a:p>
          <a:p>
            <a:r>
              <a:rPr lang="en-GB" sz="1200" dirty="0"/>
              <a:t>Satellite Networks”, IEEE Access, Vol. 10, 2022.</a:t>
            </a:r>
          </a:p>
          <a:p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21442606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04FF1-F9E8-B87C-BB72-8951FFE08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315" y="541538"/>
            <a:ext cx="10723485" cy="887768"/>
          </a:xfrm>
        </p:spPr>
        <p:txBody>
          <a:bodyPr/>
          <a:lstStyle/>
          <a:p>
            <a:r>
              <a:rPr lang="en-GB" b="1" dirty="0"/>
              <a:t>MC QoS requirements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1D8F7-61EC-76E9-C496-8E4EA01D0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006" y="1825625"/>
            <a:ext cx="10918794" cy="4351338"/>
          </a:xfrm>
        </p:spPr>
        <p:txBody>
          <a:bodyPr/>
          <a:lstStyle/>
          <a:p>
            <a:r>
              <a:rPr lang="en-GB" dirty="0"/>
              <a:t> When the LEO backhaul is enacted, a mix of MC services (MC PTT, MC data and MC video) with different QoS levels will be provided.</a:t>
            </a:r>
          </a:p>
          <a:p>
            <a:r>
              <a:rPr lang="en-GB" dirty="0"/>
              <a:t> But this service mix and the QoS will need to be mapped to the signal strength and capacity variation of LEO backhaul.</a:t>
            </a:r>
          </a:p>
          <a:p>
            <a:pPr lvl="1"/>
            <a:r>
              <a:rPr lang="en-GB" dirty="0">
                <a:solidFill>
                  <a:srgbClr val="0070C0"/>
                </a:solidFill>
              </a:rPr>
              <a:t>Some services will have high priority, so they can operate both at high and low capacity points, with some guaranteed QoS.</a:t>
            </a:r>
          </a:p>
          <a:p>
            <a:r>
              <a:rPr lang="en-GB" dirty="0">
                <a:solidFill>
                  <a:srgbClr val="0070C0"/>
                </a:solidFill>
              </a:rPr>
              <a:t> </a:t>
            </a:r>
            <a:r>
              <a:rPr lang="en-GB" dirty="0"/>
              <a:t>What information can be provided to the Application layer for QoS and priority management of the service mix?</a:t>
            </a:r>
          </a:p>
        </p:txBody>
      </p:sp>
    </p:spTree>
    <p:extLst>
      <p:ext uri="{BB962C8B-B14F-4D97-AF65-F5344CB8AC3E}">
        <p14:creationId xmlns:p14="http://schemas.microsoft.com/office/powerpoint/2010/main" val="11848966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7709</TotalTime>
  <Words>422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Discussion on  5G-SAT (LEO) backhaul QoS for MC applications </vt:lpstr>
      <vt:lpstr>Content</vt:lpstr>
      <vt:lpstr>ESN use case </vt:lpstr>
      <vt:lpstr>Limitations in LEO backhaul </vt:lpstr>
      <vt:lpstr>MC QoS requirements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Mythri Hunukumbure</cp:lastModifiedBy>
  <cp:revision>627</cp:revision>
  <dcterms:created xsi:type="dcterms:W3CDTF">2010-02-05T13:52:04Z</dcterms:created>
  <dcterms:modified xsi:type="dcterms:W3CDTF">2024-08-12T16:32:12Z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