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0" r:id="rId2"/>
    <p:sldId id="364" r:id="rId3"/>
    <p:sldId id="376" r:id="rId4"/>
    <p:sldId id="388" r:id="rId5"/>
    <p:sldId id="387" r:id="rId6"/>
    <p:sldId id="389" r:id="rId7"/>
    <p:sldId id="39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61" initials="g" lastIdx="1" clrIdx="0">
    <p:extLst>
      <p:ext uri="{19B8F6BF-5375-455C-9EA6-DF929625EA0E}">
        <p15:presenceInfo xmlns:p15="http://schemas.microsoft.com/office/powerpoint/2012/main" userId="Huawei-6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A9D18E"/>
    <a:srgbClr val="FFC000"/>
    <a:srgbClr val="3399FF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2" autoAdjust="0"/>
    <p:restoredTop sz="97423" autoAdjust="0"/>
  </p:normalViewPr>
  <p:slideViewPr>
    <p:cSldViewPr snapToGrid="0">
      <p:cViewPr varScale="1">
        <p:scale>
          <a:sx n="153" d="100"/>
          <a:sy n="153" d="100"/>
        </p:scale>
        <p:origin x="11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154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#62</a:t>
            </a:r>
            <a:b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Maastricht, Netherlands, 19</a:t>
            </a:r>
            <a:r>
              <a:rPr lang="en-US" altLang="zh-CN" sz="105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23</a:t>
            </a:r>
            <a:r>
              <a:rPr lang="en-US" altLang="zh-CN" sz="105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rd</a:t>
            </a: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August 2024	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S6-243295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41.vsdx"/><Relationship Id="rId5" Type="http://schemas.openxmlformats.org/officeDocument/2006/relationships/image" Target="../media/image2.jpe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2.vsdx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Visio_Drawing6.vsdx"/><Relationship Id="rId5" Type="http://schemas.openxmlformats.org/officeDocument/2006/relationships/image" Target="../media/image2.jpeg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algn="ctr" eaLnBrk="1" hangingPunct="1"/>
            <a:r>
              <a:rPr lang="en-US" altLang="zh-CN" dirty="0"/>
              <a:t>R19 MC GWUE traffic control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zh-CN" sz="2400" dirty="0"/>
              <a:t>Why traffic control at the MC gateway UE is beneficial ?</a:t>
            </a:r>
          </a:p>
          <a:p>
            <a:r>
              <a:rPr lang="en-US" altLang="en-US" sz="2400" dirty="0"/>
              <a:t>How to design the traffic control at the MC gateway UE ?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870312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Why traffic control at the MC gateway UE is beneficial ?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9961" y="1313543"/>
            <a:ext cx="5981312" cy="2174577"/>
          </a:xfrm>
        </p:spPr>
        <p:txBody>
          <a:bodyPr/>
          <a:lstStyle/>
          <a:p>
            <a:r>
              <a:rPr lang="en-US" altLang="zh-CN" sz="2400" dirty="0"/>
              <a:t>Benefit of traffic control at the GW UE  </a:t>
            </a:r>
          </a:p>
          <a:p>
            <a:pPr lvl="1"/>
            <a:r>
              <a:rPr lang="en-US" altLang="zh-CN" sz="1600" dirty="0"/>
              <a:t>Stop the unauthorized traffic at the MC gateway UE to protect the </a:t>
            </a:r>
            <a:r>
              <a:rPr lang="en-US" altLang="zh-CN" sz="1600" dirty="0" err="1"/>
              <a:t>Uu</a:t>
            </a:r>
            <a:r>
              <a:rPr lang="en-US" altLang="zh-CN" sz="1600" dirty="0"/>
              <a:t> resource from being wasted.</a:t>
            </a:r>
          </a:p>
          <a:p>
            <a:pPr lvl="1"/>
            <a:r>
              <a:rPr lang="en-US" altLang="zh-CN" sz="1600" dirty="0"/>
              <a:t>The MC gateway UE can be well managed to serve e.g., as many as users based on the MC organization’s different requirements.</a:t>
            </a:r>
          </a:p>
          <a:p>
            <a:pPr lvl="1"/>
            <a:r>
              <a:rPr lang="en-US" altLang="zh-CN" sz="1600" dirty="0"/>
              <a:t>Stop the second usage of MC gateway UE for a single MC service from a device.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980509"/>
              </p:ext>
            </p:extLst>
          </p:nvPr>
        </p:nvGraphicFramePr>
        <p:xfrm>
          <a:off x="524764" y="4157472"/>
          <a:ext cx="44069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764" y="4157472"/>
                        <a:ext cx="4406900" cy="2133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360727" y="1242686"/>
            <a:ext cx="4899226" cy="272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</a:pPr>
            <a:r>
              <a:rPr lang="en-US" altLang="zh-CN" sz="2400" dirty="0"/>
              <a:t>Issues - </a:t>
            </a:r>
            <a:r>
              <a:rPr lang="en-US" altLang="zh-CN" sz="1400" dirty="0"/>
              <a:t>Currently, the MC gateway UE only provides the transparently traffic forwarding without any information of the “traffic”, several issues may occur due to its capability and the </a:t>
            </a:r>
            <a:r>
              <a:rPr lang="en-US" altLang="zh-CN" sz="1400" dirty="0" err="1"/>
              <a:t>Uu</a:t>
            </a:r>
            <a:r>
              <a:rPr lang="en-US" altLang="zh-CN" sz="1400" dirty="0"/>
              <a:t> resource is limited: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Unauthorized traffic may </a:t>
            </a:r>
            <a:r>
              <a:rPr lang="en-US" altLang="zh-CN" sz="1400" dirty="0">
                <a:solidFill>
                  <a:srgbClr val="C00000"/>
                </a:solidFill>
              </a:rPr>
              <a:t>congest the </a:t>
            </a:r>
            <a:r>
              <a:rPr lang="en-US" altLang="zh-CN" sz="1400" dirty="0" err="1">
                <a:solidFill>
                  <a:srgbClr val="C00000"/>
                </a:solidFill>
              </a:rPr>
              <a:t>Uu</a:t>
            </a:r>
            <a:r>
              <a:rPr lang="en-US" altLang="zh-CN" sz="1400" dirty="0">
                <a:solidFill>
                  <a:srgbClr val="C00000"/>
                </a:solidFill>
              </a:rPr>
              <a:t> link </a:t>
            </a:r>
            <a:r>
              <a:rPr lang="en-US" altLang="zh-CN" sz="1400" dirty="0"/>
              <a:t>of the MC gateway UE. The traffic may be rejected by the MC servers but the UL/DL </a:t>
            </a:r>
            <a:r>
              <a:rPr lang="en-US" altLang="zh-CN" sz="1400" dirty="0" err="1"/>
              <a:t>Uu</a:t>
            </a:r>
            <a:r>
              <a:rPr lang="en-US" altLang="zh-CN" sz="1400" dirty="0"/>
              <a:t> transmission resource of the gateway UE is wasted.</a:t>
            </a:r>
          </a:p>
          <a:p>
            <a:pPr marL="342900" indent="-342900">
              <a:buFontTx/>
              <a:buAutoNum type="arabicPeriod"/>
            </a:pPr>
            <a:r>
              <a:rPr lang="en-US" altLang="zh-CN" sz="1400" dirty="0"/>
              <a:t>The MC gateway UE may be </a:t>
            </a:r>
            <a:r>
              <a:rPr lang="en-US" altLang="zh-CN" sz="1400" dirty="0">
                <a:solidFill>
                  <a:srgbClr val="C00000"/>
                </a:solidFill>
              </a:rPr>
              <a:t>congested by big traffic volume (e.g., Video call) from fewer users.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One service from a </a:t>
            </a:r>
            <a:r>
              <a:rPr lang="en-US" altLang="zh-CN" sz="1400" dirty="0">
                <a:solidFill>
                  <a:srgbClr val="C00000"/>
                </a:solidFill>
              </a:rPr>
              <a:t>single device may simultaneously use multiple MC gateway </a:t>
            </a:r>
            <a:r>
              <a:rPr lang="en-US" altLang="zh-CN" sz="1400" dirty="0" err="1">
                <a:solidFill>
                  <a:srgbClr val="C00000"/>
                </a:solidFill>
              </a:rPr>
              <a:t>Ues</a:t>
            </a:r>
            <a:r>
              <a:rPr lang="en-US" altLang="zh-CN" sz="1400" dirty="0">
                <a:solidFill>
                  <a:srgbClr val="C00000"/>
                </a:solidFill>
              </a:rPr>
              <a:t>, i.e., over occupied by a single UE.</a:t>
            </a:r>
          </a:p>
        </p:txBody>
      </p:sp>
      <p:sp>
        <p:nvSpPr>
          <p:cNvPr id="3" name="闪电形 2">
            <a:extLst>
              <a:ext uri="{FF2B5EF4-FFF2-40B4-BE49-F238E27FC236}">
                <a16:creationId xmlns:a16="http://schemas.microsoft.com/office/drawing/2014/main" id="{3EE65262-D494-4B02-9F95-25FDB08BB422}"/>
              </a:ext>
            </a:extLst>
          </p:cNvPr>
          <p:cNvSpPr/>
          <p:nvPr/>
        </p:nvSpPr>
        <p:spPr>
          <a:xfrm rot="1854929" flipH="1">
            <a:off x="3057654" y="5018383"/>
            <a:ext cx="688134" cy="37707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4ADC938-3BAD-41F9-B198-15955A1AD692}"/>
              </a:ext>
            </a:extLst>
          </p:cNvPr>
          <p:cNvSpPr/>
          <p:nvPr/>
        </p:nvSpPr>
        <p:spPr>
          <a:xfrm>
            <a:off x="3151329" y="5142460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/>
              <a:t>Uu</a:t>
            </a:r>
            <a:endParaRPr lang="zh-CN" altLang="en-US" sz="1400" dirty="0"/>
          </a:p>
        </p:txBody>
      </p:sp>
      <p:sp>
        <p:nvSpPr>
          <p:cNvPr id="21" name="闪电形 20">
            <a:extLst>
              <a:ext uri="{FF2B5EF4-FFF2-40B4-BE49-F238E27FC236}">
                <a16:creationId xmlns:a16="http://schemas.microsoft.com/office/drawing/2014/main" id="{80AD01EA-4DA7-4B56-9058-6463CA9922A1}"/>
              </a:ext>
            </a:extLst>
          </p:cNvPr>
          <p:cNvSpPr/>
          <p:nvPr/>
        </p:nvSpPr>
        <p:spPr>
          <a:xfrm rot="1854929" flipH="1">
            <a:off x="1355255" y="5095298"/>
            <a:ext cx="688134" cy="37707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F835B53-FF3A-4DBA-ABF9-DEFF1BFACB7D}"/>
              </a:ext>
            </a:extLst>
          </p:cNvPr>
          <p:cNvSpPr/>
          <p:nvPr/>
        </p:nvSpPr>
        <p:spPr>
          <a:xfrm>
            <a:off x="1230593" y="5237670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Non-3GPP</a:t>
            </a:r>
            <a:endParaRPr lang="zh-CN" altLang="en-US" sz="1400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BEE6A905-72CE-45C3-BE21-6372F578A431}"/>
              </a:ext>
            </a:extLst>
          </p:cNvPr>
          <p:cNvCxnSpPr/>
          <p:nvPr/>
        </p:nvCxnSpPr>
        <p:spPr>
          <a:xfrm>
            <a:off x="1230593" y="5005428"/>
            <a:ext cx="2869899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1A9A649B-D4FA-46E5-94A9-F4C4C34CBBBD}"/>
              </a:ext>
            </a:extLst>
          </p:cNvPr>
          <p:cNvSpPr/>
          <p:nvPr/>
        </p:nvSpPr>
        <p:spPr>
          <a:xfrm>
            <a:off x="1206442" y="4758569"/>
            <a:ext cx="349967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rgbClr val="FF0000"/>
                </a:solidFill>
              </a:rPr>
              <a:t>Uplink traffic (SIP/HTTP message, RTP packet, RTCP packet)</a:t>
            </a:r>
            <a:endParaRPr lang="zh-CN" altLang="en-US" sz="1050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11E16A4B-DD31-4452-A65C-754F04592CE2}"/>
              </a:ext>
            </a:extLst>
          </p:cNvPr>
          <p:cNvCxnSpPr>
            <a:cxnSpLocks/>
          </p:cNvCxnSpPr>
          <p:nvPr/>
        </p:nvCxnSpPr>
        <p:spPr>
          <a:xfrm flipH="1">
            <a:off x="1230593" y="5545447"/>
            <a:ext cx="2869900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E09A07EF-12AC-4735-80E1-F7B76B340133}"/>
              </a:ext>
            </a:extLst>
          </p:cNvPr>
          <p:cNvSpPr/>
          <p:nvPr/>
        </p:nvSpPr>
        <p:spPr>
          <a:xfrm>
            <a:off x="3933354" y="5169390"/>
            <a:ext cx="79701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rgbClr val="FF0000"/>
                </a:solidFill>
              </a:rPr>
              <a:t>Reject</a:t>
            </a:r>
            <a:r>
              <a:rPr lang="zh-CN" altLang="en-US" sz="1050" b="1" dirty="0">
                <a:solidFill>
                  <a:srgbClr val="FF0000"/>
                </a:solidFill>
              </a:rPr>
              <a:t>！！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C5452FF-F86A-4EDF-A3EE-EFC55C6B4385}"/>
              </a:ext>
            </a:extLst>
          </p:cNvPr>
          <p:cNvSpPr/>
          <p:nvPr/>
        </p:nvSpPr>
        <p:spPr>
          <a:xfrm>
            <a:off x="2105258" y="5339136"/>
            <a:ext cx="10695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rgbClr val="FF0000"/>
                </a:solidFill>
              </a:rPr>
              <a:t>Reject</a:t>
            </a:r>
            <a:r>
              <a:rPr lang="zh-CN" altLang="en-US" sz="1050" b="1" dirty="0">
                <a:solidFill>
                  <a:srgbClr val="FF0000"/>
                </a:solidFill>
              </a:rPr>
              <a:t> </a:t>
            </a:r>
            <a:r>
              <a:rPr lang="en-US" altLang="zh-CN" sz="1050" b="1" dirty="0">
                <a:solidFill>
                  <a:srgbClr val="FF0000"/>
                </a:solidFill>
              </a:rPr>
              <a:t>response</a:t>
            </a:r>
            <a:endParaRPr lang="zh-CN" altLang="en-US" sz="1050" b="1" dirty="0">
              <a:solidFill>
                <a:srgbClr val="FF0000"/>
              </a:solidFill>
            </a:endParaRPr>
          </a:p>
        </p:txBody>
      </p:sp>
      <p:graphicFrame>
        <p:nvGraphicFramePr>
          <p:cNvPr id="31" name="对象 30">
            <a:extLst>
              <a:ext uri="{FF2B5EF4-FFF2-40B4-BE49-F238E27FC236}">
                <a16:creationId xmlns:a16="http://schemas.microsoft.com/office/drawing/2014/main" id="{9C8B2646-A26E-42D4-9FD9-FED7EDF422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055523"/>
              </p:ext>
            </p:extLst>
          </p:nvPr>
        </p:nvGraphicFramePr>
        <p:xfrm>
          <a:off x="6632956" y="3627083"/>
          <a:ext cx="44069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r:id="rId6" imgW="8945809" imgH="4358703" progId="Visio.Drawing.15">
                  <p:embed/>
                </p:oleObj>
              </mc:Choice>
              <mc:Fallback>
                <p:oleObj r:id="rId6" imgW="8945809" imgH="435870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8E73656-8473-4E64-9CAB-FA272F80DE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2956" y="3627083"/>
                        <a:ext cx="4406900" cy="2133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闪电形 31">
            <a:extLst>
              <a:ext uri="{FF2B5EF4-FFF2-40B4-BE49-F238E27FC236}">
                <a16:creationId xmlns:a16="http://schemas.microsoft.com/office/drawing/2014/main" id="{09C9E4CD-914D-479B-82DA-40642F6826F3}"/>
              </a:ext>
            </a:extLst>
          </p:cNvPr>
          <p:cNvSpPr/>
          <p:nvPr/>
        </p:nvSpPr>
        <p:spPr>
          <a:xfrm rot="1854929" flipH="1">
            <a:off x="9165846" y="4487994"/>
            <a:ext cx="688134" cy="37707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73BA70B-1475-416B-B989-CFEDE343C25E}"/>
              </a:ext>
            </a:extLst>
          </p:cNvPr>
          <p:cNvSpPr/>
          <p:nvPr/>
        </p:nvSpPr>
        <p:spPr>
          <a:xfrm>
            <a:off x="9259521" y="4612071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/>
              <a:t>Uu</a:t>
            </a:r>
            <a:endParaRPr lang="zh-CN" altLang="en-US" sz="1400" dirty="0"/>
          </a:p>
        </p:txBody>
      </p:sp>
      <p:sp>
        <p:nvSpPr>
          <p:cNvPr id="34" name="闪电形 33">
            <a:extLst>
              <a:ext uri="{FF2B5EF4-FFF2-40B4-BE49-F238E27FC236}">
                <a16:creationId xmlns:a16="http://schemas.microsoft.com/office/drawing/2014/main" id="{D8034A1E-E64B-4724-8B97-3FB4FA8EF9DC}"/>
              </a:ext>
            </a:extLst>
          </p:cNvPr>
          <p:cNvSpPr/>
          <p:nvPr/>
        </p:nvSpPr>
        <p:spPr>
          <a:xfrm rot="1854929" flipH="1">
            <a:off x="7463447" y="4564909"/>
            <a:ext cx="688134" cy="37707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61F1F6C-0268-48F0-B747-77F3DF991BFD}"/>
              </a:ext>
            </a:extLst>
          </p:cNvPr>
          <p:cNvSpPr/>
          <p:nvPr/>
        </p:nvSpPr>
        <p:spPr>
          <a:xfrm>
            <a:off x="7338785" y="4707281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Non-3GPP</a:t>
            </a:r>
            <a:endParaRPr lang="zh-CN" altLang="en-US" sz="1400" dirty="0"/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BBE51E72-1590-4E41-B87A-03221297FFB5}"/>
              </a:ext>
            </a:extLst>
          </p:cNvPr>
          <p:cNvCxnSpPr>
            <a:cxnSpLocks/>
          </p:cNvCxnSpPr>
          <p:nvPr/>
        </p:nvCxnSpPr>
        <p:spPr>
          <a:xfrm>
            <a:off x="7338785" y="4475039"/>
            <a:ext cx="934871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id="{1E11C426-7339-406F-B198-790EC55D51DD}"/>
              </a:ext>
            </a:extLst>
          </p:cNvPr>
          <p:cNvSpPr/>
          <p:nvPr/>
        </p:nvSpPr>
        <p:spPr>
          <a:xfrm>
            <a:off x="7264964" y="3910482"/>
            <a:ext cx="1800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b="1" dirty="0">
                <a:solidFill>
                  <a:srgbClr val="FF0000"/>
                </a:solidFill>
              </a:rPr>
              <a:t>Uplink traffic (MCPTT/</a:t>
            </a:r>
            <a:r>
              <a:rPr lang="en-US" altLang="zh-CN" sz="1050" b="1" dirty="0" err="1">
                <a:solidFill>
                  <a:srgbClr val="FF0000"/>
                </a:solidFill>
              </a:rPr>
              <a:t>MCVideo</a:t>
            </a:r>
            <a:r>
              <a:rPr lang="en-US" altLang="zh-CN" sz="1050" b="1" dirty="0">
                <a:solidFill>
                  <a:srgbClr val="FF0000"/>
                </a:solidFill>
              </a:rPr>
              <a:t>/</a:t>
            </a:r>
            <a:r>
              <a:rPr lang="en-US" altLang="zh-CN" sz="1050" b="1" dirty="0" err="1">
                <a:solidFill>
                  <a:srgbClr val="FF0000"/>
                </a:solidFill>
              </a:rPr>
              <a:t>MCData</a:t>
            </a:r>
            <a:r>
              <a:rPr lang="en-US" altLang="zh-CN" sz="1050" b="1" dirty="0">
                <a:solidFill>
                  <a:srgbClr val="FF0000"/>
                </a:solidFill>
              </a:rPr>
              <a:t> of user X,Y,Z) </a:t>
            </a:r>
            <a:endParaRPr lang="zh-CN" altLang="en-US" sz="1050" dirty="0"/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91965E15-5045-48A7-BD58-92CA82937AC5}"/>
              </a:ext>
            </a:extLst>
          </p:cNvPr>
          <p:cNvCxnSpPr>
            <a:cxnSpLocks/>
          </p:cNvCxnSpPr>
          <p:nvPr/>
        </p:nvCxnSpPr>
        <p:spPr>
          <a:xfrm flipH="1">
            <a:off x="7338785" y="5015058"/>
            <a:ext cx="874665" cy="0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476610F6-9764-4CC4-8CE7-C17B25DD3864}"/>
              </a:ext>
            </a:extLst>
          </p:cNvPr>
          <p:cNvSpPr/>
          <p:nvPr/>
        </p:nvSpPr>
        <p:spPr>
          <a:xfrm>
            <a:off x="8093981" y="4500087"/>
            <a:ext cx="79701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rgbClr val="FF0000"/>
                </a:solidFill>
              </a:rPr>
              <a:t>Reject</a:t>
            </a:r>
            <a:r>
              <a:rPr lang="zh-CN" altLang="en-US" sz="1050" b="1" dirty="0">
                <a:solidFill>
                  <a:srgbClr val="FF0000"/>
                </a:solidFill>
              </a:rPr>
              <a:t>！！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37E735D-200D-425F-87BE-89CED6D3A30C}"/>
              </a:ext>
            </a:extLst>
          </p:cNvPr>
          <p:cNvSpPr/>
          <p:nvPr/>
        </p:nvSpPr>
        <p:spPr>
          <a:xfrm>
            <a:off x="8213450" y="4808747"/>
            <a:ext cx="10695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>
                <a:solidFill>
                  <a:srgbClr val="FF0000"/>
                </a:solidFill>
              </a:rPr>
              <a:t>Reject</a:t>
            </a:r>
            <a:r>
              <a:rPr lang="zh-CN" altLang="en-US" sz="1050" b="1" dirty="0">
                <a:solidFill>
                  <a:srgbClr val="FF0000"/>
                </a:solidFill>
              </a:rPr>
              <a:t> </a:t>
            </a:r>
            <a:r>
              <a:rPr lang="en-US" altLang="zh-CN" sz="1050" b="1" dirty="0">
                <a:solidFill>
                  <a:srgbClr val="FF0000"/>
                </a:solidFill>
              </a:rPr>
              <a:t>response</a:t>
            </a:r>
            <a:endParaRPr lang="zh-CN" altLang="en-US" sz="1050" b="1" dirty="0">
              <a:solidFill>
                <a:srgbClr val="FF0000"/>
              </a:solidFill>
            </a:endParaRPr>
          </a:p>
        </p:txBody>
      </p:sp>
      <p:sp>
        <p:nvSpPr>
          <p:cNvPr id="43" name="十字形 42">
            <a:extLst>
              <a:ext uri="{FF2B5EF4-FFF2-40B4-BE49-F238E27FC236}">
                <a16:creationId xmlns:a16="http://schemas.microsoft.com/office/drawing/2014/main" id="{624CEB68-E512-46AE-905E-C7659F3AF9B0}"/>
              </a:ext>
            </a:extLst>
          </p:cNvPr>
          <p:cNvSpPr/>
          <p:nvPr/>
        </p:nvSpPr>
        <p:spPr>
          <a:xfrm rot="2516529">
            <a:off x="8638360" y="4447227"/>
            <a:ext cx="355746" cy="350915"/>
          </a:xfrm>
          <a:prstGeom prst="plus">
            <a:avLst>
              <a:gd name="adj" fmla="val 4237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888600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design the traffic control at the MC gateway UE ? (1)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133415"/>
              </p:ext>
            </p:extLst>
          </p:nvPr>
        </p:nvGraphicFramePr>
        <p:xfrm>
          <a:off x="878978" y="3559127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8E73656-8473-4E64-9CAB-FA272F80DE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978" y="3559127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2559078" y="4141575"/>
            <a:ext cx="607321" cy="819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259033" y="1231794"/>
            <a:ext cx="7338004" cy="1365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</a:pPr>
            <a:r>
              <a:rPr lang="en-US" altLang="zh-CN" b="1" dirty="0"/>
              <a:t>New capabilities are needed at the MC gateway UE: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Make the MC gateway UE be aware of the “user” and “traffic” information 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Make the MC gateway UE control the “traffic” to be forwarded, rejected/dropped.</a:t>
            </a:r>
          </a:p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</a:pPr>
            <a:r>
              <a:rPr lang="en-US" altLang="zh-CN" b="1" dirty="0"/>
              <a:t>New capabilities are needed at the MC service server</a:t>
            </a:r>
          </a:p>
          <a:p>
            <a:pPr marL="342900" indent="-342900">
              <a:buAutoNum type="arabicPeriod"/>
            </a:pPr>
            <a:r>
              <a:rPr lang="en-US" altLang="zh-CN" sz="1400" dirty="0"/>
              <a:t>Check if the service (MCPTT, </a:t>
            </a:r>
            <a:r>
              <a:rPr lang="en-US" altLang="zh-CN" sz="1400" dirty="0" err="1"/>
              <a:t>MCVideo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MCData</a:t>
            </a:r>
            <a:r>
              <a:rPr lang="en-US" altLang="zh-CN" sz="1400" dirty="0"/>
              <a:t>) is already using another MC gateway UE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52C0707-1F92-4E88-B77D-DF55C12A31BE}"/>
              </a:ext>
            </a:extLst>
          </p:cNvPr>
          <p:cNvCxnSpPr/>
          <p:nvPr/>
        </p:nvCxnSpPr>
        <p:spPr>
          <a:xfrm>
            <a:off x="1501183" y="4241543"/>
            <a:ext cx="10850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A92E2B77-95E1-439C-B19A-1AD96D1B22C6}"/>
              </a:ext>
            </a:extLst>
          </p:cNvPr>
          <p:cNvSpPr/>
          <p:nvPr/>
        </p:nvSpPr>
        <p:spPr>
          <a:xfrm>
            <a:off x="1566201" y="4057226"/>
            <a:ext cx="8402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GW-local-X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A28E248-800E-465D-B792-4459BD834B79}"/>
              </a:ext>
            </a:extLst>
          </p:cNvPr>
          <p:cNvSpPr/>
          <p:nvPr/>
        </p:nvSpPr>
        <p:spPr>
          <a:xfrm>
            <a:off x="2551134" y="4314900"/>
            <a:ext cx="607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  traffic control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对话气泡: 圆角矩形 29">
            <a:extLst>
              <a:ext uri="{FF2B5EF4-FFF2-40B4-BE49-F238E27FC236}">
                <a16:creationId xmlns:a16="http://schemas.microsoft.com/office/drawing/2014/main" id="{C1CE8574-6320-488F-BDE2-A06D07150388}"/>
              </a:ext>
            </a:extLst>
          </p:cNvPr>
          <p:cNvSpPr/>
          <p:nvPr/>
        </p:nvSpPr>
        <p:spPr>
          <a:xfrm>
            <a:off x="2168502" y="3266111"/>
            <a:ext cx="1816925" cy="819585"/>
          </a:xfrm>
          <a:prstGeom prst="wedgeRoundRectCallout">
            <a:avLst>
              <a:gd name="adj1" fmla="val -64253"/>
              <a:gd name="adj2" fmla="val 4634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067924A-725C-48D0-AE50-D5FF45EE3B0C}"/>
              </a:ext>
            </a:extLst>
          </p:cNvPr>
          <p:cNvSpPr/>
          <p:nvPr/>
        </p:nvSpPr>
        <p:spPr>
          <a:xfrm>
            <a:off x="2092299" y="3351245"/>
            <a:ext cx="1816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1. Before sending service traffic, request the permit of using the gateway UE for certain traffic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对话气泡: 圆角矩形 31">
            <a:extLst>
              <a:ext uri="{FF2B5EF4-FFF2-40B4-BE49-F238E27FC236}">
                <a16:creationId xmlns:a16="http://schemas.microsoft.com/office/drawing/2014/main" id="{538901FF-026A-470F-A59A-6E10DECCBDBC}"/>
              </a:ext>
            </a:extLst>
          </p:cNvPr>
          <p:cNvSpPr/>
          <p:nvPr/>
        </p:nvSpPr>
        <p:spPr>
          <a:xfrm>
            <a:off x="3709374" y="4961160"/>
            <a:ext cx="1577060" cy="650577"/>
          </a:xfrm>
          <a:prstGeom prst="wedgeRoundRectCallout">
            <a:avLst>
              <a:gd name="adj1" fmla="val -38236"/>
              <a:gd name="adj2" fmla="val -14188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4850E43-AF9C-4F8C-A5D3-5B84239B78EC}"/>
              </a:ext>
            </a:extLst>
          </p:cNvPr>
          <p:cNvSpPr txBox="1"/>
          <p:nvPr/>
        </p:nvSpPr>
        <p:spPr>
          <a:xfrm>
            <a:off x="244955" y="2658615"/>
            <a:ext cx="521967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</a:pPr>
            <a:r>
              <a:rPr lang="en-US" altLang="zh-CN" b="1" dirty="0"/>
              <a:t>New functional entities are needed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DAE1E91-7A20-4DF2-9489-BC00A5C8BEFA}"/>
              </a:ext>
            </a:extLst>
          </p:cNvPr>
          <p:cNvCxnSpPr>
            <a:cxnSpLocks/>
          </p:cNvCxnSpPr>
          <p:nvPr/>
        </p:nvCxnSpPr>
        <p:spPr>
          <a:xfrm>
            <a:off x="3158455" y="4180583"/>
            <a:ext cx="136849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9FBFA0CD-EFFC-4C74-A047-D1BE7E3BE8B6}"/>
              </a:ext>
            </a:extLst>
          </p:cNvPr>
          <p:cNvSpPr/>
          <p:nvPr/>
        </p:nvSpPr>
        <p:spPr>
          <a:xfrm>
            <a:off x="3358220" y="4143760"/>
            <a:ext cx="8402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GW-local-Y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B528514-2E28-4535-8DF7-61055A6F22DB}"/>
              </a:ext>
            </a:extLst>
          </p:cNvPr>
          <p:cNvSpPr/>
          <p:nvPr/>
        </p:nvSpPr>
        <p:spPr>
          <a:xfrm>
            <a:off x="3635008" y="5009449"/>
            <a:ext cx="16514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2. Confirm the user’s certain traffic is allowed to use the gateway UE</a:t>
            </a:r>
          </a:p>
        </p:txBody>
      </p:sp>
      <p:sp>
        <p:nvSpPr>
          <p:cNvPr id="41" name="对话气泡: 圆角矩形 40">
            <a:extLst>
              <a:ext uri="{FF2B5EF4-FFF2-40B4-BE49-F238E27FC236}">
                <a16:creationId xmlns:a16="http://schemas.microsoft.com/office/drawing/2014/main" id="{AC1FFCCF-8A86-41F7-8C5C-2335B49969B2}"/>
              </a:ext>
            </a:extLst>
          </p:cNvPr>
          <p:cNvSpPr/>
          <p:nvPr/>
        </p:nvSpPr>
        <p:spPr>
          <a:xfrm>
            <a:off x="2326181" y="5667655"/>
            <a:ext cx="1577060" cy="650577"/>
          </a:xfrm>
          <a:prstGeom prst="wedgeRoundRectCallout">
            <a:avLst>
              <a:gd name="adj1" fmla="val 8228"/>
              <a:gd name="adj2" fmla="val -15247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7712DF8-9A95-4D03-AD99-F55F7BEA9DE4}"/>
              </a:ext>
            </a:extLst>
          </p:cNvPr>
          <p:cNvSpPr/>
          <p:nvPr/>
        </p:nvSpPr>
        <p:spPr>
          <a:xfrm>
            <a:off x="2259313" y="5680203"/>
            <a:ext cx="17107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3. Be aware of the user, and its allowed traffic (e.g., destination IP and port, 5-tuples</a:t>
            </a: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B98EF45E-AACC-4ABB-A6F3-5FA4DF4CF8D0}"/>
              </a:ext>
            </a:extLst>
          </p:cNvPr>
          <p:cNvSpPr/>
          <p:nvPr/>
        </p:nvSpPr>
        <p:spPr>
          <a:xfrm>
            <a:off x="1501183" y="4346316"/>
            <a:ext cx="1057895" cy="17095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对话气泡: 圆角矩形 42">
            <a:extLst>
              <a:ext uri="{FF2B5EF4-FFF2-40B4-BE49-F238E27FC236}">
                <a16:creationId xmlns:a16="http://schemas.microsoft.com/office/drawing/2014/main" id="{223A9110-42B4-4AFA-854D-C94AC882D8B0}"/>
              </a:ext>
            </a:extLst>
          </p:cNvPr>
          <p:cNvSpPr/>
          <p:nvPr/>
        </p:nvSpPr>
        <p:spPr>
          <a:xfrm>
            <a:off x="712653" y="5647873"/>
            <a:ext cx="1577060" cy="650577"/>
          </a:xfrm>
          <a:prstGeom prst="wedgeRoundRectCallout">
            <a:avLst>
              <a:gd name="adj1" fmla="val 23611"/>
              <a:gd name="adj2" fmla="val -22902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2A31627-A495-428F-B767-BA496056F606}"/>
              </a:ext>
            </a:extLst>
          </p:cNvPr>
          <p:cNvSpPr/>
          <p:nvPr/>
        </p:nvSpPr>
        <p:spPr>
          <a:xfrm>
            <a:off x="638287" y="5633795"/>
            <a:ext cx="17107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4. Service traffic access control, forward, reject/drop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6D1162FF-981F-4CBF-A6AE-DAEBE3D8BFC7}"/>
              </a:ext>
            </a:extLst>
          </p:cNvPr>
          <p:cNvSpPr/>
          <p:nvPr/>
        </p:nvSpPr>
        <p:spPr>
          <a:xfrm>
            <a:off x="4526950" y="3956589"/>
            <a:ext cx="607321" cy="2849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1B2E811-DCE9-4FCA-863C-FE9D479F8366}"/>
              </a:ext>
            </a:extLst>
          </p:cNvPr>
          <p:cNvSpPr/>
          <p:nvPr/>
        </p:nvSpPr>
        <p:spPr>
          <a:xfrm>
            <a:off x="4354876" y="3979811"/>
            <a:ext cx="983246" cy="310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 UE control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86445D1E-F663-4A1B-939B-D419D74ED3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880477"/>
              </p:ext>
            </p:extLst>
          </p:nvPr>
        </p:nvGraphicFramePr>
        <p:xfrm>
          <a:off x="5973657" y="3555817"/>
          <a:ext cx="5245612" cy="2548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r:id="rId6" imgW="8915613" imgH="4347190" progId="Visio.Drawing.15">
                  <p:embed/>
                </p:oleObj>
              </mc:Choice>
              <mc:Fallback>
                <p:oleObj r:id="rId6" imgW="8915613" imgH="434719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657" y="3555817"/>
                        <a:ext cx="5245612" cy="25483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>
            <a:extLst>
              <a:ext uri="{FF2B5EF4-FFF2-40B4-BE49-F238E27FC236}">
                <a16:creationId xmlns:a16="http://schemas.microsoft.com/office/drawing/2014/main" id="{069B7E77-C0A8-4FDC-9CCC-C68DC6B4135C}"/>
              </a:ext>
            </a:extLst>
          </p:cNvPr>
          <p:cNvSpPr/>
          <p:nvPr/>
        </p:nvSpPr>
        <p:spPr>
          <a:xfrm>
            <a:off x="8040859" y="3959810"/>
            <a:ext cx="607321" cy="3406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C3E0B47-DAB2-4A03-A056-120A26065CCE}"/>
              </a:ext>
            </a:extLst>
          </p:cNvPr>
          <p:cNvSpPr/>
          <p:nvPr/>
        </p:nvSpPr>
        <p:spPr>
          <a:xfrm>
            <a:off x="7935378" y="4001042"/>
            <a:ext cx="840295" cy="310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00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  </a:t>
            </a: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traffic control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3AAE4F4-54B9-4A11-837A-8C3CAF9E03D5}"/>
              </a:ext>
            </a:extLst>
          </p:cNvPr>
          <p:cNvCxnSpPr>
            <a:cxnSpLocks/>
          </p:cNvCxnSpPr>
          <p:nvPr/>
        </p:nvCxnSpPr>
        <p:spPr>
          <a:xfrm>
            <a:off x="8648180" y="4091079"/>
            <a:ext cx="1746274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FA89BD7E-2CCD-439B-B680-77B2B2C90A22}"/>
              </a:ext>
            </a:extLst>
          </p:cNvPr>
          <p:cNvSpPr/>
          <p:nvPr/>
        </p:nvSpPr>
        <p:spPr>
          <a:xfrm>
            <a:off x="9225724" y="4054256"/>
            <a:ext cx="8402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GW-local-Y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0ED9BF1-5BF0-45D3-9334-9C421475F110}"/>
              </a:ext>
            </a:extLst>
          </p:cNvPr>
          <p:cNvSpPr/>
          <p:nvPr/>
        </p:nvSpPr>
        <p:spPr>
          <a:xfrm>
            <a:off x="10394454" y="3867085"/>
            <a:ext cx="607321" cy="2849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4A97157-EC5D-4558-9E60-AB0716EDBC0E}"/>
              </a:ext>
            </a:extLst>
          </p:cNvPr>
          <p:cNvSpPr/>
          <p:nvPr/>
        </p:nvSpPr>
        <p:spPr>
          <a:xfrm>
            <a:off x="10222380" y="3890307"/>
            <a:ext cx="983246" cy="310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 UE control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对话气泡: 圆角矩形 46">
            <a:extLst>
              <a:ext uri="{FF2B5EF4-FFF2-40B4-BE49-F238E27FC236}">
                <a16:creationId xmlns:a16="http://schemas.microsoft.com/office/drawing/2014/main" id="{DAB22356-9D12-40B7-B6E7-913B0B5069EE}"/>
              </a:ext>
            </a:extLst>
          </p:cNvPr>
          <p:cNvSpPr/>
          <p:nvPr/>
        </p:nvSpPr>
        <p:spPr>
          <a:xfrm>
            <a:off x="9735962" y="4868898"/>
            <a:ext cx="1577060" cy="650577"/>
          </a:xfrm>
          <a:prstGeom prst="wedgeRoundRectCallout">
            <a:avLst>
              <a:gd name="adj1" fmla="val -38236"/>
              <a:gd name="adj2" fmla="val -14188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C79571DB-4794-41E8-BE94-2C54D9A1D810}"/>
              </a:ext>
            </a:extLst>
          </p:cNvPr>
          <p:cNvSpPr/>
          <p:nvPr/>
        </p:nvSpPr>
        <p:spPr>
          <a:xfrm>
            <a:off x="9661596" y="4917187"/>
            <a:ext cx="16514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2. Confirm the user’s certain traffic is allowed to use the gateway UE</a:t>
            </a:r>
          </a:p>
        </p:txBody>
      </p:sp>
      <p:sp>
        <p:nvSpPr>
          <p:cNvPr id="49" name="对话气泡: 圆角矩形 48">
            <a:extLst>
              <a:ext uri="{FF2B5EF4-FFF2-40B4-BE49-F238E27FC236}">
                <a16:creationId xmlns:a16="http://schemas.microsoft.com/office/drawing/2014/main" id="{4DAA897C-AB81-482F-8E49-E6791E53CF20}"/>
              </a:ext>
            </a:extLst>
          </p:cNvPr>
          <p:cNvSpPr/>
          <p:nvPr/>
        </p:nvSpPr>
        <p:spPr>
          <a:xfrm>
            <a:off x="8579056" y="5875843"/>
            <a:ext cx="1577060" cy="650577"/>
          </a:xfrm>
          <a:prstGeom prst="wedgeRoundRectCallout">
            <a:avLst>
              <a:gd name="adj1" fmla="val -43648"/>
              <a:gd name="adj2" fmla="val -29461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B1C8E149-6536-43F5-8B0E-10294046B8CE}"/>
              </a:ext>
            </a:extLst>
          </p:cNvPr>
          <p:cNvSpPr/>
          <p:nvPr/>
        </p:nvSpPr>
        <p:spPr>
          <a:xfrm>
            <a:off x="8504690" y="5861765"/>
            <a:ext cx="17107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3. Be aware of the user, and its allowed traffic (e.g., destination IP and port, 5-tuples</a:t>
            </a:r>
          </a:p>
        </p:txBody>
      </p:sp>
      <p:sp>
        <p:nvSpPr>
          <p:cNvPr id="51" name="箭头: 右 50">
            <a:extLst>
              <a:ext uri="{FF2B5EF4-FFF2-40B4-BE49-F238E27FC236}">
                <a16:creationId xmlns:a16="http://schemas.microsoft.com/office/drawing/2014/main" id="{4814B8F1-E220-4D08-A8E4-7E07B179B54D}"/>
              </a:ext>
            </a:extLst>
          </p:cNvPr>
          <p:cNvSpPr/>
          <p:nvPr/>
        </p:nvSpPr>
        <p:spPr>
          <a:xfrm>
            <a:off x="6828715" y="4626232"/>
            <a:ext cx="1057895" cy="17095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对话气泡: 圆角矩形 51">
            <a:extLst>
              <a:ext uri="{FF2B5EF4-FFF2-40B4-BE49-F238E27FC236}">
                <a16:creationId xmlns:a16="http://schemas.microsoft.com/office/drawing/2014/main" id="{C051A7D0-80C3-4B77-8D9B-E74AF67FEF0F}"/>
              </a:ext>
            </a:extLst>
          </p:cNvPr>
          <p:cNvSpPr/>
          <p:nvPr/>
        </p:nvSpPr>
        <p:spPr>
          <a:xfrm>
            <a:off x="6833037" y="5953337"/>
            <a:ext cx="1577060" cy="553999"/>
          </a:xfrm>
          <a:prstGeom prst="wedgeRoundRectCallout">
            <a:avLst>
              <a:gd name="adj1" fmla="val 12787"/>
              <a:gd name="adj2" fmla="val -26028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748E08F1-FDC8-4C1B-807B-74FA9E5C9D55}"/>
              </a:ext>
            </a:extLst>
          </p:cNvPr>
          <p:cNvSpPr/>
          <p:nvPr/>
        </p:nvSpPr>
        <p:spPr>
          <a:xfrm>
            <a:off x="6758671" y="5939259"/>
            <a:ext cx="17107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4. Service traffic access control, forward, reject/drop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937803E-2A4A-4D0C-89C0-378B2493D033}"/>
              </a:ext>
            </a:extLst>
          </p:cNvPr>
          <p:cNvSpPr/>
          <p:nvPr/>
        </p:nvSpPr>
        <p:spPr>
          <a:xfrm>
            <a:off x="7241008" y="4031685"/>
            <a:ext cx="746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1. Internal trigger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E5D5F58-FC70-4221-AABF-DCB1E0752BA0}"/>
              </a:ext>
            </a:extLst>
          </p:cNvPr>
          <p:cNvSpPr/>
          <p:nvPr/>
        </p:nvSpPr>
        <p:spPr>
          <a:xfrm>
            <a:off x="7815065" y="4114800"/>
            <a:ext cx="213367" cy="493776"/>
          </a:xfrm>
          <a:custGeom>
            <a:avLst/>
            <a:gdLst>
              <a:gd name="connsiteX0" fmla="*/ 207271 w 213367"/>
              <a:gd name="connsiteY0" fmla="*/ 493776 h 493776"/>
              <a:gd name="connsiteX1" fmla="*/ 7 w 213367"/>
              <a:gd name="connsiteY1" fmla="*/ 219456 h 493776"/>
              <a:gd name="connsiteX2" fmla="*/ 213367 w 213367"/>
              <a:gd name="connsiteY2" fmla="*/ 0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7" h="493776">
                <a:moveTo>
                  <a:pt x="207271" y="493776"/>
                </a:moveTo>
                <a:cubicBezTo>
                  <a:pt x="103131" y="397764"/>
                  <a:pt x="-1009" y="301752"/>
                  <a:pt x="7" y="219456"/>
                </a:cubicBezTo>
                <a:cubicBezTo>
                  <a:pt x="1023" y="137160"/>
                  <a:pt x="107195" y="68580"/>
                  <a:pt x="213367" y="0"/>
                </a:cubicBezTo>
              </a:path>
            </a:pathLst>
          </a:custGeom>
          <a:noFill/>
          <a:ln w="317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AA3B4A34-A695-45F5-9FAC-64DB3E663EAC}"/>
              </a:ext>
            </a:extLst>
          </p:cNvPr>
          <p:cNvSpPr/>
          <p:nvPr/>
        </p:nvSpPr>
        <p:spPr>
          <a:xfrm>
            <a:off x="2608051" y="5138189"/>
            <a:ext cx="590075" cy="3329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775CFB5-07F8-480A-81A3-80852D332FAF}"/>
              </a:ext>
            </a:extLst>
          </p:cNvPr>
          <p:cNvSpPr txBox="1"/>
          <p:nvPr/>
        </p:nvSpPr>
        <p:spPr>
          <a:xfrm>
            <a:off x="2515226" y="5168304"/>
            <a:ext cx="77572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IDM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id="{7F21AECB-3C4A-4A98-8292-B3E915684CCE}"/>
              </a:ext>
            </a:extLst>
          </p:cNvPr>
          <p:cNvSpPr/>
          <p:nvPr/>
        </p:nvSpPr>
        <p:spPr>
          <a:xfrm>
            <a:off x="7410681" y="1259818"/>
            <a:ext cx="4221271" cy="2347464"/>
          </a:xfrm>
          <a:prstGeom prst="wedgeRoundRectCallout">
            <a:avLst>
              <a:gd name="adj1" fmla="val -59854"/>
              <a:gd name="adj2" fmla="val -11088"/>
              <a:gd name="adj3" fmla="val 16667"/>
            </a:avLst>
          </a:prstGeom>
          <a:solidFill>
            <a:srgbClr val="FFFF99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zh-CN" sz="1600" b="1" dirty="0">
                <a:solidFill>
                  <a:schemeClr val="tx1"/>
                </a:solidFill>
              </a:rPr>
              <a:t>“traffic control” at GWUE  vs “security authentication &amp; authorization” of the user</a:t>
            </a:r>
          </a:p>
          <a:p>
            <a:pPr marL="285750" indent="-285750">
              <a:lnSpc>
                <a:spcPct val="80000"/>
              </a:lnSpc>
              <a:buFont typeface="Calibri" panose="020F0502020204030204" pitchFamily="34" charset="0"/>
              <a:buChar char="−"/>
            </a:pPr>
            <a:r>
              <a:rPr lang="en-US" altLang="zh-CN" sz="1400" dirty="0">
                <a:solidFill>
                  <a:schemeClr val="tx1"/>
                </a:solidFill>
              </a:rPr>
              <a:t>The user initiate the traffic control already authenticated by the IDM via the IDM interactions.</a:t>
            </a:r>
          </a:p>
          <a:p>
            <a:pPr marL="285750" indent="-285750">
              <a:lnSpc>
                <a:spcPct val="80000"/>
              </a:lnSpc>
              <a:buFont typeface="Calibri" panose="020F0502020204030204" pitchFamily="34" charset="0"/>
              <a:buChar char="−"/>
            </a:pPr>
            <a:r>
              <a:rPr lang="en-US" altLang="zh-CN" sz="1400" dirty="0">
                <a:solidFill>
                  <a:schemeClr val="tx1"/>
                </a:solidFill>
              </a:rPr>
              <a:t>The user is not authorized to use the MCPTT service yet.</a:t>
            </a:r>
          </a:p>
          <a:p>
            <a:pPr marL="285750" indent="-285750">
              <a:lnSpc>
                <a:spcPct val="80000"/>
              </a:lnSpc>
              <a:buFont typeface="Calibri" panose="020F0502020204030204" pitchFamily="34" charset="0"/>
              <a:buChar char="−"/>
            </a:pPr>
            <a:r>
              <a:rPr lang="en-US" altLang="zh-CN" sz="1400" dirty="0">
                <a:solidFill>
                  <a:schemeClr val="tx1"/>
                </a:solidFill>
              </a:rPr>
              <a:t>The traffic control is only about how to instruct the MC gateway UE to “handle” the traffic from the non-3GPP device, i.e., forward or drop/reject</a:t>
            </a:r>
          </a:p>
          <a:p>
            <a:pPr marL="285750" indent="-285750">
              <a:lnSpc>
                <a:spcPct val="80000"/>
              </a:lnSpc>
              <a:buFont typeface="Calibri" panose="020F0502020204030204" pitchFamily="34" charset="0"/>
              <a:buChar char="−"/>
            </a:pPr>
            <a:r>
              <a:rPr lang="en-US" altLang="zh-CN" sz="1400" dirty="0">
                <a:solidFill>
                  <a:schemeClr val="tx1"/>
                </a:solidFill>
              </a:rPr>
              <a:t>It is optional and an optimization for the MC gateway UE usage.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94773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888600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design the traffic control at the MC gateway UE ? (2)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02E429A-5F1E-48C6-811A-85FF755BDDBE}"/>
              </a:ext>
            </a:extLst>
          </p:cNvPr>
          <p:cNvSpPr txBox="1"/>
          <p:nvPr/>
        </p:nvSpPr>
        <p:spPr>
          <a:xfrm>
            <a:off x="333919" y="1236251"/>
            <a:ext cx="521967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zh-CN" b="1" dirty="0"/>
              <a:t>New procedures are needed.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FCF350B-51F0-45F8-BB92-402A25AE6DE9}"/>
              </a:ext>
            </a:extLst>
          </p:cNvPr>
          <p:cNvSpPr txBox="1"/>
          <p:nvPr/>
        </p:nvSpPr>
        <p:spPr>
          <a:xfrm>
            <a:off x="329792" y="1447232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C5BC661-3688-4C64-966B-8A53AA244146}"/>
              </a:ext>
            </a:extLst>
          </p:cNvPr>
          <p:cNvSpPr/>
          <p:nvPr/>
        </p:nvSpPr>
        <p:spPr>
          <a:xfrm>
            <a:off x="254582" y="1863016"/>
            <a:ext cx="153707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62B8BD2-366D-4C1C-AEDB-9382AD80904B}"/>
              </a:ext>
            </a:extLst>
          </p:cNvPr>
          <p:cNvSpPr/>
          <p:nvPr/>
        </p:nvSpPr>
        <p:spPr>
          <a:xfrm>
            <a:off x="2480831" y="1946713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400A050-771C-4104-881F-9F78567F35BE}"/>
              </a:ext>
            </a:extLst>
          </p:cNvPr>
          <p:cNvSpPr txBox="1"/>
          <p:nvPr/>
        </p:nvSpPr>
        <p:spPr>
          <a:xfrm>
            <a:off x="2388006" y="1943805"/>
            <a:ext cx="77572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 traffic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0916757-16E1-4659-9BFA-6AE7628AD591}"/>
              </a:ext>
            </a:extLst>
          </p:cNvPr>
          <p:cNvSpPr txBox="1"/>
          <p:nvPr/>
        </p:nvSpPr>
        <p:spPr>
          <a:xfrm>
            <a:off x="2361771" y="1675784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B1DD65C-F87C-462D-A713-6B62CC9231AD}"/>
              </a:ext>
            </a:extLst>
          </p:cNvPr>
          <p:cNvSpPr/>
          <p:nvPr/>
        </p:nvSpPr>
        <p:spPr>
          <a:xfrm>
            <a:off x="2251610" y="1869112"/>
            <a:ext cx="1969159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6246985-4AC2-48EE-ACC1-138486B647C4}"/>
              </a:ext>
            </a:extLst>
          </p:cNvPr>
          <p:cNvSpPr txBox="1"/>
          <p:nvPr/>
        </p:nvSpPr>
        <p:spPr>
          <a:xfrm>
            <a:off x="5772384" y="1954659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IDM</a:t>
            </a:r>
            <a:endParaRPr lang="zh-CN" altLang="en-US" sz="1050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F01916B-13C0-4D3D-99C4-C3FA40827370}"/>
              </a:ext>
            </a:extLst>
          </p:cNvPr>
          <p:cNvSpPr/>
          <p:nvPr/>
        </p:nvSpPr>
        <p:spPr>
          <a:xfrm>
            <a:off x="5604270" y="1857817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37F8272-6221-4B55-8E80-C4E1F6064EAA}"/>
              </a:ext>
            </a:extLst>
          </p:cNvPr>
          <p:cNvGrpSpPr/>
          <p:nvPr/>
        </p:nvGrpSpPr>
        <p:grpSpPr>
          <a:xfrm>
            <a:off x="1357463" y="2326592"/>
            <a:ext cx="1317926" cy="706926"/>
            <a:chOff x="866497" y="-1623682"/>
            <a:chExt cx="1317926" cy="1066267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01A2E602-F08D-4162-B024-CC2C9068F616}"/>
                </a:ext>
              </a:extLst>
            </p:cNvPr>
            <p:cNvCxnSpPr>
              <a:cxnSpLocks/>
            </p:cNvCxnSpPr>
            <p:nvPr/>
          </p:nvCxnSpPr>
          <p:spPr>
            <a:xfrm>
              <a:off x="866497" y="-1606570"/>
              <a:ext cx="1378" cy="933868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3DE41566-4C0E-42A2-83D5-74A88549359F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1066267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圆柱形 60">
            <a:extLst>
              <a:ext uri="{FF2B5EF4-FFF2-40B4-BE49-F238E27FC236}">
                <a16:creationId xmlns:a16="http://schemas.microsoft.com/office/drawing/2014/main" id="{5841467A-A0F9-4375-AC9E-35210CD0BA9F}"/>
              </a:ext>
            </a:extLst>
          </p:cNvPr>
          <p:cNvSpPr/>
          <p:nvPr/>
        </p:nvSpPr>
        <p:spPr>
          <a:xfrm rot="5400000">
            <a:off x="1912199" y="1881062"/>
            <a:ext cx="203257" cy="1323123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07A2B81-A65F-44B5-A2A7-234B0E0BD110}"/>
              </a:ext>
            </a:extLst>
          </p:cNvPr>
          <p:cNvSpPr txBox="1"/>
          <p:nvPr/>
        </p:nvSpPr>
        <p:spPr>
          <a:xfrm>
            <a:off x="1090592" y="2421675"/>
            <a:ext cx="15824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N3GPP link/Conn security</a:t>
            </a:r>
            <a:endParaRPr lang="zh-CN" altLang="en-US" sz="1050" dirty="0"/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89CB29EC-33EA-42BF-9E0C-8FA1D37C79C5}"/>
              </a:ext>
            </a:extLst>
          </p:cNvPr>
          <p:cNvCxnSpPr>
            <a:cxnSpLocks/>
          </p:cNvCxnSpPr>
          <p:nvPr/>
        </p:nvCxnSpPr>
        <p:spPr>
          <a:xfrm>
            <a:off x="2939214" y="2268549"/>
            <a:ext cx="0" cy="3549383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C337BF45-6A0D-44BD-BC6D-EE936063C77D}"/>
              </a:ext>
            </a:extLst>
          </p:cNvPr>
          <p:cNvSpPr txBox="1"/>
          <p:nvPr/>
        </p:nvSpPr>
        <p:spPr>
          <a:xfrm>
            <a:off x="4543830" y="1931335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A63EF284-48F2-436D-8CC0-DDF149B1447C}"/>
              </a:ext>
            </a:extLst>
          </p:cNvPr>
          <p:cNvSpPr/>
          <p:nvPr/>
        </p:nvSpPr>
        <p:spPr>
          <a:xfrm>
            <a:off x="4509420" y="1857817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29BB9248-2C3B-4D25-8D80-B5511934E9C9}"/>
              </a:ext>
            </a:extLst>
          </p:cNvPr>
          <p:cNvCxnSpPr>
            <a:cxnSpLocks/>
            <a:stCxn id="66" idx="2"/>
          </p:cNvCxnSpPr>
          <p:nvPr/>
        </p:nvCxnSpPr>
        <p:spPr>
          <a:xfrm>
            <a:off x="4942236" y="2328653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圆柱形 67">
            <a:extLst>
              <a:ext uri="{FF2B5EF4-FFF2-40B4-BE49-F238E27FC236}">
                <a16:creationId xmlns:a16="http://schemas.microsoft.com/office/drawing/2014/main" id="{5C61230B-D245-4A8B-B447-107DB9DE060B}"/>
              </a:ext>
            </a:extLst>
          </p:cNvPr>
          <p:cNvSpPr/>
          <p:nvPr/>
        </p:nvSpPr>
        <p:spPr>
          <a:xfrm rot="5400000">
            <a:off x="3702046" y="1424882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534C22A-6C59-4A0E-9773-A8466678B173}"/>
              </a:ext>
            </a:extLst>
          </p:cNvPr>
          <p:cNvSpPr txBox="1"/>
          <p:nvPr/>
        </p:nvSpPr>
        <p:spPr>
          <a:xfrm>
            <a:off x="2886645" y="2397404"/>
            <a:ext cx="14253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3GPP network security</a:t>
            </a:r>
            <a:endParaRPr lang="zh-CN" altLang="en-US" sz="1050" dirty="0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6732B66-FF5C-4939-8740-C83A4126BDE1}"/>
              </a:ext>
            </a:extLst>
          </p:cNvPr>
          <p:cNvGrpSpPr/>
          <p:nvPr/>
        </p:nvGrpSpPr>
        <p:grpSpPr>
          <a:xfrm>
            <a:off x="594350" y="2261721"/>
            <a:ext cx="6569257" cy="4154001"/>
            <a:chOff x="79568" y="2354266"/>
            <a:chExt cx="6569257" cy="1315598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6A389F21-027D-4E8F-A46A-76B9FAC6EB50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F7869890-1CEC-40F6-88E9-8D238C4E20B5}"/>
                </a:ext>
              </a:extLst>
            </p:cNvPr>
            <p:cNvCxnSpPr>
              <a:cxnSpLocks/>
            </p:cNvCxnSpPr>
            <p:nvPr/>
          </p:nvCxnSpPr>
          <p:spPr>
            <a:xfrm>
              <a:off x="79568" y="2354266"/>
              <a:ext cx="884" cy="1277798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79DEFAAA-CC45-4717-8C7B-EF996D8DCACE}"/>
                </a:ext>
              </a:extLst>
            </p:cNvPr>
            <p:cNvCxnSpPr>
              <a:cxnSpLocks/>
            </p:cNvCxnSpPr>
            <p:nvPr/>
          </p:nvCxnSpPr>
          <p:spPr>
            <a:xfrm>
              <a:off x="6648825" y="2381987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箭头: 左右 79">
            <a:extLst>
              <a:ext uri="{FF2B5EF4-FFF2-40B4-BE49-F238E27FC236}">
                <a16:creationId xmlns:a16="http://schemas.microsoft.com/office/drawing/2014/main" id="{1744734C-B9EE-410D-84DA-D5605BD9F58F}"/>
              </a:ext>
            </a:extLst>
          </p:cNvPr>
          <p:cNvSpPr/>
          <p:nvPr/>
        </p:nvSpPr>
        <p:spPr>
          <a:xfrm>
            <a:off x="577539" y="5727254"/>
            <a:ext cx="6567346" cy="390094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3290554A-B142-49D3-B32B-B826E45C47C9}"/>
              </a:ext>
            </a:extLst>
          </p:cNvPr>
          <p:cNvSpPr txBox="1"/>
          <p:nvPr/>
        </p:nvSpPr>
        <p:spPr>
          <a:xfrm>
            <a:off x="1720684" y="5817932"/>
            <a:ext cx="49136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7. Service authorization with MC service server, Other procedures</a:t>
            </a:r>
            <a:r>
              <a:rPr lang="zh-CN" altLang="en-US" sz="1050" dirty="0"/>
              <a:t>：</a:t>
            </a:r>
            <a:r>
              <a:rPr lang="en-US" altLang="zh-CN" sz="1050" dirty="0"/>
              <a:t>affiliation, call</a:t>
            </a:r>
            <a:endParaRPr lang="zh-CN" altLang="en-US" sz="1050" dirty="0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06F1AB4D-C5AA-4CA5-A820-886D3F0B47AB}"/>
              </a:ext>
            </a:extLst>
          </p:cNvPr>
          <p:cNvSpPr/>
          <p:nvPr/>
        </p:nvSpPr>
        <p:spPr>
          <a:xfrm>
            <a:off x="310035" y="1928726"/>
            <a:ext cx="590075" cy="3329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534A737-8105-490D-BC12-D871CBA89E91}"/>
              </a:ext>
            </a:extLst>
          </p:cNvPr>
          <p:cNvSpPr txBox="1"/>
          <p:nvPr/>
        </p:nvSpPr>
        <p:spPr>
          <a:xfrm>
            <a:off x="258107" y="1936672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sp>
        <p:nvSpPr>
          <p:cNvPr id="86" name="Title 1">
            <a:extLst>
              <a:ext uri="{FF2B5EF4-FFF2-40B4-BE49-F238E27FC236}">
                <a16:creationId xmlns:a16="http://schemas.microsoft.com/office/drawing/2014/main" id="{6401920C-7A3D-43EB-9B31-058E5F3A597A}"/>
              </a:ext>
            </a:extLst>
          </p:cNvPr>
          <p:cNvSpPr txBox="1">
            <a:spLocks/>
          </p:cNvSpPr>
          <p:nvPr/>
        </p:nvSpPr>
        <p:spPr bwMode="auto">
          <a:xfrm>
            <a:off x="6351374" y="1286852"/>
            <a:ext cx="1969159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A -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87" name="直接箭头连接符 86">
            <a:extLst>
              <a:ext uri="{FF2B5EF4-FFF2-40B4-BE49-F238E27FC236}">
                <a16:creationId xmlns:a16="http://schemas.microsoft.com/office/drawing/2014/main" id="{8D5F849C-E7D3-4F8D-8C8D-97720E46749E}"/>
              </a:ext>
            </a:extLst>
          </p:cNvPr>
          <p:cNvCxnSpPr>
            <a:cxnSpLocks/>
          </p:cNvCxnSpPr>
          <p:nvPr/>
        </p:nvCxnSpPr>
        <p:spPr>
          <a:xfrm>
            <a:off x="602229" y="3640151"/>
            <a:ext cx="5464962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DEDC2560-46DD-43D7-8B72-F0E6FE368A62}"/>
              </a:ext>
            </a:extLst>
          </p:cNvPr>
          <p:cNvSpPr txBox="1"/>
          <p:nvPr/>
        </p:nvSpPr>
        <p:spPr>
          <a:xfrm>
            <a:off x="1688348" y="3434824"/>
            <a:ext cx="34900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3.Identity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</a:t>
            </a:r>
            <a:endParaRPr lang="zh-CN" altLang="en-US" sz="1050" dirty="0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71FCB88-E6CB-4C76-BC21-57004347E110}"/>
              </a:ext>
            </a:extLst>
          </p:cNvPr>
          <p:cNvSpPr txBox="1"/>
          <p:nvPr/>
        </p:nvSpPr>
        <p:spPr>
          <a:xfrm>
            <a:off x="6699120" y="1881483"/>
            <a:ext cx="11576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/>
              <a:t>MC service server</a:t>
            </a:r>
          </a:p>
          <a:p>
            <a:pPr algn="ctr"/>
            <a:r>
              <a:rPr lang="en-US" altLang="zh-CN" sz="1050" dirty="0"/>
              <a:t>(MCPTT)</a:t>
            </a:r>
            <a:endParaRPr lang="zh-CN" altLang="en-US" sz="1050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06D8CB0B-3901-4A85-B0D4-57F2DA3B35DB}"/>
              </a:ext>
            </a:extLst>
          </p:cNvPr>
          <p:cNvSpPr/>
          <p:nvPr/>
        </p:nvSpPr>
        <p:spPr>
          <a:xfrm>
            <a:off x="6699119" y="1853814"/>
            <a:ext cx="1098447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EE02D38B-9EE7-4779-9ECD-62151E1A945B}"/>
              </a:ext>
            </a:extLst>
          </p:cNvPr>
          <p:cNvCxnSpPr>
            <a:cxnSpLocks/>
          </p:cNvCxnSpPr>
          <p:nvPr/>
        </p:nvCxnSpPr>
        <p:spPr>
          <a:xfrm>
            <a:off x="594350" y="4438850"/>
            <a:ext cx="2340322" cy="0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>
            <a:extLst>
              <a:ext uri="{FF2B5EF4-FFF2-40B4-BE49-F238E27FC236}">
                <a16:creationId xmlns:a16="http://schemas.microsoft.com/office/drawing/2014/main" id="{365D17CD-CF33-456F-AB5C-BB4CC6B93AE7}"/>
              </a:ext>
            </a:extLst>
          </p:cNvPr>
          <p:cNvCxnSpPr>
            <a:cxnSpLocks/>
          </p:cNvCxnSpPr>
          <p:nvPr/>
        </p:nvCxnSpPr>
        <p:spPr>
          <a:xfrm>
            <a:off x="2934672" y="4438850"/>
            <a:ext cx="4220777" cy="0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id="{A8153394-D8C5-4CDC-9E43-2BC86E8569FF}"/>
              </a:ext>
            </a:extLst>
          </p:cNvPr>
          <p:cNvSpPr txBox="1"/>
          <p:nvPr/>
        </p:nvSpPr>
        <p:spPr>
          <a:xfrm>
            <a:off x="684262" y="4032475"/>
            <a:ext cx="21568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4a.</a:t>
            </a:r>
            <a:r>
              <a:rPr lang="zh-CN" altLang="en-US" sz="1050" dirty="0"/>
              <a:t> </a:t>
            </a:r>
            <a:r>
              <a:rPr lang="en-US" altLang="zh-CN" sz="1050" dirty="0"/>
              <a:t>Connection request </a:t>
            </a:r>
          </a:p>
          <a:p>
            <a:r>
              <a:rPr lang="en-US" altLang="zh-CN" sz="1050" dirty="0"/>
              <a:t>(</a:t>
            </a:r>
            <a:r>
              <a:rPr lang="en-US" altLang="zh-CN" sz="1050" dirty="0">
                <a:solidFill>
                  <a:srgbClr val="C00000"/>
                </a:solidFill>
              </a:rPr>
              <a:t>MC service ID of the user</a:t>
            </a:r>
            <a:r>
              <a:rPr lang="en-US" altLang="zh-CN" sz="1050" dirty="0"/>
              <a:t>)</a:t>
            </a:r>
            <a:endParaRPr lang="zh-CN" altLang="en-US" sz="1050" dirty="0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481BB99F-DF61-4979-84A1-1D22EE09DD6A}"/>
              </a:ext>
            </a:extLst>
          </p:cNvPr>
          <p:cNvSpPr txBox="1"/>
          <p:nvPr/>
        </p:nvSpPr>
        <p:spPr>
          <a:xfrm>
            <a:off x="2969421" y="4189556"/>
            <a:ext cx="46395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4b. Connection request &lt;</a:t>
            </a:r>
            <a:r>
              <a:rPr lang="en-US" altLang="zh-CN" sz="1050" b="1" dirty="0">
                <a:solidFill>
                  <a:srgbClr val="C00000"/>
                </a:solidFill>
              </a:rPr>
              <a:t>MC service ID of the user, MC service ID of the GW UE</a:t>
            </a:r>
            <a:r>
              <a:rPr lang="en-US" altLang="zh-CN" sz="1050" dirty="0"/>
              <a:t>&gt;</a:t>
            </a:r>
            <a:endParaRPr lang="zh-CN" altLang="en-US" sz="1050" dirty="0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CC764B0-194F-4D34-85DA-4DABC1F8148A}"/>
              </a:ext>
            </a:extLst>
          </p:cNvPr>
          <p:cNvSpPr txBox="1"/>
          <p:nvPr/>
        </p:nvSpPr>
        <p:spPr>
          <a:xfrm>
            <a:off x="1761334" y="3115275"/>
            <a:ext cx="2416174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2. Initial,</a:t>
            </a:r>
            <a:r>
              <a:rPr lang="zh-CN" altLang="en-US" sz="1050" dirty="0">
                <a:solidFill>
                  <a:srgbClr val="C00000"/>
                </a:solidFill>
              </a:rPr>
              <a:t> </a:t>
            </a:r>
            <a:r>
              <a:rPr lang="en-US" altLang="zh-CN" sz="1050" dirty="0">
                <a:solidFill>
                  <a:srgbClr val="C00000"/>
                </a:solidFill>
              </a:rPr>
              <a:t>Only Open for IDM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412D33E4-EAD8-4E25-B4FE-9B7E7C96C31A}"/>
              </a:ext>
            </a:extLst>
          </p:cNvPr>
          <p:cNvSpPr txBox="1"/>
          <p:nvPr/>
        </p:nvSpPr>
        <p:spPr>
          <a:xfrm>
            <a:off x="6523587" y="4519919"/>
            <a:ext cx="1333222" cy="55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4c. Check the user is already have a GW for PTT service: Y?</a:t>
            </a:r>
            <a:r>
              <a:rPr lang="zh-CN" altLang="en-US" sz="1000" dirty="0"/>
              <a:t>  </a:t>
            </a:r>
            <a:r>
              <a:rPr lang="en-US" altLang="zh-CN" sz="1000" dirty="0"/>
              <a:t>or N</a:t>
            </a:r>
            <a:r>
              <a:rPr lang="zh-CN" altLang="en-US" sz="1000" dirty="0"/>
              <a:t> </a:t>
            </a:r>
            <a:r>
              <a:rPr lang="en-US" altLang="zh-CN" sz="1000" dirty="0"/>
              <a:t>?</a:t>
            </a:r>
            <a:endParaRPr lang="zh-CN" altLang="en-US" sz="1000" dirty="0"/>
          </a:p>
        </p:txBody>
      </p: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id="{07A6BDEC-C16C-4DFA-9D09-0981B5377981}"/>
              </a:ext>
            </a:extLst>
          </p:cNvPr>
          <p:cNvCxnSpPr>
            <a:cxnSpLocks/>
          </p:cNvCxnSpPr>
          <p:nvPr/>
        </p:nvCxnSpPr>
        <p:spPr>
          <a:xfrm flipH="1">
            <a:off x="602229" y="5175540"/>
            <a:ext cx="2367192" cy="0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01">
            <a:extLst>
              <a:ext uri="{FF2B5EF4-FFF2-40B4-BE49-F238E27FC236}">
                <a16:creationId xmlns:a16="http://schemas.microsoft.com/office/drawing/2014/main" id="{B3F4ABF8-DD97-40CC-8BF9-54369BA0E4BA}"/>
              </a:ext>
            </a:extLst>
          </p:cNvPr>
          <p:cNvCxnSpPr>
            <a:cxnSpLocks/>
          </p:cNvCxnSpPr>
          <p:nvPr/>
        </p:nvCxnSpPr>
        <p:spPr>
          <a:xfrm flipH="1">
            <a:off x="2969421" y="5175540"/>
            <a:ext cx="4220777" cy="0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E79EF85-B26E-4307-87F7-C992504941A0}"/>
              </a:ext>
            </a:extLst>
          </p:cNvPr>
          <p:cNvSpPr txBox="1"/>
          <p:nvPr/>
        </p:nvSpPr>
        <p:spPr>
          <a:xfrm>
            <a:off x="3308196" y="4917137"/>
            <a:ext cx="18402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4d. Connection response </a:t>
            </a:r>
            <a:endParaRPr lang="zh-CN" altLang="en-US" sz="1050" dirty="0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9C980F09-5EA1-4034-8D90-674B9E1F2BEA}"/>
              </a:ext>
            </a:extLst>
          </p:cNvPr>
          <p:cNvSpPr txBox="1"/>
          <p:nvPr/>
        </p:nvSpPr>
        <p:spPr>
          <a:xfrm>
            <a:off x="1650695" y="5518677"/>
            <a:ext cx="3277740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6.Then, open the gate for allowed MC service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A9957487-6A35-4A3E-B57A-E22BBAFC0A4B}"/>
              </a:ext>
            </a:extLst>
          </p:cNvPr>
          <p:cNvSpPr/>
          <p:nvPr/>
        </p:nvSpPr>
        <p:spPr>
          <a:xfrm>
            <a:off x="3303514" y="1933307"/>
            <a:ext cx="590075" cy="3329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7085A9A6-1B1D-46C4-A14B-8A8D182F7B0F}"/>
              </a:ext>
            </a:extLst>
          </p:cNvPr>
          <p:cNvSpPr txBox="1"/>
          <p:nvPr/>
        </p:nvSpPr>
        <p:spPr>
          <a:xfrm>
            <a:off x="3210689" y="1963422"/>
            <a:ext cx="77572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IDM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cxnSp>
        <p:nvCxnSpPr>
          <p:cNvPr id="117" name="直接箭头连接符 116">
            <a:extLst>
              <a:ext uri="{FF2B5EF4-FFF2-40B4-BE49-F238E27FC236}">
                <a16:creationId xmlns:a16="http://schemas.microsoft.com/office/drawing/2014/main" id="{2D3B7CAA-077E-4311-8B75-83A95A0359D4}"/>
              </a:ext>
            </a:extLst>
          </p:cNvPr>
          <p:cNvCxnSpPr>
            <a:cxnSpLocks/>
          </p:cNvCxnSpPr>
          <p:nvPr/>
        </p:nvCxnSpPr>
        <p:spPr>
          <a:xfrm>
            <a:off x="3594970" y="2957084"/>
            <a:ext cx="2472221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>
            <a:extLst>
              <a:ext uri="{FF2B5EF4-FFF2-40B4-BE49-F238E27FC236}">
                <a16:creationId xmlns:a16="http://schemas.microsoft.com/office/drawing/2014/main" id="{5A82D7B2-E95A-4CB1-9DE1-D9C44ECD4FD7}"/>
              </a:ext>
            </a:extLst>
          </p:cNvPr>
          <p:cNvSpPr txBox="1"/>
          <p:nvPr/>
        </p:nvSpPr>
        <p:spPr>
          <a:xfrm>
            <a:off x="2960022" y="2715798"/>
            <a:ext cx="349005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</a:t>
            </a:r>
            <a:endParaRPr lang="zh-CN" altLang="en-US" sz="1050" dirty="0"/>
          </a:p>
        </p:txBody>
      </p:sp>
      <p:sp>
        <p:nvSpPr>
          <p:cNvPr id="120" name="对话气泡: 圆角矩形 119">
            <a:extLst>
              <a:ext uri="{FF2B5EF4-FFF2-40B4-BE49-F238E27FC236}">
                <a16:creationId xmlns:a16="http://schemas.microsoft.com/office/drawing/2014/main" id="{F38328D8-4EA9-4C3F-878B-15F5A2E5929A}"/>
              </a:ext>
            </a:extLst>
          </p:cNvPr>
          <p:cNvSpPr/>
          <p:nvPr/>
        </p:nvSpPr>
        <p:spPr>
          <a:xfrm>
            <a:off x="6106613" y="2725862"/>
            <a:ext cx="983478" cy="547701"/>
          </a:xfrm>
          <a:prstGeom prst="wedgeRoundRectCallout">
            <a:avLst>
              <a:gd name="adj1" fmla="val -65190"/>
              <a:gd name="adj2" fmla="val -3125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42D32045-92CC-41A2-BEB6-C4A9541C1629}"/>
              </a:ext>
            </a:extLst>
          </p:cNvPr>
          <p:cNvSpPr/>
          <p:nvPr/>
        </p:nvSpPr>
        <p:spPr>
          <a:xfrm>
            <a:off x="6054468" y="2765732"/>
            <a:ext cx="11278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New - an ID is needed to identify the MC gateway UE</a:t>
            </a:r>
            <a:endParaRPr lang="zh-CN" altLang="en-US" sz="900" dirty="0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BE1F8136-1347-4EA0-BDAE-BAF62320D185}"/>
              </a:ext>
            </a:extLst>
          </p:cNvPr>
          <p:cNvSpPr txBox="1"/>
          <p:nvPr/>
        </p:nvSpPr>
        <p:spPr>
          <a:xfrm>
            <a:off x="1007138" y="4904703"/>
            <a:ext cx="18402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4e. Connection response </a:t>
            </a:r>
            <a:endParaRPr lang="zh-CN" altLang="en-US" sz="1050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04922D3-DAC4-4108-9F76-BF4C60EBED0F}"/>
              </a:ext>
            </a:extLst>
          </p:cNvPr>
          <p:cNvSpPr txBox="1"/>
          <p:nvPr/>
        </p:nvSpPr>
        <p:spPr>
          <a:xfrm>
            <a:off x="1117199" y="5230801"/>
            <a:ext cx="4436398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5. Cache the user/traffic for next connection if temporary disconnection occur. 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8F0A5E5-4E49-4ECF-8E11-AB2F88678220}"/>
              </a:ext>
            </a:extLst>
          </p:cNvPr>
          <p:cNvCxnSpPr>
            <a:stCxn id="116" idx="2"/>
          </p:cNvCxnSpPr>
          <p:nvPr/>
        </p:nvCxnSpPr>
        <p:spPr>
          <a:xfrm flipH="1">
            <a:off x="3594970" y="2305054"/>
            <a:ext cx="3581" cy="728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3316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888600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design the traffic control at the MC gateway UE ? (3)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02E429A-5F1E-48C6-811A-85FF755BDDBE}"/>
              </a:ext>
            </a:extLst>
          </p:cNvPr>
          <p:cNvSpPr txBox="1"/>
          <p:nvPr/>
        </p:nvSpPr>
        <p:spPr>
          <a:xfrm>
            <a:off x="335191" y="1193391"/>
            <a:ext cx="521967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</a:pPr>
            <a:r>
              <a:rPr lang="en-US" altLang="zh-CN" b="1" dirty="0"/>
              <a:t>New procedures are needed.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E6523D6C-1AC8-47CB-87FD-E68C4F3F1352}"/>
              </a:ext>
            </a:extLst>
          </p:cNvPr>
          <p:cNvSpPr/>
          <p:nvPr/>
        </p:nvSpPr>
        <p:spPr>
          <a:xfrm>
            <a:off x="962012" y="3394851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5094C6E3-4CCB-4454-A1CB-D7C6545281FC}"/>
              </a:ext>
            </a:extLst>
          </p:cNvPr>
          <p:cNvSpPr/>
          <p:nvPr/>
        </p:nvSpPr>
        <p:spPr>
          <a:xfrm>
            <a:off x="913469" y="3440862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A6E323EA-2B4F-4890-94B2-D47C2976B358}"/>
              </a:ext>
            </a:extLst>
          </p:cNvPr>
          <p:cNvSpPr/>
          <p:nvPr/>
        </p:nvSpPr>
        <p:spPr>
          <a:xfrm>
            <a:off x="863767" y="3508237"/>
            <a:ext cx="6926918" cy="280593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1004799D-D9E9-49D5-8522-ECED0ED77C7B}"/>
              </a:ext>
            </a:extLst>
          </p:cNvPr>
          <p:cNvSpPr txBox="1"/>
          <p:nvPr/>
        </p:nvSpPr>
        <p:spPr>
          <a:xfrm>
            <a:off x="608076" y="1639786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Non-3GPP device</a:t>
            </a:r>
            <a:endParaRPr lang="zh-CN" altLang="en-US" sz="1050" dirty="0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6351C048-4480-4C30-AE9C-EF66CC264837}"/>
              </a:ext>
            </a:extLst>
          </p:cNvPr>
          <p:cNvSpPr/>
          <p:nvPr/>
        </p:nvSpPr>
        <p:spPr>
          <a:xfrm>
            <a:off x="762779" y="1876342"/>
            <a:ext cx="856665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01015997-8BE5-46D3-808A-ADDA1E073198}"/>
              </a:ext>
            </a:extLst>
          </p:cNvPr>
          <p:cNvSpPr/>
          <p:nvPr/>
        </p:nvSpPr>
        <p:spPr>
          <a:xfrm>
            <a:off x="2308618" y="1960039"/>
            <a:ext cx="590075" cy="3329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920F889-7C14-4FCE-898B-42902DBFD1FB}"/>
              </a:ext>
            </a:extLst>
          </p:cNvPr>
          <p:cNvSpPr txBox="1"/>
          <p:nvPr/>
        </p:nvSpPr>
        <p:spPr>
          <a:xfrm>
            <a:off x="2262280" y="1951403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GW conn 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control</a:t>
            </a:r>
            <a:endParaRPr lang="zh-CN" altLang="en-US" sz="1000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1D8A93B-7F95-4FB1-A486-CD90F93BE7BE}"/>
              </a:ext>
            </a:extLst>
          </p:cNvPr>
          <p:cNvSpPr txBox="1"/>
          <p:nvPr/>
        </p:nvSpPr>
        <p:spPr>
          <a:xfrm>
            <a:off x="2206392" y="1633728"/>
            <a:ext cx="5725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GW UE</a:t>
            </a:r>
            <a:endParaRPr lang="zh-CN" altLang="en-US" sz="1050" dirty="0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5B52DFEE-C197-46AE-9182-141CB5D34EED}"/>
              </a:ext>
            </a:extLst>
          </p:cNvPr>
          <p:cNvSpPr/>
          <p:nvPr/>
        </p:nvSpPr>
        <p:spPr>
          <a:xfrm>
            <a:off x="2079397" y="1829406"/>
            <a:ext cx="2122848" cy="5238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3F71F4D-EE28-41DD-96BE-A85B2D63A5A6}"/>
              </a:ext>
            </a:extLst>
          </p:cNvPr>
          <p:cNvSpPr txBox="1"/>
          <p:nvPr/>
        </p:nvSpPr>
        <p:spPr>
          <a:xfrm>
            <a:off x="5600171" y="1967985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IDM</a:t>
            </a:r>
            <a:endParaRPr lang="zh-CN" altLang="en-US" sz="1050" dirty="0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DF72EF57-B172-493C-8808-E8F2509694BE}"/>
              </a:ext>
            </a:extLst>
          </p:cNvPr>
          <p:cNvSpPr/>
          <p:nvPr/>
        </p:nvSpPr>
        <p:spPr>
          <a:xfrm>
            <a:off x="5432057" y="1871143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5A10031-8759-4004-BFCD-49CA1B8A22F1}"/>
              </a:ext>
            </a:extLst>
          </p:cNvPr>
          <p:cNvGrpSpPr/>
          <p:nvPr/>
        </p:nvGrpSpPr>
        <p:grpSpPr>
          <a:xfrm>
            <a:off x="1185250" y="2339918"/>
            <a:ext cx="1317926" cy="3065614"/>
            <a:chOff x="866497" y="-1623682"/>
            <a:chExt cx="1317926" cy="4623913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16F9C146-B382-41EB-A736-F07578623A30}"/>
                </a:ext>
              </a:extLst>
            </p:cNvPr>
            <p:cNvCxnSpPr>
              <a:cxnSpLocks/>
            </p:cNvCxnSpPr>
            <p:nvPr/>
          </p:nvCxnSpPr>
          <p:spPr>
            <a:xfrm>
              <a:off x="866497" y="-1606570"/>
              <a:ext cx="0" cy="460680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B618354F-2020-4E7A-87AE-DD2E290ED98D}"/>
                </a:ext>
              </a:extLst>
            </p:cNvPr>
            <p:cNvCxnSpPr>
              <a:cxnSpLocks/>
            </p:cNvCxnSpPr>
            <p:nvPr/>
          </p:nvCxnSpPr>
          <p:spPr>
            <a:xfrm>
              <a:off x="2184423" y="-1623682"/>
              <a:ext cx="0" cy="2808041"/>
            </a:xfrm>
            <a:prstGeom prst="line">
              <a:avLst/>
            </a:prstGeom>
            <a:ln w="19050"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圆柱形 107">
            <a:extLst>
              <a:ext uri="{FF2B5EF4-FFF2-40B4-BE49-F238E27FC236}">
                <a16:creationId xmlns:a16="http://schemas.microsoft.com/office/drawing/2014/main" id="{1296837F-415D-4247-BC66-914ECFBF69AA}"/>
              </a:ext>
            </a:extLst>
          </p:cNvPr>
          <p:cNvSpPr/>
          <p:nvPr/>
        </p:nvSpPr>
        <p:spPr>
          <a:xfrm rot="5400000">
            <a:off x="1739746" y="1938162"/>
            <a:ext cx="203257" cy="1323123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B1395B01-3097-49F4-AB89-4C5F3E0D4105}"/>
              </a:ext>
            </a:extLst>
          </p:cNvPr>
          <p:cNvSpPr txBox="1"/>
          <p:nvPr/>
        </p:nvSpPr>
        <p:spPr>
          <a:xfrm>
            <a:off x="959598" y="2373866"/>
            <a:ext cx="15824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N3GPP link/Conn security</a:t>
            </a:r>
            <a:endParaRPr lang="zh-CN" altLang="en-US" sz="1050" dirty="0"/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AC84F3FE-F129-4CA9-9C9F-C617C0E1BB01}"/>
              </a:ext>
            </a:extLst>
          </p:cNvPr>
          <p:cNvCxnSpPr>
            <a:cxnSpLocks/>
          </p:cNvCxnSpPr>
          <p:nvPr/>
        </p:nvCxnSpPr>
        <p:spPr>
          <a:xfrm>
            <a:off x="2767001" y="2281875"/>
            <a:ext cx="0" cy="3643743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id="{3159A222-1DF7-4366-9E9B-938161F72B89}"/>
              </a:ext>
            </a:extLst>
          </p:cNvPr>
          <p:cNvSpPr txBox="1"/>
          <p:nvPr/>
        </p:nvSpPr>
        <p:spPr>
          <a:xfrm>
            <a:off x="4371617" y="1944661"/>
            <a:ext cx="6618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3GPP network</a:t>
            </a:r>
            <a:endParaRPr lang="zh-CN" altLang="en-US" sz="1000" dirty="0"/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1D8C762A-78B3-4CCD-86A1-9400D9C15019}"/>
              </a:ext>
            </a:extLst>
          </p:cNvPr>
          <p:cNvSpPr/>
          <p:nvPr/>
        </p:nvSpPr>
        <p:spPr>
          <a:xfrm>
            <a:off x="4337207" y="1871143"/>
            <a:ext cx="865632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B92B60D0-A180-41E2-B5E0-93102E4BEC6B}"/>
              </a:ext>
            </a:extLst>
          </p:cNvPr>
          <p:cNvCxnSpPr>
            <a:cxnSpLocks/>
            <a:stCxn id="113" idx="2"/>
          </p:cNvCxnSpPr>
          <p:nvPr/>
        </p:nvCxnSpPr>
        <p:spPr>
          <a:xfrm>
            <a:off x="4770023" y="2341979"/>
            <a:ext cx="0" cy="385594"/>
          </a:xfrm>
          <a:prstGeom prst="line">
            <a:avLst/>
          </a:prstGeom>
          <a:ln w="1905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圆柱形 117">
            <a:extLst>
              <a:ext uri="{FF2B5EF4-FFF2-40B4-BE49-F238E27FC236}">
                <a16:creationId xmlns:a16="http://schemas.microsoft.com/office/drawing/2014/main" id="{50068C89-ECB0-47B2-A06F-B4DA5762F74F}"/>
              </a:ext>
            </a:extLst>
          </p:cNvPr>
          <p:cNvSpPr/>
          <p:nvPr/>
        </p:nvSpPr>
        <p:spPr>
          <a:xfrm rot="5400000">
            <a:off x="3529833" y="1438208"/>
            <a:ext cx="203257" cy="2249521"/>
          </a:xfrm>
          <a:prstGeom prst="can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B83A5D3-085A-4A23-A00A-313A116C7ABA}"/>
              </a:ext>
            </a:extLst>
          </p:cNvPr>
          <p:cNvSpPr txBox="1"/>
          <p:nvPr/>
        </p:nvSpPr>
        <p:spPr>
          <a:xfrm>
            <a:off x="2527045" y="2380783"/>
            <a:ext cx="14558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 3GPP network security</a:t>
            </a:r>
            <a:endParaRPr lang="zh-CN" altLang="en-US" sz="1050" dirty="0"/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DE5049F7-81EB-4C92-B73C-3ED49335BF78}"/>
              </a:ext>
            </a:extLst>
          </p:cNvPr>
          <p:cNvSpPr/>
          <p:nvPr/>
        </p:nvSpPr>
        <p:spPr>
          <a:xfrm>
            <a:off x="3460142" y="1959919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914B982B-2C6F-4986-B3D4-A55582AE2650}"/>
              </a:ext>
            </a:extLst>
          </p:cNvPr>
          <p:cNvSpPr txBox="1"/>
          <p:nvPr/>
        </p:nvSpPr>
        <p:spPr>
          <a:xfrm>
            <a:off x="3437195" y="1967985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IDM client</a:t>
            </a:r>
            <a:endParaRPr lang="zh-CN" altLang="en-US" sz="1000" dirty="0"/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00F8EED2-308B-48A2-8EE1-820BF9948B3D}"/>
              </a:ext>
            </a:extLst>
          </p:cNvPr>
          <p:cNvGrpSpPr/>
          <p:nvPr/>
        </p:nvGrpSpPr>
        <p:grpSpPr>
          <a:xfrm>
            <a:off x="3778570" y="2297687"/>
            <a:ext cx="3212824" cy="4078401"/>
            <a:chOff x="3436001" y="2378209"/>
            <a:chExt cx="3212824" cy="1291655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1875CEF2-5468-432F-A96F-1F68B4834A1F}"/>
                </a:ext>
              </a:extLst>
            </p:cNvPr>
            <p:cNvCxnSpPr>
              <a:cxnSpLocks/>
            </p:cNvCxnSpPr>
            <p:nvPr/>
          </p:nvCxnSpPr>
          <p:spPr>
            <a:xfrm>
              <a:off x="5555252" y="2392066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502A222A-75AA-4AB8-9F47-622B47751311}"/>
                </a:ext>
              </a:extLst>
            </p:cNvPr>
            <p:cNvCxnSpPr>
              <a:cxnSpLocks/>
            </p:cNvCxnSpPr>
            <p:nvPr/>
          </p:nvCxnSpPr>
          <p:spPr>
            <a:xfrm>
              <a:off x="3436001" y="2378209"/>
              <a:ext cx="0" cy="193224"/>
            </a:xfrm>
            <a:prstGeom prst="line">
              <a:avLst/>
            </a:prstGeom>
            <a:ln w="1905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BB5FE094-112C-45D6-9C1E-B37041551E30}"/>
                </a:ext>
              </a:extLst>
            </p:cNvPr>
            <p:cNvCxnSpPr>
              <a:cxnSpLocks/>
            </p:cNvCxnSpPr>
            <p:nvPr/>
          </p:nvCxnSpPr>
          <p:spPr>
            <a:xfrm>
              <a:off x="6648825" y="2381987"/>
              <a:ext cx="0" cy="127779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箭头: 左右 129">
            <a:extLst>
              <a:ext uri="{FF2B5EF4-FFF2-40B4-BE49-F238E27FC236}">
                <a16:creationId xmlns:a16="http://schemas.microsoft.com/office/drawing/2014/main" id="{D665F2C0-152E-4167-8C0D-5C6F7E41A71B}"/>
              </a:ext>
            </a:extLst>
          </p:cNvPr>
          <p:cNvSpPr/>
          <p:nvPr/>
        </p:nvSpPr>
        <p:spPr>
          <a:xfrm>
            <a:off x="3240837" y="5669986"/>
            <a:ext cx="3733443" cy="538997"/>
          </a:xfrm>
          <a:prstGeom prst="leftRightArrow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E84CDAE-EB39-4209-A6E5-34E71007801B}"/>
              </a:ext>
            </a:extLst>
          </p:cNvPr>
          <p:cNvSpPr txBox="1"/>
          <p:nvPr/>
        </p:nvSpPr>
        <p:spPr>
          <a:xfrm>
            <a:off x="3688313" y="5738375"/>
            <a:ext cx="31516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6. Service authorization with MC service server, Other procedures</a:t>
            </a:r>
            <a:r>
              <a:rPr lang="zh-CN" altLang="en-US" sz="1050" dirty="0"/>
              <a:t>：</a:t>
            </a:r>
            <a:r>
              <a:rPr lang="en-US" altLang="zh-CN" sz="1050" dirty="0"/>
              <a:t>affiliation, call</a:t>
            </a:r>
            <a:endParaRPr lang="zh-CN" altLang="en-US" sz="1050" dirty="0"/>
          </a:p>
        </p:txBody>
      </p:sp>
      <p:cxnSp>
        <p:nvCxnSpPr>
          <p:cNvPr id="134" name="直接箭头连接符 133">
            <a:extLst>
              <a:ext uri="{FF2B5EF4-FFF2-40B4-BE49-F238E27FC236}">
                <a16:creationId xmlns:a16="http://schemas.microsoft.com/office/drawing/2014/main" id="{9C92A89C-6C89-4CED-ABD0-D73D3672C87A}"/>
              </a:ext>
            </a:extLst>
          </p:cNvPr>
          <p:cNvCxnSpPr>
            <a:cxnSpLocks/>
          </p:cNvCxnSpPr>
          <p:nvPr/>
        </p:nvCxnSpPr>
        <p:spPr>
          <a:xfrm>
            <a:off x="3273596" y="4232597"/>
            <a:ext cx="2621382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>
            <a:extLst>
              <a:ext uri="{FF2B5EF4-FFF2-40B4-BE49-F238E27FC236}">
                <a16:creationId xmlns:a16="http://schemas.microsoft.com/office/drawing/2014/main" id="{52789128-2BC3-414E-BC34-FE448AD95B3D}"/>
              </a:ext>
            </a:extLst>
          </p:cNvPr>
          <p:cNvSpPr txBox="1"/>
          <p:nvPr/>
        </p:nvSpPr>
        <p:spPr>
          <a:xfrm>
            <a:off x="3295223" y="4030852"/>
            <a:ext cx="35845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3.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IDs, PTT</a:t>
            </a:r>
            <a:r>
              <a:rPr lang="zh-CN" altLang="en-US" sz="1050" dirty="0"/>
              <a:t> 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6F6748F-E754-4AE3-A8C1-9FE04A97D62C}"/>
              </a:ext>
            </a:extLst>
          </p:cNvPr>
          <p:cNvSpPr txBox="1"/>
          <p:nvPr/>
        </p:nvSpPr>
        <p:spPr>
          <a:xfrm>
            <a:off x="6526907" y="1894809"/>
            <a:ext cx="11576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/>
              <a:t>MC service server</a:t>
            </a:r>
          </a:p>
          <a:p>
            <a:pPr algn="ctr"/>
            <a:r>
              <a:rPr lang="en-US" altLang="zh-CN" sz="1050" dirty="0"/>
              <a:t>(MCPTT)</a:t>
            </a:r>
            <a:endParaRPr lang="zh-CN" altLang="en-US" sz="1050" dirty="0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4B594-A26A-4876-9E97-44155DF770CC}"/>
              </a:ext>
            </a:extLst>
          </p:cNvPr>
          <p:cNvSpPr/>
          <p:nvPr/>
        </p:nvSpPr>
        <p:spPr>
          <a:xfrm>
            <a:off x="6526906" y="1867140"/>
            <a:ext cx="1098447" cy="4708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8" name="直接箭头连接符 137">
            <a:extLst>
              <a:ext uri="{FF2B5EF4-FFF2-40B4-BE49-F238E27FC236}">
                <a16:creationId xmlns:a16="http://schemas.microsoft.com/office/drawing/2014/main" id="{5887BA52-A0DE-4751-AD2A-77B4FAD652D9}"/>
              </a:ext>
            </a:extLst>
          </p:cNvPr>
          <p:cNvCxnSpPr>
            <a:cxnSpLocks/>
          </p:cNvCxnSpPr>
          <p:nvPr/>
        </p:nvCxnSpPr>
        <p:spPr>
          <a:xfrm>
            <a:off x="2762459" y="4500944"/>
            <a:ext cx="4220777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>
            <a:extLst>
              <a:ext uri="{FF2B5EF4-FFF2-40B4-BE49-F238E27FC236}">
                <a16:creationId xmlns:a16="http://schemas.microsoft.com/office/drawing/2014/main" id="{A2157B6C-7D78-4DCA-BF72-3475406FA5F0}"/>
              </a:ext>
            </a:extLst>
          </p:cNvPr>
          <p:cNvSpPr txBox="1"/>
          <p:nvPr/>
        </p:nvSpPr>
        <p:spPr>
          <a:xfrm>
            <a:off x="6351374" y="4582013"/>
            <a:ext cx="1333222" cy="5539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4b. Check the user is already have a GW for PTT service: Y?</a:t>
            </a:r>
            <a:r>
              <a:rPr lang="zh-CN" altLang="en-US" sz="1000" dirty="0"/>
              <a:t>  </a:t>
            </a:r>
            <a:r>
              <a:rPr lang="en-US" altLang="zh-CN" sz="1000" dirty="0"/>
              <a:t>or N</a:t>
            </a:r>
            <a:r>
              <a:rPr lang="zh-CN" altLang="en-US" sz="1000" dirty="0"/>
              <a:t> </a:t>
            </a:r>
            <a:r>
              <a:rPr lang="en-US" altLang="zh-CN" sz="1000" dirty="0"/>
              <a:t>?</a:t>
            </a:r>
            <a:endParaRPr lang="zh-CN" altLang="en-US" sz="1000" dirty="0"/>
          </a:p>
        </p:txBody>
      </p:sp>
      <p:cxnSp>
        <p:nvCxnSpPr>
          <p:cNvPr id="140" name="直接箭头连接符 139">
            <a:extLst>
              <a:ext uri="{FF2B5EF4-FFF2-40B4-BE49-F238E27FC236}">
                <a16:creationId xmlns:a16="http://schemas.microsoft.com/office/drawing/2014/main" id="{4E14928E-B0A2-4994-9E4E-2AC3930C4A4D}"/>
              </a:ext>
            </a:extLst>
          </p:cNvPr>
          <p:cNvCxnSpPr>
            <a:cxnSpLocks/>
          </p:cNvCxnSpPr>
          <p:nvPr/>
        </p:nvCxnSpPr>
        <p:spPr>
          <a:xfrm flipH="1">
            <a:off x="2797208" y="5237634"/>
            <a:ext cx="4220777" cy="0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文本框 140">
            <a:extLst>
              <a:ext uri="{FF2B5EF4-FFF2-40B4-BE49-F238E27FC236}">
                <a16:creationId xmlns:a16="http://schemas.microsoft.com/office/drawing/2014/main" id="{7BBE4559-9FB1-43AB-A3CD-4DF2E8338C85}"/>
              </a:ext>
            </a:extLst>
          </p:cNvPr>
          <p:cNvSpPr txBox="1"/>
          <p:nvPr/>
        </p:nvSpPr>
        <p:spPr>
          <a:xfrm>
            <a:off x="3842115" y="4998709"/>
            <a:ext cx="6264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4c. OK</a:t>
            </a:r>
            <a:endParaRPr lang="zh-CN" altLang="en-US" sz="1050" dirty="0"/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CDA4181B-02F3-4563-9C11-FD20B64A7B0C}"/>
              </a:ext>
            </a:extLst>
          </p:cNvPr>
          <p:cNvSpPr/>
          <p:nvPr/>
        </p:nvSpPr>
        <p:spPr>
          <a:xfrm>
            <a:off x="2984149" y="1868562"/>
            <a:ext cx="590075" cy="332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210C0BB2-483E-4D73-A06E-2E7B18A2CD01}"/>
              </a:ext>
            </a:extLst>
          </p:cNvPr>
          <p:cNvSpPr txBox="1"/>
          <p:nvPr/>
        </p:nvSpPr>
        <p:spPr>
          <a:xfrm>
            <a:off x="2932221" y="1876508"/>
            <a:ext cx="68275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dirty="0"/>
              <a:t>MC</a:t>
            </a:r>
          </a:p>
          <a:p>
            <a:pPr algn="ctr">
              <a:lnSpc>
                <a:spcPct val="80000"/>
              </a:lnSpc>
            </a:pPr>
            <a:r>
              <a:rPr lang="en-US" altLang="zh-CN" sz="1000" dirty="0"/>
              <a:t>client</a:t>
            </a:r>
            <a:endParaRPr lang="zh-CN" altLang="en-US" sz="1000" dirty="0"/>
          </a:p>
        </p:txBody>
      </p: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1C5FD9A7-0719-43C8-BDAA-F9AB825ABA15}"/>
              </a:ext>
            </a:extLst>
          </p:cNvPr>
          <p:cNvCxnSpPr>
            <a:cxnSpLocks/>
          </p:cNvCxnSpPr>
          <p:nvPr/>
        </p:nvCxnSpPr>
        <p:spPr>
          <a:xfrm>
            <a:off x="3273596" y="2205948"/>
            <a:ext cx="0" cy="4382208"/>
          </a:xfrm>
          <a:prstGeom prst="line">
            <a:avLst/>
          </a:prstGeom>
          <a:ln w="1905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文本框 148">
            <a:extLst>
              <a:ext uri="{FF2B5EF4-FFF2-40B4-BE49-F238E27FC236}">
                <a16:creationId xmlns:a16="http://schemas.microsoft.com/office/drawing/2014/main" id="{B8F79771-0EAE-4D63-861C-170029D906BE}"/>
              </a:ext>
            </a:extLst>
          </p:cNvPr>
          <p:cNvSpPr txBox="1"/>
          <p:nvPr/>
        </p:nvSpPr>
        <p:spPr>
          <a:xfrm>
            <a:off x="1910166" y="3061220"/>
            <a:ext cx="2417060" cy="253916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2.Initial,</a:t>
            </a:r>
            <a:r>
              <a:rPr lang="zh-CN" altLang="en-US" sz="1050" dirty="0">
                <a:solidFill>
                  <a:srgbClr val="C00000"/>
                </a:solidFill>
              </a:rPr>
              <a:t> </a:t>
            </a:r>
            <a:r>
              <a:rPr lang="en-US" altLang="zh-CN" sz="1050" dirty="0">
                <a:solidFill>
                  <a:srgbClr val="C00000"/>
                </a:solidFill>
              </a:rPr>
              <a:t>Only Open for IDM traffic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1A352F8-1872-438B-88A9-376AF1F14285}"/>
              </a:ext>
            </a:extLst>
          </p:cNvPr>
          <p:cNvSpPr txBox="1"/>
          <p:nvPr/>
        </p:nvSpPr>
        <p:spPr>
          <a:xfrm>
            <a:off x="2380677" y="3564257"/>
            <a:ext cx="2453448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Get a MC ID of a user ( from the API, or from local configuration, or user input…..</a:t>
            </a:r>
            <a:endParaRPr lang="zh-CN" altLang="en-US" sz="1050" dirty="0"/>
          </a:p>
        </p:txBody>
      </p:sp>
      <p:sp>
        <p:nvSpPr>
          <p:cNvPr id="151" name="箭头: 右 150">
            <a:extLst>
              <a:ext uri="{FF2B5EF4-FFF2-40B4-BE49-F238E27FC236}">
                <a16:creationId xmlns:a16="http://schemas.microsoft.com/office/drawing/2014/main" id="{1E52A88D-974E-49D8-9C48-6861B2DCA8A5}"/>
              </a:ext>
            </a:extLst>
          </p:cNvPr>
          <p:cNvSpPr/>
          <p:nvPr/>
        </p:nvSpPr>
        <p:spPr>
          <a:xfrm>
            <a:off x="1179813" y="3556056"/>
            <a:ext cx="1323123" cy="415498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31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B01F804-2A35-4BB1-A4D1-B5DAFBC3FA79}"/>
              </a:ext>
            </a:extLst>
          </p:cNvPr>
          <p:cNvSpPr txBox="1"/>
          <p:nvPr/>
        </p:nvSpPr>
        <p:spPr>
          <a:xfrm>
            <a:off x="863767" y="3603012"/>
            <a:ext cx="1619324" cy="325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050" dirty="0"/>
              <a:t>Some triggers occurs, e.g., API (non-SA6) invocation </a:t>
            </a:r>
            <a:endParaRPr lang="zh-CN" altLang="en-US" sz="1050" dirty="0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96A2E11-72EF-47AA-8E62-381F196512DC}"/>
              </a:ext>
            </a:extLst>
          </p:cNvPr>
          <p:cNvSpPr txBox="1"/>
          <p:nvPr/>
        </p:nvSpPr>
        <p:spPr>
          <a:xfrm>
            <a:off x="2079397" y="5315789"/>
            <a:ext cx="1895222" cy="41549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00000"/>
                </a:solidFill>
              </a:rPr>
              <a:t>5.Then, open the gate for MC service traffic of the user 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BFE9BD14-3080-4639-9562-27331700EDB1}"/>
              </a:ext>
            </a:extLst>
          </p:cNvPr>
          <p:cNvSpPr txBox="1"/>
          <p:nvPr/>
        </p:nvSpPr>
        <p:spPr>
          <a:xfrm>
            <a:off x="7839228" y="4589913"/>
            <a:ext cx="15188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……</a:t>
            </a:r>
          </a:p>
          <a:p>
            <a:r>
              <a:rPr lang="en-US" altLang="zh-CN" sz="1050" dirty="0"/>
              <a:t>Repeat for each ‘gateway user’ (non-3GPP device) </a:t>
            </a:r>
            <a:endParaRPr lang="zh-CN" altLang="en-US" sz="1050" dirty="0"/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328648D0-4E28-4D97-897D-FBB5075DC688}"/>
              </a:ext>
            </a:extLst>
          </p:cNvPr>
          <p:cNvSpPr txBox="1"/>
          <p:nvPr/>
        </p:nvSpPr>
        <p:spPr>
          <a:xfrm>
            <a:off x="2811577" y="4284767"/>
            <a:ext cx="52365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4a. Connection authorization &lt;</a:t>
            </a:r>
            <a:r>
              <a:rPr lang="en-US" altLang="zh-CN" sz="1050" dirty="0">
                <a:solidFill>
                  <a:srgbClr val="FF0000"/>
                </a:solidFill>
              </a:rPr>
              <a:t>MC service ID of the user, + MC service ID of the GW UE</a:t>
            </a:r>
            <a:r>
              <a:rPr lang="en-US" altLang="zh-CN" sz="1050" dirty="0"/>
              <a:t>&gt;</a:t>
            </a:r>
            <a:endParaRPr lang="zh-CN" altLang="en-US" sz="1050" dirty="0"/>
          </a:p>
        </p:txBody>
      </p:sp>
      <p:sp>
        <p:nvSpPr>
          <p:cNvPr id="156" name="Title 1">
            <a:extLst>
              <a:ext uri="{FF2B5EF4-FFF2-40B4-BE49-F238E27FC236}">
                <a16:creationId xmlns:a16="http://schemas.microsoft.com/office/drawing/2014/main" id="{AC5EC67B-37BE-4FF8-902A-B629A964BAE0}"/>
              </a:ext>
            </a:extLst>
          </p:cNvPr>
          <p:cNvSpPr txBox="1">
            <a:spLocks/>
          </p:cNvSpPr>
          <p:nvPr/>
        </p:nvSpPr>
        <p:spPr bwMode="auto">
          <a:xfrm>
            <a:off x="6828228" y="1212640"/>
            <a:ext cx="2529817" cy="36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FF0000"/>
                </a:solidFill>
              </a:rPr>
              <a:t>Case B – NOT host MC client  </a:t>
            </a:r>
            <a:endParaRPr lang="en-GB" altLang="en-US" sz="1400" b="1" dirty="0">
              <a:solidFill>
                <a:srgbClr val="FF0000"/>
              </a:solidFill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DCDCBFB3-DA0D-4CC0-8A82-D69A2A7D2C15}"/>
              </a:ext>
            </a:extLst>
          </p:cNvPr>
          <p:cNvSpPr txBox="1"/>
          <p:nvPr/>
        </p:nvSpPr>
        <p:spPr>
          <a:xfrm>
            <a:off x="3892011" y="2609364"/>
            <a:ext cx="35845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1. Identity authentication with IDM,</a:t>
            </a:r>
            <a:r>
              <a:rPr lang="zh-CN" altLang="en-US" sz="1050" dirty="0"/>
              <a:t> </a:t>
            </a:r>
            <a:r>
              <a:rPr lang="en-US" altLang="zh-CN" sz="1050" dirty="0"/>
              <a:t>get MC service IDs, PTT</a:t>
            </a:r>
            <a:r>
              <a:rPr lang="zh-CN" altLang="en-US" sz="1050" dirty="0"/>
              <a:t> </a:t>
            </a:r>
          </a:p>
        </p:txBody>
      </p:sp>
      <p:sp>
        <p:nvSpPr>
          <p:cNvPr id="159" name="对话气泡: 圆角矩形 158">
            <a:extLst>
              <a:ext uri="{FF2B5EF4-FFF2-40B4-BE49-F238E27FC236}">
                <a16:creationId xmlns:a16="http://schemas.microsoft.com/office/drawing/2014/main" id="{E85BBD7F-CE02-4CFA-9500-ED01BD33E8A0}"/>
              </a:ext>
            </a:extLst>
          </p:cNvPr>
          <p:cNvSpPr/>
          <p:nvPr/>
        </p:nvSpPr>
        <p:spPr>
          <a:xfrm>
            <a:off x="6840972" y="2714461"/>
            <a:ext cx="908303" cy="547701"/>
          </a:xfrm>
          <a:prstGeom prst="wedgeRoundRectCallout">
            <a:avLst>
              <a:gd name="adj1" fmla="val -65190"/>
              <a:gd name="adj2" fmla="val -3125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CAD24809-B1E9-44C2-95B6-2DFDA795412E}"/>
              </a:ext>
            </a:extLst>
          </p:cNvPr>
          <p:cNvSpPr/>
          <p:nvPr/>
        </p:nvSpPr>
        <p:spPr>
          <a:xfrm>
            <a:off x="6788827" y="2754331"/>
            <a:ext cx="11278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FF0000"/>
                </a:solidFill>
              </a:rPr>
              <a:t>New- an ID is needed to identify the MC gateway UE</a:t>
            </a:r>
            <a:endParaRPr lang="zh-CN" altLang="en-US" sz="900" dirty="0"/>
          </a:p>
        </p:txBody>
      </p:sp>
      <p:cxnSp>
        <p:nvCxnSpPr>
          <p:cNvPr id="161" name="直接箭头连接符 160">
            <a:extLst>
              <a:ext uri="{FF2B5EF4-FFF2-40B4-BE49-F238E27FC236}">
                <a16:creationId xmlns:a16="http://schemas.microsoft.com/office/drawing/2014/main" id="{FD9191B7-C039-4A06-BEC0-5427C248B425}"/>
              </a:ext>
            </a:extLst>
          </p:cNvPr>
          <p:cNvCxnSpPr>
            <a:cxnSpLocks/>
          </p:cNvCxnSpPr>
          <p:nvPr/>
        </p:nvCxnSpPr>
        <p:spPr>
          <a:xfrm>
            <a:off x="3799234" y="2826464"/>
            <a:ext cx="2095744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34167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3A0A1B5-A4B8-481C-93BC-D7744A796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4" y="518772"/>
            <a:ext cx="8886009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Proposals</a:t>
            </a:r>
            <a:endParaRPr lang="en-US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C208C0-FA84-4CBB-A677-93B9F631351A}"/>
              </a:ext>
            </a:extLst>
          </p:cNvPr>
          <p:cNvSpPr txBox="1"/>
          <p:nvPr/>
        </p:nvSpPr>
        <p:spPr>
          <a:xfrm>
            <a:off x="513567" y="1546964"/>
            <a:ext cx="4522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Agree the </a:t>
            </a:r>
            <a:r>
              <a:rPr lang="en-US" altLang="zh-CN"/>
              <a:t>corresponding S6-243296 </a:t>
            </a:r>
            <a:r>
              <a:rPr lang="en-US" altLang="zh-CN" dirty="0"/>
              <a:t>(CR0575).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30880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13473</TotalTime>
  <Words>1024</Words>
  <Application>Microsoft Office PowerPoint</Application>
  <PresentationFormat>宽屏</PresentationFormat>
  <Paragraphs>116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.AppleSystemUIFont</vt:lpstr>
      <vt:lpstr>等线</vt:lpstr>
      <vt:lpstr>宋体</vt:lpstr>
      <vt:lpstr>Microsoft YaHei</vt:lpstr>
      <vt:lpstr>Arial</vt:lpstr>
      <vt:lpstr>Calibri</vt:lpstr>
      <vt:lpstr>Calibri Light</vt:lpstr>
      <vt:lpstr>Times New Roman</vt:lpstr>
      <vt:lpstr>1_Office Theme</vt:lpstr>
      <vt:lpstr>Visio.Drawing.15</vt:lpstr>
      <vt:lpstr>R19 MC GWUE traffic control</vt:lpstr>
      <vt:lpstr>Content</vt:lpstr>
      <vt:lpstr>Why traffic control at the MC gateway UE is beneficial ? </vt:lpstr>
      <vt:lpstr>How to design the traffic control at the MC gateway UE ? (1)</vt:lpstr>
      <vt:lpstr>How to design the traffic control at the MC gateway UE ? (2)</vt:lpstr>
      <vt:lpstr>How to design the traffic control at the MC gateway UE ? (3)</vt:lpstr>
      <vt:lpstr>Proposals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Huawei#62</cp:lastModifiedBy>
  <cp:revision>319</cp:revision>
  <dcterms:created xsi:type="dcterms:W3CDTF">2023-04-05T03:54:49Z</dcterms:created>
  <dcterms:modified xsi:type="dcterms:W3CDTF">2024-08-12T14:34:43Z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(3)SK1ChR3GP2rfB+n4vo+lFcFT39jBx0sOal48RA2YQ+SNzV7UiXKt7sknv6h8zVCieHKbqHbC
ykjmd3hTF0Y93DrASfdkPJfpoAytb9dOnw/dI5l7j9pHWPY18ZY5GJTeVQw7p/GtZ5mR4HzJ
ryUV8x1bwqbnokQJXXA90jegWNG54NF+0WVJUfK1iyW9FXUHDVZqInaS8BS7DLPnOs0M+Uqf
oBbkunTeceh3p0TTSQ</vt:lpwstr>
  </property>
  <property fmtid="{D5CDD505-2E9C-101B-9397-08002B2CF9AE}" pid="3" name="_2015_ms_pID_7253431">
    <vt:lpwstr>9ZKu9wOh7LFAIx+Il1tIZY3zsdFnnxEUsmbUckhy5Sb4AY24X/KVli
Xo49SnGD8+kAysGTrBSEaQctqhswjfIEyzm2T9kwpKAEPgTBZCL66VP6MyEl0wjCDA9YWFon
aGfx382EpcFvktksCD7NkrQ7+hQtp6rD8sqrykxUXrBybAaxUjBasfMCnme7/JaYUmSI8TtL
pS4Z8IVPZpvbEaozKQyY3LKDxmJmDaXKhhXs</vt:lpwstr>
  </property>
  <property fmtid="{D5CDD505-2E9C-101B-9397-08002B2CF9AE}" pid="4" name="_2015_ms_pID_7253432">
    <vt:lpwstr>sg==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