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0" r:id="rId2"/>
    <p:sldId id="364" r:id="rId3"/>
    <p:sldId id="383" r:id="rId4"/>
    <p:sldId id="376" r:id="rId5"/>
    <p:sldId id="382" r:id="rId6"/>
    <p:sldId id="37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7792" autoAdjust="0"/>
    <p:restoredTop sz="97423" autoAdjust="0"/>
  </p:normalViewPr>
  <p:slideViewPr>
    <p:cSldViewPr snapToGrid="0">
      <p:cViewPr varScale="1">
        <p:scale>
          <a:sx n="158" d="100"/>
          <a:sy n="158" d="100"/>
        </p:scale>
        <p:origin x="97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818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18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#62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Maastricht, Netherlands, 19th – 23rd August 2024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4154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S6-243282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r>
              <a:rPr lang="en-US" altLang="zh-CN" dirty="0"/>
              <a:t>MCVideo enhancement with 5G network  capabilities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History track</a:t>
            </a:r>
          </a:p>
          <a:p>
            <a:r>
              <a:rPr lang="en-US" altLang="zh-CN" sz="2400" dirty="0"/>
              <a:t>New 5G network capabilities for media streaming service</a:t>
            </a:r>
          </a:p>
          <a:p>
            <a:r>
              <a:rPr lang="en-US" altLang="zh-CN" sz="2400" dirty="0"/>
              <a:t>How MCVideo service can benefit from 5G network capabilities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SA6 sent LS-S6-241323 to SA4 discuss about how to use the 5G new network capabilities (e.g., L4S feature) to improve the </a:t>
            </a:r>
            <a:r>
              <a:rPr lang="en-US" altLang="zh-CN" sz="2400" dirty="0" err="1"/>
              <a:t>MCVideo</a:t>
            </a:r>
            <a:r>
              <a:rPr lang="en-US" altLang="zh-CN" sz="2400" dirty="0"/>
              <a:t> service.</a:t>
            </a:r>
          </a:p>
          <a:p>
            <a:r>
              <a:rPr lang="en-US" altLang="zh-CN" sz="2400" dirty="0"/>
              <a:t>SA4 sent the LS back in S6-243009/S4-241334, indicating that SA4 only focuses on stage 3 for </a:t>
            </a:r>
            <a:r>
              <a:rPr lang="en-US" altLang="zh-CN" sz="2400" dirty="0" err="1"/>
              <a:t>MCVideo</a:t>
            </a:r>
            <a:endParaRPr lang="en-US" altLang="zh-CN" sz="2400" dirty="0"/>
          </a:p>
          <a:p>
            <a:pPr lvl="1"/>
            <a:r>
              <a:rPr lang="en-US" altLang="zh-CN" sz="2000" dirty="0"/>
              <a:t>“</a:t>
            </a:r>
            <a:r>
              <a:rPr lang="en-GB" altLang="zh-CN" i="1" dirty="0"/>
              <a:t>SA4 is maintaining the </a:t>
            </a:r>
            <a:r>
              <a:rPr lang="en-GB" altLang="zh-CN" i="1" dirty="0">
                <a:highlight>
                  <a:srgbClr val="FFFF00"/>
                </a:highlight>
              </a:rPr>
              <a:t>Stage 3 for </a:t>
            </a:r>
            <a:r>
              <a:rPr lang="en-GB" altLang="zh-CN" i="1" dirty="0" err="1">
                <a:highlight>
                  <a:srgbClr val="FFFF00"/>
                </a:highlight>
              </a:rPr>
              <a:t>MCVideo</a:t>
            </a:r>
            <a:r>
              <a:rPr lang="en-GB" altLang="zh-CN" i="1" dirty="0">
                <a:highlight>
                  <a:srgbClr val="FFFF00"/>
                </a:highlight>
              </a:rPr>
              <a:t> in TS 26.281, following the Stage 2 from SA6</a:t>
            </a:r>
            <a:r>
              <a:rPr lang="en-GB" altLang="zh-CN" i="1" dirty="0"/>
              <a:t>. SA4 can start amending TS 26.281 with the needed media plane protocol functions, </a:t>
            </a:r>
            <a:r>
              <a:rPr lang="en-GB" altLang="zh-CN" i="1" dirty="0">
                <a:highlight>
                  <a:srgbClr val="FFFF00"/>
                </a:highlight>
              </a:rPr>
              <a:t>once the corresponding Stage 2 is finalized</a:t>
            </a:r>
            <a:r>
              <a:rPr lang="en-GB" altLang="zh-CN" i="1" dirty="0"/>
              <a:t>, following the normal SA4 work procedures. It is currently assumed, that the amendments to TS 26.281 are minor and can be done within Rel-19</a:t>
            </a:r>
            <a:r>
              <a:rPr lang="en-GB" altLang="zh-CN" dirty="0"/>
              <a:t>.</a:t>
            </a:r>
            <a:r>
              <a:rPr lang="en-US" altLang="zh-CN" sz="2000" dirty="0"/>
              <a:t>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History track</a:t>
            </a:r>
            <a:endParaRPr lang="en-GB" altLang="en-US" sz="3600" dirty="0"/>
          </a:p>
        </p:txBody>
      </p:sp>
      <p:sp>
        <p:nvSpPr>
          <p:cNvPr id="4" name="箭头: 虚尾 3">
            <a:extLst>
              <a:ext uri="{FF2B5EF4-FFF2-40B4-BE49-F238E27FC236}">
                <a16:creationId xmlns:a16="http://schemas.microsoft.com/office/drawing/2014/main" id="{65F76BC4-9FD0-4911-A5C5-616D511FA1FE}"/>
              </a:ext>
            </a:extLst>
          </p:cNvPr>
          <p:cNvSpPr/>
          <p:nvPr/>
        </p:nvSpPr>
        <p:spPr>
          <a:xfrm>
            <a:off x="1678488" y="4972833"/>
            <a:ext cx="7816241" cy="645090"/>
          </a:xfrm>
          <a:prstGeom prst="stripedRightArrow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D1146C-78D7-46DD-9C90-1F3A3A41CA38}"/>
              </a:ext>
            </a:extLst>
          </p:cNvPr>
          <p:cNvSpPr txBox="1"/>
          <p:nvPr/>
        </p:nvSpPr>
        <p:spPr>
          <a:xfrm>
            <a:off x="2749463" y="5110712"/>
            <a:ext cx="490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Now it is time to start the stage 2 work from SA6!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83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CF424FC3-B348-4B63-B7DD-FB0F40D1DC85}"/>
              </a:ext>
            </a:extLst>
          </p:cNvPr>
          <p:cNvSpPr txBox="1">
            <a:spLocks/>
          </p:cNvSpPr>
          <p:nvPr/>
        </p:nvSpPr>
        <p:spPr bwMode="auto">
          <a:xfrm>
            <a:off x="356956" y="609323"/>
            <a:ext cx="10911405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New 5G network capabilities for media streaming service also can be used for MCVideo </a:t>
            </a: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CD2512EE-2A73-4198-A2A4-816CF7E66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01764"/>
              </p:ext>
            </p:extLst>
          </p:nvPr>
        </p:nvGraphicFramePr>
        <p:xfrm>
          <a:off x="579186" y="1536311"/>
          <a:ext cx="10179266" cy="3932345"/>
        </p:xfrm>
        <a:graphic>
          <a:graphicData uri="http://schemas.openxmlformats.org/drawingml/2006/table">
            <a:tbl>
              <a:tblPr firstRow="1" firstCol="1" bandRow="1"/>
              <a:tblGrid>
                <a:gridCol w="1421316">
                  <a:extLst>
                    <a:ext uri="{9D8B030D-6E8A-4147-A177-3AD203B41FA5}">
                      <a16:colId xmlns:a16="http://schemas.microsoft.com/office/drawing/2014/main" val="3812256558"/>
                    </a:ext>
                  </a:extLst>
                </a:gridCol>
                <a:gridCol w="2605748">
                  <a:extLst>
                    <a:ext uri="{9D8B030D-6E8A-4147-A177-3AD203B41FA5}">
                      <a16:colId xmlns:a16="http://schemas.microsoft.com/office/drawing/2014/main" val="2973716698"/>
                    </a:ext>
                  </a:extLst>
                </a:gridCol>
                <a:gridCol w="1679056">
                  <a:extLst>
                    <a:ext uri="{9D8B030D-6E8A-4147-A177-3AD203B41FA5}">
                      <a16:colId xmlns:a16="http://schemas.microsoft.com/office/drawing/2014/main" val="1178685999"/>
                    </a:ext>
                  </a:extLst>
                </a:gridCol>
                <a:gridCol w="4473146">
                  <a:extLst>
                    <a:ext uri="{9D8B030D-6E8A-4147-A177-3AD203B41FA5}">
                      <a16:colId xmlns:a16="http://schemas.microsoft.com/office/drawing/2014/main" val="3315895583"/>
                    </a:ext>
                  </a:extLst>
                </a:gridCol>
              </a:tblGrid>
              <a:tr h="6245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Category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Exposure information from Network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Network entity being involved</a:t>
                      </a: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and related NBI APIs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837837"/>
                  </a:ext>
                </a:extLst>
              </a:tr>
              <a:tr h="234207">
                <a:tc rowSpan="5"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Network layer connectivity information exposure</a:t>
                      </a:r>
                    </a:p>
                    <a:p>
                      <a:pPr marL="10800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r>
                        <a:rPr lang="zh-CN" altLang="en-US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algn="l" defTabSz="1187798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UL/DL congestion (QoS monitoring)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NBI API </a:t>
                      </a:r>
                    </a:p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_AFsessionWithQoS_Sub/Noti or Npcf_PolicyAuthorization_Sub/Noti (w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Nnef_EventExposure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_Sub/Noti or</a:t>
                      </a: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Nupf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_EventExposure (w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179939"/>
                  </a:ext>
                </a:extLst>
              </a:tr>
              <a:tr h="234207"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UL/DL Data rate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309954"/>
                  </a:ext>
                </a:extLst>
              </a:tr>
              <a:tr h="702620"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UL/DL/RT delay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541823"/>
                  </a:ext>
                </a:extLst>
              </a:tr>
              <a:tr h="702620"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Estimated bandwidth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NBI API</a:t>
                      </a:r>
                    </a:p>
                    <a:p>
                      <a:pPr marL="108000" indent="-10800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_AnalyticsExposure_Sub/Noti or </a:t>
                      </a:r>
                    </a:p>
                    <a:p>
                      <a:pPr marL="108000" indent="-10800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Nnwdaf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_AnalyticsSubscription_Sub/Noti 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(w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997192"/>
                  </a:ext>
                </a:extLst>
              </a:tr>
              <a:tr h="702620">
                <a:tc vMerge="1">
                  <a:txBody>
                    <a:bodyPr/>
                    <a:lstStyle/>
                    <a:p>
                      <a:pPr marL="171450" indent="-1714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zh-CN" altLang="en-US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UL/DL congestion (L4S feedback)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NBI API</a:t>
                      </a: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_AFsessionWithQoS (to set the L4S indication)</a:t>
                      </a:r>
                    </a:p>
                    <a:p>
                      <a:pPr marL="171450" indent="-1714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ECN marking</a:t>
                      </a:r>
                      <a:r>
                        <a:rPr lang="zh-CN" alt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for L4S at UPF or RAN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towards UE, then to AS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889060"/>
                  </a:ext>
                </a:extLst>
              </a:tr>
              <a:tr h="23420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Application layer information exposure</a:t>
                      </a:r>
                    </a:p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QoE metrics UE data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</a:t>
                      </a:r>
                      <a:r>
                        <a:rPr kumimoji="1" lang="en-US" altLang="zh-CN" sz="1200" dirty="0">
                          <a:solidFill>
                            <a:srgbClr val="000000"/>
                          </a:solidFill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ata collection AF</a:t>
                      </a:r>
                      <a:endParaRPr lang="en-US" alt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2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Naf</a:t>
                      </a:r>
                      <a:r>
                        <a:rPr lang="en-GB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_EventExposure_Notify</a:t>
                      </a:r>
                    </a:p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2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Nnwdaf</a:t>
                      </a:r>
                      <a:r>
                        <a:rPr lang="en-GB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_AnalyticsSubscription_Sub/Noti (w</a:t>
                      </a:r>
                      <a:r>
                        <a:rPr lang="en-US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altLang="zh-CN" sz="12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160137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ECAA8483-7865-4EB3-B58A-EA55C0951B65}"/>
              </a:ext>
            </a:extLst>
          </p:cNvPr>
          <p:cNvSpPr txBox="1"/>
          <p:nvPr/>
        </p:nvSpPr>
        <p:spPr>
          <a:xfrm>
            <a:off x="792727" y="5907601"/>
            <a:ext cx="1003986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78"/>
            <a:r>
              <a:rPr kumimoji="1" lang="en-US" altLang="zh-CN" sz="1400" i="1" dirty="0">
                <a:solidFill>
                  <a:srgbClr val="DDDDDD">
                    <a:lumMod val="75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NOTE: Other capabilities for media streaming not listed in above table are not applicable for MCVideo, e.g., multi-model service ID, data collection for consumption reporting</a:t>
            </a:r>
            <a:endParaRPr kumimoji="1" lang="zh-CN" altLang="en-US" sz="1400" i="1" dirty="0">
              <a:solidFill>
                <a:srgbClr val="DDDDDD">
                  <a:lumMod val="75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BAFC9-D8F4-4943-8A8A-D63ECB6BE49C}"/>
              </a:ext>
            </a:extLst>
          </p:cNvPr>
          <p:cNvSpPr txBox="1">
            <a:spLocks/>
          </p:cNvSpPr>
          <p:nvPr/>
        </p:nvSpPr>
        <p:spPr bwMode="auto">
          <a:xfrm>
            <a:off x="420554" y="496343"/>
            <a:ext cx="10911405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How MCVideo can benefit from such capabilities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22087F3-2FC1-4493-B35F-665A1A07C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72318"/>
              </p:ext>
            </p:extLst>
          </p:nvPr>
        </p:nvGraphicFramePr>
        <p:xfrm>
          <a:off x="270556" y="4226810"/>
          <a:ext cx="11562446" cy="2560320"/>
        </p:xfrm>
        <a:graphic>
          <a:graphicData uri="http://schemas.openxmlformats.org/drawingml/2006/table">
            <a:tbl>
              <a:tblPr firstRow="1" bandRow="1"/>
              <a:tblGrid>
                <a:gridCol w="2407696">
                  <a:extLst>
                    <a:ext uri="{9D8B030D-6E8A-4147-A177-3AD203B41FA5}">
                      <a16:colId xmlns:a16="http://schemas.microsoft.com/office/drawing/2014/main" val="309840721"/>
                    </a:ext>
                  </a:extLst>
                </a:gridCol>
                <a:gridCol w="4929556">
                  <a:extLst>
                    <a:ext uri="{9D8B030D-6E8A-4147-A177-3AD203B41FA5}">
                      <a16:colId xmlns:a16="http://schemas.microsoft.com/office/drawing/2014/main" val="506631751"/>
                    </a:ext>
                  </a:extLst>
                </a:gridCol>
                <a:gridCol w="4225194">
                  <a:extLst>
                    <a:ext uri="{9D8B030D-6E8A-4147-A177-3AD203B41FA5}">
                      <a16:colId xmlns:a16="http://schemas.microsoft.com/office/drawing/2014/main" val="1914478788"/>
                    </a:ext>
                  </a:extLst>
                </a:gridCol>
              </a:tblGrid>
              <a:tr h="1677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200" dirty="0"/>
                        <a:t>Network exposure information </a:t>
                      </a:r>
                      <a:endParaRPr lang="zh-CN" altLang="en-US" sz="12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381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MCVideo service work flow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381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SA6 standard impact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381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6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327656"/>
                  </a:ext>
                </a:extLst>
              </a:tr>
              <a:tr h="511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1.</a:t>
                      </a:r>
                      <a:r>
                        <a:rPr kumimoji="0" lang="zh-CN" altLang="en-US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UL/CL congestion (QoS monitoring notification)  or  UL/CL congestion (L4S feedback)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381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and MCVideo client negotiate L4S capability.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obtains the network UL/DL congestion information via the (a) QoS monitoring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or (b)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RTCP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feedback report (per RFC 6679, RFC 8888);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servers may adapt the RTP packet sending rate</a:t>
                      </a: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381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L4S capability negotiation between MCVideo server and MCVideo client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Subscribe the QoS monitoring from 5GC/request  L4S ECN marking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client sends the RTCP with L4S feedback report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behavior general descriptions</a:t>
                      </a: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381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707705"/>
                  </a:ext>
                </a:extLst>
              </a:tr>
              <a:tr h="242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2. UL/DL Data rate</a:t>
                      </a:r>
                      <a:endParaRPr kumimoji="0" lang="zh-CN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server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subscribes DL/DL data rate from the 5GC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triggers the may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the QoS monitoring from 5GC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8424895"/>
                  </a:ext>
                </a:extLst>
              </a:tr>
              <a:tr h="242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3. </a:t>
                      </a:r>
                      <a:r>
                        <a:rPr kumimoji="0" lang="en-GB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UL/DL/RT delay</a:t>
                      </a:r>
                      <a:endParaRPr kumimoji="0" lang="zh-CN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server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subscribes RT delay from the 5GC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may initiate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the QoS monitoring from 5GC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023992"/>
                  </a:ext>
                </a:extLst>
              </a:tr>
              <a:tr h="242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4. Estimated bandwidth 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server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subscribes </a:t>
                      </a: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Estimated bandwidth </a:t>
                      </a:r>
                      <a:r>
                        <a:rPr lang="en-US" altLang="zh-CN" sz="1000" dirty="0"/>
                        <a:t>from the 5GC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the QoS monitoring from 5GC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870891"/>
                  </a:ext>
                </a:extLst>
              </a:tr>
              <a:tr h="3095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5. QoE metrics UE data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 the QoE metrics UE data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MCVideo server may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QoE metrics data from 5GC/Data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Collection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AF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67655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E315B014-01A6-49BE-ACC9-BE881F14F6C7}"/>
              </a:ext>
            </a:extLst>
          </p:cNvPr>
          <p:cNvSpPr txBox="1"/>
          <p:nvPr/>
        </p:nvSpPr>
        <p:spPr>
          <a:xfrm>
            <a:off x="327821" y="1231383"/>
            <a:ext cx="16954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Example: Video Push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F76B285-AEE2-4498-8BCA-65E65567CE94}"/>
              </a:ext>
            </a:extLst>
          </p:cNvPr>
          <p:cNvSpPr/>
          <p:nvPr/>
        </p:nvSpPr>
        <p:spPr>
          <a:xfrm>
            <a:off x="7687982" y="1737741"/>
            <a:ext cx="1022350" cy="2374357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E08666A-8424-4ECB-BF20-0869DAFCC58F}"/>
              </a:ext>
            </a:extLst>
          </p:cNvPr>
          <p:cNvSpPr/>
          <p:nvPr/>
        </p:nvSpPr>
        <p:spPr>
          <a:xfrm>
            <a:off x="7773963" y="1867069"/>
            <a:ext cx="851515" cy="426800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A1B443B-09D1-4657-862C-4820A4E3DCF9}"/>
              </a:ext>
            </a:extLst>
          </p:cNvPr>
          <p:cNvSpPr txBox="1"/>
          <p:nvPr/>
        </p:nvSpPr>
        <p:spPr>
          <a:xfrm>
            <a:off x="7772835" y="1911625"/>
            <a:ext cx="889070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Application and signaling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3C84BF1-7887-41D3-ACF6-FDE0258198D7}"/>
              </a:ext>
            </a:extLst>
          </p:cNvPr>
          <p:cNvSpPr/>
          <p:nvPr/>
        </p:nvSpPr>
        <p:spPr>
          <a:xfrm>
            <a:off x="7765619" y="2594647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3688424-EE1E-4C52-A8D2-98E71EF59A27}"/>
              </a:ext>
            </a:extLst>
          </p:cNvPr>
          <p:cNvSpPr txBox="1"/>
          <p:nvPr/>
        </p:nvSpPr>
        <p:spPr>
          <a:xfrm>
            <a:off x="7789576" y="2608122"/>
            <a:ext cx="88195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Transmission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D655BF8-CC0E-486A-A2C2-226D724F8DAE}"/>
              </a:ext>
            </a:extLst>
          </p:cNvPr>
          <p:cNvSpPr txBox="1"/>
          <p:nvPr/>
        </p:nvSpPr>
        <p:spPr>
          <a:xfrm>
            <a:off x="7721572" y="1479675"/>
            <a:ext cx="10599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MCVideo server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1F7A2DA0-F6CD-4CCC-99BB-9BD6C0E2838F}"/>
              </a:ext>
            </a:extLst>
          </p:cNvPr>
          <p:cNvSpPr/>
          <p:nvPr/>
        </p:nvSpPr>
        <p:spPr>
          <a:xfrm>
            <a:off x="4407170" y="1867069"/>
            <a:ext cx="310845" cy="2231437"/>
          </a:xfrm>
          <a:prstGeom prst="triangle">
            <a:avLst>
              <a:gd name="adj" fmla="val 46025"/>
            </a:avLst>
          </a:prstGeom>
          <a:noFill/>
          <a:ln w="6350" cap="flat" cmpd="sng" algn="ctr">
            <a:solidFill>
              <a:srgbClr val="61B230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801D112-C87B-4369-9508-EF03D8A2030C}"/>
              </a:ext>
            </a:extLst>
          </p:cNvPr>
          <p:cNvSpPr/>
          <p:nvPr/>
        </p:nvSpPr>
        <p:spPr>
          <a:xfrm>
            <a:off x="4954171" y="1774219"/>
            <a:ext cx="667360" cy="2324287"/>
          </a:xfrm>
          <a:prstGeom prst="rect">
            <a:avLst/>
          </a:prstGeom>
          <a:noFill/>
          <a:ln w="6350" cap="flat" cmpd="sng" algn="ctr">
            <a:solidFill>
              <a:srgbClr val="61B230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AFCC1C8-5859-4E26-B4C6-33C4AA07413F}"/>
              </a:ext>
            </a:extLst>
          </p:cNvPr>
          <p:cNvSpPr txBox="1"/>
          <p:nvPr/>
        </p:nvSpPr>
        <p:spPr>
          <a:xfrm>
            <a:off x="5119051" y="3872364"/>
            <a:ext cx="4106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5GC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2E7393A-DFBC-44E6-A54C-A3F0662CE2B9}"/>
              </a:ext>
            </a:extLst>
          </p:cNvPr>
          <p:cNvSpPr txBox="1"/>
          <p:nvPr/>
        </p:nvSpPr>
        <p:spPr>
          <a:xfrm>
            <a:off x="4314133" y="3884394"/>
            <a:ext cx="6367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NG-RAN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E841D21-7101-40FF-81FF-A78830877A8B}"/>
              </a:ext>
            </a:extLst>
          </p:cNvPr>
          <p:cNvSpPr/>
          <p:nvPr/>
        </p:nvSpPr>
        <p:spPr>
          <a:xfrm>
            <a:off x="2957450" y="1770997"/>
            <a:ext cx="1022350" cy="2374357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50AF299-AE8F-48BF-BE4A-1CDDAEF9483B}"/>
              </a:ext>
            </a:extLst>
          </p:cNvPr>
          <p:cNvSpPr txBox="1"/>
          <p:nvPr/>
        </p:nvSpPr>
        <p:spPr>
          <a:xfrm>
            <a:off x="3074463" y="1508382"/>
            <a:ext cx="8707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MCVideo UE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1" name="流程图: 文档 50">
            <a:extLst>
              <a:ext uri="{FF2B5EF4-FFF2-40B4-BE49-F238E27FC236}">
                <a16:creationId xmlns:a16="http://schemas.microsoft.com/office/drawing/2014/main" id="{6C68FF55-4768-471D-BC70-C4A54B20446B}"/>
              </a:ext>
            </a:extLst>
          </p:cNvPr>
          <p:cNvSpPr/>
          <p:nvPr/>
        </p:nvSpPr>
        <p:spPr>
          <a:xfrm>
            <a:off x="5920835" y="3208482"/>
            <a:ext cx="208935" cy="164387"/>
          </a:xfrm>
          <a:prstGeom prst="flowChartDocument">
            <a:avLst/>
          </a:prstGeom>
          <a:solidFill>
            <a:srgbClr val="FCC800">
              <a:lumMod val="20000"/>
              <a:lumOff val="8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9BE9AED-8183-4EED-8CC4-D9F7E359A046}"/>
              </a:ext>
            </a:extLst>
          </p:cNvPr>
          <p:cNvSpPr txBox="1"/>
          <p:nvPr/>
        </p:nvSpPr>
        <p:spPr>
          <a:xfrm>
            <a:off x="5372710" y="3143987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RTP pkt 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03BAABB1-1BCA-457F-A0F9-45D86AB5F49F}"/>
              </a:ext>
            </a:extLst>
          </p:cNvPr>
          <p:cNvSpPr/>
          <p:nvPr/>
        </p:nvSpPr>
        <p:spPr>
          <a:xfrm>
            <a:off x="3052054" y="3649615"/>
            <a:ext cx="851515" cy="336228"/>
          </a:xfrm>
          <a:prstGeom prst="roundRect">
            <a:avLst>
              <a:gd name="adj" fmla="val 0"/>
            </a:avLst>
          </a:prstGeom>
          <a:noFill/>
          <a:ln w="3175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2A8C0F2-2CAF-4FA0-8852-77D17EB4A4B3}"/>
              </a:ext>
            </a:extLst>
          </p:cNvPr>
          <p:cNvSpPr txBox="1"/>
          <p:nvPr/>
        </p:nvSpPr>
        <p:spPr>
          <a:xfrm>
            <a:off x="3199529" y="3704075"/>
            <a:ext cx="5565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Modem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E55E925F-4699-4177-8571-562BE0B0E8D0}"/>
              </a:ext>
            </a:extLst>
          </p:cNvPr>
          <p:cNvSpPr/>
          <p:nvPr/>
        </p:nvSpPr>
        <p:spPr>
          <a:xfrm>
            <a:off x="3052054" y="1896129"/>
            <a:ext cx="851515" cy="418099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065C276-1506-4735-AD9C-F0DCC45D769E}"/>
              </a:ext>
            </a:extLst>
          </p:cNvPr>
          <p:cNvSpPr txBox="1"/>
          <p:nvPr/>
        </p:nvSpPr>
        <p:spPr>
          <a:xfrm>
            <a:off x="3041705" y="1931984"/>
            <a:ext cx="889070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Application and signaling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0D6A996C-6DA8-4440-9F41-B9579796C173}"/>
              </a:ext>
            </a:extLst>
          </p:cNvPr>
          <p:cNvSpPr/>
          <p:nvPr/>
        </p:nvSpPr>
        <p:spPr>
          <a:xfrm>
            <a:off x="7785741" y="3193930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47BA057-C253-4031-BF6D-69520ED855DF}"/>
              </a:ext>
            </a:extLst>
          </p:cNvPr>
          <p:cNvSpPr txBox="1"/>
          <p:nvPr/>
        </p:nvSpPr>
        <p:spPr>
          <a:xfrm>
            <a:off x="7785358" y="3155806"/>
            <a:ext cx="94850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distribution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CB6C4A11-CD1B-4E76-846E-FACFE6FB487C}"/>
              </a:ext>
            </a:extLst>
          </p:cNvPr>
          <p:cNvSpPr/>
          <p:nvPr/>
        </p:nvSpPr>
        <p:spPr>
          <a:xfrm>
            <a:off x="3054061" y="3193079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11C2AB0-E240-4CAB-A2D9-7115AE1B4833}"/>
              </a:ext>
            </a:extLst>
          </p:cNvPr>
          <p:cNvSpPr txBox="1"/>
          <p:nvPr/>
        </p:nvSpPr>
        <p:spPr>
          <a:xfrm>
            <a:off x="3009614" y="3190037"/>
            <a:ext cx="859590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mixer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59D5071C-492D-4BFE-ABF2-95BDD0275DA2}"/>
              </a:ext>
            </a:extLst>
          </p:cNvPr>
          <p:cNvSpPr/>
          <p:nvPr/>
        </p:nvSpPr>
        <p:spPr>
          <a:xfrm>
            <a:off x="3053322" y="2582566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52BB0B8-7DCC-4953-A354-5DA838A7E467}"/>
              </a:ext>
            </a:extLst>
          </p:cNvPr>
          <p:cNvSpPr txBox="1"/>
          <p:nvPr/>
        </p:nvSpPr>
        <p:spPr>
          <a:xfrm>
            <a:off x="3030159" y="2625628"/>
            <a:ext cx="88195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Transmission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04473CD2-8E3B-4B3C-BF77-95FA41FDEB2C}"/>
              </a:ext>
            </a:extLst>
          </p:cNvPr>
          <p:cNvCxnSpPr>
            <a:cxnSpLocks/>
            <a:stCxn id="56" idx="3"/>
            <a:endCxn id="41" idx="1"/>
          </p:cNvCxnSpPr>
          <p:nvPr/>
        </p:nvCxnSpPr>
        <p:spPr>
          <a:xfrm flipV="1">
            <a:off x="3930775" y="2069970"/>
            <a:ext cx="3842060" cy="20359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2E8FB043-AA62-4ADD-BA12-34F07FE84DDE}"/>
              </a:ext>
            </a:extLst>
          </p:cNvPr>
          <p:cNvSpPr txBox="1"/>
          <p:nvPr/>
        </p:nvSpPr>
        <p:spPr>
          <a:xfrm>
            <a:off x="5209347" y="1959916"/>
            <a:ext cx="909223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SIP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DCD75C29-8460-4037-9773-3ABB3227E919}"/>
              </a:ext>
            </a:extLst>
          </p:cNvPr>
          <p:cNvCxnSpPr>
            <a:cxnSpLocks/>
          </p:cNvCxnSpPr>
          <p:nvPr/>
        </p:nvCxnSpPr>
        <p:spPr>
          <a:xfrm flipV="1">
            <a:off x="3912861" y="2777468"/>
            <a:ext cx="3842060" cy="20359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8E75D86C-2DAA-4E95-843B-4C0FF307AF87}"/>
              </a:ext>
            </a:extLst>
          </p:cNvPr>
          <p:cNvSpPr txBox="1"/>
          <p:nvPr/>
        </p:nvSpPr>
        <p:spPr>
          <a:xfrm>
            <a:off x="5198730" y="2655615"/>
            <a:ext cx="1880643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Transmission control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6BB8665B-5430-4273-970A-87DAF12D91CC}"/>
              </a:ext>
            </a:extLst>
          </p:cNvPr>
          <p:cNvCxnSpPr>
            <a:cxnSpLocks/>
          </p:cNvCxnSpPr>
          <p:nvPr/>
        </p:nvCxnSpPr>
        <p:spPr>
          <a:xfrm>
            <a:off x="3905576" y="3301717"/>
            <a:ext cx="3880165" cy="851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id="{E0BBD561-623A-4CF9-BE7B-2E8C9B410DBC}"/>
              </a:ext>
            </a:extLst>
          </p:cNvPr>
          <p:cNvCxnSpPr>
            <a:cxnSpLocks/>
          </p:cNvCxnSpPr>
          <p:nvPr/>
        </p:nvCxnSpPr>
        <p:spPr>
          <a:xfrm>
            <a:off x="5634045" y="2400790"/>
            <a:ext cx="2066451" cy="0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14CE6E11-3540-474D-A8EA-A64F8939E43E}"/>
              </a:ext>
            </a:extLst>
          </p:cNvPr>
          <p:cNvSpPr txBox="1"/>
          <p:nvPr/>
        </p:nvSpPr>
        <p:spPr>
          <a:xfrm>
            <a:off x="5660191" y="2156038"/>
            <a:ext cx="25523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❶ Network exposure information Sub/Noti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309C927-C8D5-4785-B67F-D2F6A999F7D2}"/>
              </a:ext>
            </a:extLst>
          </p:cNvPr>
          <p:cNvSpPr txBox="1"/>
          <p:nvPr/>
        </p:nvSpPr>
        <p:spPr>
          <a:xfrm>
            <a:off x="8582427" y="2951120"/>
            <a:ext cx="9556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</a:rPr>
              <a:t>❹ DL RTP sending rate control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A06A584-92DA-4095-9991-7A06903B961A}"/>
              </a:ext>
            </a:extLst>
          </p:cNvPr>
          <p:cNvSpPr txBox="1"/>
          <p:nvPr/>
        </p:nvSpPr>
        <p:spPr>
          <a:xfrm>
            <a:off x="5868282" y="1816067"/>
            <a:ext cx="17508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❷ L4S capability negotiation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83BEF84-884A-4A5E-A807-EABEF1AB7825}"/>
              </a:ext>
            </a:extLst>
          </p:cNvPr>
          <p:cNvSpPr txBox="1"/>
          <p:nvPr/>
        </p:nvSpPr>
        <p:spPr>
          <a:xfrm>
            <a:off x="6549673" y="2862334"/>
            <a:ext cx="1241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</a:rPr>
              <a:t>❸ UL L4S feedback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cxnSp>
        <p:nvCxnSpPr>
          <p:cNvPr id="75" name="直接箭头连接符 74">
            <a:extLst>
              <a:ext uri="{FF2B5EF4-FFF2-40B4-BE49-F238E27FC236}">
                <a16:creationId xmlns:a16="http://schemas.microsoft.com/office/drawing/2014/main" id="{6AFA5F0B-AC67-4024-9290-D278C770341F}"/>
              </a:ext>
            </a:extLst>
          </p:cNvPr>
          <p:cNvCxnSpPr>
            <a:cxnSpLocks/>
            <a:endCxn id="78" idx="1"/>
          </p:cNvCxnSpPr>
          <p:nvPr/>
        </p:nvCxnSpPr>
        <p:spPr>
          <a:xfrm flipV="1">
            <a:off x="3904837" y="3060550"/>
            <a:ext cx="3880520" cy="20360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1A11C71C-1254-4249-9221-D9E5012178E4}"/>
              </a:ext>
            </a:extLst>
          </p:cNvPr>
          <p:cNvSpPr txBox="1"/>
          <p:nvPr/>
        </p:nvSpPr>
        <p:spPr>
          <a:xfrm>
            <a:off x="5027421" y="2927880"/>
            <a:ext cx="1513556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control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34FE108A-454B-438C-B218-A339BB8E7547}"/>
              </a:ext>
            </a:extLst>
          </p:cNvPr>
          <p:cNvSpPr/>
          <p:nvPr/>
        </p:nvSpPr>
        <p:spPr>
          <a:xfrm>
            <a:off x="3053322" y="2989292"/>
            <a:ext cx="851515" cy="154695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3DC83BA9-B34D-46C5-84FD-E75D873CD051}"/>
              </a:ext>
            </a:extLst>
          </p:cNvPr>
          <p:cNvSpPr/>
          <p:nvPr/>
        </p:nvSpPr>
        <p:spPr>
          <a:xfrm>
            <a:off x="7785357" y="2983202"/>
            <a:ext cx="831778" cy="154695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CF833ED-CB2F-491D-BA1B-48906F639498}"/>
              </a:ext>
            </a:extLst>
          </p:cNvPr>
          <p:cNvSpPr txBox="1"/>
          <p:nvPr/>
        </p:nvSpPr>
        <p:spPr>
          <a:xfrm>
            <a:off x="2996168" y="2960085"/>
            <a:ext cx="946713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DAB75D6-BA42-47E3-B640-05AEFF665181}"/>
              </a:ext>
            </a:extLst>
          </p:cNvPr>
          <p:cNvSpPr txBox="1"/>
          <p:nvPr/>
        </p:nvSpPr>
        <p:spPr>
          <a:xfrm>
            <a:off x="7717426" y="2960085"/>
            <a:ext cx="946713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249866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F6FA6-F584-40A2-8EAF-BD3753556C8B}"/>
              </a:ext>
            </a:extLst>
          </p:cNvPr>
          <p:cNvSpPr txBox="1">
            <a:spLocks/>
          </p:cNvSpPr>
          <p:nvPr/>
        </p:nvSpPr>
        <p:spPr bwMode="auto">
          <a:xfrm>
            <a:off x="460588" y="490076"/>
            <a:ext cx="10911405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Proposals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DDC0B0-956D-42B9-B50E-123D3B596E40}"/>
              </a:ext>
            </a:extLst>
          </p:cNvPr>
          <p:cNvSpPr/>
          <p:nvPr/>
        </p:nvSpPr>
        <p:spPr>
          <a:xfrm>
            <a:off x="460588" y="1421630"/>
            <a:ext cx="11148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78"/>
            <a:r>
              <a:rPr lang="en-US" altLang="zh-CN" dirty="0">
                <a:solidFill>
                  <a:srgbClr val="1D1D1A"/>
                </a:solidFill>
                <a:ea typeface="等线" panose="02010600030101010101" pitchFamily="2" charset="-122"/>
              </a:rPr>
              <a:t>Agree the corresponding CR S6-24xxxx (CR </a:t>
            </a:r>
            <a:r>
              <a:rPr lang="en-US" altLang="zh-CN" dirty="0" err="1">
                <a:solidFill>
                  <a:srgbClr val="1D1D1A"/>
                </a:solidFill>
                <a:ea typeface="等线" panose="02010600030101010101" pitchFamily="2" charset="-122"/>
              </a:rPr>
              <a:t>xxxx</a:t>
            </a:r>
            <a:r>
              <a:rPr lang="en-US" altLang="zh-CN" dirty="0">
                <a:solidFill>
                  <a:srgbClr val="1D1D1A"/>
                </a:solidFill>
                <a:ea typeface="等线" panose="02010600030101010101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1165294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13163</TotalTime>
  <Words>717</Words>
  <Application>Microsoft Office PowerPoint</Application>
  <PresentationFormat>宽屏</PresentationFormat>
  <Paragraphs>98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.AppleSystemUIFont</vt:lpstr>
      <vt:lpstr>等线</vt:lpstr>
      <vt:lpstr>等线 Light</vt:lpstr>
      <vt:lpstr>宋体</vt:lpstr>
      <vt:lpstr>微软雅黑</vt:lpstr>
      <vt:lpstr>微软雅黑</vt:lpstr>
      <vt:lpstr>Arial</vt:lpstr>
      <vt:lpstr>Calibri</vt:lpstr>
      <vt:lpstr>Calibri Light</vt:lpstr>
      <vt:lpstr>Times New Roman</vt:lpstr>
      <vt:lpstr>Wingdings</vt:lpstr>
      <vt:lpstr>1_Office Theme</vt:lpstr>
      <vt:lpstr>MCVideo enhancement with 5G network  capabilities</vt:lpstr>
      <vt:lpstr>Content</vt:lpstr>
      <vt:lpstr>History track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Huawei#62</cp:lastModifiedBy>
  <cp:revision>286</cp:revision>
  <dcterms:created xsi:type="dcterms:W3CDTF">2023-04-05T03:54:49Z</dcterms:created>
  <dcterms:modified xsi:type="dcterms:W3CDTF">2024-08-12T14:48:56Z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(3)N92VWkZifswDHhLw6a/ZzmJJwD3780NNhge9ewYrHURXyLe3IAt8RBF5HfAs4qMukljtDqDr
HuoKBlHgIDAwxG0ukV4s/HhIEoGMk8/6SuOpcNDc+FgmlDLwkxL2AVxCd7KWyt7TS4/3U+h2
uQ81HVDgwg7vIItYgnGY2ECRsP+49TkaiWZwI/NCPX819MqHkTZuVmsATUMw1OIu1gU2+8f4
+OL4XaIZ+qtjZ4/x7E</vt:lpwstr>
  </property>
  <property fmtid="{D5CDD505-2E9C-101B-9397-08002B2CF9AE}" pid="3" name="_2015_ms_pID_7253431">
    <vt:lpwstr>/i63VAnJZEPJAwNJ8Lg4DlTHAdxbXPXamkoe8UhDKjoiu4wUs+vNqD
E+duqj/Orda3rck97txEZE094Ak9sICu1SR6Kd2o2aenoFmzDPDC60hU3pZqiE3Wm1FDIV+T
iRqifD0r2++CxzMwzSjRHQI5/rxKPZ5IPaDauXj3ynFX/jnAId9zTz+0u4vSaJ93I4rMTiU7
KCUvnLL9RpWWFSUcCstdRh1tbwjSb+3M3Su3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