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6" r:id="rId2"/>
    <p:sldId id="273" r:id="rId3"/>
    <p:sldId id="274" r:id="rId4"/>
    <p:sldId id="276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1" initials="g" lastIdx="1" clrIdx="0">
    <p:extLst>
      <p:ext uri="{19B8F6BF-5375-455C-9EA6-DF929625EA0E}">
        <p15:presenceInfo xmlns:p15="http://schemas.microsoft.com/office/powerpoint/2012/main" userId="Huawei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CC99FF"/>
    <a:srgbClr val="FF99FF"/>
    <a:srgbClr val="FFCCFF"/>
    <a:srgbClr val="66FFFF"/>
    <a:srgbClr val="CCFFCC"/>
    <a:srgbClr val="5B9BD5"/>
    <a:srgbClr val="6699FF"/>
    <a:srgbClr val="FFCC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37" autoAdjust="0"/>
    <p:restoredTop sz="96678" autoAdjust="0"/>
  </p:normalViewPr>
  <p:slideViewPr>
    <p:cSldViewPr snapToGrid="0">
      <p:cViewPr varScale="1">
        <p:scale>
          <a:sx n="152" d="100"/>
          <a:sy n="152" d="100"/>
        </p:scale>
        <p:origin x="10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CEE623-322C-414C-AEEB-8DBCAE9F7BCC}" type="datetimeFigureOut">
              <a:rPr lang="zh-CN" altLang="en-US" smtClean="0"/>
              <a:t>2024/8/12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723667-B621-429F-A5EC-BF6A899834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82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723667-B621-429F-A5EC-BF6A8998342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27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502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645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DD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30796" y="165107"/>
            <a:ext cx="11330432" cy="76380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108540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93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请添加标题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715526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933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1535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459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156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097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746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140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493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D03CB-DF9F-4D83-A622-6B765A6782D0}" type="datetimeFigureOut">
              <a:rPr lang="en-US" smtClean="0"/>
              <a:t>8/12/2024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2AFAF-A99E-458B-989E-DFFA80643D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11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gecuii@huawei.com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A5899-9E12-46AC-B0A1-C68F60AC03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784" y="2454494"/>
            <a:ext cx="11330432" cy="763808"/>
          </a:xfrm>
        </p:spPr>
        <p:txBody>
          <a:bodyPr/>
          <a:lstStyle/>
          <a:p>
            <a:pPr algn="ctr"/>
            <a:r>
              <a:rPr lang="en-US" altLang="zh-CN" dirty="0"/>
              <a:t>API invoker and API discovery discussion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47435E-BEB2-4E15-88F7-1ED9F83004A8}"/>
              </a:ext>
            </a:extLst>
          </p:cNvPr>
          <p:cNvSpPr txBox="1"/>
          <p:nvPr/>
        </p:nvSpPr>
        <p:spPr>
          <a:xfrm>
            <a:off x="3411658" y="3916154"/>
            <a:ext cx="30224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Cuili Ge – </a:t>
            </a:r>
            <a:r>
              <a:rPr lang="en-US" altLang="zh-CN" dirty="0">
                <a:hlinkClick r:id="rId2"/>
              </a:rPr>
              <a:t>gecuii@huawei.com</a:t>
            </a:r>
            <a:endParaRPr lang="en-US" altLang="zh-CN" dirty="0"/>
          </a:p>
          <a:p>
            <a:r>
              <a:rPr lang="en-US" altLang="zh-CN" dirty="0"/>
              <a:t>Huawei</a:t>
            </a:r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138266-E819-4861-9443-8DC00583CC41}"/>
              </a:ext>
            </a:extLst>
          </p:cNvPr>
          <p:cNvSpPr txBox="1"/>
          <p:nvPr/>
        </p:nvSpPr>
        <p:spPr>
          <a:xfrm>
            <a:off x="9711559" y="176574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S6-343273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F0E8C8-A202-4A0A-A2CE-8D106731882A}"/>
              </a:ext>
            </a:extLst>
          </p:cNvPr>
          <p:cNvSpPr txBox="1"/>
          <p:nvPr/>
        </p:nvSpPr>
        <p:spPr>
          <a:xfrm>
            <a:off x="430784" y="113512"/>
            <a:ext cx="43091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600" b="1" dirty="0"/>
              <a:t>3GPP TSG-SA WG6 Meeting #62	</a:t>
            </a:r>
            <a:endParaRPr lang="zh-CN" altLang="zh-CN" sz="1600" dirty="0"/>
          </a:p>
          <a:p>
            <a:r>
              <a:rPr lang="en-GB" altLang="zh-CN" sz="1600" b="1" dirty="0"/>
              <a:t>Maastricht, Netherlands, 19</a:t>
            </a:r>
            <a:r>
              <a:rPr lang="en-GB" altLang="zh-CN" sz="1600" b="1" baseline="30000" dirty="0"/>
              <a:t>th</a:t>
            </a:r>
            <a:r>
              <a:rPr lang="en-GB" altLang="zh-CN" sz="1600" b="1" dirty="0"/>
              <a:t> – 23</a:t>
            </a:r>
            <a:r>
              <a:rPr lang="en-GB" altLang="zh-CN" sz="1600" b="1" baseline="30000" dirty="0"/>
              <a:t>rd</a:t>
            </a:r>
            <a:r>
              <a:rPr lang="en-GB" altLang="zh-CN" sz="1600" b="1" dirty="0"/>
              <a:t> August 2024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2181322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矩形 198">
            <a:extLst>
              <a:ext uri="{FF2B5EF4-FFF2-40B4-BE49-F238E27FC236}">
                <a16:creationId xmlns:a16="http://schemas.microsoft.com/office/drawing/2014/main" id="{435CCF04-CEEA-45D5-A798-1B3DC34D068F}"/>
              </a:ext>
            </a:extLst>
          </p:cNvPr>
          <p:cNvSpPr/>
          <p:nvPr/>
        </p:nvSpPr>
        <p:spPr>
          <a:xfrm>
            <a:off x="8177861" y="2829683"/>
            <a:ext cx="874471" cy="190196"/>
          </a:xfrm>
          <a:prstGeom prst="rect">
            <a:avLst/>
          </a:prstGeom>
          <a:solidFill>
            <a:srgbClr val="00B050"/>
          </a:solidFill>
          <a:ln w="63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ctr">
              <a:buFont typeface="Arial" panose="020B0604020202020204" pitchFamily="34" charset="0"/>
              <a:buChar char="•"/>
            </a:pPr>
            <a:endParaRPr lang="zh-CN" altLang="en-US" sz="1000" b="1"/>
          </a:p>
        </p:txBody>
      </p:sp>
      <p:sp>
        <p:nvSpPr>
          <p:cNvPr id="198" name="矩形 197">
            <a:extLst>
              <a:ext uri="{FF2B5EF4-FFF2-40B4-BE49-F238E27FC236}">
                <a16:creationId xmlns:a16="http://schemas.microsoft.com/office/drawing/2014/main" id="{C82DA1DD-C3F4-45B4-ADCC-0854630F8DFE}"/>
              </a:ext>
            </a:extLst>
          </p:cNvPr>
          <p:cNvSpPr/>
          <p:nvPr/>
        </p:nvSpPr>
        <p:spPr>
          <a:xfrm>
            <a:off x="8158668" y="2143054"/>
            <a:ext cx="1442335" cy="152443"/>
          </a:xfrm>
          <a:prstGeom prst="rect">
            <a:avLst/>
          </a:prstGeom>
          <a:solidFill>
            <a:srgbClr val="5B9BD5"/>
          </a:solidFill>
          <a:ln w="63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b="1"/>
          </a:p>
        </p:txBody>
      </p:sp>
      <p:sp>
        <p:nvSpPr>
          <p:cNvPr id="197" name="矩形 196">
            <a:extLst>
              <a:ext uri="{FF2B5EF4-FFF2-40B4-BE49-F238E27FC236}">
                <a16:creationId xmlns:a16="http://schemas.microsoft.com/office/drawing/2014/main" id="{FFC61312-B0D3-4F5F-AE74-F5FEFECC5F4B}"/>
              </a:ext>
            </a:extLst>
          </p:cNvPr>
          <p:cNvSpPr/>
          <p:nvPr/>
        </p:nvSpPr>
        <p:spPr>
          <a:xfrm>
            <a:off x="8132780" y="1672710"/>
            <a:ext cx="1368977" cy="178209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b="1"/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id="{915F08C4-4DD3-408F-8D40-7BC4902EF680}"/>
              </a:ext>
            </a:extLst>
          </p:cNvPr>
          <p:cNvSpPr/>
          <p:nvPr/>
        </p:nvSpPr>
        <p:spPr>
          <a:xfrm>
            <a:off x="8121137" y="1328992"/>
            <a:ext cx="1101490" cy="189860"/>
          </a:xfrm>
          <a:prstGeom prst="rect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b="1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241BBE-F703-4828-A55A-0963080D68DD}"/>
              </a:ext>
            </a:extLst>
          </p:cNvPr>
          <p:cNvSpPr txBox="1"/>
          <p:nvPr/>
        </p:nvSpPr>
        <p:spPr>
          <a:xfrm>
            <a:off x="355600" y="114470"/>
            <a:ext cx="10508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Stakeholders, Roles, consumption in 3</a:t>
            </a:r>
            <a:r>
              <a:rPr lang="en-US" altLang="zh-CN" sz="2800" b="1" baseline="30000" dirty="0">
                <a:solidFill>
                  <a:srgbClr val="C00000"/>
                </a:solidFill>
              </a:rPr>
              <a:t>rd</a:t>
            </a:r>
            <a:r>
              <a:rPr lang="en-US" altLang="zh-CN" sz="2800" b="1" dirty="0">
                <a:solidFill>
                  <a:srgbClr val="C00000"/>
                </a:solidFill>
              </a:rPr>
              <a:t> party-oriented API with CAPIF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D4C45D-BA9D-4E42-B8C1-6A0A3DB393C7}"/>
              </a:ext>
            </a:extLst>
          </p:cNvPr>
          <p:cNvSpPr/>
          <p:nvPr/>
        </p:nvSpPr>
        <p:spPr>
          <a:xfrm>
            <a:off x="1296369" y="1078844"/>
            <a:ext cx="793807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developer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0DEFCE37-BB49-43F7-AF82-294084584817}"/>
              </a:ext>
            </a:extLst>
          </p:cNvPr>
          <p:cNvSpPr/>
          <p:nvPr/>
        </p:nvSpPr>
        <p:spPr>
          <a:xfrm>
            <a:off x="4608861" y="2287947"/>
            <a:ext cx="180934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00FFFF"/>
                </a:highlight>
              </a:rPr>
              <a:t>Client application (APP @UE)/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00FFFF"/>
                </a:highlight>
              </a:rPr>
              <a:t>Server application @AS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6E35633-67C4-46D5-BDEC-14F7F00458C3}"/>
              </a:ext>
            </a:extLst>
          </p:cNvPr>
          <p:cNvSpPr/>
          <p:nvPr/>
        </p:nvSpPr>
        <p:spPr>
          <a:xfrm>
            <a:off x="2883592" y="1063137"/>
            <a:ext cx="1276611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 service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FBF4A111-C34A-4DEE-BF82-19AFDA5AF7F2}"/>
              </a:ext>
            </a:extLst>
          </p:cNvPr>
          <p:cNvSpPr/>
          <p:nvPr/>
        </p:nvSpPr>
        <p:spPr>
          <a:xfrm>
            <a:off x="4931103" y="1078269"/>
            <a:ext cx="82265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user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A6FD9666-45AE-42A4-B5FD-71F642DE4585}"/>
              </a:ext>
            </a:extLst>
          </p:cNvPr>
          <p:cNvSpPr txBox="1"/>
          <p:nvPr/>
        </p:nvSpPr>
        <p:spPr>
          <a:xfrm>
            <a:off x="7849821" y="2796175"/>
            <a:ext cx="41176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en-US" altLang="zh-CN" sz="1200" b="1" dirty="0"/>
              <a:t>API  provider</a:t>
            </a:r>
            <a:r>
              <a:rPr lang="en-US" altLang="zh-CN" sz="1200" dirty="0"/>
              <a:t> </a:t>
            </a:r>
            <a:r>
              <a:rPr lang="en-US" altLang="zh-CN" sz="1200" b="1" dirty="0"/>
              <a:t>–</a:t>
            </a:r>
            <a:r>
              <a:rPr lang="en-US" altLang="zh-CN" sz="1200" dirty="0"/>
              <a:t> </a:t>
            </a:r>
            <a:r>
              <a:rPr lang="en-US" altLang="zh-CN" sz="1100" dirty="0"/>
              <a:t>Provide </a:t>
            </a:r>
            <a:r>
              <a:rPr lang="en-US" altLang="zh-CN" sz="1100" dirty="0">
                <a:solidFill>
                  <a:srgbClr val="FF0000"/>
                </a:solidFill>
              </a:rPr>
              <a:t>CAPIF APIs </a:t>
            </a:r>
            <a:r>
              <a:rPr lang="en-US" altLang="zh-CN" sz="1100" dirty="0"/>
              <a:t>and </a:t>
            </a:r>
            <a:r>
              <a:rPr lang="en-US" altLang="zh-CN" sz="1100" dirty="0">
                <a:solidFill>
                  <a:srgbClr val="00B0F0"/>
                </a:solidFill>
              </a:rPr>
              <a:t>service APIs </a:t>
            </a:r>
            <a:r>
              <a:rPr lang="en-US" altLang="zh-CN" sz="1100" dirty="0"/>
              <a:t>which can be mapped to </a:t>
            </a:r>
            <a:r>
              <a:rPr lang="en-US" altLang="zh-CN" sz="1100" dirty="0">
                <a:solidFill>
                  <a:srgbClr val="FF0000"/>
                </a:solidFill>
              </a:rPr>
              <a:t>operate APIs </a:t>
            </a:r>
            <a:r>
              <a:rPr lang="en-US" altLang="zh-CN" sz="1100" dirty="0"/>
              <a:t>and </a:t>
            </a:r>
            <a:r>
              <a:rPr lang="en-US" altLang="zh-CN" sz="1100" dirty="0">
                <a:solidFill>
                  <a:srgbClr val="00B0F0"/>
                </a:solidFill>
              </a:rPr>
              <a:t>service APIs </a:t>
            </a:r>
            <a:r>
              <a:rPr lang="en-US" altLang="zh-CN" sz="1100" dirty="0"/>
              <a:t>in </a:t>
            </a:r>
            <a:r>
              <a:rPr lang="en-US" altLang="zh-CN" sz="1100" b="1" dirty="0"/>
              <a:t>GSMA Open Gateway </a:t>
            </a:r>
            <a:endParaRPr lang="zh-CN" altLang="en-US" sz="1200" dirty="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A614245-0CFD-45D2-BC18-E605AA2EABD2}"/>
              </a:ext>
            </a:extLst>
          </p:cNvPr>
          <p:cNvSpPr txBox="1"/>
          <p:nvPr/>
        </p:nvSpPr>
        <p:spPr>
          <a:xfrm>
            <a:off x="7832280" y="1334962"/>
            <a:ext cx="4129893" cy="1169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/>
              <a:t>Application user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-</a:t>
            </a:r>
            <a:r>
              <a:rPr lang="zh-CN" altLang="en-US" sz="1200" b="1" dirty="0"/>
              <a:t> </a:t>
            </a:r>
            <a:r>
              <a:rPr lang="en-US" altLang="zh-CN" sz="1100" dirty="0"/>
              <a:t>End user uses such application installed on the device like phones,</a:t>
            </a:r>
            <a:r>
              <a:rPr lang="zh-CN" altLang="en-US" sz="1100" dirty="0"/>
              <a:t> </a:t>
            </a:r>
            <a:r>
              <a:rPr lang="en-US" altLang="zh-CN" sz="1100" dirty="0"/>
              <a:t>PCs…...</a:t>
            </a:r>
          </a:p>
          <a:p>
            <a:pPr marL="252000" indent="-2520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/>
              <a:t>Application provider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–</a:t>
            </a:r>
            <a:r>
              <a:rPr lang="zh-CN" altLang="en-US" sz="1200" b="1" dirty="0"/>
              <a:t> </a:t>
            </a:r>
            <a:r>
              <a:rPr lang="en-US" altLang="zh-CN" sz="1100" dirty="0"/>
              <a:t>The ASP which owns the applications and provides the application service for its own usage or to the end user (i.e., client app or server application).</a:t>
            </a:r>
          </a:p>
          <a:p>
            <a:pPr marL="252000" indent="-252000">
              <a:lnSpc>
                <a:spcPct val="8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sz="1200" b="1" dirty="0"/>
              <a:t>Application developer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–</a:t>
            </a:r>
            <a:r>
              <a:rPr lang="zh-CN" altLang="en-US" sz="1200" b="1" dirty="0"/>
              <a:t> </a:t>
            </a:r>
            <a:r>
              <a:rPr lang="en-US" altLang="zh-CN" sz="1100" dirty="0"/>
              <a:t>The team/person who design,</a:t>
            </a:r>
            <a:r>
              <a:rPr lang="zh-CN" altLang="en-US" sz="1100" dirty="0"/>
              <a:t> </a:t>
            </a:r>
            <a:r>
              <a:rPr lang="en-US" altLang="zh-CN" sz="1100" dirty="0"/>
              <a:t>develop,</a:t>
            </a:r>
            <a:r>
              <a:rPr lang="zh-CN" altLang="en-US" sz="1100" dirty="0"/>
              <a:t> </a:t>
            </a:r>
            <a:r>
              <a:rPr lang="en-US" altLang="zh-CN" sz="1100" dirty="0"/>
              <a:t>test the application.</a:t>
            </a:r>
            <a:endParaRPr lang="zh-CN" altLang="en-US" sz="1200" dirty="0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3F5A5820-A92F-4738-8E93-B87DA86D0917}"/>
              </a:ext>
            </a:extLst>
          </p:cNvPr>
          <p:cNvSpPr/>
          <p:nvPr/>
        </p:nvSpPr>
        <p:spPr>
          <a:xfrm>
            <a:off x="7575123" y="1000262"/>
            <a:ext cx="11231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200" b="1" dirty="0"/>
              <a:t>Stakeholder</a:t>
            </a:r>
            <a:endParaRPr lang="zh-CN" altLang="en-US" sz="1200" b="1" dirty="0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491AA93C-30BA-49CC-9439-58B0258D5192}"/>
              </a:ext>
            </a:extLst>
          </p:cNvPr>
          <p:cNvSpPr txBox="1"/>
          <p:nvPr/>
        </p:nvSpPr>
        <p:spPr>
          <a:xfrm>
            <a:off x="1497629" y="2356456"/>
            <a:ext cx="16049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Mgmt of the service API</a:t>
            </a:r>
            <a:endParaRPr lang="zh-CN" altLang="en-US" sz="1000" dirty="0"/>
          </a:p>
        </p:txBody>
      </p:sp>
      <p:sp>
        <p:nvSpPr>
          <p:cNvPr id="108" name="矩形 107">
            <a:extLst>
              <a:ext uri="{FF2B5EF4-FFF2-40B4-BE49-F238E27FC236}">
                <a16:creationId xmlns:a16="http://schemas.microsoft.com/office/drawing/2014/main" id="{D9E6B363-2A62-47C9-ABFF-6F5A35679FE8}"/>
              </a:ext>
            </a:extLst>
          </p:cNvPr>
          <p:cNvSpPr/>
          <p:nvPr/>
        </p:nvSpPr>
        <p:spPr>
          <a:xfrm>
            <a:off x="887052" y="5316132"/>
            <a:ext cx="983878" cy="4462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75F8229B-17C3-461F-9CD5-7F60BE872F25}"/>
              </a:ext>
            </a:extLst>
          </p:cNvPr>
          <p:cNvSpPr txBox="1"/>
          <p:nvPr/>
        </p:nvSpPr>
        <p:spPr>
          <a:xfrm>
            <a:off x="1033437" y="5393076"/>
            <a:ext cx="7870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CCF</a:t>
            </a:r>
            <a:endParaRPr lang="zh-CN" altLang="en-US" sz="1400" dirty="0"/>
          </a:p>
        </p:txBody>
      </p:sp>
      <p:sp>
        <p:nvSpPr>
          <p:cNvPr id="110" name="矩形 109">
            <a:extLst>
              <a:ext uri="{FF2B5EF4-FFF2-40B4-BE49-F238E27FC236}">
                <a16:creationId xmlns:a16="http://schemas.microsoft.com/office/drawing/2014/main" id="{D5540852-DE56-4C1C-BD9B-A23F4DAFA6E7}"/>
              </a:ext>
            </a:extLst>
          </p:cNvPr>
          <p:cNvSpPr/>
          <p:nvPr/>
        </p:nvSpPr>
        <p:spPr>
          <a:xfrm>
            <a:off x="2048580" y="5316132"/>
            <a:ext cx="983878" cy="4462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4D48CB7-9D63-4E24-A13E-5FA02F544F63}"/>
              </a:ext>
            </a:extLst>
          </p:cNvPr>
          <p:cNvSpPr txBox="1"/>
          <p:nvPr/>
        </p:nvSpPr>
        <p:spPr>
          <a:xfrm>
            <a:off x="2194965" y="5393076"/>
            <a:ext cx="7870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AEF</a:t>
            </a:r>
            <a:endParaRPr lang="zh-CN" altLang="en-US" sz="1400" dirty="0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B0F38051-8968-40B8-B1B5-59B01292D41B}"/>
              </a:ext>
            </a:extLst>
          </p:cNvPr>
          <p:cNvSpPr/>
          <p:nvPr/>
        </p:nvSpPr>
        <p:spPr>
          <a:xfrm>
            <a:off x="2048580" y="6049939"/>
            <a:ext cx="983878" cy="4211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8BF97030-4632-47B6-ACE4-6898D84DB49D}"/>
              </a:ext>
            </a:extLst>
          </p:cNvPr>
          <p:cNvSpPr txBox="1"/>
          <p:nvPr/>
        </p:nvSpPr>
        <p:spPr>
          <a:xfrm>
            <a:off x="2073805" y="6092630"/>
            <a:ext cx="93342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AEF…n</a:t>
            </a:r>
            <a:endParaRPr lang="zh-CN" altLang="en-US" sz="1400" dirty="0"/>
          </a:p>
        </p:txBody>
      </p:sp>
      <p:sp>
        <p:nvSpPr>
          <p:cNvPr id="114" name="矩形 113">
            <a:extLst>
              <a:ext uri="{FF2B5EF4-FFF2-40B4-BE49-F238E27FC236}">
                <a16:creationId xmlns:a16="http://schemas.microsoft.com/office/drawing/2014/main" id="{422C9A72-E5DA-4FA3-ABE6-F982B14D5898}"/>
              </a:ext>
            </a:extLst>
          </p:cNvPr>
          <p:cNvSpPr/>
          <p:nvPr/>
        </p:nvSpPr>
        <p:spPr>
          <a:xfrm>
            <a:off x="716894" y="5224965"/>
            <a:ext cx="2446808" cy="132403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AC9A8D37-8027-4450-BEA1-A6BCD37CB4CF}"/>
              </a:ext>
            </a:extLst>
          </p:cNvPr>
          <p:cNvCxnSpPr>
            <a:stCxn id="110" idx="2"/>
            <a:endCxn id="112" idx="0"/>
          </p:cNvCxnSpPr>
          <p:nvPr/>
        </p:nvCxnSpPr>
        <p:spPr>
          <a:xfrm>
            <a:off x="2540519" y="5762408"/>
            <a:ext cx="0" cy="287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>
            <a:extLst>
              <a:ext uri="{FF2B5EF4-FFF2-40B4-BE49-F238E27FC236}">
                <a16:creationId xmlns:a16="http://schemas.microsoft.com/office/drawing/2014/main" id="{EB42EE53-B63F-437A-8465-236E049A75A7}"/>
              </a:ext>
            </a:extLst>
          </p:cNvPr>
          <p:cNvCxnSpPr>
            <a:stCxn id="108" idx="3"/>
            <a:endCxn id="110" idx="1"/>
          </p:cNvCxnSpPr>
          <p:nvPr/>
        </p:nvCxnSpPr>
        <p:spPr>
          <a:xfrm>
            <a:off x="1870930" y="5539270"/>
            <a:ext cx="177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>
            <a:extLst>
              <a:ext uri="{FF2B5EF4-FFF2-40B4-BE49-F238E27FC236}">
                <a16:creationId xmlns:a16="http://schemas.microsoft.com/office/drawing/2014/main" id="{8D6482FD-1DBD-4C4B-BBE1-987D14FC2DB1}"/>
              </a:ext>
            </a:extLst>
          </p:cNvPr>
          <p:cNvSpPr/>
          <p:nvPr/>
        </p:nvSpPr>
        <p:spPr>
          <a:xfrm>
            <a:off x="4469123" y="5316132"/>
            <a:ext cx="983878" cy="4462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35E4E44A-E089-4C68-8520-023AA96C1580}"/>
              </a:ext>
            </a:extLst>
          </p:cNvPr>
          <p:cNvSpPr txBox="1"/>
          <p:nvPr/>
        </p:nvSpPr>
        <p:spPr>
          <a:xfrm>
            <a:off x="4615508" y="5393076"/>
            <a:ext cx="7870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CCF</a:t>
            </a:r>
            <a:endParaRPr lang="zh-CN" altLang="en-US" sz="1400" dirty="0"/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06D6D864-14D3-4B74-A77B-41DB2DB6A714}"/>
              </a:ext>
            </a:extLst>
          </p:cNvPr>
          <p:cNvSpPr/>
          <p:nvPr/>
        </p:nvSpPr>
        <p:spPr>
          <a:xfrm>
            <a:off x="5630651" y="5316132"/>
            <a:ext cx="983878" cy="44627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62B5C48-E710-44E0-B4BF-E8B2A449CE84}"/>
              </a:ext>
            </a:extLst>
          </p:cNvPr>
          <p:cNvSpPr txBox="1"/>
          <p:nvPr/>
        </p:nvSpPr>
        <p:spPr>
          <a:xfrm>
            <a:off x="5777036" y="5393076"/>
            <a:ext cx="78704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AEF</a:t>
            </a:r>
            <a:endParaRPr lang="zh-CN" altLang="en-US" sz="1400" dirty="0"/>
          </a:p>
        </p:txBody>
      </p:sp>
      <p:sp>
        <p:nvSpPr>
          <p:cNvPr id="123" name="矩形 122">
            <a:extLst>
              <a:ext uri="{FF2B5EF4-FFF2-40B4-BE49-F238E27FC236}">
                <a16:creationId xmlns:a16="http://schemas.microsoft.com/office/drawing/2014/main" id="{C58CDB46-E33B-4897-B72D-16A82DD7B067}"/>
              </a:ext>
            </a:extLst>
          </p:cNvPr>
          <p:cNvSpPr/>
          <p:nvPr/>
        </p:nvSpPr>
        <p:spPr>
          <a:xfrm>
            <a:off x="5630651" y="6049939"/>
            <a:ext cx="983878" cy="42117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E073E78-18E3-4D55-A7C6-8FE5349A36AD}"/>
              </a:ext>
            </a:extLst>
          </p:cNvPr>
          <p:cNvSpPr txBox="1"/>
          <p:nvPr/>
        </p:nvSpPr>
        <p:spPr>
          <a:xfrm>
            <a:off x="5655876" y="6092630"/>
            <a:ext cx="93342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AEF…n</a:t>
            </a:r>
            <a:endParaRPr lang="zh-CN" altLang="en-US" sz="1400" dirty="0"/>
          </a:p>
        </p:txBody>
      </p:sp>
      <p:sp>
        <p:nvSpPr>
          <p:cNvPr id="125" name="矩形 124">
            <a:extLst>
              <a:ext uri="{FF2B5EF4-FFF2-40B4-BE49-F238E27FC236}">
                <a16:creationId xmlns:a16="http://schemas.microsoft.com/office/drawing/2014/main" id="{878C4794-CCAB-4CB5-8D41-38BA1703E1D4}"/>
              </a:ext>
            </a:extLst>
          </p:cNvPr>
          <p:cNvSpPr/>
          <p:nvPr/>
        </p:nvSpPr>
        <p:spPr>
          <a:xfrm>
            <a:off x="4325230" y="5218930"/>
            <a:ext cx="2446808" cy="132403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28699450-411A-4118-B273-5F775B01EA0E}"/>
              </a:ext>
            </a:extLst>
          </p:cNvPr>
          <p:cNvCxnSpPr>
            <a:stCxn id="121" idx="2"/>
            <a:endCxn id="123" idx="0"/>
          </p:cNvCxnSpPr>
          <p:nvPr/>
        </p:nvCxnSpPr>
        <p:spPr>
          <a:xfrm>
            <a:off x="6122590" y="5762408"/>
            <a:ext cx="0" cy="287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B1FC0837-CA36-4AB8-B6A3-76DF5F9A6B24}"/>
              </a:ext>
            </a:extLst>
          </p:cNvPr>
          <p:cNvCxnSpPr>
            <a:stCxn id="119" idx="3"/>
            <a:endCxn id="121" idx="1"/>
          </p:cNvCxnSpPr>
          <p:nvPr/>
        </p:nvCxnSpPr>
        <p:spPr>
          <a:xfrm>
            <a:off x="5453001" y="5539270"/>
            <a:ext cx="1776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27">
            <a:extLst>
              <a:ext uri="{FF2B5EF4-FFF2-40B4-BE49-F238E27FC236}">
                <a16:creationId xmlns:a16="http://schemas.microsoft.com/office/drawing/2014/main" id="{1C70A7D7-5B21-446B-A27D-B4A49CBCA94A}"/>
              </a:ext>
            </a:extLst>
          </p:cNvPr>
          <p:cNvSpPr/>
          <p:nvPr/>
        </p:nvSpPr>
        <p:spPr>
          <a:xfrm>
            <a:off x="716980" y="4149335"/>
            <a:ext cx="3362752" cy="523220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AF57086E-11FC-49B8-BB34-38C5CBF79950}"/>
              </a:ext>
            </a:extLst>
          </p:cNvPr>
          <p:cNvSpPr txBox="1"/>
          <p:nvPr/>
        </p:nvSpPr>
        <p:spPr>
          <a:xfrm>
            <a:off x="1551242" y="4173336"/>
            <a:ext cx="256954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Channels/Aggregator </a:t>
            </a:r>
          </a:p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(operator, Hyperscaler, OTT……)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id="{C6D873E2-7F19-4CEF-A6B6-5F4C0C840C8C}"/>
              </a:ext>
            </a:extLst>
          </p:cNvPr>
          <p:cNvSpPr/>
          <p:nvPr/>
        </p:nvSpPr>
        <p:spPr>
          <a:xfrm>
            <a:off x="464645" y="934949"/>
            <a:ext cx="6307393" cy="2285057"/>
          </a:xfrm>
          <a:prstGeom prst="rect">
            <a:avLst/>
          </a:prstGeom>
          <a:noFill/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C06DE9B2-8D44-4F3F-97C4-D448B27698A2}"/>
              </a:ext>
            </a:extLst>
          </p:cNvPr>
          <p:cNvSpPr/>
          <p:nvPr/>
        </p:nvSpPr>
        <p:spPr>
          <a:xfrm>
            <a:off x="4918409" y="4175759"/>
            <a:ext cx="809785" cy="52322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1AAFD48F-7CE7-4F50-86D0-254DC2A5795B}"/>
              </a:ext>
            </a:extLst>
          </p:cNvPr>
          <p:cNvSpPr txBox="1"/>
          <p:nvPr/>
        </p:nvSpPr>
        <p:spPr>
          <a:xfrm>
            <a:off x="4778258" y="4276577"/>
            <a:ext cx="102233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Portal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139" name="直接箭头连接符 138">
            <a:extLst>
              <a:ext uri="{FF2B5EF4-FFF2-40B4-BE49-F238E27FC236}">
                <a16:creationId xmlns:a16="http://schemas.microsoft.com/office/drawing/2014/main" id="{A190689A-4BBC-494C-B987-7E0101D296C5}"/>
              </a:ext>
            </a:extLst>
          </p:cNvPr>
          <p:cNvCxnSpPr>
            <a:cxnSpLocks/>
            <a:stCxn id="108" idx="0"/>
          </p:cNvCxnSpPr>
          <p:nvPr/>
        </p:nvCxnSpPr>
        <p:spPr>
          <a:xfrm flipH="1" flipV="1">
            <a:off x="1370382" y="4685380"/>
            <a:ext cx="8609" cy="63075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箭头连接符 139">
            <a:extLst>
              <a:ext uri="{FF2B5EF4-FFF2-40B4-BE49-F238E27FC236}">
                <a16:creationId xmlns:a16="http://schemas.microsoft.com/office/drawing/2014/main" id="{9498E282-35B5-483B-A4D0-2BC525102BFE}"/>
              </a:ext>
            </a:extLst>
          </p:cNvPr>
          <p:cNvCxnSpPr>
            <a:cxnSpLocks/>
            <a:stCxn id="110" idx="0"/>
          </p:cNvCxnSpPr>
          <p:nvPr/>
        </p:nvCxnSpPr>
        <p:spPr>
          <a:xfrm flipV="1">
            <a:off x="2540519" y="4685380"/>
            <a:ext cx="0" cy="630752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>
            <a:extLst>
              <a:ext uri="{FF2B5EF4-FFF2-40B4-BE49-F238E27FC236}">
                <a16:creationId xmlns:a16="http://schemas.microsoft.com/office/drawing/2014/main" id="{C66DFD4A-9D3E-40A0-A43E-3A5E3EF53E89}"/>
              </a:ext>
            </a:extLst>
          </p:cNvPr>
          <p:cNvCxnSpPr>
            <a:cxnSpLocks/>
          </p:cNvCxnSpPr>
          <p:nvPr/>
        </p:nvCxnSpPr>
        <p:spPr>
          <a:xfrm flipV="1">
            <a:off x="6191813" y="3138870"/>
            <a:ext cx="0" cy="2177262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箭头连接符 146">
            <a:extLst>
              <a:ext uri="{FF2B5EF4-FFF2-40B4-BE49-F238E27FC236}">
                <a16:creationId xmlns:a16="http://schemas.microsoft.com/office/drawing/2014/main" id="{A8FE32DF-0FF2-4E0E-AEF6-9170046473D4}"/>
              </a:ext>
            </a:extLst>
          </p:cNvPr>
          <p:cNvCxnSpPr>
            <a:cxnSpLocks/>
          </p:cNvCxnSpPr>
          <p:nvPr/>
        </p:nvCxnSpPr>
        <p:spPr>
          <a:xfrm flipH="1" flipV="1">
            <a:off x="5150656" y="4693563"/>
            <a:ext cx="8609" cy="63075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箭头连接符 147">
            <a:extLst>
              <a:ext uri="{FF2B5EF4-FFF2-40B4-BE49-F238E27FC236}">
                <a16:creationId xmlns:a16="http://schemas.microsoft.com/office/drawing/2014/main" id="{FED2FE93-7B36-4036-9892-5B959F8038C7}"/>
              </a:ext>
            </a:extLst>
          </p:cNvPr>
          <p:cNvCxnSpPr>
            <a:cxnSpLocks/>
          </p:cNvCxnSpPr>
          <p:nvPr/>
        </p:nvCxnSpPr>
        <p:spPr>
          <a:xfrm flipV="1">
            <a:off x="1516253" y="4686717"/>
            <a:ext cx="640" cy="44597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箭头连接符 150">
            <a:extLst>
              <a:ext uri="{FF2B5EF4-FFF2-40B4-BE49-F238E27FC236}">
                <a16:creationId xmlns:a16="http://schemas.microsoft.com/office/drawing/2014/main" id="{99E80EC3-39A8-42F4-82C6-13E8B3B91F91}"/>
              </a:ext>
            </a:extLst>
          </p:cNvPr>
          <p:cNvCxnSpPr>
            <a:cxnSpLocks/>
          </p:cNvCxnSpPr>
          <p:nvPr/>
        </p:nvCxnSpPr>
        <p:spPr>
          <a:xfrm flipV="1">
            <a:off x="2657916" y="4679801"/>
            <a:ext cx="0" cy="35783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椭圆 155">
            <a:extLst>
              <a:ext uri="{FF2B5EF4-FFF2-40B4-BE49-F238E27FC236}">
                <a16:creationId xmlns:a16="http://schemas.microsoft.com/office/drawing/2014/main" id="{D14C1254-11AE-485E-86B6-A5FC5B288055}"/>
              </a:ext>
            </a:extLst>
          </p:cNvPr>
          <p:cNvSpPr/>
          <p:nvPr/>
        </p:nvSpPr>
        <p:spPr>
          <a:xfrm>
            <a:off x="1284452" y="5224965"/>
            <a:ext cx="180721" cy="10356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A5B2700A-4D86-47F4-A0EA-FF3CABD927EB}"/>
              </a:ext>
            </a:extLst>
          </p:cNvPr>
          <p:cNvSpPr/>
          <p:nvPr/>
        </p:nvSpPr>
        <p:spPr>
          <a:xfrm>
            <a:off x="2445583" y="5262575"/>
            <a:ext cx="180721" cy="10356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3A0DA6C7-F1E0-4541-89D4-E03C97E397B5}"/>
              </a:ext>
            </a:extLst>
          </p:cNvPr>
          <p:cNvSpPr/>
          <p:nvPr/>
        </p:nvSpPr>
        <p:spPr>
          <a:xfrm>
            <a:off x="6090790" y="5267758"/>
            <a:ext cx="180721" cy="10356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5CB7F15A-4DC1-4B7F-B948-25E96F7D1C00}"/>
              </a:ext>
            </a:extLst>
          </p:cNvPr>
          <p:cNvSpPr/>
          <p:nvPr/>
        </p:nvSpPr>
        <p:spPr>
          <a:xfrm>
            <a:off x="5081106" y="5270324"/>
            <a:ext cx="180721" cy="10356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>
            <a:extLst>
              <a:ext uri="{FF2B5EF4-FFF2-40B4-BE49-F238E27FC236}">
                <a16:creationId xmlns:a16="http://schemas.microsoft.com/office/drawing/2014/main" id="{9772D58A-04C1-4331-8A07-8AB84CA883B0}"/>
              </a:ext>
            </a:extLst>
          </p:cNvPr>
          <p:cNvSpPr/>
          <p:nvPr/>
        </p:nvSpPr>
        <p:spPr>
          <a:xfrm>
            <a:off x="1068689" y="4054851"/>
            <a:ext cx="180721" cy="103562"/>
          </a:xfrm>
          <a:prstGeom prst="ellipse">
            <a:avLst/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2" name="椭圆 171">
            <a:extLst>
              <a:ext uri="{FF2B5EF4-FFF2-40B4-BE49-F238E27FC236}">
                <a16:creationId xmlns:a16="http://schemas.microsoft.com/office/drawing/2014/main" id="{1A08DAC2-08FA-4005-B376-8015C59F86D5}"/>
              </a:ext>
            </a:extLst>
          </p:cNvPr>
          <p:cNvSpPr/>
          <p:nvPr/>
        </p:nvSpPr>
        <p:spPr>
          <a:xfrm>
            <a:off x="2398356" y="4072467"/>
            <a:ext cx="180721" cy="103562"/>
          </a:xfrm>
          <a:prstGeom prst="ellipse">
            <a:avLst/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1C9DB420-9E64-49C6-8053-0AF0E79154A9}"/>
              </a:ext>
            </a:extLst>
          </p:cNvPr>
          <p:cNvSpPr txBox="1"/>
          <p:nvPr/>
        </p:nvSpPr>
        <p:spPr>
          <a:xfrm>
            <a:off x="4826494" y="2517910"/>
            <a:ext cx="14975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invoke the service API</a:t>
            </a:r>
            <a:endParaRPr lang="zh-CN" altLang="en-US" sz="1000" dirty="0"/>
          </a:p>
        </p:txBody>
      </p:sp>
      <p:cxnSp>
        <p:nvCxnSpPr>
          <p:cNvPr id="187" name="直接箭头连接符 186">
            <a:extLst>
              <a:ext uri="{FF2B5EF4-FFF2-40B4-BE49-F238E27FC236}">
                <a16:creationId xmlns:a16="http://schemas.microsoft.com/office/drawing/2014/main" id="{17CF33A7-743A-4F5B-912B-A743EF442A34}"/>
              </a:ext>
            </a:extLst>
          </p:cNvPr>
          <p:cNvCxnSpPr>
            <a:cxnSpLocks/>
          </p:cNvCxnSpPr>
          <p:nvPr/>
        </p:nvCxnSpPr>
        <p:spPr>
          <a:xfrm flipH="1" flipV="1">
            <a:off x="5220404" y="3195245"/>
            <a:ext cx="6378" cy="967804"/>
          </a:xfrm>
          <a:prstGeom prst="straightConnector1">
            <a:avLst/>
          </a:prstGeom>
          <a:ln w="6350">
            <a:solidFill>
              <a:schemeClr val="tx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矩形 199">
            <a:extLst>
              <a:ext uri="{FF2B5EF4-FFF2-40B4-BE49-F238E27FC236}">
                <a16:creationId xmlns:a16="http://schemas.microsoft.com/office/drawing/2014/main" id="{E25A5035-9337-477F-994A-CC1F2F3997F7}"/>
              </a:ext>
            </a:extLst>
          </p:cNvPr>
          <p:cNvSpPr/>
          <p:nvPr/>
        </p:nvSpPr>
        <p:spPr>
          <a:xfrm>
            <a:off x="8152973" y="2458970"/>
            <a:ext cx="882995" cy="190196"/>
          </a:xfrm>
          <a:prstGeom prst="rect">
            <a:avLst/>
          </a:prstGeom>
          <a:solidFill>
            <a:srgbClr val="9966FF"/>
          </a:solidFill>
          <a:ln w="6350"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b="1"/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52738EDE-D988-406A-8229-518A0DE59588}"/>
              </a:ext>
            </a:extLst>
          </p:cNvPr>
          <p:cNvSpPr txBox="1"/>
          <p:nvPr/>
        </p:nvSpPr>
        <p:spPr>
          <a:xfrm>
            <a:off x="7837581" y="2420911"/>
            <a:ext cx="4016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 indent="-252000">
              <a:buFont typeface="Arial" panose="020B0604020202020204" pitchFamily="34" charset="0"/>
              <a:buChar char="•"/>
            </a:pPr>
            <a:r>
              <a:rPr lang="en-US" altLang="zh-CN" sz="1200" b="1" dirty="0"/>
              <a:t>API  Channel – </a:t>
            </a:r>
            <a:r>
              <a:rPr lang="en-US" altLang="zh-CN" sz="1100" dirty="0"/>
              <a:t>Aggregate the service</a:t>
            </a:r>
            <a:r>
              <a:rPr lang="zh-CN" altLang="en-US" sz="1100" dirty="0"/>
              <a:t> </a:t>
            </a:r>
            <a:r>
              <a:rPr lang="en-US" altLang="zh-CN" sz="1100" dirty="0"/>
              <a:t>APIs</a:t>
            </a:r>
            <a:r>
              <a:rPr lang="zh-CN" altLang="en-US" sz="1100" dirty="0"/>
              <a:t> </a:t>
            </a:r>
            <a:r>
              <a:rPr lang="en-US" altLang="zh-CN" sz="1100" dirty="0"/>
              <a:t>from the API provider (i.e., MNO provider)</a:t>
            </a:r>
            <a:endParaRPr lang="zh-CN" altLang="en-US" sz="1200" dirty="0"/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id="{2B5CFA8A-8224-4C44-91A9-BD953B04245F}"/>
              </a:ext>
            </a:extLst>
          </p:cNvPr>
          <p:cNvSpPr txBox="1"/>
          <p:nvPr/>
        </p:nvSpPr>
        <p:spPr>
          <a:xfrm>
            <a:off x="983614" y="1552261"/>
            <a:ext cx="1481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900" i="1"/>
            </a:lvl1pPr>
          </a:lstStyle>
          <a:p>
            <a:r>
              <a:rPr lang="en-US" altLang="zh-CN" dirty="0"/>
              <a:t>Used for obtaining the API usage instruction </a:t>
            </a:r>
            <a:endParaRPr lang="zh-CN" altLang="en-US" dirty="0"/>
          </a:p>
        </p:txBody>
      </p:sp>
      <p:sp>
        <p:nvSpPr>
          <p:cNvPr id="231" name="文本框 230">
            <a:extLst>
              <a:ext uri="{FF2B5EF4-FFF2-40B4-BE49-F238E27FC236}">
                <a16:creationId xmlns:a16="http://schemas.microsoft.com/office/drawing/2014/main" id="{A73B32C9-B2CD-4009-9F6F-CAEC22D7EA3B}"/>
              </a:ext>
            </a:extLst>
          </p:cNvPr>
          <p:cNvSpPr txBox="1"/>
          <p:nvPr/>
        </p:nvSpPr>
        <p:spPr>
          <a:xfrm>
            <a:off x="2823785" y="1567942"/>
            <a:ext cx="16746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lnSpc>
                <a:spcPct val="80000"/>
              </a:lnSpc>
              <a:defRPr sz="1200" i="1"/>
            </a:lvl1pPr>
          </a:lstStyle>
          <a:p>
            <a:pPr marL="171450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Used for monitoring the API invocation,</a:t>
            </a:r>
            <a:r>
              <a:rPr lang="zh-CN" altLang="en-US" sz="900" dirty="0"/>
              <a:t> </a:t>
            </a:r>
            <a:r>
              <a:rPr lang="en-US" altLang="zh-CN" sz="900" dirty="0"/>
              <a:t>account, billing </a:t>
            </a:r>
          </a:p>
          <a:p>
            <a:pPr marL="171450" indent="-1714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Launch to market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F585EDC6-BCFD-4AAA-BC30-CCF6FE04C4EF}"/>
              </a:ext>
            </a:extLst>
          </p:cNvPr>
          <p:cNvSpPr txBox="1"/>
          <p:nvPr/>
        </p:nvSpPr>
        <p:spPr>
          <a:xfrm>
            <a:off x="4863800" y="1597675"/>
            <a:ext cx="14281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171450" indent="-171450">
              <a:lnSpc>
                <a:spcPct val="100000"/>
              </a:lnSpc>
              <a:buFont typeface="Arial" panose="020B0604020202020204" pitchFamily="34" charset="0"/>
              <a:buChar char="•"/>
              <a:defRPr sz="900" i="1"/>
            </a:lvl1pPr>
          </a:lstStyle>
          <a:p>
            <a:r>
              <a:rPr lang="en-US" altLang="zh-CN" dirty="0"/>
              <a:t>Use the application</a:t>
            </a:r>
            <a:endParaRPr lang="zh-CN" altLang="en-US" dirty="0"/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2B7DFF27-4940-46A5-B32F-FD5C12B1ECDC}"/>
              </a:ext>
            </a:extLst>
          </p:cNvPr>
          <p:cNvSpPr/>
          <p:nvPr/>
        </p:nvSpPr>
        <p:spPr>
          <a:xfrm>
            <a:off x="1409051" y="2229826"/>
            <a:ext cx="1542917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Mgmt application for …..</a:t>
            </a:r>
          </a:p>
        </p:txBody>
      </p:sp>
      <p:grpSp>
        <p:nvGrpSpPr>
          <p:cNvPr id="237" name="组合 22144">
            <a:extLst>
              <a:ext uri="{FF2B5EF4-FFF2-40B4-BE49-F238E27FC236}">
                <a16:creationId xmlns:a16="http://schemas.microsoft.com/office/drawing/2014/main" id="{023D36B8-8267-49F9-A973-2506759558B7}"/>
              </a:ext>
            </a:extLst>
          </p:cNvPr>
          <p:cNvGrpSpPr>
            <a:grpSpLocks/>
          </p:cNvGrpSpPr>
          <p:nvPr/>
        </p:nvGrpSpPr>
        <p:grpSpPr bwMode="auto">
          <a:xfrm>
            <a:off x="977561" y="2202344"/>
            <a:ext cx="451404" cy="394677"/>
            <a:chOff x="5573712" y="833438"/>
            <a:chExt cx="733425" cy="652462"/>
          </a:xfrm>
        </p:grpSpPr>
        <p:sp>
          <p:nvSpPr>
            <p:cNvPr id="238" name="Freeform 312">
              <a:extLst>
                <a:ext uri="{FF2B5EF4-FFF2-40B4-BE49-F238E27FC236}">
                  <a16:creationId xmlns:a16="http://schemas.microsoft.com/office/drawing/2014/main" id="{E2E6986B-5541-4076-A55A-F47E656D9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39" name="Rectangle 313">
              <a:extLst>
                <a:ext uri="{FF2B5EF4-FFF2-40B4-BE49-F238E27FC236}">
                  <a16:creationId xmlns:a16="http://schemas.microsoft.com/office/drawing/2014/main" id="{D6A6D99B-CE3F-4517-AD89-EF1C8E83E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0" name="Rectangle 314">
              <a:extLst>
                <a:ext uri="{FF2B5EF4-FFF2-40B4-BE49-F238E27FC236}">
                  <a16:creationId xmlns:a16="http://schemas.microsoft.com/office/drawing/2014/main" id="{0E865F64-74DD-4EF0-A937-1F8308B91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1" name="Freeform 315">
              <a:extLst>
                <a:ext uri="{FF2B5EF4-FFF2-40B4-BE49-F238E27FC236}">
                  <a16:creationId xmlns:a16="http://schemas.microsoft.com/office/drawing/2014/main" id="{9CDE8EE2-5A88-4744-A1F7-771253E4B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2" name="Oval 316">
              <a:extLst>
                <a:ext uri="{FF2B5EF4-FFF2-40B4-BE49-F238E27FC236}">
                  <a16:creationId xmlns:a16="http://schemas.microsoft.com/office/drawing/2014/main" id="{28AD826B-B737-44B7-9521-8DDBDA4B0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3" name="Oval 317">
              <a:extLst>
                <a:ext uri="{FF2B5EF4-FFF2-40B4-BE49-F238E27FC236}">
                  <a16:creationId xmlns:a16="http://schemas.microsoft.com/office/drawing/2014/main" id="{EC84A38A-A966-45AC-BBF7-437237372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4" name="Freeform 318">
              <a:extLst>
                <a:ext uri="{FF2B5EF4-FFF2-40B4-BE49-F238E27FC236}">
                  <a16:creationId xmlns:a16="http://schemas.microsoft.com/office/drawing/2014/main" id="{EA28CAA2-3115-4853-A37C-C4BBB89851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5" name="Freeform 319">
              <a:extLst>
                <a:ext uri="{FF2B5EF4-FFF2-40B4-BE49-F238E27FC236}">
                  <a16:creationId xmlns:a16="http://schemas.microsoft.com/office/drawing/2014/main" id="{3E19D3DF-8BDC-40D1-90C4-0B1E6C719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6" name="Freeform 320">
              <a:extLst>
                <a:ext uri="{FF2B5EF4-FFF2-40B4-BE49-F238E27FC236}">
                  <a16:creationId xmlns:a16="http://schemas.microsoft.com/office/drawing/2014/main" id="{22924C5E-FDB4-4B60-B8C7-B13CC1846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92129EE-79A7-4DD8-9D45-2795E05DA6A6}"/>
              </a:ext>
            </a:extLst>
          </p:cNvPr>
          <p:cNvGrpSpPr/>
          <p:nvPr/>
        </p:nvGrpSpPr>
        <p:grpSpPr>
          <a:xfrm>
            <a:off x="4281771" y="2210237"/>
            <a:ext cx="388645" cy="345617"/>
            <a:chOff x="4614397" y="2263150"/>
            <a:chExt cx="388645" cy="345617"/>
          </a:xfrm>
        </p:grpSpPr>
        <p:sp>
          <p:nvSpPr>
            <p:cNvPr id="85" name="立方体 84">
              <a:extLst>
                <a:ext uri="{FF2B5EF4-FFF2-40B4-BE49-F238E27FC236}">
                  <a16:creationId xmlns:a16="http://schemas.microsoft.com/office/drawing/2014/main" id="{822B3416-138F-4E2D-A36B-817B77858CE6}"/>
                </a:ext>
              </a:extLst>
            </p:cNvPr>
            <p:cNvSpPr/>
            <p:nvPr/>
          </p:nvSpPr>
          <p:spPr>
            <a:xfrm>
              <a:off x="4614397" y="2263150"/>
              <a:ext cx="388645" cy="345617"/>
            </a:xfrm>
            <a:prstGeom prst="cube">
              <a:avLst>
                <a:gd name="adj" fmla="val 13489"/>
              </a:avLst>
            </a:prstGeom>
            <a:solidFill>
              <a:srgbClr val="66FF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8" name="组合 627">
              <a:extLst>
                <a:ext uri="{FF2B5EF4-FFF2-40B4-BE49-F238E27FC236}">
                  <a16:creationId xmlns:a16="http://schemas.microsoft.com/office/drawing/2014/main" id="{F0580CC1-D97B-4AB9-898A-4818ED0BE8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8214" y="2337340"/>
              <a:ext cx="196240" cy="235790"/>
              <a:chOff x="7265988" y="2471738"/>
              <a:chExt cx="365125" cy="417513"/>
            </a:xfrm>
          </p:grpSpPr>
          <p:sp>
            <p:nvSpPr>
              <p:cNvPr id="252" name="Freeform 369">
                <a:extLst>
                  <a:ext uri="{FF2B5EF4-FFF2-40B4-BE49-F238E27FC236}">
                    <a16:creationId xmlns:a16="http://schemas.microsoft.com/office/drawing/2014/main" id="{C9BA331C-D674-4C34-9CB0-883997D0DF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5988" y="2471738"/>
                <a:ext cx="365125" cy="417513"/>
              </a:xfrm>
              <a:custGeom>
                <a:avLst/>
                <a:gdLst>
                  <a:gd name="T0" fmla="*/ 2147483646 w 234"/>
                  <a:gd name="T1" fmla="*/ 2147483646 h 268"/>
                  <a:gd name="T2" fmla="*/ 2147483646 w 234"/>
                  <a:gd name="T3" fmla="*/ 2147483646 h 268"/>
                  <a:gd name="T4" fmla="*/ 2147483646 w 234"/>
                  <a:gd name="T5" fmla="*/ 2147483646 h 268"/>
                  <a:gd name="T6" fmla="*/ 0 w 234"/>
                  <a:gd name="T7" fmla="*/ 2147483646 h 268"/>
                  <a:gd name="T8" fmla="*/ 0 w 234"/>
                  <a:gd name="T9" fmla="*/ 2147483646 h 268"/>
                  <a:gd name="T10" fmla="*/ 2147483646 w 234"/>
                  <a:gd name="T11" fmla="*/ 2147483646 h 268"/>
                  <a:gd name="T12" fmla="*/ 2147483646 w 234"/>
                  <a:gd name="T13" fmla="*/ 2147483646 h 268"/>
                  <a:gd name="T14" fmla="*/ 2147483646 w 234"/>
                  <a:gd name="T15" fmla="*/ 2147483646 h 268"/>
                  <a:gd name="T16" fmla="*/ 2147483646 w 234"/>
                  <a:gd name="T17" fmla="*/ 2147483646 h 268"/>
                  <a:gd name="T18" fmla="*/ 2147483646 w 234"/>
                  <a:gd name="T19" fmla="*/ 2147483646 h 268"/>
                  <a:gd name="T20" fmla="*/ 2147483646 w 234"/>
                  <a:gd name="T21" fmla="*/ 2147483646 h 268"/>
                  <a:gd name="T22" fmla="*/ 2147483646 w 234"/>
                  <a:gd name="T23" fmla="*/ 2147483646 h 268"/>
                  <a:gd name="T24" fmla="*/ 2147483646 w 234"/>
                  <a:gd name="T25" fmla="*/ 2147483646 h 268"/>
                  <a:gd name="T26" fmla="*/ 2147483646 w 234"/>
                  <a:gd name="T27" fmla="*/ 2147483646 h 268"/>
                  <a:gd name="T28" fmla="*/ 2147483646 w 234"/>
                  <a:gd name="T29" fmla="*/ 2147483646 h 268"/>
                  <a:gd name="T30" fmla="*/ 2147483646 w 234"/>
                  <a:gd name="T31" fmla="*/ 2147483646 h 268"/>
                  <a:gd name="T32" fmla="*/ 2147483646 w 234"/>
                  <a:gd name="T33" fmla="*/ 2147483646 h 268"/>
                  <a:gd name="T34" fmla="*/ 2147483646 w 234"/>
                  <a:gd name="T35" fmla="*/ 2147483646 h 268"/>
                  <a:gd name="T36" fmla="*/ 2147483646 w 234"/>
                  <a:gd name="T37" fmla="*/ 2147483646 h 268"/>
                  <a:gd name="T38" fmla="*/ 2147483646 w 234"/>
                  <a:gd name="T39" fmla="*/ 2147483646 h 268"/>
                  <a:gd name="T40" fmla="*/ 2147483646 w 234"/>
                  <a:gd name="T41" fmla="*/ 2147483646 h 2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34" h="268">
                    <a:moveTo>
                      <a:pt x="117" y="268"/>
                    </a:moveTo>
                    <a:cubicBezTo>
                      <a:pt x="116" y="268"/>
                      <a:pt x="115" y="268"/>
                      <a:pt x="114" y="268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1" y="202"/>
                      <a:pt x="0" y="200"/>
                      <a:pt x="0" y="19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8"/>
                      <a:pt x="1" y="66"/>
                      <a:pt x="3" y="65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6" y="0"/>
                      <a:pt x="118" y="0"/>
                      <a:pt x="120" y="1"/>
                    </a:cubicBezTo>
                    <a:cubicBezTo>
                      <a:pt x="231" y="65"/>
                      <a:pt x="231" y="65"/>
                      <a:pt x="231" y="65"/>
                    </a:cubicBezTo>
                    <a:cubicBezTo>
                      <a:pt x="233" y="66"/>
                      <a:pt x="234" y="68"/>
                      <a:pt x="234" y="70"/>
                    </a:cubicBezTo>
                    <a:cubicBezTo>
                      <a:pt x="234" y="198"/>
                      <a:pt x="234" y="198"/>
                      <a:pt x="234" y="198"/>
                    </a:cubicBezTo>
                    <a:cubicBezTo>
                      <a:pt x="234" y="200"/>
                      <a:pt x="233" y="202"/>
                      <a:pt x="231" y="203"/>
                    </a:cubicBezTo>
                    <a:cubicBezTo>
                      <a:pt x="120" y="268"/>
                      <a:pt x="120" y="268"/>
                      <a:pt x="120" y="268"/>
                    </a:cubicBezTo>
                    <a:cubicBezTo>
                      <a:pt x="119" y="268"/>
                      <a:pt x="118" y="268"/>
                      <a:pt x="117" y="268"/>
                    </a:cubicBezTo>
                    <a:close/>
                    <a:moveTo>
                      <a:pt x="12" y="195"/>
                    </a:moveTo>
                    <a:cubicBezTo>
                      <a:pt x="117" y="255"/>
                      <a:pt x="117" y="255"/>
                      <a:pt x="117" y="255"/>
                    </a:cubicBezTo>
                    <a:cubicBezTo>
                      <a:pt x="222" y="195"/>
                      <a:pt x="222" y="195"/>
                      <a:pt x="222" y="195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" y="74"/>
                      <a:pt x="12" y="74"/>
                      <a:pt x="12" y="74"/>
                    </a:cubicBezTo>
                    <a:lnTo>
                      <a:pt x="12" y="195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3" name="Freeform 370">
                <a:extLst>
                  <a:ext uri="{FF2B5EF4-FFF2-40B4-BE49-F238E27FC236}">
                    <a16:creationId xmlns:a16="http://schemas.microsoft.com/office/drawing/2014/main" id="{9FEFDE02-FD7E-4E64-AE0C-72E04BF2F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3300" y="2571751"/>
                <a:ext cx="190500" cy="217488"/>
              </a:xfrm>
              <a:custGeom>
                <a:avLst/>
                <a:gdLst>
                  <a:gd name="T0" fmla="*/ 2147483646 w 122"/>
                  <a:gd name="T1" fmla="*/ 2147483646 h 140"/>
                  <a:gd name="T2" fmla="*/ 2147483646 w 122"/>
                  <a:gd name="T3" fmla="*/ 2147483646 h 140"/>
                  <a:gd name="T4" fmla="*/ 2147483646 w 122"/>
                  <a:gd name="T5" fmla="*/ 2147483646 h 140"/>
                  <a:gd name="T6" fmla="*/ 0 w 122"/>
                  <a:gd name="T7" fmla="*/ 2147483646 h 140"/>
                  <a:gd name="T8" fmla="*/ 0 w 122"/>
                  <a:gd name="T9" fmla="*/ 2147483646 h 140"/>
                  <a:gd name="T10" fmla="*/ 2147483646 w 122"/>
                  <a:gd name="T11" fmla="*/ 2147483646 h 140"/>
                  <a:gd name="T12" fmla="*/ 2147483646 w 122"/>
                  <a:gd name="T13" fmla="*/ 2147483646 h 140"/>
                  <a:gd name="T14" fmla="*/ 2147483646 w 122"/>
                  <a:gd name="T15" fmla="*/ 2147483646 h 140"/>
                  <a:gd name="T16" fmla="*/ 2147483646 w 122"/>
                  <a:gd name="T17" fmla="*/ 2147483646 h 140"/>
                  <a:gd name="T18" fmla="*/ 2147483646 w 122"/>
                  <a:gd name="T19" fmla="*/ 2147483646 h 140"/>
                  <a:gd name="T20" fmla="*/ 2147483646 w 122"/>
                  <a:gd name="T21" fmla="*/ 2147483646 h 140"/>
                  <a:gd name="T22" fmla="*/ 2147483646 w 122"/>
                  <a:gd name="T23" fmla="*/ 2147483646 h 140"/>
                  <a:gd name="T24" fmla="*/ 2147483646 w 122"/>
                  <a:gd name="T25" fmla="*/ 2147483646 h 140"/>
                  <a:gd name="T26" fmla="*/ 2147483646 w 122"/>
                  <a:gd name="T27" fmla="*/ 2147483646 h 140"/>
                  <a:gd name="T28" fmla="*/ 2147483646 w 122"/>
                  <a:gd name="T29" fmla="*/ 2147483646 h 140"/>
                  <a:gd name="T30" fmla="*/ 2147483646 w 122"/>
                  <a:gd name="T31" fmla="*/ 2147483646 h 140"/>
                  <a:gd name="T32" fmla="*/ 2147483646 w 122"/>
                  <a:gd name="T33" fmla="*/ 2147483646 h 140"/>
                  <a:gd name="T34" fmla="*/ 2147483646 w 122"/>
                  <a:gd name="T35" fmla="*/ 2147483646 h 140"/>
                  <a:gd name="T36" fmla="*/ 2147483646 w 122"/>
                  <a:gd name="T37" fmla="*/ 2147483646 h 140"/>
                  <a:gd name="T38" fmla="*/ 2147483646 w 122"/>
                  <a:gd name="T39" fmla="*/ 2147483646 h 140"/>
                  <a:gd name="T40" fmla="*/ 2147483646 w 122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2" h="140">
                    <a:moveTo>
                      <a:pt x="61" y="140"/>
                    </a:moveTo>
                    <a:cubicBezTo>
                      <a:pt x="60" y="140"/>
                      <a:pt x="59" y="140"/>
                      <a:pt x="58" y="13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1" y="106"/>
                      <a:pt x="0" y="104"/>
                      <a:pt x="0" y="10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6"/>
                      <a:pt x="1" y="34"/>
                      <a:pt x="3" y="33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0"/>
                      <a:pt x="62" y="0"/>
                      <a:pt x="64" y="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4"/>
                      <a:pt x="121" y="106"/>
                      <a:pt x="119" y="107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40"/>
                      <a:pt x="62" y="140"/>
                      <a:pt x="61" y="140"/>
                    </a:cubicBezTo>
                    <a:close/>
                    <a:moveTo>
                      <a:pt x="12" y="99"/>
                    </a:moveTo>
                    <a:cubicBezTo>
                      <a:pt x="61" y="127"/>
                      <a:pt x="61" y="127"/>
                      <a:pt x="61" y="127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12" y="42"/>
                      <a:pt x="12" y="42"/>
                      <a:pt x="12" y="42"/>
                    </a:cubicBezTo>
                    <a:lnTo>
                      <a:pt x="12" y="99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4" name="Freeform 371">
                <a:extLst>
                  <a:ext uri="{FF2B5EF4-FFF2-40B4-BE49-F238E27FC236}">
                    <a16:creationId xmlns:a16="http://schemas.microsoft.com/office/drawing/2014/main" id="{98A62237-7A63-4DAB-9A64-BABD523AD7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300" y="2522538"/>
                <a:ext cx="185737" cy="307975"/>
              </a:xfrm>
              <a:custGeom>
                <a:avLst/>
                <a:gdLst>
                  <a:gd name="T0" fmla="*/ 2147483646 w 119"/>
                  <a:gd name="T1" fmla="*/ 2147483646 h 198"/>
                  <a:gd name="T2" fmla="*/ 0 w 119"/>
                  <a:gd name="T3" fmla="*/ 2147483646 h 198"/>
                  <a:gd name="T4" fmla="*/ 0 w 119"/>
                  <a:gd name="T5" fmla="*/ 2147483646 h 198"/>
                  <a:gd name="T6" fmla="*/ 2147483646 w 119"/>
                  <a:gd name="T7" fmla="*/ 2147483646 h 198"/>
                  <a:gd name="T8" fmla="*/ 2147483646 w 119"/>
                  <a:gd name="T9" fmla="*/ 2147483646 h 198"/>
                  <a:gd name="T10" fmla="*/ 2147483646 w 119"/>
                  <a:gd name="T11" fmla="*/ 2147483646 h 198"/>
                  <a:gd name="T12" fmla="*/ 2147483646 w 119"/>
                  <a:gd name="T13" fmla="*/ 2147483646 h 198"/>
                  <a:gd name="T14" fmla="*/ 2147483646 w 119"/>
                  <a:gd name="T15" fmla="*/ 0 h 198"/>
                  <a:gd name="T16" fmla="*/ 2147483646 w 119"/>
                  <a:gd name="T17" fmla="*/ 2147483646 h 198"/>
                  <a:gd name="T18" fmla="*/ 2147483646 w 119"/>
                  <a:gd name="T19" fmla="*/ 2147483646 h 198"/>
                  <a:gd name="T20" fmla="*/ 2147483646 w 119"/>
                  <a:gd name="T21" fmla="*/ 2147483646 h 198"/>
                  <a:gd name="T22" fmla="*/ 2147483646 w 119"/>
                  <a:gd name="T23" fmla="*/ 2147483646 h 198"/>
                  <a:gd name="T24" fmla="*/ 2147483646 w 119"/>
                  <a:gd name="T25" fmla="*/ 2147483646 h 198"/>
                  <a:gd name="T26" fmla="*/ 2147483646 w 119"/>
                  <a:gd name="T27" fmla="*/ 2147483646 h 1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9" h="198">
                    <a:moveTo>
                      <a:pt x="12" y="198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1"/>
                      <a:pt x="1" y="129"/>
                      <a:pt x="3" y="128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5"/>
                      <a:pt x="56" y="33"/>
                      <a:pt x="58" y="32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7" y="103"/>
                      <a:pt x="66" y="105"/>
                      <a:pt x="64" y="106"/>
                    </a:cubicBezTo>
                    <a:cubicBezTo>
                      <a:pt x="12" y="136"/>
                      <a:pt x="12" y="136"/>
                      <a:pt x="12" y="136"/>
                    </a:cubicBezTo>
                    <a:lnTo>
                      <a:pt x="12" y="198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5" name="Freeform 372">
                <a:extLst>
                  <a:ext uri="{FF2B5EF4-FFF2-40B4-BE49-F238E27FC236}">
                    <a16:creationId xmlns:a16="http://schemas.microsoft.com/office/drawing/2014/main" id="{AA9D5FED-C004-472A-8BF5-3B778D28F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788" y="2670176"/>
                <a:ext cx="100012" cy="160338"/>
              </a:xfrm>
              <a:custGeom>
                <a:avLst/>
                <a:gdLst>
                  <a:gd name="T0" fmla="*/ 2147483646 w 64"/>
                  <a:gd name="T1" fmla="*/ 2147483646 h 103"/>
                  <a:gd name="T2" fmla="*/ 2147483646 w 64"/>
                  <a:gd name="T3" fmla="*/ 2147483646 h 103"/>
                  <a:gd name="T4" fmla="*/ 2147483646 w 64"/>
                  <a:gd name="T5" fmla="*/ 2147483646 h 103"/>
                  <a:gd name="T6" fmla="*/ 0 w 64"/>
                  <a:gd name="T7" fmla="*/ 2147483646 h 103"/>
                  <a:gd name="T8" fmla="*/ 2147483646 w 64"/>
                  <a:gd name="T9" fmla="*/ 0 h 103"/>
                  <a:gd name="T10" fmla="*/ 2147483646 w 64"/>
                  <a:gd name="T11" fmla="*/ 2147483646 h 103"/>
                  <a:gd name="T12" fmla="*/ 2147483646 w 64"/>
                  <a:gd name="T13" fmla="*/ 2147483646 h 103"/>
                  <a:gd name="T14" fmla="*/ 2147483646 w 64"/>
                  <a:gd name="T15" fmla="*/ 2147483646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4"/>
                      <a:pt x="64" y="36"/>
                      <a:pt x="64" y="38"/>
                    </a:cubicBezTo>
                    <a:lnTo>
                      <a:pt x="64" y="10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6" name="Freeform 373">
                <a:extLst>
                  <a:ext uri="{FF2B5EF4-FFF2-40B4-BE49-F238E27FC236}">
                    <a16:creationId xmlns:a16="http://schemas.microsoft.com/office/drawing/2014/main" id="{1A77A2F2-B8B6-4BCC-8619-D52140385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55" y="42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61" y="31"/>
                    </a:ln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7" name="Freeform 374">
                <a:extLst>
                  <a:ext uri="{FF2B5EF4-FFF2-40B4-BE49-F238E27FC236}">
                    <a16:creationId xmlns:a16="http://schemas.microsoft.com/office/drawing/2014/main" id="{7CC5E30C-9E0A-489D-A2BC-45570586C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6" y="42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61" y="9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8" name="Freeform 375">
                <a:extLst>
                  <a:ext uri="{FF2B5EF4-FFF2-40B4-BE49-F238E27FC236}">
                    <a16:creationId xmlns:a16="http://schemas.microsoft.com/office/drawing/2014/main" id="{B8B3BEDA-06F9-4CF3-87CC-5B3397797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8063" y="2522538"/>
                <a:ext cx="95250" cy="66675"/>
              </a:xfrm>
              <a:custGeom>
                <a:avLst/>
                <a:gdLst>
                  <a:gd name="T0" fmla="*/ 2147483646 w 60"/>
                  <a:gd name="T1" fmla="*/ 2147483646 h 42"/>
                  <a:gd name="T2" fmla="*/ 0 w 60"/>
                  <a:gd name="T3" fmla="*/ 2147483646 h 42"/>
                  <a:gd name="T4" fmla="*/ 2147483646 w 60"/>
                  <a:gd name="T5" fmla="*/ 0 h 42"/>
                  <a:gd name="T6" fmla="*/ 2147483646 w 60"/>
                  <a:gd name="T7" fmla="*/ 2147483646 h 42"/>
                  <a:gd name="T8" fmla="*/ 2147483646 w 60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54" y="42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0" y="3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59" name="Freeform 376">
                <a:extLst>
                  <a:ext uri="{FF2B5EF4-FFF2-40B4-BE49-F238E27FC236}">
                    <a16:creationId xmlns:a16="http://schemas.microsoft.com/office/drawing/2014/main" id="{1DF7B2B9-D348-41DD-89E1-389FA32A6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55" y="43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61" y="33"/>
                    </a:lnTo>
                    <a:lnTo>
                      <a:pt x="55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60" name="Freeform 377">
                <a:extLst>
                  <a:ext uri="{FF2B5EF4-FFF2-40B4-BE49-F238E27FC236}">
                    <a16:creationId xmlns:a16="http://schemas.microsoft.com/office/drawing/2014/main" id="{A01FAF8C-15BF-4B88-B38F-20700F422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6" y="43"/>
                    </a:moveTo>
                    <a:lnTo>
                      <a:pt x="0" y="33"/>
                    </a:lnTo>
                    <a:lnTo>
                      <a:pt x="55" y="0"/>
                    </a:lnTo>
                    <a:lnTo>
                      <a:pt x="61" y="11"/>
                    </a:lnTo>
                    <a:lnTo>
                      <a:pt x="6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261" name="Rectangle 378">
                <a:extLst>
                  <a:ext uri="{FF2B5EF4-FFF2-40B4-BE49-F238E27FC236}">
                    <a16:creationId xmlns:a16="http://schemas.microsoft.com/office/drawing/2014/main" id="{9C1E9615-08EE-4D6C-AE57-6AAAE05A6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39025" y="2779713"/>
                <a:ext cx="19050" cy="100013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279" name="文本框 278">
            <a:extLst>
              <a:ext uri="{FF2B5EF4-FFF2-40B4-BE49-F238E27FC236}">
                <a16:creationId xmlns:a16="http://schemas.microsoft.com/office/drawing/2014/main" id="{2ED8FFFB-0784-4BC5-A1A8-5393C7F87E46}"/>
              </a:ext>
            </a:extLst>
          </p:cNvPr>
          <p:cNvSpPr txBox="1"/>
          <p:nvPr/>
        </p:nvSpPr>
        <p:spPr>
          <a:xfrm>
            <a:off x="330120" y="6635565"/>
            <a:ext cx="385727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i="1" dirty="0"/>
              <a:t>Reference</a:t>
            </a:r>
            <a:r>
              <a:rPr lang="zh-CN" altLang="en-US" sz="800" i="1" dirty="0"/>
              <a:t>：</a:t>
            </a:r>
            <a:r>
              <a:rPr lang="en-US" altLang="zh-CN" sz="800" i="1" dirty="0"/>
              <a:t>The-Ecosystem-for-Open-Gateway-NaaS-API-development.pdf</a:t>
            </a:r>
          </a:p>
        </p:txBody>
      </p:sp>
      <p:sp>
        <p:nvSpPr>
          <p:cNvPr id="280" name="箭头: 上 279">
            <a:extLst>
              <a:ext uri="{FF2B5EF4-FFF2-40B4-BE49-F238E27FC236}">
                <a16:creationId xmlns:a16="http://schemas.microsoft.com/office/drawing/2014/main" id="{B24EB03C-EB90-4FF3-8923-AAD563307442}"/>
              </a:ext>
            </a:extLst>
          </p:cNvPr>
          <p:cNvSpPr/>
          <p:nvPr/>
        </p:nvSpPr>
        <p:spPr>
          <a:xfrm>
            <a:off x="1107042" y="3226368"/>
            <a:ext cx="98556" cy="820967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1" name="箭头: 上 280">
            <a:extLst>
              <a:ext uri="{FF2B5EF4-FFF2-40B4-BE49-F238E27FC236}">
                <a16:creationId xmlns:a16="http://schemas.microsoft.com/office/drawing/2014/main" id="{A6D869DB-9066-409D-BA8E-6FEB454F172B}"/>
              </a:ext>
            </a:extLst>
          </p:cNvPr>
          <p:cNvSpPr/>
          <p:nvPr/>
        </p:nvSpPr>
        <p:spPr>
          <a:xfrm>
            <a:off x="2432427" y="3233228"/>
            <a:ext cx="106148" cy="825036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id="{27203942-2EA1-4FF4-BA60-109D02C2E8A3}"/>
              </a:ext>
            </a:extLst>
          </p:cNvPr>
          <p:cNvSpPr txBox="1"/>
          <p:nvPr/>
        </p:nvSpPr>
        <p:spPr>
          <a:xfrm>
            <a:off x="2530629" y="3570179"/>
            <a:ext cx="19454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Possibly re-exposed;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or enriched based on operate API/Service API</a:t>
            </a:r>
            <a:endParaRPr lang="zh-CN" altLang="en-US" sz="1000" dirty="0"/>
          </a:p>
        </p:txBody>
      </p:sp>
      <p:grpSp>
        <p:nvGrpSpPr>
          <p:cNvPr id="129" name="组合 320">
            <a:extLst>
              <a:ext uri="{FF2B5EF4-FFF2-40B4-BE49-F238E27FC236}">
                <a16:creationId xmlns:a16="http://schemas.microsoft.com/office/drawing/2014/main" id="{576C240B-9F76-4FAF-BFC7-A26559AD295C}"/>
              </a:ext>
            </a:extLst>
          </p:cNvPr>
          <p:cNvGrpSpPr>
            <a:grpSpLocks/>
          </p:cNvGrpSpPr>
          <p:nvPr/>
        </p:nvGrpSpPr>
        <p:grpSpPr bwMode="auto">
          <a:xfrm>
            <a:off x="1573880" y="1358655"/>
            <a:ext cx="251896" cy="266304"/>
            <a:chOff x="649288" y="2289176"/>
            <a:chExt cx="561975" cy="769938"/>
          </a:xfrm>
          <a:solidFill>
            <a:schemeClr val="accent1"/>
          </a:solidFill>
        </p:grpSpPr>
        <p:sp>
          <p:nvSpPr>
            <p:cNvPr id="130" name="Freeform 78">
              <a:extLst>
                <a:ext uri="{FF2B5EF4-FFF2-40B4-BE49-F238E27FC236}">
                  <a16:creationId xmlns:a16="http://schemas.microsoft.com/office/drawing/2014/main" id="{4C7255BE-BBA0-4AE1-B1EF-B9022108767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1" name="Freeform 79">
              <a:extLst>
                <a:ext uri="{FF2B5EF4-FFF2-40B4-BE49-F238E27FC236}">
                  <a16:creationId xmlns:a16="http://schemas.microsoft.com/office/drawing/2014/main" id="{6A425ABB-69C3-44A6-A246-B04BEA488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8" name="Freeform 80">
              <a:extLst>
                <a:ext uri="{FF2B5EF4-FFF2-40B4-BE49-F238E27FC236}">
                  <a16:creationId xmlns:a16="http://schemas.microsoft.com/office/drawing/2014/main" id="{CB1DBB9F-FC83-4732-BC67-38775DE11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41" name="Freeform 81">
              <a:extLst>
                <a:ext uri="{FF2B5EF4-FFF2-40B4-BE49-F238E27FC236}">
                  <a16:creationId xmlns:a16="http://schemas.microsoft.com/office/drawing/2014/main" id="{1ED8337A-C557-4435-82DD-9C4919773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42" name="Freeform 82">
              <a:extLst>
                <a:ext uri="{FF2B5EF4-FFF2-40B4-BE49-F238E27FC236}">
                  <a16:creationId xmlns:a16="http://schemas.microsoft.com/office/drawing/2014/main" id="{964A97A0-05DA-44EB-B43F-93B3AE7F1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43" name="Freeform 83">
              <a:extLst>
                <a:ext uri="{FF2B5EF4-FFF2-40B4-BE49-F238E27FC236}">
                  <a16:creationId xmlns:a16="http://schemas.microsoft.com/office/drawing/2014/main" id="{61721AE1-AC76-42CF-8219-7CA7222E0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44" name="组合 320">
            <a:extLst>
              <a:ext uri="{FF2B5EF4-FFF2-40B4-BE49-F238E27FC236}">
                <a16:creationId xmlns:a16="http://schemas.microsoft.com/office/drawing/2014/main" id="{17C0CD1B-6DBC-4AA0-A943-434E102787B1}"/>
              </a:ext>
            </a:extLst>
          </p:cNvPr>
          <p:cNvGrpSpPr>
            <a:grpSpLocks/>
          </p:cNvGrpSpPr>
          <p:nvPr/>
        </p:nvGrpSpPr>
        <p:grpSpPr bwMode="auto">
          <a:xfrm>
            <a:off x="3370458" y="1357854"/>
            <a:ext cx="251896" cy="266304"/>
            <a:chOff x="649288" y="2289176"/>
            <a:chExt cx="561975" cy="769938"/>
          </a:xfrm>
          <a:solidFill>
            <a:schemeClr val="accent2"/>
          </a:solidFill>
        </p:grpSpPr>
        <p:sp>
          <p:nvSpPr>
            <p:cNvPr id="145" name="Freeform 78">
              <a:extLst>
                <a:ext uri="{FF2B5EF4-FFF2-40B4-BE49-F238E27FC236}">
                  <a16:creationId xmlns:a16="http://schemas.microsoft.com/office/drawing/2014/main" id="{A90A72DB-2DA9-4D6D-944F-10FF8C5CE50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49" name="Freeform 79">
              <a:extLst>
                <a:ext uri="{FF2B5EF4-FFF2-40B4-BE49-F238E27FC236}">
                  <a16:creationId xmlns:a16="http://schemas.microsoft.com/office/drawing/2014/main" id="{50826E22-F390-4F6E-8003-AC966BBB0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50" name="Freeform 80">
              <a:extLst>
                <a:ext uri="{FF2B5EF4-FFF2-40B4-BE49-F238E27FC236}">
                  <a16:creationId xmlns:a16="http://schemas.microsoft.com/office/drawing/2014/main" id="{CFF437BF-25E0-4D1E-9457-99040B863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52" name="Freeform 81">
              <a:extLst>
                <a:ext uri="{FF2B5EF4-FFF2-40B4-BE49-F238E27FC236}">
                  <a16:creationId xmlns:a16="http://schemas.microsoft.com/office/drawing/2014/main" id="{7ED9D8F3-D059-4A93-9D60-7A028CB0D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53" name="Freeform 82">
              <a:extLst>
                <a:ext uri="{FF2B5EF4-FFF2-40B4-BE49-F238E27FC236}">
                  <a16:creationId xmlns:a16="http://schemas.microsoft.com/office/drawing/2014/main" id="{62CA1DFC-FDE1-4FAF-B15A-D0122385A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54" name="Freeform 83">
              <a:extLst>
                <a:ext uri="{FF2B5EF4-FFF2-40B4-BE49-F238E27FC236}">
                  <a16:creationId xmlns:a16="http://schemas.microsoft.com/office/drawing/2014/main" id="{05D4855F-3E2C-457D-BA0D-763D7E63D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55" name="组合 320">
            <a:extLst>
              <a:ext uri="{FF2B5EF4-FFF2-40B4-BE49-F238E27FC236}">
                <a16:creationId xmlns:a16="http://schemas.microsoft.com/office/drawing/2014/main" id="{D53928C4-2454-4703-9061-8BA6A6482E1C}"/>
              </a:ext>
            </a:extLst>
          </p:cNvPr>
          <p:cNvGrpSpPr>
            <a:grpSpLocks/>
          </p:cNvGrpSpPr>
          <p:nvPr/>
        </p:nvGrpSpPr>
        <p:grpSpPr bwMode="auto">
          <a:xfrm>
            <a:off x="5220404" y="1338814"/>
            <a:ext cx="251896" cy="266304"/>
            <a:chOff x="649288" y="2289176"/>
            <a:chExt cx="561975" cy="769938"/>
          </a:xfrm>
          <a:solidFill>
            <a:schemeClr val="accent4"/>
          </a:solidFill>
        </p:grpSpPr>
        <p:sp>
          <p:nvSpPr>
            <p:cNvPr id="160" name="Freeform 78">
              <a:extLst>
                <a:ext uri="{FF2B5EF4-FFF2-40B4-BE49-F238E27FC236}">
                  <a16:creationId xmlns:a16="http://schemas.microsoft.com/office/drawing/2014/main" id="{78546702-F064-4B2F-A1AA-6CBF4FD7C15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1" name="Freeform 79">
              <a:extLst>
                <a:ext uri="{FF2B5EF4-FFF2-40B4-BE49-F238E27FC236}">
                  <a16:creationId xmlns:a16="http://schemas.microsoft.com/office/drawing/2014/main" id="{AEE23F34-4171-4A48-B285-219A59111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2" name="Freeform 80">
              <a:extLst>
                <a:ext uri="{FF2B5EF4-FFF2-40B4-BE49-F238E27FC236}">
                  <a16:creationId xmlns:a16="http://schemas.microsoft.com/office/drawing/2014/main" id="{F524772D-B69E-4580-8147-91099488B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5" name="Freeform 81">
              <a:extLst>
                <a:ext uri="{FF2B5EF4-FFF2-40B4-BE49-F238E27FC236}">
                  <a16:creationId xmlns:a16="http://schemas.microsoft.com/office/drawing/2014/main" id="{8102250E-3D8F-4FBF-A633-F31A11C26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8" name="Freeform 82">
              <a:extLst>
                <a:ext uri="{FF2B5EF4-FFF2-40B4-BE49-F238E27FC236}">
                  <a16:creationId xmlns:a16="http://schemas.microsoft.com/office/drawing/2014/main" id="{5925741C-165D-4056-B19B-CB9598883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9" name="Freeform 83">
              <a:extLst>
                <a:ext uri="{FF2B5EF4-FFF2-40B4-BE49-F238E27FC236}">
                  <a16:creationId xmlns:a16="http://schemas.microsoft.com/office/drawing/2014/main" id="{4A27273C-2E44-4E89-8983-FB63F34BA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71" name="组合 320">
            <a:extLst>
              <a:ext uri="{FF2B5EF4-FFF2-40B4-BE49-F238E27FC236}">
                <a16:creationId xmlns:a16="http://schemas.microsoft.com/office/drawing/2014/main" id="{CB28F4D8-2349-41BF-8CDC-D187EA126849}"/>
              </a:ext>
            </a:extLst>
          </p:cNvPr>
          <p:cNvGrpSpPr>
            <a:grpSpLocks/>
          </p:cNvGrpSpPr>
          <p:nvPr/>
        </p:nvGrpSpPr>
        <p:grpSpPr bwMode="auto">
          <a:xfrm>
            <a:off x="258299" y="4208811"/>
            <a:ext cx="251896" cy="311338"/>
            <a:chOff x="649288" y="2289176"/>
            <a:chExt cx="561975" cy="769938"/>
          </a:xfrm>
          <a:solidFill>
            <a:srgbClr val="9966FF"/>
          </a:solidFill>
        </p:grpSpPr>
        <p:sp>
          <p:nvSpPr>
            <p:cNvPr id="173" name="Freeform 78">
              <a:extLst>
                <a:ext uri="{FF2B5EF4-FFF2-40B4-BE49-F238E27FC236}">
                  <a16:creationId xmlns:a16="http://schemas.microsoft.com/office/drawing/2014/main" id="{F9758F59-B8B4-4550-88A7-9C63E0481E5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6" name="Freeform 79">
              <a:extLst>
                <a:ext uri="{FF2B5EF4-FFF2-40B4-BE49-F238E27FC236}">
                  <a16:creationId xmlns:a16="http://schemas.microsoft.com/office/drawing/2014/main" id="{68772537-C413-4E11-991C-C9C9B0374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3" name="Freeform 80">
              <a:extLst>
                <a:ext uri="{FF2B5EF4-FFF2-40B4-BE49-F238E27FC236}">
                  <a16:creationId xmlns:a16="http://schemas.microsoft.com/office/drawing/2014/main" id="{8543D0CA-2DE3-479C-A42E-BF1AE30CD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5" name="Freeform 81">
              <a:extLst>
                <a:ext uri="{FF2B5EF4-FFF2-40B4-BE49-F238E27FC236}">
                  <a16:creationId xmlns:a16="http://schemas.microsoft.com/office/drawing/2014/main" id="{65AC71A6-D7C8-4F21-9B22-7291E27FB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8" name="Freeform 82">
              <a:extLst>
                <a:ext uri="{FF2B5EF4-FFF2-40B4-BE49-F238E27FC236}">
                  <a16:creationId xmlns:a16="http://schemas.microsoft.com/office/drawing/2014/main" id="{F19C1A0C-F071-465C-9E57-4B4E08499F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90" name="Freeform 83">
              <a:extLst>
                <a:ext uri="{FF2B5EF4-FFF2-40B4-BE49-F238E27FC236}">
                  <a16:creationId xmlns:a16="http://schemas.microsoft.com/office/drawing/2014/main" id="{AAE792B2-1B1F-4901-AE6E-28E25ACCD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92" name="组合 320">
            <a:extLst>
              <a:ext uri="{FF2B5EF4-FFF2-40B4-BE49-F238E27FC236}">
                <a16:creationId xmlns:a16="http://schemas.microsoft.com/office/drawing/2014/main" id="{C489445D-A3F3-4311-BFDE-2062E6DE575B}"/>
              </a:ext>
            </a:extLst>
          </p:cNvPr>
          <p:cNvGrpSpPr>
            <a:grpSpLocks/>
          </p:cNvGrpSpPr>
          <p:nvPr/>
        </p:nvGrpSpPr>
        <p:grpSpPr bwMode="auto">
          <a:xfrm>
            <a:off x="311847" y="5510766"/>
            <a:ext cx="251896" cy="266304"/>
            <a:chOff x="649288" y="2289176"/>
            <a:chExt cx="561975" cy="769938"/>
          </a:xfrm>
          <a:solidFill>
            <a:srgbClr val="00B050"/>
          </a:solidFill>
        </p:grpSpPr>
        <p:sp>
          <p:nvSpPr>
            <p:cNvPr id="193" name="Freeform 78">
              <a:extLst>
                <a:ext uri="{FF2B5EF4-FFF2-40B4-BE49-F238E27FC236}">
                  <a16:creationId xmlns:a16="http://schemas.microsoft.com/office/drawing/2014/main" id="{E5030424-D10D-4B60-9F3D-772F796A640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94" name="Freeform 79">
              <a:extLst>
                <a:ext uri="{FF2B5EF4-FFF2-40B4-BE49-F238E27FC236}">
                  <a16:creationId xmlns:a16="http://schemas.microsoft.com/office/drawing/2014/main" id="{3132EF19-251B-4499-BB31-15AAEFC7F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95" name="Freeform 80">
              <a:extLst>
                <a:ext uri="{FF2B5EF4-FFF2-40B4-BE49-F238E27FC236}">
                  <a16:creationId xmlns:a16="http://schemas.microsoft.com/office/drawing/2014/main" id="{5EB82EF2-687A-4BF7-9A66-85134094C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2" name="Freeform 81">
              <a:extLst>
                <a:ext uri="{FF2B5EF4-FFF2-40B4-BE49-F238E27FC236}">
                  <a16:creationId xmlns:a16="http://schemas.microsoft.com/office/drawing/2014/main" id="{37A3B823-C75E-44B6-8C16-844F441B5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4" name="Freeform 82">
              <a:extLst>
                <a:ext uri="{FF2B5EF4-FFF2-40B4-BE49-F238E27FC236}">
                  <a16:creationId xmlns:a16="http://schemas.microsoft.com/office/drawing/2014/main" id="{25C8BA7A-4FA8-4626-B1B0-C604E51C2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6" name="Freeform 83">
              <a:extLst>
                <a:ext uri="{FF2B5EF4-FFF2-40B4-BE49-F238E27FC236}">
                  <a16:creationId xmlns:a16="http://schemas.microsoft.com/office/drawing/2014/main" id="{D1041F33-4971-43BD-8303-4BABA2461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208" name="矩形 207">
            <a:extLst>
              <a:ext uri="{FF2B5EF4-FFF2-40B4-BE49-F238E27FC236}">
                <a16:creationId xmlns:a16="http://schemas.microsoft.com/office/drawing/2014/main" id="{4C60C0C1-C3A4-4151-8840-21D4737A9899}"/>
              </a:ext>
            </a:extLst>
          </p:cNvPr>
          <p:cNvSpPr/>
          <p:nvPr/>
        </p:nvSpPr>
        <p:spPr>
          <a:xfrm>
            <a:off x="111655" y="5813310"/>
            <a:ext cx="63831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API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  <a:endParaRPr lang="zh-CN" altLang="en-US" sz="1000" b="1" dirty="0"/>
          </a:p>
        </p:txBody>
      </p:sp>
      <p:sp>
        <p:nvSpPr>
          <p:cNvPr id="209" name="矩形 208">
            <a:extLst>
              <a:ext uri="{FF2B5EF4-FFF2-40B4-BE49-F238E27FC236}">
                <a16:creationId xmlns:a16="http://schemas.microsoft.com/office/drawing/2014/main" id="{0E46DC30-F810-4762-842D-B38E4FC9B08F}"/>
              </a:ext>
            </a:extLst>
          </p:cNvPr>
          <p:cNvSpPr/>
          <p:nvPr/>
        </p:nvSpPr>
        <p:spPr>
          <a:xfrm>
            <a:off x="72560" y="4514564"/>
            <a:ext cx="63831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Channel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partner</a:t>
            </a:r>
            <a:endParaRPr lang="zh-CN" altLang="en-US" sz="1000" b="1" dirty="0"/>
          </a:p>
        </p:txBody>
      </p:sp>
      <p:sp>
        <p:nvSpPr>
          <p:cNvPr id="6" name="L 形 5">
            <a:extLst>
              <a:ext uri="{FF2B5EF4-FFF2-40B4-BE49-F238E27FC236}">
                <a16:creationId xmlns:a16="http://schemas.microsoft.com/office/drawing/2014/main" id="{E40C185C-723A-42A3-81D5-10DA1F2441E0}"/>
              </a:ext>
            </a:extLst>
          </p:cNvPr>
          <p:cNvSpPr/>
          <p:nvPr/>
        </p:nvSpPr>
        <p:spPr>
          <a:xfrm flipV="1">
            <a:off x="677671" y="1023785"/>
            <a:ext cx="5852305" cy="3831177"/>
          </a:xfrm>
          <a:prstGeom prst="corner">
            <a:avLst>
              <a:gd name="adj1" fmla="val 53785"/>
              <a:gd name="adj2" fmla="val 91338"/>
            </a:avLst>
          </a:prstGeom>
          <a:noFill/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DE13698E-83EF-4548-9235-3BB17C060F69}"/>
              </a:ext>
            </a:extLst>
          </p:cNvPr>
          <p:cNvSpPr txBox="1"/>
          <p:nvPr/>
        </p:nvSpPr>
        <p:spPr>
          <a:xfrm>
            <a:off x="4649886" y="3395204"/>
            <a:ext cx="1499108" cy="538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Non-API based</a:t>
            </a:r>
          </a:p>
          <a:p>
            <a:pPr marL="171450" indent="-17145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Browse service  API, register an account</a:t>
            </a:r>
            <a:endParaRPr lang="zh-CN" altLang="en-US" sz="1050" dirty="0"/>
          </a:p>
        </p:txBody>
      </p:sp>
      <p:grpSp>
        <p:nvGrpSpPr>
          <p:cNvPr id="224" name="组合 317">
            <a:extLst>
              <a:ext uri="{FF2B5EF4-FFF2-40B4-BE49-F238E27FC236}">
                <a16:creationId xmlns:a16="http://schemas.microsoft.com/office/drawing/2014/main" id="{2FAF0F48-A008-4292-8D74-6F40B0E6BA13}"/>
              </a:ext>
            </a:extLst>
          </p:cNvPr>
          <p:cNvGrpSpPr>
            <a:grpSpLocks/>
          </p:cNvGrpSpPr>
          <p:nvPr/>
        </p:nvGrpSpPr>
        <p:grpSpPr bwMode="auto">
          <a:xfrm>
            <a:off x="1345305" y="2644553"/>
            <a:ext cx="395888" cy="365030"/>
            <a:chOff x="5362575" y="935038"/>
            <a:chExt cx="668338" cy="668338"/>
          </a:xfrm>
        </p:grpSpPr>
        <p:sp>
          <p:nvSpPr>
            <p:cNvPr id="225" name="Freeform 155">
              <a:extLst>
                <a:ext uri="{FF2B5EF4-FFF2-40B4-BE49-F238E27FC236}">
                  <a16:creationId xmlns:a16="http://schemas.microsoft.com/office/drawing/2014/main" id="{F3A3142F-6509-45BC-9CF4-2EE29A49F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575" y="935038"/>
              <a:ext cx="668338" cy="668338"/>
            </a:xfrm>
            <a:custGeom>
              <a:avLst/>
              <a:gdLst>
                <a:gd name="T0" fmla="*/ 2147483646 w 1592"/>
                <a:gd name="T1" fmla="*/ 2147483646 h 1591"/>
                <a:gd name="T2" fmla="*/ 2147483646 w 1592"/>
                <a:gd name="T3" fmla="*/ 2147483646 h 1591"/>
                <a:gd name="T4" fmla="*/ 0 w 1592"/>
                <a:gd name="T5" fmla="*/ 2147483646 h 1591"/>
                <a:gd name="T6" fmla="*/ 2147483646 w 1592"/>
                <a:gd name="T7" fmla="*/ 0 h 1591"/>
                <a:gd name="T8" fmla="*/ 2147483646 w 1592"/>
                <a:gd name="T9" fmla="*/ 2147483646 h 1591"/>
                <a:gd name="T10" fmla="*/ 2147483646 w 1592"/>
                <a:gd name="T11" fmla="*/ 2147483646 h 1591"/>
                <a:gd name="T12" fmla="*/ 2147483646 w 1592"/>
                <a:gd name="T13" fmla="*/ 2147483646 h 1591"/>
                <a:gd name="T14" fmla="*/ 2147483646 w 1592"/>
                <a:gd name="T15" fmla="*/ 2147483646 h 1591"/>
                <a:gd name="T16" fmla="*/ 2147483646 w 1592"/>
                <a:gd name="T17" fmla="*/ 2147483646 h 1591"/>
                <a:gd name="T18" fmla="*/ 2147483646 w 1592"/>
                <a:gd name="T19" fmla="*/ 2147483646 h 1591"/>
                <a:gd name="T20" fmla="*/ 2147483646 w 1592"/>
                <a:gd name="T21" fmla="*/ 2147483646 h 1591"/>
                <a:gd name="T22" fmla="*/ 2147483646 w 1592"/>
                <a:gd name="T23" fmla="*/ 2147483646 h 1591"/>
                <a:gd name="T24" fmla="*/ 2147483646 w 1592"/>
                <a:gd name="T25" fmla="*/ 2147483646 h 1591"/>
                <a:gd name="T26" fmla="*/ 2147483646 w 1592"/>
                <a:gd name="T27" fmla="*/ 2147483646 h 1591"/>
                <a:gd name="T28" fmla="*/ 2147483646 w 1592"/>
                <a:gd name="T29" fmla="*/ 2147483646 h 1591"/>
                <a:gd name="T30" fmla="*/ 2147483646 w 1592"/>
                <a:gd name="T31" fmla="*/ 2147483646 h 159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2" h="1591">
                  <a:moveTo>
                    <a:pt x="796" y="1591"/>
                  </a:moveTo>
                  <a:lnTo>
                    <a:pt x="796" y="1591"/>
                  </a:lnTo>
                  <a:cubicBezTo>
                    <a:pt x="357" y="1591"/>
                    <a:pt x="0" y="1234"/>
                    <a:pt x="0" y="795"/>
                  </a:cubicBezTo>
                  <a:cubicBezTo>
                    <a:pt x="0" y="357"/>
                    <a:pt x="357" y="0"/>
                    <a:pt x="796" y="0"/>
                  </a:cubicBezTo>
                  <a:cubicBezTo>
                    <a:pt x="1234" y="0"/>
                    <a:pt x="1592" y="357"/>
                    <a:pt x="1592" y="795"/>
                  </a:cubicBezTo>
                  <a:cubicBezTo>
                    <a:pt x="1592" y="957"/>
                    <a:pt x="1543" y="1113"/>
                    <a:pt x="1452" y="1246"/>
                  </a:cubicBezTo>
                  <a:cubicBezTo>
                    <a:pt x="1442" y="1261"/>
                    <a:pt x="1421" y="1265"/>
                    <a:pt x="1406" y="1254"/>
                  </a:cubicBezTo>
                  <a:cubicBezTo>
                    <a:pt x="1391" y="1244"/>
                    <a:pt x="1387" y="1223"/>
                    <a:pt x="1397" y="1208"/>
                  </a:cubicBezTo>
                  <a:cubicBezTo>
                    <a:pt x="1481" y="1086"/>
                    <a:pt x="1525" y="944"/>
                    <a:pt x="1525" y="795"/>
                  </a:cubicBezTo>
                  <a:cubicBezTo>
                    <a:pt x="1525" y="393"/>
                    <a:pt x="1198" y="66"/>
                    <a:pt x="796" y="66"/>
                  </a:cubicBezTo>
                  <a:cubicBezTo>
                    <a:pt x="393" y="66"/>
                    <a:pt x="66" y="393"/>
                    <a:pt x="66" y="795"/>
                  </a:cubicBezTo>
                  <a:cubicBezTo>
                    <a:pt x="66" y="1198"/>
                    <a:pt x="393" y="1525"/>
                    <a:pt x="796" y="1525"/>
                  </a:cubicBezTo>
                  <a:cubicBezTo>
                    <a:pt x="944" y="1525"/>
                    <a:pt x="1087" y="1480"/>
                    <a:pt x="1209" y="1396"/>
                  </a:cubicBezTo>
                  <a:cubicBezTo>
                    <a:pt x="1225" y="1386"/>
                    <a:pt x="1245" y="1389"/>
                    <a:pt x="1256" y="1405"/>
                  </a:cubicBezTo>
                  <a:cubicBezTo>
                    <a:pt x="1266" y="1420"/>
                    <a:pt x="1262" y="1440"/>
                    <a:pt x="1247" y="1451"/>
                  </a:cubicBezTo>
                  <a:cubicBezTo>
                    <a:pt x="1114" y="1543"/>
                    <a:pt x="958" y="1591"/>
                    <a:pt x="796" y="1591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6" name="Freeform 156">
              <a:extLst>
                <a:ext uri="{FF2B5EF4-FFF2-40B4-BE49-F238E27FC236}">
                  <a16:creationId xmlns:a16="http://schemas.microsoft.com/office/drawing/2014/main" id="{6E321AD8-6265-42D7-9F10-CADE7036E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3863" y="1265238"/>
              <a:ext cx="385763" cy="338138"/>
            </a:xfrm>
            <a:custGeom>
              <a:avLst/>
              <a:gdLst>
                <a:gd name="T0" fmla="*/ 2147483646 w 919"/>
                <a:gd name="T1" fmla="*/ 2147483646 h 805"/>
                <a:gd name="T2" fmla="*/ 2147483646 w 919"/>
                <a:gd name="T3" fmla="*/ 2147483646 h 805"/>
                <a:gd name="T4" fmla="*/ 2147483646 w 919"/>
                <a:gd name="T5" fmla="*/ 2147483646 h 805"/>
                <a:gd name="T6" fmla="*/ 2147483646 w 919"/>
                <a:gd name="T7" fmla="*/ 0 h 805"/>
                <a:gd name="T8" fmla="*/ 2147483646 w 919"/>
                <a:gd name="T9" fmla="*/ 2147483646 h 805"/>
                <a:gd name="T10" fmla="*/ 2147483646 w 919"/>
                <a:gd name="T11" fmla="*/ 2147483646 h 805"/>
                <a:gd name="T12" fmla="*/ 2147483646 w 919"/>
                <a:gd name="T13" fmla="*/ 2147483646 h 805"/>
                <a:gd name="T14" fmla="*/ 2147483646 w 919"/>
                <a:gd name="T15" fmla="*/ 0 h 805"/>
                <a:gd name="T16" fmla="*/ 2147483646 w 919"/>
                <a:gd name="T17" fmla="*/ 0 h 805"/>
                <a:gd name="T18" fmla="*/ 2147483646 w 919"/>
                <a:gd name="T19" fmla="*/ 2147483646 h 805"/>
                <a:gd name="T20" fmla="*/ 2147483646 w 919"/>
                <a:gd name="T21" fmla="*/ 2147483646 h 8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19" h="805">
                  <a:moveTo>
                    <a:pt x="460" y="805"/>
                  </a:moveTo>
                  <a:lnTo>
                    <a:pt x="460" y="805"/>
                  </a:lnTo>
                  <a:cubicBezTo>
                    <a:pt x="210" y="805"/>
                    <a:pt x="8" y="467"/>
                    <a:pt x="1" y="34"/>
                  </a:cubicBezTo>
                  <a:cubicBezTo>
                    <a:pt x="0" y="16"/>
                    <a:pt x="15" y="0"/>
                    <a:pt x="34" y="0"/>
                  </a:cubicBezTo>
                  <a:cubicBezTo>
                    <a:pt x="52" y="0"/>
                    <a:pt x="67" y="14"/>
                    <a:pt x="67" y="33"/>
                  </a:cubicBezTo>
                  <a:cubicBezTo>
                    <a:pt x="74" y="422"/>
                    <a:pt x="250" y="739"/>
                    <a:pt x="460" y="739"/>
                  </a:cubicBezTo>
                  <a:cubicBezTo>
                    <a:pt x="669" y="739"/>
                    <a:pt x="845" y="422"/>
                    <a:pt x="852" y="33"/>
                  </a:cubicBezTo>
                  <a:cubicBezTo>
                    <a:pt x="852" y="15"/>
                    <a:pt x="867" y="0"/>
                    <a:pt x="885" y="0"/>
                  </a:cubicBezTo>
                  <a:cubicBezTo>
                    <a:pt x="885" y="0"/>
                    <a:pt x="885" y="0"/>
                    <a:pt x="886" y="0"/>
                  </a:cubicBezTo>
                  <a:cubicBezTo>
                    <a:pt x="904" y="1"/>
                    <a:pt x="919" y="16"/>
                    <a:pt x="918" y="34"/>
                  </a:cubicBezTo>
                  <a:cubicBezTo>
                    <a:pt x="911" y="467"/>
                    <a:pt x="709" y="805"/>
                    <a:pt x="460" y="805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7" name="Freeform 157">
              <a:extLst>
                <a:ext uri="{FF2B5EF4-FFF2-40B4-BE49-F238E27FC236}">
                  <a16:creationId xmlns:a16="http://schemas.microsoft.com/office/drawing/2014/main" id="{D022F2F5-7562-48E4-BAA0-936786CF5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34025" y="935038"/>
              <a:ext cx="325438" cy="166688"/>
            </a:xfrm>
            <a:custGeom>
              <a:avLst/>
              <a:gdLst>
                <a:gd name="T0" fmla="*/ 2147483646 w 775"/>
                <a:gd name="T1" fmla="*/ 2147483646 h 398"/>
                <a:gd name="T2" fmla="*/ 2147483646 w 775"/>
                <a:gd name="T3" fmla="*/ 2147483646 h 398"/>
                <a:gd name="T4" fmla="*/ 2147483646 w 775"/>
                <a:gd name="T5" fmla="*/ 2147483646 h 398"/>
                <a:gd name="T6" fmla="*/ 2147483646 w 775"/>
                <a:gd name="T7" fmla="*/ 2147483646 h 398"/>
                <a:gd name="T8" fmla="*/ 2147483646 w 775"/>
                <a:gd name="T9" fmla="*/ 2147483646 h 398"/>
                <a:gd name="T10" fmla="*/ 2147483646 w 775"/>
                <a:gd name="T11" fmla="*/ 2147483646 h 398"/>
                <a:gd name="T12" fmla="*/ 2147483646 w 775"/>
                <a:gd name="T13" fmla="*/ 2147483646 h 398"/>
                <a:gd name="T14" fmla="*/ 2147483646 w 775"/>
                <a:gd name="T15" fmla="*/ 0 h 398"/>
                <a:gd name="T16" fmla="*/ 2147483646 w 775"/>
                <a:gd name="T17" fmla="*/ 2147483646 h 398"/>
                <a:gd name="T18" fmla="*/ 2147483646 w 775"/>
                <a:gd name="T19" fmla="*/ 2147483646 h 398"/>
                <a:gd name="T20" fmla="*/ 2147483646 w 775"/>
                <a:gd name="T21" fmla="*/ 2147483646 h 3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75" h="398">
                  <a:moveTo>
                    <a:pt x="737" y="398"/>
                  </a:moveTo>
                  <a:lnTo>
                    <a:pt x="737" y="398"/>
                  </a:lnTo>
                  <a:cubicBezTo>
                    <a:pt x="724" y="398"/>
                    <a:pt x="711" y="390"/>
                    <a:pt x="706" y="377"/>
                  </a:cubicBezTo>
                  <a:cubicBezTo>
                    <a:pt x="631" y="182"/>
                    <a:pt x="512" y="66"/>
                    <a:pt x="386" y="66"/>
                  </a:cubicBezTo>
                  <a:cubicBezTo>
                    <a:pt x="262" y="66"/>
                    <a:pt x="143" y="179"/>
                    <a:pt x="69" y="368"/>
                  </a:cubicBezTo>
                  <a:cubicBezTo>
                    <a:pt x="62" y="385"/>
                    <a:pt x="43" y="393"/>
                    <a:pt x="26" y="386"/>
                  </a:cubicBezTo>
                  <a:cubicBezTo>
                    <a:pt x="9" y="380"/>
                    <a:pt x="0" y="360"/>
                    <a:pt x="7" y="343"/>
                  </a:cubicBezTo>
                  <a:cubicBezTo>
                    <a:pt x="92" y="128"/>
                    <a:pt x="233" y="0"/>
                    <a:pt x="386" y="0"/>
                  </a:cubicBezTo>
                  <a:cubicBezTo>
                    <a:pt x="540" y="0"/>
                    <a:pt x="683" y="132"/>
                    <a:pt x="768" y="353"/>
                  </a:cubicBezTo>
                  <a:cubicBezTo>
                    <a:pt x="775" y="370"/>
                    <a:pt x="766" y="390"/>
                    <a:pt x="749" y="396"/>
                  </a:cubicBezTo>
                  <a:cubicBezTo>
                    <a:pt x="745" y="398"/>
                    <a:pt x="741" y="398"/>
                    <a:pt x="737" y="39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8" name="Freeform 158">
              <a:extLst>
                <a:ext uri="{FF2B5EF4-FFF2-40B4-BE49-F238E27FC236}">
                  <a16:creationId xmlns:a16="http://schemas.microsoft.com/office/drawing/2014/main" id="{89DE52AB-EE10-4996-851C-8300A6A74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575" y="1265238"/>
              <a:ext cx="666750" cy="26988"/>
            </a:xfrm>
            <a:custGeom>
              <a:avLst/>
              <a:gdLst>
                <a:gd name="T0" fmla="*/ 2147483646 w 1590"/>
                <a:gd name="T1" fmla="*/ 2147483646 h 67"/>
                <a:gd name="T2" fmla="*/ 2147483646 w 1590"/>
                <a:gd name="T3" fmla="*/ 2147483646 h 67"/>
                <a:gd name="T4" fmla="*/ 2147483646 w 1590"/>
                <a:gd name="T5" fmla="*/ 2147483646 h 67"/>
                <a:gd name="T6" fmla="*/ 0 w 1590"/>
                <a:gd name="T7" fmla="*/ 2147483646 h 67"/>
                <a:gd name="T8" fmla="*/ 2147483646 w 1590"/>
                <a:gd name="T9" fmla="*/ 0 h 67"/>
                <a:gd name="T10" fmla="*/ 2147483646 w 1590"/>
                <a:gd name="T11" fmla="*/ 0 h 67"/>
                <a:gd name="T12" fmla="*/ 2147483646 w 1590"/>
                <a:gd name="T13" fmla="*/ 2147483646 h 67"/>
                <a:gd name="T14" fmla="*/ 2147483646 w 1590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90" h="67">
                  <a:moveTo>
                    <a:pt x="1557" y="67"/>
                  </a:moveTo>
                  <a:lnTo>
                    <a:pt x="1557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1557" y="0"/>
                  </a:lnTo>
                  <a:cubicBezTo>
                    <a:pt x="1575" y="0"/>
                    <a:pt x="1590" y="15"/>
                    <a:pt x="1590" y="33"/>
                  </a:cubicBezTo>
                  <a:cubicBezTo>
                    <a:pt x="1590" y="52"/>
                    <a:pt x="1575" y="67"/>
                    <a:pt x="1557" y="67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30" name="Freeform 159">
              <a:extLst>
                <a:ext uri="{FF2B5EF4-FFF2-40B4-BE49-F238E27FC236}">
                  <a16:creationId xmlns:a16="http://schemas.microsoft.com/office/drawing/2014/main" id="{35F88391-1DBD-4F9A-A731-32AA82916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663" y="1265238"/>
              <a:ext cx="28575" cy="338138"/>
            </a:xfrm>
            <a:custGeom>
              <a:avLst/>
              <a:gdLst>
                <a:gd name="T0" fmla="*/ 2147483646 w 67"/>
                <a:gd name="T1" fmla="*/ 2147483646 h 805"/>
                <a:gd name="T2" fmla="*/ 2147483646 w 67"/>
                <a:gd name="T3" fmla="*/ 2147483646 h 805"/>
                <a:gd name="T4" fmla="*/ 0 w 67"/>
                <a:gd name="T5" fmla="*/ 2147483646 h 805"/>
                <a:gd name="T6" fmla="*/ 0 w 67"/>
                <a:gd name="T7" fmla="*/ 2147483646 h 805"/>
                <a:gd name="T8" fmla="*/ 2147483646 w 67"/>
                <a:gd name="T9" fmla="*/ 0 h 805"/>
                <a:gd name="T10" fmla="*/ 2147483646 w 67"/>
                <a:gd name="T11" fmla="*/ 2147483646 h 805"/>
                <a:gd name="T12" fmla="*/ 2147483646 w 67"/>
                <a:gd name="T13" fmla="*/ 2147483646 h 805"/>
                <a:gd name="T14" fmla="*/ 2147483646 w 67"/>
                <a:gd name="T15" fmla="*/ 2147483646 h 8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7" h="805">
                  <a:moveTo>
                    <a:pt x="34" y="805"/>
                  </a:moveTo>
                  <a:lnTo>
                    <a:pt x="34" y="805"/>
                  </a:lnTo>
                  <a:cubicBezTo>
                    <a:pt x="15" y="805"/>
                    <a:pt x="0" y="790"/>
                    <a:pt x="0" y="772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ubicBezTo>
                    <a:pt x="52" y="0"/>
                    <a:pt x="67" y="15"/>
                    <a:pt x="67" y="34"/>
                  </a:cubicBezTo>
                  <a:lnTo>
                    <a:pt x="67" y="772"/>
                  </a:lnTo>
                  <a:cubicBezTo>
                    <a:pt x="67" y="790"/>
                    <a:pt x="52" y="805"/>
                    <a:pt x="34" y="805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36" name="Freeform 160">
              <a:extLst>
                <a:ext uri="{FF2B5EF4-FFF2-40B4-BE49-F238E27FC236}">
                  <a16:creationId xmlns:a16="http://schemas.microsoft.com/office/drawing/2014/main" id="{1895F5EC-F428-44F0-B768-582FE5E75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663" y="935038"/>
              <a:ext cx="28575" cy="166688"/>
            </a:xfrm>
            <a:custGeom>
              <a:avLst/>
              <a:gdLst>
                <a:gd name="T0" fmla="*/ 2147483646 w 67"/>
                <a:gd name="T1" fmla="*/ 2147483646 h 398"/>
                <a:gd name="T2" fmla="*/ 2147483646 w 67"/>
                <a:gd name="T3" fmla="*/ 2147483646 h 398"/>
                <a:gd name="T4" fmla="*/ 0 w 67"/>
                <a:gd name="T5" fmla="*/ 2147483646 h 398"/>
                <a:gd name="T6" fmla="*/ 0 w 67"/>
                <a:gd name="T7" fmla="*/ 2147483646 h 398"/>
                <a:gd name="T8" fmla="*/ 2147483646 w 67"/>
                <a:gd name="T9" fmla="*/ 0 h 398"/>
                <a:gd name="T10" fmla="*/ 2147483646 w 67"/>
                <a:gd name="T11" fmla="*/ 2147483646 h 398"/>
                <a:gd name="T12" fmla="*/ 2147483646 w 67"/>
                <a:gd name="T13" fmla="*/ 2147483646 h 398"/>
                <a:gd name="T14" fmla="*/ 2147483646 w 67"/>
                <a:gd name="T15" fmla="*/ 2147483646 h 39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7" h="398">
                  <a:moveTo>
                    <a:pt x="34" y="398"/>
                  </a:moveTo>
                  <a:lnTo>
                    <a:pt x="34" y="398"/>
                  </a:lnTo>
                  <a:cubicBezTo>
                    <a:pt x="15" y="398"/>
                    <a:pt x="0" y="383"/>
                    <a:pt x="0" y="365"/>
                  </a:cubicBezTo>
                  <a:lnTo>
                    <a:pt x="0" y="33"/>
                  </a:lnTo>
                  <a:cubicBezTo>
                    <a:pt x="0" y="14"/>
                    <a:pt x="15" y="0"/>
                    <a:pt x="34" y="0"/>
                  </a:cubicBezTo>
                  <a:cubicBezTo>
                    <a:pt x="52" y="0"/>
                    <a:pt x="67" y="14"/>
                    <a:pt x="67" y="33"/>
                  </a:cubicBezTo>
                  <a:lnTo>
                    <a:pt x="67" y="365"/>
                  </a:lnTo>
                  <a:cubicBezTo>
                    <a:pt x="67" y="383"/>
                    <a:pt x="52" y="398"/>
                    <a:pt x="34" y="39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47" name="Freeform 161">
              <a:extLst>
                <a:ext uri="{FF2B5EF4-FFF2-40B4-BE49-F238E27FC236}">
                  <a16:creationId xmlns:a16="http://schemas.microsoft.com/office/drawing/2014/main" id="{BF453DB8-C073-4418-A9B8-E9F725E6A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138" y="1074738"/>
              <a:ext cx="555625" cy="26988"/>
            </a:xfrm>
            <a:custGeom>
              <a:avLst/>
              <a:gdLst>
                <a:gd name="T0" fmla="*/ 2147483646 w 1325"/>
                <a:gd name="T1" fmla="*/ 2147483646 h 66"/>
                <a:gd name="T2" fmla="*/ 2147483646 w 1325"/>
                <a:gd name="T3" fmla="*/ 2147483646 h 66"/>
                <a:gd name="T4" fmla="*/ 2147483646 w 1325"/>
                <a:gd name="T5" fmla="*/ 2147483646 h 66"/>
                <a:gd name="T6" fmla="*/ 0 w 1325"/>
                <a:gd name="T7" fmla="*/ 2147483646 h 66"/>
                <a:gd name="T8" fmla="*/ 2147483646 w 1325"/>
                <a:gd name="T9" fmla="*/ 0 h 66"/>
                <a:gd name="T10" fmla="*/ 2147483646 w 1325"/>
                <a:gd name="T11" fmla="*/ 0 h 66"/>
                <a:gd name="T12" fmla="*/ 2147483646 w 1325"/>
                <a:gd name="T13" fmla="*/ 2147483646 h 66"/>
                <a:gd name="T14" fmla="*/ 2147483646 w 1325"/>
                <a:gd name="T15" fmla="*/ 2147483646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5" h="66">
                  <a:moveTo>
                    <a:pt x="1292" y="66"/>
                  </a:moveTo>
                  <a:lnTo>
                    <a:pt x="1292" y="66"/>
                  </a:lnTo>
                  <a:lnTo>
                    <a:pt x="33" y="66"/>
                  </a:ln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1292" y="0"/>
                  </a:lnTo>
                  <a:cubicBezTo>
                    <a:pt x="1310" y="0"/>
                    <a:pt x="1325" y="15"/>
                    <a:pt x="1325" y="33"/>
                  </a:cubicBezTo>
                  <a:cubicBezTo>
                    <a:pt x="1325" y="51"/>
                    <a:pt x="1310" y="66"/>
                    <a:pt x="1292" y="66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49" name="Freeform 162">
              <a:extLst>
                <a:ext uri="{FF2B5EF4-FFF2-40B4-BE49-F238E27FC236}">
                  <a16:creationId xmlns:a16="http://schemas.microsoft.com/office/drawing/2014/main" id="{2C96AEE7-033C-49B7-8183-F5B5AF0D6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8138" y="1436688"/>
              <a:ext cx="555625" cy="26988"/>
            </a:xfrm>
            <a:custGeom>
              <a:avLst/>
              <a:gdLst>
                <a:gd name="T0" fmla="*/ 2147483646 w 1325"/>
                <a:gd name="T1" fmla="*/ 2147483646 h 66"/>
                <a:gd name="T2" fmla="*/ 2147483646 w 1325"/>
                <a:gd name="T3" fmla="*/ 2147483646 h 66"/>
                <a:gd name="T4" fmla="*/ 2147483646 w 1325"/>
                <a:gd name="T5" fmla="*/ 2147483646 h 66"/>
                <a:gd name="T6" fmla="*/ 0 w 1325"/>
                <a:gd name="T7" fmla="*/ 2147483646 h 66"/>
                <a:gd name="T8" fmla="*/ 2147483646 w 1325"/>
                <a:gd name="T9" fmla="*/ 0 h 66"/>
                <a:gd name="T10" fmla="*/ 2147483646 w 1325"/>
                <a:gd name="T11" fmla="*/ 0 h 66"/>
                <a:gd name="T12" fmla="*/ 2147483646 w 1325"/>
                <a:gd name="T13" fmla="*/ 2147483646 h 66"/>
                <a:gd name="T14" fmla="*/ 2147483646 w 1325"/>
                <a:gd name="T15" fmla="*/ 2147483646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5" h="66">
                  <a:moveTo>
                    <a:pt x="1292" y="66"/>
                  </a:moveTo>
                  <a:lnTo>
                    <a:pt x="1292" y="66"/>
                  </a:lnTo>
                  <a:lnTo>
                    <a:pt x="33" y="66"/>
                  </a:lnTo>
                  <a:cubicBezTo>
                    <a:pt x="15" y="66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1292" y="0"/>
                  </a:lnTo>
                  <a:cubicBezTo>
                    <a:pt x="1310" y="0"/>
                    <a:pt x="1325" y="15"/>
                    <a:pt x="1325" y="33"/>
                  </a:cubicBezTo>
                  <a:cubicBezTo>
                    <a:pt x="1325" y="52"/>
                    <a:pt x="1310" y="66"/>
                    <a:pt x="1292" y="66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50" name="Freeform 163">
              <a:extLst>
                <a:ext uri="{FF2B5EF4-FFF2-40B4-BE49-F238E27FC236}">
                  <a16:creationId xmlns:a16="http://schemas.microsoft.com/office/drawing/2014/main" id="{118F2F2E-F0C8-49AF-9953-62C2C4BC7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2588" y="1130301"/>
              <a:ext cx="155575" cy="109538"/>
            </a:xfrm>
            <a:custGeom>
              <a:avLst/>
              <a:gdLst>
                <a:gd name="T0" fmla="*/ 2147483646 w 370"/>
                <a:gd name="T1" fmla="*/ 2147483646 h 262"/>
                <a:gd name="T2" fmla="*/ 2147483646 w 370"/>
                <a:gd name="T3" fmla="*/ 2147483646 h 262"/>
                <a:gd name="T4" fmla="*/ 2147483646 w 370"/>
                <a:gd name="T5" fmla="*/ 0 h 262"/>
                <a:gd name="T6" fmla="*/ 2147483646 w 370"/>
                <a:gd name="T7" fmla="*/ 0 h 262"/>
                <a:gd name="T8" fmla="*/ 2147483646 w 370"/>
                <a:gd name="T9" fmla="*/ 2147483646 h 262"/>
                <a:gd name="T10" fmla="*/ 2147483646 w 370"/>
                <a:gd name="T11" fmla="*/ 0 h 262"/>
                <a:gd name="T12" fmla="*/ 0 w 370"/>
                <a:gd name="T13" fmla="*/ 0 h 262"/>
                <a:gd name="T14" fmla="*/ 2147483646 w 370"/>
                <a:gd name="T15" fmla="*/ 2147483646 h 262"/>
                <a:gd name="T16" fmla="*/ 2147483646 w 370"/>
                <a:gd name="T17" fmla="*/ 2147483646 h 262"/>
                <a:gd name="T18" fmla="*/ 2147483646 w 370"/>
                <a:gd name="T19" fmla="*/ 2147483646 h 262"/>
                <a:gd name="T20" fmla="*/ 2147483646 w 370"/>
                <a:gd name="T21" fmla="*/ 2147483646 h 262"/>
                <a:gd name="T22" fmla="*/ 2147483646 w 370"/>
                <a:gd name="T23" fmla="*/ 2147483646 h 262"/>
                <a:gd name="T24" fmla="*/ 2147483646 w 370"/>
                <a:gd name="T25" fmla="*/ 0 h 262"/>
                <a:gd name="T26" fmla="*/ 2147483646 w 370"/>
                <a:gd name="T27" fmla="*/ 0 h 262"/>
                <a:gd name="T28" fmla="*/ 2147483646 w 370"/>
                <a:gd name="T29" fmla="*/ 2147483646 h 2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0" h="262">
                  <a:moveTo>
                    <a:pt x="261" y="154"/>
                  </a:moveTo>
                  <a:lnTo>
                    <a:pt x="261" y="154"/>
                  </a:lnTo>
                  <a:lnTo>
                    <a:pt x="217" y="0"/>
                  </a:lnTo>
                  <a:lnTo>
                    <a:pt x="158" y="0"/>
                  </a:lnTo>
                  <a:lnTo>
                    <a:pt x="113" y="154"/>
                  </a:lnTo>
                  <a:lnTo>
                    <a:pt x="72" y="0"/>
                  </a:lnTo>
                  <a:lnTo>
                    <a:pt x="0" y="0"/>
                  </a:lnTo>
                  <a:lnTo>
                    <a:pt x="79" y="262"/>
                  </a:lnTo>
                  <a:lnTo>
                    <a:pt x="141" y="262"/>
                  </a:lnTo>
                  <a:lnTo>
                    <a:pt x="186" y="114"/>
                  </a:lnTo>
                  <a:lnTo>
                    <a:pt x="228" y="262"/>
                  </a:lnTo>
                  <a:lnTo>
                    <a:pt x="292" y="262"/>
                  </a:lnTo>
                  <a:lnTo>
                    <a:pt x="370" y="0"/>
                  </a:lnTo>
                  <a:lnTo>
                    <a:pt x="301" y="0"/>
                  </a:lnTo>
                  <a:lnTo>
                    <a:pt x="261" y="154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51" name="Freeform 164">
              <a:extLst>
                <a:ext uri="{FF2B5EF4-FFF2-40B4-BE49-F238E27FC236}">
                  <a16:creationId xmlns:a16="http://schemas.microsoft.com/office/drawing/2014/main" id="{CF885BC9-1665-41F6-BDD9-6ACB35905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4513" y="1130301"/>
              <a:ext cx="155575" cy="109538"/>
            </a:xfrm>
            <a:custGeom>
              <a:avLst/>
              <a:gdLst>
                <a:gd name="T0" fmla="*/ 2147483646 w 370"/>
                <a:gd name="T1" fmla="*/ 2147483646 h 262"/>
                <a:gd name="T2" fmla="*/ 2147483646 w 370"/>
                <a:gd name="T3" fmla="*/ 2147483646 h 262"/>
                <a:gd name="T4" fmla="*/ 2147483646 w 370"/>
                <a:gd name="T5" fmla="*/ 0 h 262"/>
                <a:gd name="T6" fmla="*/ 2147483646 w 370"/>
                <a:gd name="T7" fmla="*/ 0 h 262"/>
                <a:gd name="T8" fmla="*/ 2147483646 w 370"/>
                <a:gd name="T9" fmla="*/ 2147483646 h 262"/>
                <a:gd name="T10" fmla="*/ 2147483646 w 370"/>
                <a:gd name="T11" fmla="*/ 0 h 262"/>
                <a:gd name="T12" fmla="*/ 0 w 370"/>
                <a:gd name="T13" fmla="*/ 0 h 262"/>
                <a:gd name="T14" fmla="*/ 2147483646 w 370"/>
                <a:gd name="T15" fmla="*/ 2147483646 h 262"/>
                <a:gd name="T16" fmla="*/ 2147483646 w 370"/>
                <a:gd name="T17" fmla="*/ 2147483646 h 262"/>
                <a:gd name="T18" fmla="*/ 2147483646 w 370"/>
                <a:gd name="T19" fmla="*/ 2147483646 h 262"/>
                <a:gd name="T20" fmla="*/ 2147483646 w 370"/>
                <a:gd name="T21" fmla="*/ 2147483646 h 262"/>
                <a:gd name="T22" fmla="*/ 2147483646 w 370"/>
                <a:gd name="T23" fmla="*/ 2147483646 h 262"/>
                <a:gd name="T24" fmla="*/ 2147483646 w 370"/>
                <a:gd name="T25" fmla="*/ 0 h 262"/>
                <a:gd name="T26" fmla="*/ 2147483646 w 370"/>
                <a:gd name="T27" fmla="*/ 0 h 262"/>
                <a:gd name="T28" fmla="*/ 2147483646 w 370"/>
                <a:gd name="T29" fmla="*/ 2147483646 h 2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0" h="262">
                  <a:moveTo>
                    <a:pt x="261" y="154"/>
                  </a:moveTo>
                  <a:lnTo>
                    <a:pt x="261" y="154"/>
                  </a:lnTo>
                  <a:lnTo>
                    <a:pt x="218" y="0"/>
                  </a:lnTo>
                  <a:lnTo>
                    <a:pt x="159" y="0"/>
                  </a:lnTo>
                  <a:lnTo>
                    <a:pt x="114" y="154"/>
                  </a:lnTo>
                  <a:lnTo>
                    <a:pt x="72" y="0"/>
                  </a:lnTo>
                  <a:lnTo>
                    <a:pt x="0" y="0"/>
                  </a:lnTo>
                  <a:lnTo>
                    <a:pt x="79" y="262"/>
                  </a:lnTo>
                  <a:lnTo>
                    <a:pt x="142" y="262"/>
                  </a:lnTo>
                  <a:lnTo>
                    <a:pt x="187" y="114"/>
                  </a:lnTo>
                  <a:lnTo>
                    <a:pt x="228" y="262"/>
                  </a:lnTo>
                  <a:lnTo>
                    <a:pt x="292" y="262"/>
                  </a:lnTo>
                  <a:lnTo>
                    <a:pt x="370" y="0"/>
                  </a:lnTo>
                  <a:lnTo>
                    <a:pt x="302" y="0"/>
                  </a:lnTo>
                  <a:lnTo>
                    <a:pt x="261" y="154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62" name="Freeform 165">
              <a:extLst>
                <a:ext uri="{FF2B5EF4-FFF2-40B4-BE49-F238E27FC236}">
                  <a16:creationId xmlns:a16="http://schemas.microsoft.com/office/drawing/2014/main" id="{812FB40E-6E37-4788-AC9B-91F943FC0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6438" y="1130301"/>
              <a:ext cx="155575" cy="109538"/>
            </a:xfrm>
            <a:custGeom>
              <a:avLst/>
              <a:gdLst>
                <a:gd name="T0" fmla="*/ 2147483646 w 370"/>
                <a:gd name="T1" fmla="*/ 0 h 262"/>
                <a:gd name="T2" fmla="*/ 2147483646 w 370"/>
                <a:gd name="T3" fmla="*/ 0 h 262"/>
                <a:gd name="T4" fmla="*/ 2147483646 w 370"/>
                <a:gd name="T5" fmla="*/ 2147483646 h 262"/>
                <a:gd name="T6" fmla="*/ 2147483646 w 370"/>
                <a:gd name="T7" fmla="*/ 0 h 262"/>
                <a:gd name="T8" fmla="*/ 2147483646 w 370"/>
                <a:gd name="T9" fmla="*/ 0 h 262"/>
                <a:gd name="T10" fmla="*/ 2147483646 w 370"/>
                <a:gd name="T11" fmla="*/ 2147483646 h 262"/>
                <a:gd name="T12" fmla="*/ 2147483646 w 370"/>
                <a:gd name="T13" fmla="*/ 0 h 262"/>
                <a:gd name="T14" fmla="*/ 0 w 370"/>
                <a:gd name="T15" fmla="*/ 0 h 262"/>
                <a:gd name="T16" fmla="*/ 2147483646 w 370"/>
                <a:gd name="T17" fmla="*/ 2147483646 h 262"/>
                <a:gd name="T18" fmla="*/ 2147483646 w 370"/>
                <a:gd name="T19" fmla="*/ 2147483646 h 262"/>
                <a:gd name="T20" fmla="*/ 2147483646 w 370"/>
                <a:gd name="T21" fmla="*/ 2147483646 h 262"/>
                <a:gd name="T22" fmla="*/ 2147483646 w 370"/>
                <a:gd name="T23" fmla="*/ 2147483646 h 262"/>
                <a:gd name="T24" fmla="*/ 2147483646 w 370"/>
                <a:gd name="T25" fmla="*/ 2147483646 h 262"/>
                <a:gd name="T26" fmla="*/ 2147483646 w 370"/>
                <a:gd name="T27" fmla="*/ 0 h 262"/>
                <a:gd name="T28" fmla="*/ 2147483646 w 370"/>
                <a:gd name="T29" fmla="*/ 0 h 26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0" h="262">
                  <a:moveTo>
                    <a:pt x="301" y="0"/>
                  </a:moveTo>
                  <a:lnTo>
                    <a:pt x="301" y="0"/>
                  </a:lnTo>
                  <a:lnTo>
                    <a:pt x="261" y="154"/>
                  </a:lnTo>
                  <a:lnTo>
                    <a:pt x="217" y="0"/>
                  </a:lnTo>
                  <a:lnTo>
                    <a:pt x="158" y="0"/>
                  </a:lnTo>
                  <a:lnTo>
                    <a:pt x="113" y="154"/>
                  </a:lnTo>
                  <a:lnTo>
                    <a:pt x="71" y="0"/>
                  </a:lnTo>
                  <a:lnTo>
                    <a:pt x="0" y="0"/>
                  </a:lnTo>
                  <a:lnTo>
                    <a:pt x="79" y="262"/>
                  </a:lnTo>
                  <a:lnTo>
                    <a:pt x="141" y="262"/>
                  </a:lnTo>
                  <a:lnTo>
                    <a:pt x="186" y="114"/>
                  </a:lnTo>
                  <a:lnTo>
                    <a:pt x="228" y="262"/>
                  </a:lnTo>
                  <a:lnTo>
                    <a:pt x="291" y="262"/>
                  </a:lnTo>
                  <a:lnTo>
                    <a:pt x="370" y="0"/>
                  </a:lnTo>
                  <a:lnTo>
                    <a:pt x="301" y="0"/>
                  </a:ln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63" name="Freeform 166">
              <a:extLst>
                <a:ext uri="{FF2B5EF4-FFF2-40B4-BE49-F238E27FC236}">
                  <a16:creationId xmlns:a16="http://schemas.microsoft.com/office/drawing/2014/main" id="{363F2E6F-9B6D-4E4F-A2DC-C104B7E9E8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1050" y="1484313"/>
              <a:ext cx="65088" cy="63500"/>
            </a:xfrm>
            <a:custGeom>
              <a:avLst/>
              <a:gdLst>
                <a:gd name="T0" fmla="*/ 2147483646 w 154"/>
                <a:gd name="T1" fmla="*/ 2147483646 h 154"/>
                <a:gd name="T2" fmla="*/ 2147483646 w 154"/>
                <a:gd name="T3" fmla="*/ 2147483646 h 154"/>
                <a:gd name="T4" fmla="*/ 2147483646 w 154"/>
                <a:gd name="T5" fmla="*/ 2147483646 h 154"/>
                <a:gd name="T6" fmla="*/ 2147483646 w 154"/>
                <a:gd name="T7" fmla="*/ 2147483646 h 154"/>
                <a:gd name="T8" fmla="*/ 2147483646 w 154"/>
                <a:gd name="T9" fmla="*/ 2147483646 h 154"/>
                <a:gd name="T10" fmla="*/ 2147483646 w 154"/>
                <a:gd name="T11" fmla="*/ 2147483646 h 1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154">
                  <a:moveTo>
                    <a:pt x="124" y="128"/>
                  </a:moveTo>
                  <a:lnTo>
                    <a:pt x="124" y="128"/>
                  </a:lnTo>
                  <a:cubicBezTo>
                    <a:pt x="96" y="154"/>
                    <a:pt x="52" y="152"/>
                    <a:pt x="26" y="124"/>
                  </a:cubicBezTo>
                  <a:cubicBezTo>
                    <a:pt x="0" y="96"/>
                    <a:pt x="2" y="53"/>
                    <a:pt x="30" y="26"/>
                  </a:cubicBezTo>
                  <a:cubicBezTo>
                    <a:pt x="58" y="0"/>
                    <a:pt x="102" y="2"/>
                    <a:pt x="128" y="30"/>
                  </a:cubicBezTo>
                  <a:cubicBezTo>
                    <a:pt x="154" y="58"/>
                    <a:pt x="152" y="102"/>
                    <a:pt x="124" y="12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64" name="Freeform 167">
              <a:extLst>
                <a:ext uri="{FF2B5EF4-FFF2-40B4-BE49-F238E27FC236}">
                  <a16:creationId xmlns:a16="http://schemas.microsoft.com/office/drawing/2014/main" id="{905E65DE-D2A6-499A-8FC0-303F75E2B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7725" y="1422401"/>
              <a:ext cx="63500" cy="65088"/>
            </a:xfrm>
            <a:custGeom>
              <a:avLst/>
              <a:gdLst>
                <a:gd name="T0" fmla="*/ 2147483646 w 154"/>
                <a:gd name="T1" fmla="*/ 2147483646 h 155"/>
                <a:gd name="T2" fmla="*/ 2147483646 w 154"/>
                <a:gd name="T3" fmla="*/ 2147483646 h 155"/>
                <a:gd name="T4" fmla="*/ 2147483646 w 154"/>
                <a:gd name="T5" fmla="*/ 2147483646 h 155"/>
                <a:gd name="T6" fmla="*/ 2147483646 w 154"/>
                <a:gd name="T7" fmla="*/ 2147483646 h 155"/>
                <a:gd name="T8" fmla="*/ 2147483646 w 154"/>
                <a:gd name="T9" fmla="*/ 2147483646 h 155"/>
                <a:gd name="T10" fmla="*/ 2147483646 w 154"/>
                <a:gd name="T11" fmla="*/ 2147483646 h 1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155">
                  <a:moveTo>
                    <a:pt x="125" y="128"/>
                  </a:moveTo>
                  <a:lnTo>
                    <a:pt x="125" y="128"/>
                  </a:lnTo>
                  <a:cubicBezTo>
                    <a:pt x="96" y="155"/>
                    <a:pt x="52" y="153"/>
                    <a:pt x="26" y="125"/>
                  </a:cubicBezTo>
                  <a:cubicBezTo>
                    <a:pt x="0" y="96"/>
                    <a:pt x="2" y="53"/>
                    <a:pt x="30" y="26"/>
                  </a:cubicBezTo>
                  <a:cubicBezTo>
                    <a:pt x="58" y="0"/>
                    <a:pt x="102" y="2"/>
                    <a:pt x="128" y="30"/>
                  </a:cubicBezTo>
                  <a:cubicBezTo>
                    <a:pt x="154" y="58"/>
                    <a:pt x="153" y="102"/>
                    <a:pt x="125" y="128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265" name="矩形 264">
            <a:extLst>
              <a:ext uri="{FF2B5EF4-FFF2-40B4-BE49-F238E27FC236}">
                <a16:creationId xmlns:a16="http://schemas.microsoft.com/office/drawing/2014/main" id="{374011E5-18DD-4A78-BD17-6FE4C78399B3}"/>
              </a:ext>
            </a:extLst>
          </p:cNvPr>
          <p:cNvSpPr/>
          <p:nvPr/>
        </p:nvSpPr>
        <p:spPr>
          <a:xfrm>
            <a:off x="1638829" y="2726382"/>
            <a:ext cx="1823420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Access MNO exposure portal</a:t>
            </a:r>
          </a:p>
        </p:txBody>
      </p:sp>
      <p:cxnSp>
        <p:nvCxnSpPr>
          <p:cNvPr id="267" name="直接箭头连接符 266">
            <a:extLst>
              <a:ext uri="{FF2B5EF4-FFF2-40B4-BE49-F238E27FC236}">
                <a16:creationId xmlns:a16="http://schemas.microsoft.com/office/drawing/2014/main" id="{98D09FF9-69B7-4997-B983-D6F5372D4EC9}"/>
              </a:ext>
            </a:extLst>
          </p:cNvPr>
          <p:cNvCxnSpPr>
            <a:cxnSpLocks/>
            <a:stCxn id="280" idx="0"/>
          </p:cNvCxnSpPr>
          <p:nvPr/>
        </p:nvCxnSpPr>
        <p:spPr>
          <a:xfrm flipH="1" flipV="1">
            <a:off x="1137531" y="2558983"/>
            <a:ext cx="18789" cy="66738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箭头连接符 267">
            <a:extLst>
              <a:ext uri="{FF2B5EF4-FFF2-40B4-BE49-F238E27FC236}">
                <a16:creationId xmlns:a16="http://schemas.microsoft.com/office/drawing/2014/main" id="{3E8FBD12-0D9B-490B-8E55-DD72BC5F35E3}"/>
              </a:ext>
            </a:extLst>
          </p:cNvPr>
          <p:cNvCxnSpPr>
            <a:cxnSpLocks/>
          </p:cNvCxnSpPr>
          <p:nvPr/>
        </p:nvCxnSpPr>
        <p:spPr>
          <a:xfrm flipH="1" flipV="1">
            <a:off x="1609337" y="2906027"/>
            <a:ext cx="3626253" cy="281638"/>
          </a:xfrm>
          <a:prstGeom prst="straightConnector1">
            <a:avLst/>
          </a:prstGeom>
          <a:ln w="63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箭头连接符 268">
            <a:extLst>
              <a:ext uri="{FF2B5EF4-FFF2-40B4-BE49-F238E27FC236}">
                <a16:creationId xmlns:a16="http://schemas.microsoft.com/office/drawing/2014/main" id="{AB649BC5-50D3-4271-ADFC-C4688756870E}"/>
              </a:ext>
            </a:extLst>
          </p:cNvPr>
          <p:cNvCxnSpPr>
            <a:cxnSpLocks/>
            <a:endCxn id="85" idx="3"/>
          </p:cNvCxnSpPr>
          <p:nvPr/>
        </p:nvCxnSpPr>
        <p:spPr>
          <a:xfrm flipH="1" flipV="1">
            <a:off x="4452783" y="2555854"/>
            <a:ext cx="1739030" cy="607399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箭头连接符 269">
            <a:extLst>
              <a:ext uri="{FF2B5EF4-FFF2-40B4-BE49-F238E27FC236}">
                <a16:creationId xmlns:a16="http://schemas.microsoft.com/office/drawing/2014/main" id="{E60A44A0-5131-44E8-B807-4BCED54475D7}"/>
              </a:ext>
            </a:extLst>
          </p:cNvPr>
          <p:cNvCxnSpPr>
            <a:cxnSpLocks/>
            <a:stCxn id="281" idx="0"/>
            <a:endCxn id="85" idx="3"/>
          </p:cNvCxnSpPr>
          <p:nvPr/>
        </p:nvCxnSpPr>
        <p:spPr>
          <a:xfrm flipV="1">
            <a:off x="2485501" y="2555854"/>
            <a:ext cx="1967282" cy="677374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箭头连接符 270">
            <a:extLst>
              <a:ext uri="{FF2B5EF4-FFF2-40B4-BE49-F238E27FC236}">
                <a16:creationId xmlns:a16="http://schemas.microsoft.com/office/drawing/2014/main" id="{4888E37A-5587-40A8-9706-FEECF2470F35}"/>
              </a:ext>
            </a:extLst>
          </p:cNvPr>
          <p:cNvCxnSpPr>
            <a:cxnSpLocks/>
            <a:endCxn id="242" idx="3"/>
          </p:cNvCxnSpPr>
          <p:nvPr/>
        </p:nvCxnSpPr>
        <p:spPr>
          <a:xfrm flipH="1" flipV="1">
            <a:off x="1266490" y="2536800"/>
            <a:ext cx="4534" cy="6318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3" name="组合 272">
            <a:extLst>
              <a:ext uri="{FF2B5EF4-FFF2-40B4-BE49-F238E27FC236}">
                <a16:creationId xmlns:a16="http://schemas.microsoft.com/office/drawing/2014/main" id="{0F2F8A36-0BFE-4F84-8DC5-1FBB1E68EA41}"/>
              </a:ext>
            </a:extLst>
          </p:cNvPr>
          <p:cNvGrpSpPr/>
          <p:nvPr/>
        </p:nvGrpSpPr>
        <p:grpSpPr>
          <a:xfrm>
            <a:off x="7893109" y="4023981"/>
            <a:ext cx="180721" cy="328677"/>
            <a:chOff x="8955914" y="3374119"/>
            <a:chExt cx="180721" cy="328677"/>
          </a:xfrm>
        </p:grpSpPr>
        <p:cxnSp>
          <p:nvCxnSpPr>
            <p:cNvPr id="274" name="直接箭头连接符 273">
              <a:extLst>
                <a:ext uri="{FF2B5EF4-FFF2-40B4-BE49-F238E27FC236}">
                  <a16:creationId xmlns:a16="http://schemas.microsoft.com/office/drawing/2014/main" id="{9446A4DE-C317-478C-BF85-FA58DD79C54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43546" y="3374119"/>
              <a:ext cx="1" cy="27780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5" name="椭圆 274">
              <a:extLst>
                <a:ext uri="{FF2B5EF4-FFF2-40B4-BE49-F238E27FC236}">
                  <a16:creationId xmlns:a16="http://schemas.microsoft.com/office/drawing/2014/main" id="{AC59CDEC-88AE-49F3-8F03-C1E46E24D4AE}"/>
                </a:ext>
              </a:extLst>
            </p:cNvPr>
            <p:cNvSpPr/>
            <p:nvPr/>
          </p:nvSpPr>
          <p:spPr>
            <a:xfrm>
              <a:off x="8955914" y="3599234"/>
              <a:ext cx="180721" cy="10356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6" name="文本框 275">
            <a:extLst>
              <a:ext uri="{FF2B5EF4-FFF2-40B4-BE49-F238E27FC236}">
                <a16:creationId xmlns:a16="http://schemas.microsoft.com/office/drawing/2014/main" id="{21B380B3-7130-4383-B979-5B4016AD4F43}"/>
              </a:ext>
            </a:extLst>
          </p:cNvPr>
          <p:cNvSpPr txBox="1"/>
          <p:nvPr/>
        </p:nvSpPr>
        <p:spPr>
          <a:xfrm>
            <a:off x="8116059" y="3871699"/>
            <a:ext cx="36966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FF0000"/>
                </a:solidFill>
              </a:rPr>
              <a:t>Operate API</a:t>
            </a:r>
            <a:r>
              <a:rPr lang="zh-CN" altLang="en-US" sz="1200" dirty="0"/>
              <a:t> </a:t>
            </a:r>
            <a:r>
              <a:rPr lang="en-US" altLang="zh-CN" sz="1200" dirty="0"/>
              <a:t>– </a:t>
            </a:r>
            <a:r>
              <a:rPr lang="en-US" altLang="zh-CN" sz="1100" dirty="0"/>
              <a:t>used by the Customer/administrator to handle management aspects of service API, including API discover, accounting, billing, security, consent management… </a:t>
            </a:r>
            <a:endParaRPr lang="zh-CN" altLang="en-US" sz="1200" dirty="0"/>
          </a:p>
        </p:txBody>
      </p:sp>
      <p:grpSp>
        <p:nvGrpSpPr>
          <p:cNvPr id="277" name="组合 276">
            <a:extLst>
              <a:ext uri="{FF2B5EF4-FFF2-40B4-BE49-F238E27FC236}">
                <a16:creationId xmlns:a16="http://schemas.microsoft.com/office/drawing/2014/main" id="{A45770B0-02B8-4AF8-8BE0-E9E69E601864}"/>
              </a:ext>
            </a:extLst>
          </p:cNvPr>
          <p:cNvGrpSpPr/>
          <p:nvPr/>
        </p:nvGrpSpPr>
        <p:grpSpPr>
          <a:xfrm>
            <a:off x="7885271" y="4636880"/>
            <a:ext cx="180721" cy="328677"/>
            <a:chOff x="8948076" y="3987018"/>
            <a:chExt cx="180721" cy="328677"/>
          </a:xfrm>
        </p:grpSpPr>
        <p:cxnSp>
          <p:nvCxnSpPr>
            <p:cNvPr id="278" name="直接箭头连接符 277">
              <a:extLst>
                <a:ext uri="{FF2B5EF4-FFF2-40B4-BE49-F238E27FC236}">
                  <a16:creationId xmlns:a16="http://schemas.microsoft.com/office/drawing/2014/main" id="{D930DA93-5548-42FC-8B18-69A41D5C6CA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035708" y="3987018"/>
              <a:ext cx="1" cy="277808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3" name="椭圆 282">
              <a:extLst>
                <a:ext uri="{FF2B5EF4-FFF2-40B4-BE49-F238E27FC236}">
                  <a16:creationId xmlns:a16="http://schemas.microsoft.com/office/drawing/2014/main" id="{CE2DD4FA-D9B4-4DE7-AF96-AF898EC14561}"/>
                </a:ext>
              </a:extLst>
            </p:cNvPr>
            <p:cNvSpPr/>
            <p:nvPr/>
          </p:nvSpPr>
          <p:spPr>
            <a:xfrm>
              <a:off x="8948076" y="4212133"/>
              <a:ext cx="180721" cy="1035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4" name="文本框 283">
            <a:extLst>
              <a:ext uri="{FF2B5EF4-FFF2-40B4-BE49-F238E27FC236}">
                <a16:creationId xmlns:a16="http://schemas.microsoft.com/office/drawing/2014/main" id="{6DA9FD69-2908-47EC-8F5C-0B16DB5E32F5}"/>
              </a:ext>
            </a:extLst>
          </p:cNvPr>
          <p:cNvSpPr txBox="1"/>
          <p:nvPr/>
        </p:nvSpPr>
        <p:spPr>
          <a:xfrm>
            <a:off x="8143906" y="4556946"/>
            <a:ext cx="36966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rgbClr val="00B0F0"/>
                </a:solidFill>
              </a:rPr>
              <a:t>service API </a:t>
            </a:r>
            <a:r>
              <a:rPr lang="en-US" altLang="zh-CN" sz="1200" dirty="0"/>
              <a:t>– </a:t>
            </a:r>
            <a:r>
              <a:rPr lang="en-US" altLang="zh-CN" sz="1100" dirty="0"/>
              <a:t>used by the application (e.g., 2C APP, 2B Mgmt application ) typically coded into the application to support specific functions of the application </a:t>
            </a:r>
            <a:endParaRPr lang="zh-CN" altLang="en-US" sz="1200" dirty="0"/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id="{54B2726C-E06A-4678-BCEE-DE9FA39CB7BC}"/>
              </a:ext>
            </a:extLst>
          </p:cNvPr>
          <p:cNvSpPr/>
          <p:nvPr/>
        </p:nvSpPr>
        <p:spPr>
          <a:xfrm>
            <a:off x="5351371" y="687789"/>
            <a:ext cx="373352" cy="132373"/>
          </a:xfrm>
          <a:prstGeom prst="rect">
            <a:avLst/>
          </a:prstGeom>
          <a:noFill/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id="{9DB56A9A-C574-4662-BFB1-C62F655BFB0B}"/>
              </a:ext>
            </a:extLst>
          </p:cNvPr>
          <p:cNvSpPr txBox="1"/>
          <p:nvPr/>
        </p:nvSpPr>
        <p:spPr>
          <a:xfrm>
            <a:off x="5688414" y="624204"/>
            <a:ext cx="8322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Same party</a:t>
            </a:r>
            <a:endParaRPr lang="zh-CN" altLang="en-US" sz="1100" dirty="0"/>
          </a:p>
        </p:txBody>
      </p:sp>
      <p:grpSp>
        <p:nvGrpSpPr>
          <p:cNvPr id="287" name="组合 320">
            <a:extLst>
              <a:ext uri="{FF2B5EF4-FFF2-40B4-BE49-F238E27FC236}">
                <a16:creationId xmlns:a16="http://schemas.microsoft.com/office/drawing/2014/main" id="{006AF257-E337-4EF5-B2C4-FC1595D36E2D}"/>
              </a:ext>
            </a:extLst>
          </p:cNvPr>
          <p:cNvGrpSpPr>
            <a:grpSpLocks/>
          </p:cNvGrpSpPr>
          <p:nvPr/>
        </p:nvGrpSpPr>
        <p:grpSpPr bwMode="auto">
          <a:xfrm>
            <a:off x="7822547" y="2143054"/>
            <a:ext cx="251896" cy="266304"/>
            <a:chOff x="649288" y="2289176"/>
            <a:chExt cx="561975" cy="769938"/>
          </a:xfrm>
          <a:solidFill>
            <a:schemeClr val="accent1"/>
          </a:solidFill>
        </p:grpSpPr>
        <p:sp>
          <p:nvSpPr>
            <p:cNvPr id="288" name="Freeform 78">
              <a:extLst>
                <a:ext uri="{FF2B5EF4-FFF2-40B4-BE49-F238E27FC236}">
                  <a16:creationId xmlns:a16="http://schemas.microsoft.com/office/drawing/2014/main" id="{43F0AD59-95E2-427D-A831-452C72FA5C5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89" name="Freeform 79">
              <a:extLst>
                <a:ext uri="{FF2B5EF4-FFF2-40B4-BE49-F238E27FC236}">
                  <a16:creationId xmlns:a16="http://schemas.microsoft.com/office/drawing/2014/main" id="{33AE21CC-4523-40A4-A59E-695B4D61C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0" name="Freeform 80">
              <a:extLst>
                <a:ext uri="{FF2B5EF4-FFF2-40B4-BE49-F238E27FC236}">
                  <a16:creationId xmlns:a16="http://schemas.microsoft.com/office/drawing/2014/main" id="{77B06365-B2DA-4321-8196-E50498F40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1" name="Freeform 81">
              <a:extLst>
                <a:ext uri="{FF2B5EF4-FFF2-40B4-BE49-F238E27FC236}">
                  <a16:creationId xmlns:a16="http://schemas.microsoft.com/office/drawing/2014/main" id="{BBAF48CE-35E3-4776-BEA6-9C7F3521F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2" name="Freeform 82">
              <a:extLst>
                <a:ext uri="{FF2B5EF4-FFF2-40B4-BE49-F238E27FC236}">
                  <a16:creationId xmlns:a16="http://schemas.microsoft.com/office/drawing/2014/main" id="{4C0C4C96-CEFD-4FDC-8B7D-8AC6616A7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3" name="Freeform 83">
              <a:extLst>
                <a:ext uri="{FF2B5EF4-FFF2-40B4-BE49-F238E27FC236}">
                  <a16:creationId xmlns:a16="http://schemas.microsoft.com/office/drawing/2014/main" id="{99ACA5BD-74D4-4FF6-AEC8-49EFCF601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294" name="组合 320">
            <a:extLst>
              <a:ext uri="{FF2B5EF4-FFF2-40B4-BE49-F238E27FC236}">
                <a16:creationId xmlns:a16="http://schemas.microsoft.com/office/drawing/2014/main" id="{5A9EB122-103C-4D55-8794-1F4364F63D1A}"/>
              </a:ext>
            </a:extLst>
          </p:cNvPr>
          <p:cNvGrpSpPr>
            <a:grpSpLocks/>
          </p:cNvGrpSpPr>
          <p:nvPr/>
        </p:nvGrpSpPr>
        <p:grpSpPr bwMode="auto">
          <a:xfrm>
            <a:off x="7833984" y="2484342"/>
            <a:ext cx="251896" cy="266304"/>
            <a:chOff x="649288" y="2289176"/>
            <a:chExt cx="561975" cy="769938"/>
          </a:xfrm>
          <a:solidFill>
            <a:srgbClr val="9966FF"/>
          </a:solidFill>
        </p:grpSpPr>
        <p:sp>
          <p:nvSpPr>
            <p:cNvPr id="295" name="Freeform 78">
              <a:extLst>
                <a:ext uri="{FF2B5EF4-FFF2-40B4-BE49-F238E27FC236}">
                  <a16:creationId xmlns:a16="http://schemas.microsoft.com/office/drawing/2014/main" id="{42BAACC7-E31D-4C29-8783-07F808DE652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6" name="Freeform 79">
              <a:extLst>
                <a:ext uri="{FF2B5EF4-FFF2-40B4-BE49-F238E27FC236}">
                  <a16:creationId xmlns:a16="http://schemas.microsoft.com/office/drawing/2014/main" id="{159C0839-6CAA-4D30-8016-8137CDB63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7" name="Freeform 80">
              <a:extLst>
                <a:ext uri="{FF2B5EF4-FFF2-40B4-BE49-F238E27FC236}">
                  <a16:creationId xmlns:a16="http://schemas.microsoft.com/office/drawing/2014/main" id="{4566C3FA-3148-4BDC-8EF3-C8E08277E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8" name="Freeform 81">
              <a:extLst>
                <a:ext uri="{FF2B5EF4-FFF2-40B4-BE49-F238E27FC236}">
                  <a16:creationId xmlns:a16="http://schemas.microsoft.com/office/drawing/2014/main" id="{83E6C9A8-C61E-453C-9DAB-4C55AB8BF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99" name="Freeform 82">
              <a:extLst>
                <a:ext uri="{FF2B5EF4-FFF2-40B4-BE49-F238E27FC236}">
                  <a16:creationId xmlns:a16="http://schemas.microsoft.com/office/drawing/2014/main" id="{52329921-AE60-4C2C-B3B9-B12EC84A2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0" name="Freeform 83">
              <a:extLst>
                <a:ext uri="{FF2B5EF4-FFF2-40B4-BE49-F238E27FC236}">
                  <a16:creationId xmlns:a16="http://schemas.microsoft.com/office/drawing/2014/main" id="{0D83C11C-7627-41D9-84F9-D6B7798AC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301" name="组合 320">
            <a:extLst>
              <a:ext uri="{FF2B5EF4-FFF2-40B4-BE49-F238E27FC236}">
                <a16:creationId xmlns:a16="http://schemas.microsoft.com/office/drawing/2014/main" id="{B834FCB6-663D-430B-B505-D098CD7C7D5D}"/>
              </a:ext>
            </a:extLst>
          </p:cNvPr>
          <p:cNvGrpSpPr>
            <a:grpSpLocks/>
          </p:cNvGrpSpPr>
          <p:nvPr/>
        </p:nvGrpSpPr>
        <p:grpSpPr bwMode="auto">
          <a:xfrm>
            <a:off x="7837581" y="2860797"/>
            <a:ext cx="251896" cy="266304"/>
            <a:chOff x="649288" y="2289176"/>
            <a:chExt cx="561975" cy="769938"/>
          </a:xfrm>
          <a:solidFill>
            <a:srgbClr val="00B050"/>
          </a:solidFill>
        </p:grpSpPr>
        <p:sp>
          <p:nvSpPr>
            <p:cNvPr id="302" name="Freeform 78">
              <a:extLst>
                <a:ext uri="{FF2B5EF4-FFF2-40B4-BE49-F238E27FC236}">
                  <a16:creationId xmlns:a16="http://schemas.microsoft.com/office/drawing/2014/main" id="{4C8DE55A-E63A-4877-AC5E-E90633A2469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3" name="Freeform 79">
              <a:extLst>
                <a:ext uri="{FF2B5EF4-FFF2-40B4-BE49-F238E27FC236}">
                  <a16:creationId xmlns:a16="http://schemas.microsoft.com/office/drawing/2014/main" id="{E72E44E6-30C2-4047-9CC7-5289096B2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4" name="Freeform 80">
              <a:extLst>
                <a:ext uri="{FF2B5EF4-FFF2-40B4-BE49-F238E27FC236}">
                  <a16:creationId xmlns:a16="http://schemas.microsoft.com/office/drawing/2014/main" id="{725D1CC9-8B41-4617-9036-874C1013F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5" name="Freeform 81">
              <a:extLst>
                <a:ext uri="{FF2B5EF4-FFF2-40B4-BE49-F238E27FC236}">
                  <a16:creationId xmlns:a16="http://schemas.microsoft.com/office/drawing/2014/main" id="{75824893-72E6-4E57-B4A3-37F970694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6" name="Freeform 82">
              <a:extLst>
                <a:ext uri="{FF2B5EF4-FFF2-40B4-BE49-F238E27FC236}">
                  <a16:creationId xmlns:a16="http://schemas.microsoft.com/office/drawing/2014/main" id="{DA947D24-9884-439A-8EC2-A5705A725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07" name="Freeform 83">
              <a:extLst>
                <a:ext uri="{FF2B5EF4-FFF2-40B4-BE49-F238E27FC236}">
                  <a16:creationId xmlns:a16="http://schemas.microsoft.com/office/drawing/2014/main" id="{AFA2FB54-57B9-43B3-817E-1EE821886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308" name="组合 320">
            <a:extLst>
              <a:ext uri="{FF2B5EF4-FFF2-40B4-BE49-F238E27FC236}">
                <a16:creationId xmlns:a16="http://schemas.microsoft.com/office/drawing/2014/main" id="{628FBA63-D3B2-4055-AC7D-774B9D68FF0E}"/>
              </a:ext>
            </a:extLst>
          </p:cNvPr>
          <p:cNvGrpSpPr>
            <a:grpSpLocks/>
          </p:cNvGrpSpPr>
          <p:nvPr/>
        </p:nvGrpSpPr>
        <p:grpSpPr bwMode="auto">
          <a:xfrm>
            <a:off x="7828667" y="1688415"/>
            <a:ext cx="251896" cy="266304"/>
            <a:chOff x="649288" y="2289176"/>
            <a:chExt cx="561975" cy="769938"/>
          </a:xfrm>
          <a:solidFill>
            <a:schemeClr val="accent2"/>
          </a:solidFill>
        </p:grpSpPr>
        <p:sp>
          <p:nvSpPr>
            <p:cNvPr id="309" name="Freeform 78">
              <a:extLst>
                <a:ext uri="{FF2B5EF4-FFF2-40B4-BE49-F238E27FC236}">
                  <a16:creationId xmlns:a16="http://schemas.microsoft.com/office/drawing/2014/main" id="{15BAE3C3-46A6-46E6-938F-E7A68428E37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0" name="Freeform 79">
              <a:extLst>
                <a:ext uri="{FF2B5EF4-FFF2-40B4-BE49-F238E27FC236}">
                  <a16:creationId xmlns:a16="http://schemas.microsoft.com/office/drawing/2014/main" id="{6DEDACAE-A23B-406C-91DE-CBF13B2AF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1" name="Freeform 80">
              <a:extLst>
                <a:ext uri="{FF2B5EF4-FFF2-40B4-BE49-F238E27FC236}">
                  <a16:creationId xmlns:a16="http://schemas.microsoft.com/office/drawing/2014/main" id="{79A8136A-5F64-44AC-9E4D-4E1B5334A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2" name="Freeform 81">
              <a:extLst>
                <a:ext uri="{FF2B5EF4-FFF2-40B4-BE49-F238E27FC236}">
                  <a16:creationId xmlns:a16="http://schemas.microsoft.com/office/drawing/2014/main" id="{57B7C5BB-36F4-4088-A3FF-9AE2B6AD4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3" name="Freeform 82">
              <a:extLst>
                <a:ext uri="{FF2B5EF4-FFF2-40B4-BE49-F238E27FC236}">
                  <a16:creationId xmlns:a16="http://schemas.microsoft.com/office/drawing/2014/main" id="{D760C432-8211-4DAB-AAD8-250FE5111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4" name="Freeform 83">
              <a:extLst>
                <a:ext uri="{FF2B5EF4-FFF2-40B4-BE49-F238E27FC236}">
                  <a16:creationId xmlns:a16="http://schemas.microsoft.com/office/drawing/2014/main" id="{10891EC5-AC95-43D1-9DDB-286121719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315" name="组合 320">
            <a:extLst>
              <a:ext uri="{FF2B5EF4-FFF2-40B4-BE49-F238E27FC236}">
                <a16:creationId xmlns:a16="http://schemas.microsoft.com/office/drawing/2014/main" id="{AC96CFDD-A21F-47D9-B28E-13D88C5BCCB6}"/>
              </a:ext>
            </a:extLst>
          </p:cNvPr>
          <p:cNvGrpSpPr>
            <a:grpSpLocks/>
          </p:cNvGrpSpPr>
          <p:nvPr/>
        </p:nvGrpSpPr>
        <p:grpSpPr bwMode="auto">
          <a:xfrm>
            <a:off x="7832280" y="1348607"/>
            <a:ext cx="251896" cy="266304"/>
            <a:chOff x="649288" y="2289176"/>
            <a:chExt cx="561975" cy="769938"/>
          </a:xfrm>
          <a:solidFill>
            <a:schemeClr val="accent4"/>
          </a:solidFill>
        </p:grpSpPr>
        <p:sp>
          <p:nvSpPr>
            <p:cNvPr id="316" name="Freeform 78">
              <a:extLst>
                <a:ext uri="{FF2B5EF4-FFF2-40B4-BE49-F238E27FC236}">
                  <a16:creationId xmlns:a16="http://schemas.microsoft.com/office/drawing/2014/main" id="{65BE9053-0146-42AA-82DE-1EA558B870A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7" name="Freeform 79">
              <a:extLst>
                <a:ext uri="{FF2B5EF4-FFF2-40B4-BE49-F238E27FC236}">
                  <a16:creationId xmlns:a16="http://schemas.microsoft.com/office/drawing/2014/main" id="{633B0BC5-529C-49B0-9F57-5E3E1459C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8" name="Freeform 80">
              <a:extLst>
                <a:ext uri="{FF2B5EF4-FFF2-40B4-BE49-F238E27FC236}">
                  <a16:creationId xmlns:a16="http://schemas.microsoft.com/office/drawing/2014/main" id="{4435EC28-B53F-4687-8A57-A52817AE6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19" name="Freeform 81">
              <a:extLst>
                <a:ext uri="{FF2B5EF4-FFF2-40B4-BE49-F238E27FC236}">
                  <a16:creationId xmlns:a16="http://schemas.microsoft.com/office/drawing/2014/main" id="{8A6C14DF-3F33-4AA2-9D96-6768811BC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20" name="Freeform 82">
              <a:extLst>
                <a:ext uri="{FF2B5EF4-FFF2-40B4-BE49-F238E27FC236}">
                  <a16:creationId xmlns:a16="http://schemas.microsoft.com/office/drawing/2014/main" id="{1573FB9B-BEC6-4626-A9AE-9A8489782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321" name="Freeform 83">
              <a:extLst>
                <a:ext uri="{FF2B5EF4-FFF2-40B4-BE49-F238E27FC236}">
                  <a16:creationId xmlns:a16="http://schemas.microsoft.com/office/drawing/2014/main" id="{FDB46DF3-A72D-457D-95F0-F6FEDCADB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322" name="矩形 321">
            <a:extLst>
              <a:ext uri="{FF2B5EF4-FFF2-40B4-BE49-F238E27FC236}">
                <a16:creationId xmlns:a16="http://schemas.microsoft.com/office/drawing/2014/main" id="{196A9D5A-CBB0-4FCC-8BBF-211FAE743E11}"/>
              </a:ext>
            </a:extLst>
          </p:cNvPr>
          <p:cNvSpPr/>
          <p:nvPr/>
        </p:nvSpPr>
        <p:spPr>
          <a:xfrm>
            <a:off x="7674348" y="3602736"/>
            <a:ext cx="135992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200" b="1" dirty="0"/>
              <a:t>3</a:t>
            </a:r>
            <a:r>
              <a:rPr lang="en-US" altLang="zh-CN" sz="1200" b="1" baseline="30000" dirty="0"/>
              <a:t>rd</a:t>
            </a:r>
            <a:r>
              <a:rPr lang="en-US" altLang="zh-CN" sz="1200" b="1" dirty="0"/>
              <a:t> oriented API</a:t>
            </a:r>
            <a:endParaRPr lang="zh-CN" altLang="en-US" sz="1200" b="1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1AF0834-A4EB-4CE6-94B8-6C398CE71CFC}"/>
              </a:ext>
            </a:extLst>
          </p:cNvPr>
          <p:cNvCxnSpPr>
            <a:cxnSpLocks/>
          </p:cNvCxnSpPr>
          <p:nvPr/>
        </p:nvCxnSpPr>
        <p:spPr>
          <a:xfrm>
            <a:off x="1496701" y="5115652"/>
            <a:ext cx="3648304" cy="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>
            <a:extLst>
              <a:ext uri="{FF2B5EF4-FFF2-40B4-BE49-F238E27FC236}">
                <a16:creationId xmlns:a16="http://schemas.microsoft.com/office/drawing/2014/main" id="{AB61E862-1106-4F9E-B46B-45A1C52FBDCD}"/>
              </a:ext>
            </a:extLst>
          </p:cNvPr>
          <p:cNvCxnSpPr>
            <a:cxnSpLocks/>
          </p:cNvCxnSpPr>
          <p:nvPr/>
        </p:nvCxnSpPr>
        <p:spPr>
          <a:xfrm>
            <a:off x="2638916" y="5022494"/>
            <a:ext cx="3565509" cy="0"/>
          </a:xfrm>
          <a:prstGeom prst="line">
            <a:avLst/>
          </a:prstGeom>
          <a:ln w="38100"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箭头连接符 323">
            <a:extLst>
              <a:ext uri="{FF2B5EF4-FFF2-40B4-BE49-F238E27FC236}">
                <a16:creationId xmlns:a16="http://schemas.microsoft.com/office/drawing/2014/main" id="{BEFF0834-EFD1-4A1C-9821-B0D7775521C0}"/>
              </a:ext>
            </a:extLst>
          </p:cNvPr>
          <p:cNvCxnSpPr>
            <a:cxnSpLocks/>
          </p:cNvCxnSpPr>
          <p:nvPr/>
        </p:nvCxnSpPr>
        <p:spPr>
          <a:xfrm flipH="1" flipV="1">
            <a:off x="4483260" y="3163253"/>
            <a:ext cx="1" cy="195961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>
            <a:extLst>
              <a:ext uri="{FF2B5EF4-FFF2-40B4-BE49-F238E27FC236}">
                <a16:creationId xmlns:a16="http://schemas.microsoft.com/office/drawing/2014/main" id="{9C337415-60E3-4007-9EB8-CC5B3DCD5A19}"/>
              </a:ext>
            </a:extLst>
          </p:cNvPr>
          <p:cNvCxnSpPr>
            <a:cxnSpLocks/>
          </p:cNvCxnSpPr>
          <p:nvPr/>
        </p:nvCxnSpPr>
        <p:spPr>
          <a:xfrm>
            <a:off x="1249410" y="3163253"/>
            <a:ext cx="3249037" cy="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6" name="组合 22144">
            <a:extLst>
              <a:ext uri="{FF2B5EF4-FFF2-40B4-BE49-F238E27FC236}">
                <a16:creationId xmlns:a16="http://schemas.microsoft.com/office/drawing/2014/main" id="{A6642F49-7875-44AE-A268-509F99776828}"/>
              </a:ext>
            </a:extLst>
          </p:cNvPr>
          <p:cNvGrpSpPr>
            <a:grpSpLocks/>
          </p:cNvGrpSpPr>
          <p:nvPr/>
        </p:nvGrpSpPr>
        <p:grpSpPr bwMode="auto">
          <a:xfrm>
            <a:off x="1053368" y="4231981"/>
            <a:ext cx="440052" cy="345306"/>
            <a:chOff x="5573712" y="833438"/>
            <a:chExt cx="733425" cy="652462"/>
          </a:xfrm>
        </p:grpSpPr>
        <p:sp>
          <p:nvSpPr>
            <p:cNvPr id="327" name="Freeform 312">
              <a:extLst>
                <a:ext uri="{FF2B5EF4-FFF2-40B4-BE49-F238E27FC236}">
                  <a16:creationId xmlns:a16="http://schemas.microsoft.com/office/drawing/2014/main" id="{57B22DB4-3EA9-459B-A5B5-7EE397E5C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28" name="Rectangle 313">
              <a:extLst>
                <a:ext uri="{FF2B5EF4-FFF2-40B4-BE49-F238E27FC236}">
                  <a16:creationId xmlns:a16="http://schemas.microsoft.com/office/drawing/2014/main" id="{1C3EEFEF-3A84-450C-813C-3845F85B5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29" name="Rectangle 314">
              <a:extLst>
                <a:ext uri="{FF2B5EF4-FFF2-40B4-BE49-F238E27FC236}">
                  <a16:creationId xmlns:a16="http://schemas.microsoft.com/office/drawing/2014/main" id="{9B2D922D-340D-4944-A2BC-E49D9B020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0" name="Freeform 315">
              <a:extLst>
                <a:ext uri="{FF2B5EF4-FFF2-40B4-BE49-F238E27FC236}">
                  <a16:creationId xmlns:a16="http://schemas.microsoft.com/office/drawing/2014/main" id="{245F37DB-3A3E-4B2A-8256-40D5B8225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1" name="Oval 316">
              <a:extLst>
                <a:ext uri="{FF2B5EF4-FFF2-40B4-BE49-F238E27FC236}">
                  <a16:creationId xmlns:a16="http://schemas.microsoft.com/office/drawing/2014/main" id="{25BC28C6-ED20-4588-8195-25C484A57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2" name="Oval 317">
              <a:extLst>
                <a:ext uri="{FF2B5EF4-FFF2-40B4-BE49-F238E27FC236}">
                  <a16:creationId xmlns:a16="http://schemas.microsoft.com/office/drawing/2014/main" id="{725A0347-2C3A-420E-8090-F1E18E785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3" name="Freeform 318">
              <a:extLst>
                <a:ext uri="{FF2B5EF4-FFF2-40B4-BE49-F238E27FC236}">
                  <a16:creationId xmlns:a16="http://schemas.microsoft.com/office/drawing/2014/main" id="{F97AEBCF-DEBD-49D1-8F1C-1A4A5073F4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4" name="Freeform 319">
              <a:extLst>
                <a:ext uri="{FF2B5EF4-FFF2-40B4-BE49-F238E27FC236}">
                  <a16:creationId xmlns:a16="http://schemas.microsoft.com/office/drawing/2014/main" id="{86439316-38FD-488A-9C12-96A37D455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5" name="Freeform 320">
              <a:extLst>
                <a:ext uri="{FF2B5EF4-FFF2-40B4-BE49-F238E27FC236}">
                  <a16:creationId xmlns:a16="http://schemas.microsoft.com/office/drawing/2014/main" id="{0A9A7EB1-F644-43BA-A916-ACE3E0405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336" name="组合 22144">
            <a:extLst>
              <a:ext uri="{FF2B5EF4-FFF2-40B4-BE49-F238E27FC236}">
                <a16:creationId xmlns:a16="http://schemas.microsoft.com/office/drawing/2014/main" id="{3567359A-BD52-4BB8-A25F-2290A9C4232F}"/>
              </a:ext>
            </a:extLst>
          </p:cNvPr>
          <p:cNvGrpSpPr>
            <a:grpSpLocks/>
          </p:cNvGrpSpPr>
          <p:nvPr/>
        </p:nvGrpSpPr>
        <p:grpSpPr bwMode="auto">
          <a:xfrm>
            <a:off x="8027195" y="5653303"/>
            <a:ext cx="388645" cy="327062"/>
            <a:chOff x="5573712" y="833438"/>
            <a:chExt cx="733425" cy="652462"/>
          </a:xfrm>
        </p:grpSpPr>
        <p:sp>
          <p:nvSpPr>
            <p:cNvPr id="337" name="Freeform 312">
              <a:extLst>
                <a:ext uri="{FF2B5EF4-FFF2-40B4-BE49-F238E27FC236}">
                  <a16:creationId xmlns:a16="http://schemas.microsoft.com/office/drawing/2014/main" id="{F8529216-1341-4A76-BD70-3FCABB59E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8" name="Rectangle 313">
              <a:extLst>
                <a:ext uri="{FF2B5EF4-FFF2-40B4-BE49-F238E27FC236}">
                  <a16:creationId xmlns:a16="http://schemas.microsoft.com/office/drawing/2014/main" id="{49FB58C9-CD7A-4D3E-8AB3-A6E4C181F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39" name="Rectangle 314">
              <a:extLst>
                <a:ext uri="{FF2B5EF4-FFF2-40B4-BE49-F238E27FC236}">
                  <a16:creationId xmlns:a16="http://schemas.microsoft.com/office/drawing/2014/main" id="{25651F6A-8C52-48BC-AAA6-BCAD0D0CB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0" name="Freeform 315">
              <a:extLst>
                <a:ext uri="{FF2B5EF4-FFF2-40B4-BE49-F238E27FC236}">
                  <a16:creationId xmlns:a16="http://schemas.microsoft.com/office/drawing/2014/main" id="{C01E24BC-1167-4F9D-897F-F599A22D6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1" name="Oval 316">
              <a:extLst>
                <a:ext uri="{FF2B5EF4-FFF2-40B4-BE49-F238E27FC236}">
                  <a16:creationId xmlns:a16="http://schemas.microsoft.com/office/drawing/2014/main" id="{8466C792-C18C-4793-B8EC-033112119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2" name="Oval 317">
              <a:extLst>
                <a:ext uri="{FF2B5EF4-FFF2-40B4-BE49-F238E27FC236}">
                  <a16:creationId xmlns:a16="http://schemas.microsoft.com/office/drawing/2014/main" id="{E269C767-F101-46BE-88D8-8D1AA6578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3" name="Freeform 318">
              <a:extLst>
                <a:ext uri="{FF2B5EF4-FFF2-40B4-BE49-F238E27FC236}">
                  <a16:creationId xmlns:a16="http://schemas.microsoft.com/office/drawing/2014/main" id="{E359D26B-DFB5-4F68-BEE4-A574BE05F1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4" name="Freeform 319">
              <a:extLst>
                <a:ext uri="{FF2B5EF4-FFF2-40B4-BE49-F238E27FC236}">
                  <a16:creationId xmlns:a16="http://schemas.microsoft.com/office/drawing/2014/main" id="{1082C0E2-E9AA-4DA2-B23E-A352568C9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45" name="Freeform 320">
              <a:extLst>
                <a:ext uri="{FF2B5EF4-FFF2-40B4-BE49-F238E27FC236}">
                  <a16:creationId xmlns:a16="http://schemas.microsoft.com/office/drawing/2014/main" id="{89A4D358-6FE8-4E88-A633-FB211D089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346" name="组合 345">
            <a:extLst>
              <a:ext uri="{FF2B5EF4-FFF2-40B4-BE49-F238E27FC236}">
                <a16:creationId xmlns:a16="http://schemas.microsoft.com/office/drawing/2014/main" id="{0D6653A9-D5DF-4E66-9B16-0657ACAC4E03}"/>
              </a:ext>
            </a:extLst>
          </p:cNvPr>
          <p:cNvGrpSpPr/>
          <p:nvPr/>
        </p:nvGrpSpPr>
        <p:grpSpPr>
          <a:xfrm>
            <a:off x="8036967" y="6213930"/>
            <a:ext cx="370462" cy="323967"/>
            <a:chOff x="4614397" y="2263150"/>
            <a:chExt cx="388645" cy="345617"/>
          </a:xfrm>
        </p:grpSpPr>
        <p:sp>
          <p:nvSpPr>
            <p:cNvPr id="347" name="立方体 346">
              <a:extLst>
                <a:ext uri="{FF2B5EF4-FFF2-40B4-BE49-F238E27FC236}">
                  <a16:creationId xmlns:a16="http://schemas.microsoft.com/office/drawing/2014/main" id="{A2D01E55-E699-4136-A1D7-A169160ED2F3}"/>
                </a:ext>
              </a:extLst>
            </p:cNvPr>
            <p:cNvSpPr/>
            <p:nvPr/>
          </p:nvSpPr>
          <p:spPr>
            <a:xfrm>
              <a:off x="4614397" y="2263150"/>
              <a:ext cx="388645" cy="345617"/>
            </a:xfrm>
            <a:prstGeom prst="cube">
              <a:avLst>
                <a:gd name="adj" fmla="val 13489"/>
              </a:avLst>
            </a:prstGeom>
            <a:solidFill>
              <a:srgbClr val="66FF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8" name="组合 627">
              <a:extLst>
                <a:ext uri="{FF2B5EF4-FFF2-40B4-BE49-F238E27FC236}">
                  <a16:creationId xmlns:a16="http://schemas.microsoft.com/office/drawing/2014/main" id="{F34E31DA-3204-4DA4-B01F-B01ABB7FBA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8214" y="2337340"/>
              <a:ext cx="196240" cy="235790"/>
              <a:chOff x="7265988" y="2471738"/>
              <a:chExt cx="365125" cy="417513"/>
            </a:xfrm>
          </p:grpSpPr>
          <p:sp>
            <p:nvSpPr>
              <p:cNvPr id="349" name="Freeform 369">
                <a:extLst>
                  <a:ext uri="{FF2B5EF4-FFF2-40B4-BE49-F238E27FC236}">
                    <a16:creationId xmlns:a16="http://schemas.microsoft.com/office/drawing/2014/main" id="{1873A686-7399-4927-B869-C9BF193471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5988" y="2471738"/>
                <a:ext cx="365125" cy="417513"/>
              </a:xfrm>
              <a:custGeom>
                <a:avLst/>
                <a:gdLst>
                  <a:gd name="T0" fmla="*/ 2147483646 w 234"/>
                  <a:gd name="T1" fmla="*/ 2147483646 h 268"/>
                  <a:gd name="T2" fmla="*/ 2147483646 w 234"/>
                  <a:gd name="T3" fmla="*/ 2147483646 h 268"/>
                  <a:gd name="T4" fmla="*/ 2147483646 w 234"/>
                  <a:gd name="T5" fmla="*/ 2147483646 h 268"/>
                  <a:gd name="T6" fmla="*/ 0 w 234"/>
                  <a:gd name="T7" fmla="*/ 2147483646 h 268"/>
                  <a:gd name="T8" fmla="*/ 0 w 234"/>
                  <a:gd name="T9" fmla="*/ 2147483646 h 268"/>
                  <a:gd name="T10" fmla="*/ 2147483646 w 234"/>
                  <a:gd name="T11" fmla="*/ 2147483646 h 268"/>
                  <a:gd name="T12" fmla="*/ 2147483646 w 234"/>
                  <a:gd name="T13" fmla="*/ 2147483646 h 268"/>
                  <a:gd name="T14" fmla="*/ 2147483646 w 234"/>
                  <a:gd name="T15" fmla="*/ 2147483646 h 268"/>
                  <a:gd name="T16" fmla="*/ 2147483646 w 234"/>
                  <a:gd name="T17" fmla="*/ 2147483646 h 268"/>
                  <a:gd name="T18" fmla="*/ 2147483646 w 234"/>
                  <a:gd name="T19" fmla="*/ 2147483646 h 268"/>
                  <a:gd name="T20" fmla="*/ 2147483646 w 234"/>
                  <a:gd name="T21" fmla="*/ 2147483646 h 268"/>
                  <a:gd name="T22" fmla="*/ 2147483646 w 234"/>
                  <a:gd name="T23" fmla="*/ 2147483646 h 268"/>
                  <a:gd name="T24" fmla="*/ 2147483646 w 234"/>
                  <a:gd name="T25" fmla="*/ 2147483646 h 268"/>
                  <a:gd name="T26" fmla="*/ 2147483646 w 234"/>
                  <a:gd name="T27" fmla="*/ 2147483646 h 268"/>
                  <a:gd name="T28" fmla="*/ 2147483646 w 234"/>
                  <a:gd name="T29" fmla="*/ 2147483646 h 268"/>
                  <a:gd name="T30" fmla="*/ 2147483646 w 234"/>
                  <a:gd name="T31" fmla="*/ 2147483646 h 268"/>
                  <a:gd name="T32" fmla="*/ 2147483646 w 234"/>
                  <a:gd name="T33" fmla="*/ 2147483646 h 268"/>
                  <a:gd name="T34" fmla="*/ 2147483646 w 234"/>
                  <a:gd name="T35" fmla="*/ 2147483646 h 268"/>
                  <a:gd name="T36" fmla="*/ 2147483646 w 234"/>
                  <a:gd name="T37" fmla="*/ 2147483646 h 268"/>
                  <a:gd name="T38" fmla="*/ 2147483646 w 234"/>
                  <a:gd name="T39" fmla="*/ 2147483646 h 268"/>
                  <a:gd name="T40" fmla="*/ 2147483646 w 234"/>
                  <a:gd name="T41" fmla="*/ 2147483646 h 2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34" h="268">
                    <a:moveTo>
                      <a:pt x="117" y="268"/>
                    </a:moveTo>
                    <a:cubicBezTo>
                      <a:pt x="116" y="268"/>
                      <a:pt x="115" y="268"/>
                      <a:pt x="114" y="268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1" y="202"/>
                      <a:pt x="0" y="200"/>
                      <a:pt x="0" y="19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8"/>
                      <a:pt x="1" y="66"/>
                      <a:pt x="3" y="65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6" y="0"/>
                      <a:pt x="118" y="0"/>
                      <a:pt x="120" y="1"/>
                    </a:cubicBezTo>
                    <a:cubicBezTo>
                      <a:pt x="231" y="65"/>
                      <a:pt x="231" y="65"/>
                      <a:pt x="231" y="65"/>
                    </a:cubicBezTo>
                    <a:cubicBezTo>
                      <a:pt x="233" y="66"/>
                      <a:pt x="234" y="68"/>
                      <a:pt x="234" y="70"/>
                    </a:cubicBezTo>
                    <a:cubicBezTo>
                      <a:pt x="234" y="198"/>
                      <a:pt x="234" y="198"/>
                      <a:pt x="234" y="198"/>
                    </a:cubicBezTo>
                    <a:cubicBezTo>
                      <a:pt x="234" y="200"/>
                      <a:pt x="233" y="202"/>
                      <a:pt x="231" y="203"/>
                    </a:cubicBezTo>
                    <a:cubicBezTo>
                      <a:pt x="120" y="268"/>
                      <a:pt x="120" y="268"/>
                      <a:pt x="120" y="268"/>
                    </a:cubicBezTo>
                    <a:cubicBezTo>
                      <a:pt x="119" y="268"/>
                      <a:pt x="118" y="268"/>
                      <a:pt x="117" y="268"/>
                    </a:cubicBezTo>
                    <a:close/>
                    <a:moveTo>
                      <a:pt x="12" y="195"/>
                    </a:moveTo>
                    <a:cubicBezTo>
                      <a:pt x="117" y="255"/>
                      <a:pt x="117" y="255"/>
                      <a:pt x="117" y="255"/>
                    </a:cubicBezTo>
                    <a:cubicBezTo>
                      <a:pt x="222" y="195"/>
                      <a:pt x="222" y="195"/>
                      <a:pt x="222" y="195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" y="74"/>
                      <a:pt x="12" y="74"/>
                      <a:pt x="12" y="74"/>
                    </a:cubicBezTo>
                    <a:lnTo>
                      <a:pt x="12" y="195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0" name="Freeform 370">
                <a:extLst>
                  <a:ext uri="{FF2B5EF4-FFF2-40B4-BE49-F238E27FC236}">
                    <a16:creationId xmlns:a16="http://schemas.microsoft.com/office/drawing/2014/main" id="{F9D8EE9A-C053-4B61-B5BD-546F963BAE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3300" y="2571751"/>
                <a:ext cx="190500" cy="217488"/>
              </a:xfrm>
              <a:custGeom>
                <a:avLst/>
                <a:gdLst>
                  <a:gd name="T0" fmla="*/ 2147483646 w 122"/>
                  <a:gd name="T1" fmla="*/ 2147483646 h 140"/>
                  <a:gd name="T2" fmla="*/ 2147483646 w 122"/>
                  <a:gd name="T3" fmla="*/ 2147483646 h 140"/>
                  <a:gd name="T4" fmla="*/ 2147483646 w 122"/>
                  <a:gd name="T5" fmla="*/ 2147483646 h 140"/>
                  <a:gd name="T6" fmla="*/ 0 w 122"/>
                  <a:gd name="T7" fmla="*/ 2147483646 h 140"/>
                  <a:gd name="T8" fmla="*/ 0 w 122"/>
                  <a:gd name="T9" fmla="*/ 2147483646 h 140"/>
                  <a:gd name="T10" fmla="*/ 2147483646 w 122"/>
                  <a:gd name="T11" fmla="*/ 2147483646 h 140"/>
                  <a:gd name="T12" fmla="*/ 2147483646 w 122"/>
                  <a:gd name="T13" fmla="*/ 2147483646 h 140"/>
                  <a:gd name="T14" fmla="*/ 2147483646 w 122"/>
                  <a:gd name="T15" fmla="*/ 2147483646 h 140"/>
                  <a:gd name="T16" fmla="*/ 2147483646 w 122"/>
                  <a:gd name="T17" fmla="*/ 2147483646 h 140"/>
                  <a:gd name="T18" fmla="*/ 2147483646 w 122"/>
                  <a:gd name="T19" fmla="*/ 2147483646 h 140"/>
                  <a:gd name="T20" fmla="*/ 2147483646 w 122"/>
                  <a:gd name="T21" fmla="*/ 2147483646 h 140"/>
                  <a:gd name="T22" fmla="*/ 2147483646 w 122"/>
                  <a:gd name="T23" fmla="*/ 2147483646 h 140"/>
                  <a:gd name="T24" fmla="*/ 2147483646 w 122"/>
                  <a:gd name="T25" fmla="*/ 2147483646 h 140"/>
                  <a:gd name="T26" fmla="*/ 2147483646 w 122"/>
                  <a:gd name="T27" fmla="*/ 2147483646 h 140"/>
                  <a:gd name="T28" fmla="*/ 2147483646 w 122"/>
                  <a:gd name="T29" fmla="*/ 2147483646 h 140"/>
                  <a:gd name="T30" fmla="*/ 2147483646 w 122"/>
                  <a:gd name="T31" fmla="*/ 2147483646 h 140"/>
                  <a:gd name="T32" fmla="*/ 2147483646 w 122"/>
                  <a:gd name="T33" fmla="*/ 2147483646 h 140"/>
                  <a:gd name="T34" fmla="*/ 2147483646 w 122"/>
                  <a:gd name="T35" fmla="*/ 2147483646 h 140"/>
                  <a:gd name="T36" fmla="*/ 2147483646 w 122"/>
                  <a:gd name="T37" fmla="*/ 2147483646 h 140"/>
                  <a:gd name="T38" fmla="*/ 2147483646 w 122"/>
                  <a:gd name="T39" fmla="*/ 2147483646 h 140"/>
                  <a:gd name="T40" fmla="*/ 2147483646 w 122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2" h="140">
                    <a:moveTo>
                      <a:pt x="61" y="140"/>
                    </a:moveTo>
                    <a:cubicBezTo>
                      <a:pt x="60" y="140"/>
                      <a:pt x="59" y="140"/>
                      <a:pt x="58" y="13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1" y="106"/>
                      <a:pt x="0" y="104"/>
                      <a:pt x="0" y="10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6"/>
                      <a:pt x="1" y="34"/>
                      <a:pt x="3" y="33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0"/>
                      <a:pt x="62" y="0"/>
                      <a:pt x="64" y="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4"/>
                      <a:pt x="121" y="106"/>
                      <a:pt x="119" y="107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40"/>
                      <a:pt x="62" y="140"/>
                      <a:pt x="61" y="140"/>
                    </a:cubicBezTo>
                    <a:close/>
                    <a:moveTo>
                      <a:pt x="12" y="99"/>
                    </a:moveTo>
                    <a:cubicBezTo>
                      <a:pt x="61" y="127"/>
                      <a:pt x="61" y="127"/>
                      <a:pt x="61" y="127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12" y="42"/>
                      <a:pt x="12" y="42"/>
                      <a:pt x="12" y="42"/>
                    </a:cubicBezTo>
                    <a:lnTo>
                      <a:pt x="12" y="99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1" name="Freeform 371">
                <a:extLst>
                  <a:ext uri="{FF2B5EF4-FFF2-40B4-BE49-F238E27FC236}">
                    <a16:creationId xmlns:a16="http://schemas.microsoft.com/office/drawing/2014/main" id="{45787FE0-C7A1-424C-856F-8627D0E46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300" y="2522538"/>
                <a:ext cx="185737" cy="307975"/>
              </a:xfrm>
              <a:custGeom>
                <a:avLst/>
                <a:gdLst>
                  <a:gd name="T0" fmla="*/ 2147483646 w 119"/>
                  <a:gd name="T1" fmla="*/ 2147483646 h 198"/>
                  <a:gd name="T2" fmla="*/ 0 w 119"/>
                  <a:gd name="T3" fmla="*/ 2147483646 h 198"/>
                  <a:gd name="T4" fmla="*/ 0 w 119"/>
                  <a:gd name="T5" fmla="*/ 2147483646 h 198"/>
                  <a:gd name="T6" fmla="*/ 2147483646 w 119"/>
                  <a:gd name="T7" fmla="*/ 2147483646 h 198"/>
                  <a:gd name="T8" fmla="*/ 2147483646 w 119"/>
                  <a:gd name="T9" fmla="*/ 2147483646 h 198"/>
                  <a:gd name="T10" fmla="*/ 2147483646 w 119"/>
                  <a:gd name="T11" fmla="*/ 2147483646 h 198"/>
                  <a:gd name="T12" fmla="*/ 2147483646 w 119"/>
                  <a:gd name="T13" fmla="*/ 2147483646 h 198"/>
                  <a:gd name="T14" fmla="*/ 2147483646 w 119"/>
                  <a:gd name="T15" fmla="*/ 0 h 198"/>
                  <a:gd name="T16" fmla="*/ 2147483646 w 119"/>
                  <a:gd name="T17" fmla="*/ 2147483646 h 198"/>
                  <a:gd name="T18" fmla="*/ 2147483646 w 119"/>
                  <a:gd name="T19" fmla="*/ 2147483646 h 198"/>
                  <a:gd name="T20" fmla="*/ 2147483646 w 119"/>
                  <a:gd name="T21" fmla="*/ 2147483646 h 198"/>
                  <a:gd name="T22" fmla="*/ 2147483646 w 119"/>
                  <a:gd name="T23" fmla="*/ 2147483646 h 198"/>
                  <a:gd name="T24" fmla="*/ 2147483646 w 119"/>
                  <a:gd name="T25" fmla="*/ 2147483646 h 198"/>
                  <a:gd name="T26" fmla="*/ 2147483646 w 119"/>
                  <a:gd name="T27" fmla="*/ 2147483646 h 1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9" h="198">
                    <a:moveTo>
                      <a:pt x="12" y="198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1"/>
                      <a:pt x="1" y="129"/>
                      <a:pt x="3" y="128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5"/>
                      <a:pt x="56" y="33"/>
                      <a:pt x="58" y="32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7" y="103"/>
                      <a:pt x="66" y="105"/>
                      <a:pt x="64" y="106"/>
                    </a:cubicBezTo>
                    <a:cubicBezTo>
                      <a:pt x="12" y="136"/>
                      <a:pt x="12" y="136"/>
                      <a:pt x="12" y="136"/>
                    </a:cubicBezTo>
                    <a:lnTo>
                      <a:pt x="12" y="198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2" name="Freeform 372">
                <a:extLst>
                  <a:ext uri="{FF2B5EF4-FFF2-40B4-BE49-F238E27FC236}">
                    <a16:creationId xmlns:a16="http://schemas.microsoft.com/office/drawing/2014/main" id="{6161F673-5459-4A40-ADD5-7EF7772F3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788" y="2670176"/>
                <a:ext cx="100012" cy="160338"/>
              </a:xfrm>
              <a:custGeom>
                <a:avLst/>
                <a:gdLst>
                  <a:gd name="T0" fmla="*/ 2147483646 w 64"/>
                  <a:gd name="T1" fmla="*/ 2147483646 h 103"/>
                  <a:gd name="T2" fmla="*/ 2147483646 w 64"/>
                  <a:gd name="T3" fmla="*/ 2147483646 h 103"/>
                  <a:gd name="T4" fmla="*/ 2147483646 w 64"/>
                  <a:gd name="T5" fmla="*/ 2147483646 h 103"/>
                  <a:gd name="T6" fmla="*/ 0 w 64"/>
                  <a:gd name="T7" fmla="*/ 2147483646 h 103"/>
                  <a:gd name="T8" fmla="*/ 2147483646 w 64"/>
                  <a:gd name="T9" fmla="*/ 0 h 103"/>
                  <a:gd name="T10" fmla="*/ 2147483646 w 64"/>
                  <a:gd name="T11" fmla="*/ 2147483646 h 103"/>
                  <a:gd name="T12" fmla="*/ 2147483646 w 64"/>
                  <a:gd name="T13" fmla="*/ 2147483646 h 103"/>
                  <a:gd name="T14" fmla="*/ 2147483646 w 64"/>
                  <a:gd name="T15" fmla="*/ 2147483646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4"/>
                      <a:pt x="64" y="36"/>
                      <a:pt x="64" y="38"/>
                    </a:cubicBezTo>
                    <a:lnTo>
                      <a:pt x="64" y="10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3" name="Freeform 373">
                <a:extLst>
                  <a:ext uri="{FF2B5EF4-FFF2-40B4-BE49-F238E27FC236}">
                    <a16:creationId xmlns:a16="http://schemas.microsoft.com/office/drawing/2014/main" id="{7C954BF2-93D7-4F33-A90D-20B669D1B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55" y="42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61" y="31"/>
                    </a:ln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4" name="Freeform 374">
                <a:extLst>
                  <a:ext uri="{FF2B5EF4-FFF2-40B4-BE49-F238E27FC236}">
                    <a16:creationId xmlns:a16="http://schemas.microsoft.com/office/drawing/2014/main" id="{83AE82FF-DA1A-4CA4-8A38-6865A152C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6" y="42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61" y="9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5" name="Freeform 375">
                <a:extLst>
                  <a:ext uri="{FF2B5EF4-FFF2-40B4-BE49-F238E27FC236}">
                    <a16:creationId xmlns:a16="http://schemas.microsoft.com/office/drawing/2014/main" id="{092F432F-DA52-4F3D-B1EE-B1825DC0F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8063" y="2522538"/>
                <a:ext cx="95250" cy="66675"/>
              </a:xfrm>
              <a:custGeom>
                <a:avLst/>
                <a:gdLst>
                  <a:gd name="T0" fmla="*/ 2147483646 w 60"/>
                  <a:gd name="T1" fmla="*/ 2147483646 h 42"/>
                  <a:gd name="T2" fmla="*/ 0 w 60"/>
                  <a:gd name="T3" fmla="*/ 2147483646 h 42"/>
                  <a:gd name="T4" fmla="*/ 2147483646 w 60"/>
                  <a:gd name="T5" fmla="*/ 0 h 42"/>
                  <a:gd name="T6" fmla="*/ 2147483646 w 60"/>
                  <a:gd name="T7" fmla="*/ 2147483646 h 42"/>
                  <a:gd name="T8" fmla="*/ 2147483646 w 60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54" y="42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0" y="3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6" name="Freeform 376">
                <a:extLst>
                  <a:ext uri="{FF2B5EF4-FFF2-40B4-BE49-F238E27FC236}">
                    <a16:creationId xmlns:a16="http://schemas.microsoft.com/office/drawing/2014/main" id="{A6C5E000-1BB4-41BF-9922-EBA2676D5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55" y="43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61" y="33"/>
                    </a:lnTo>
                    <a:lnTo>
                      <a:pt x="55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7" name="Freeform 377">
                <a:extLst>
                  <a:ext uri="{FF2B5EF4-FFF2-40B4-BE49-F238E27FC236}">
                    <a16:creationId xmlns:a16="http://schemas.microsoft.com/office/drawing/2014/main" id="{CBB00FBA-E335-4219-802D-2C7EFDC153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6" y="43"/>
                    </a:moveTo>
                    <a:lnTo>
                      <a:pt x="0" y="33"/>
                    </a:lnTo>
                    <a:lnTo>
                      <a:pt x="55" y="0"/>
                    </a:lnTo>
                    <a:lnTo>
                      <a:pt x="61" y="11"/>
                    </a:lnTo>
                    <a:lnTo>
                      <a:pt x="6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358" name="Rectangle 378">
                <a:extLst>
                  <a:ext uri="{FF2B5EF4-FFF2-40B4-BE49-F238E27FC236}">
                    <a16:creationId xmlns:a16="http://schemas.microsoft.com/office/drawing/2014/main" id="{4E214F81-D08C-43B6-A834-82C3A158FC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39025" y="2779713"/>
                <a:ext cx="19050" cy="100013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359" name="矩形 358">
            <a:extLst>
              <a:ext uri="{FF2B5EF4-FFF2-40B4-BE49-F238E27FC236}">
                <a16:creationId xmlns:a16="http://schemas.microsoft.com/office/drawing/2014/main" id="{E8A565F1-8E97-4479-9D48-63DBE7B95D34}"/>
              </a:ext>
            </a:extLst>
          </p:cNvPr>
          <p:cNvSpPr/>
          <p:nvPr/>
        </p:nvSpPr>
        <p:spPr>
          <a:xfrm>
            <a:off x="7699635" y="5273666"/>
            <a:ext cx="22915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200" b="1" dirty="0"/>
              <a:t>Different kinds of API invokers</a:t>
            </a:r>
            <a:endParaRPr lang="zh-CN" altLang="en-US" sz="1200" b="1" dirty="0"/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E361BB3C-9D4F-4C3E-B7C4-2334C89CE735}"/>
              </a:ext>
            </a:extLst>
          </p:cNvPr>
          <p:cNvSpPr txBox="1"/>
          <p:nvPr/>
        </p:nvSpPr>
        <p:spPr>
          <a:xfrm>
            <a:off x="8468829" y="5526736"/>
            <a:ext cx="36390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API/Application management application</a:t>
            </a:r>
            <a:r>
              <a:rPr lang="en-US" altLang="zh-CN" sz="1200" dirty="0"/>
              <a:t> </a:t>
            </a:r>
            <a:r>
              <a:rPr lang="en-US" altLang="zh-CN" sz="1200" b="1" dirty="0"/>
              <a:t>–</a:t>
            </a:r>
            <a:r>
              <a:rPr lang="en-US" altLang="zh-CN" sz="1200" dirty="0"/>
              <a:t> </a:t>
            </a:r>
            <a:r>
              <a:rPr lang="en-US" altLang="zh-CN" sz="1100" dirty="0"/>
              <a:t>Customer/administrator to handle management aspects of service API/Application…</a:t>
            </a:r>
            <a:endParaRPr lang="zh-CN" altLang="en-US" sz="1200" dirty="0"/>
          </a:p>
        </p:txBody>
      </p:sp>
      <p:sp>
        <p:nvSpPr>
          <p:cNvPr id="362" name="文本框 361">
            <a:extLst>
              <a:ext uri="{FF2B5EF4-FFF2-40B4-BE49-F238E27FC236}">
                <a16:creationId xmlns:a16="http://schemas.microsoft.com/office/drawing/2014/main" id="{EFBE8122-E5A7-4567-8B75-586BE2FAB77B}"/>
              </a:ext>
            </a:extLst>
          </p:cNvPr>
          <p:cNvSpPr txBox="1"/>
          <p:nvPr/>
        </p:nvSpPr>
        <p:spPr>
          <a:xfrm>
            <a:off x="8474244" y="6166980"/>
            <a:ext cx="363900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2B/2C Application – </a:t>
            </a:r>
            <a:r>
              <a:rPr lang="en-US" altLang="zh-CN" sz="1100" dirty="0"/>
              <a:t>provide certain service to the end user or the customer</a:t>
            </a:r>
            <a:endParaRPr lang="zh-CN" altLang="en-US" sz="1200" dirty="0"/>
          </a:p>
        </p:txBody>
      </p:sp>
      <p:sp>
        <p:nvSpPr>
          <p:cNvPr id="232" name="椭圆 231">
            <a:extLst>
              <a:ext uri="{FF2B5EF4-FFF2-40B4-BE49-F238E27FC236}">
                <a16:creationId xmlns:a16="http://schemas.microsoft.com/office/drawing/2014/main" id="{888D6201-339B-4A5B-AD59-D9E440802372}"/>
              </a:ext>
            </a:extLst>
          </p:cNvPr>
          <p:cNvSpPr/>
          <p:nvPr/>
        </p:nvSpPr>
        <p:spPr>
          <a:xfrm>
            <a:off x="1574563" y="5234858"/>
            <a:ext cx="180721" cy="10356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5" name="直接箭头连接符 234">
            <a:extLst>
              <a:ext uri="{FF2B5EF4-FFF2-40B4-BE49-F238E27FC236}">
                <a16:creationId xmlns:a16="http://schemas.microsoft.com/office/drawing/2014/main" id="{2EE98071-F2AC-41DB-95F3-2CC8FB1BE67E}"/>
              </a:ext>
            </a:extLst>
          </p:cNvPr>
          <p:cNvCxnSpPr>
            <a:cxnSpLocks/>
          </p:cNvCxnSpPr>
          <p:nvPr/>
        </p:nvCxnSpPr>
        <p:spPr>
          <a:xfrm flipV="1">
            <a:off x="1675038" y="4965557"/>
            <a:ext cx="0" cy="350575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箭头连接符 265">
            <a:extLst>
              <a:ext uri="{FF2B5EF4-FFF2-40B4-BE49-F238E27FC236}">
                <a16:creationId xmlns:a16="http://schemas.microsoft.com/office/drawing/2014/main" id="{006BB421-99C6-4B59-9F34-192C1C43FC17}"/>
              </a:ext>
            </a:extLst>
          </p:cNvPr>
          <p:cNvCxnSpPr>
            <a:cxnSpLocks/>
          </p:cNvCxnSpPr>
          <p:nvPr/>
        </p:nvCxnSpPr>
        <p:spPr>
          <a:xfrm flipH="1" flipV="1">
            <a:off x="1661543" y="4978667"/>
            <a:ext cx="888997" cy="1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椭圆 271">
            <a:extLst>
              <a:ext uri="{FF2B5EF4-FFF2-40B4-BE49-F238E27FC236}">
                <a16:creationId xmlns:a16="http://schemas.microsoft.com/office/drawing/2014/main" id="{E7B4F9CA-58FB-4C7B-A2A4-CD29D3A403A5}"/>
              </a:ext>
            </a:extLst>
          </p:cNvPr>
          <p:cNvSpPr/>
          <p:nvPr/>
        </p:nvSpPr>
        <p:spPr>
          <a:xfrm>
            <a:off x="5246741" y="5260515"/>
            <a:ext cx="180721" cy="10356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0" name="直接箭头连接符 359">
            <a:extLst>
              <a:ext uri="{FF2B5EF4-FFF2-40B4-BE49-F238E27FC236}">
                <a16:creationId xmlns:a16="http://schemas.microsoft.com/office/drawing/2014/main" id="{5B4D1279-6DAB-4E5D-A616-2539B867BC2D}"/>
              </a:ext>
            </a:extLst>
          </p:cNvPr>
          <p:cNvCxnSpPr>
            <a:cxnSpLocks/>
            <a:stCxn id="272" idx="0"/>
          </p:cNvCxnSpPr>
          <p:nvPr/>
        </p:nvCxnSpPr>
        <p:spPr>
          <a:xfrm flipV="1">
            <a:off x="5337102" y="5062947"/>
            <a:ext cx="0" cy="197568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直接箭头连接符 362">
            <a:extLst>
              <a:ext uri="{FF2B5EF4-FFF2-40B4-BE49-F238E27FC236}">
                <a16:creationId xmlns:a16="http://schemas.microsoft.com/office/drawing/2014/main" id="{6FBF4C1C-8E77-46A3-A04D-8C4A061245F8}"/>
              </a:ext>
            </a:extLst>
          </p:cNvPr>
          <p:cNvCxnSpPr>
            <a:cxnSpLocks/>
          </p:cNvCxnSpPr>
          <p:nvPr/>
        </p:nvCxnSpPr>
        <p:spPr>
          <a:xfrm flipH="1" flipV="1">
            <a:off x="5313654" y="5067385"/>
            <a:ext cx="864923" cy="1"/>
          </a:xfrm>
          <a:prstGeom prst="straightConnector1">
            <a:avLst/>
          </a:prstGeom>
          <a:ln w="38100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452369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5" name="直接箭头连接符 154">
            <a:extLst>
              <a:ext uri="{FF2B5EF4-FFF2-40B4-BE49-F238E27FC236}">
                <a16:creationId xmlns:a16="http://schemas.microsoft.com/office/drawing/2014/main" id="{391F1D9F-6141-4B17-92F4-DAC7624CFF6C}"/>
              </a:ext>
            </a:extLst>
          </p:cNvPr>
          <p:cNvCxnSpPr>
            <a:cxnSpLocks/>
          </p:cNvCxnSpPr>
          <p:nvPr/>
        </p:nvCxnSpPr>
        <p:spPr>
          <a:xfrm flipV="1">
            <a:off x="7479883" y="1132300"/>
            <a:ext cx="15001" cy="3656175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1241BBE-F703-4828-A55A-0963080D68DD}"/>
              </a:ext>
            </a:extLst>
          </p:cNvPr>
          <p:cNvSpPr txBox="1"/>
          <p:nvPr/>
        </p:nvSpPr>
        <p:spPr>
          <a:xfrm>
            <a:off x="355600" y="114470"/>
            <a:ext cx="103857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Overview of the CAPIF being used by 3</a:t>
            </a:r>
            <a:r>
              <a:rPr lang="en-US" altLang="zh-CN" sz="2800" b="1" baseline="30000" dirty="0">
                <a:solidFill>
                  <a:srgbClr val="C00000"/>
                </a:solidFill>
              </a:rPr>
              <a:t>rd</a:t>
            </a:r>
            <a:r>
              <a:rPr lang="en-US" altLang="zh-CN" sz="2800" b="1" dirty="0">
                <a:solidFill>
                  <a:srgbClr val="C00000"/>
                </a:solidFill>
              </a:rPr>
              <a:t> party (non-channel partner)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圆角矩形 24">
            <a:extLst>
              <a:ext uri="{FF2B5EF4-FFF2-40B4-BE49-F238E27FC236}">
                <a16:creationId xmlns:a16="http://schemas.microsoft.com/office/drawing/2014/main" id="{42B14A4B-5559-45EA-88E3-F8B4D0F301F3}"/>
              </a:ext>
            </a:extLst>
          </p:cNvPr>
          <p:cNvSpPr/>
          <p:nvPr/>
        </p:nvSpPr>
        <p:spPr>
          <a:xfrm>
            <a:off x="2671815" y="2370462"/>
            <a:ext cx="1091293" cy="57692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6" name="圆角矩形 22">
            <a:extLst>
              <a:ext uri="{FF2B5EF4-FFF2-40B4-BE49-F238E27FC236}">
                <a16:creationId xmlns:a16="http://schemas.microsoft.com/office/drawing/2014/main" id="{F2C95615-5FE7-4073-8606-147ED742CFA3}"/>
              </a:ext>
            </a:extLst>
          </p:cNvPr>
          <p:cNvSpPr/>
          <p:nvPr/>
        </p:nvSpPr>
        <p:spPr>
          <a:xfrm>
            <a:off x="1031473" y="2355939"/>
            <a:ext cx="1249818" cy="60829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87AA76-AB3F-4B66-8B2D-003D4F76F4A4}"/>
              </a:ext>
            </a:extLst>
          </p:cNvPr>
          <p:cNvSpPr txBox="1"/>
          <p:nvPr/>
        </p:nvSpPr>
        <p:spPr>
          <a:xfrm>
            <a:off x="1215089" y="2001584"/>
            <a:ext cx="27335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 - Application development preparation phase</a:t>
            </a:r>
            <a:endParaRPr lang="zh-CN" altLang="en-US" sz="1000" b="1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AACF48-4D34-4A18-878D-0958A82DB557}"/>
              </a:ext>
            </a:extLst>
          </p:cNvPr>
          <p:cNvSpPr/>
          <p:nvPr/>
        </p:nvSpPr>
        <p:spPr>
          <a:xfrm>
            <a:off x="1209727" y="5076120"/>
            <a:ext cx="5649687" cy="10330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CCF</a:t>
            </a:r>
            <a:endParaRPr lang="zh-CN" altLang="en-US" sz="2000" b="1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AF7136-156E-4D4D-85CC-F8206CAA722A}"/>
              </a:ext>
            </a:extLst>
          </p:cNvPr>
          <p:cNvSpPr/>
          <p:nvPr/>
        </p:nvSpPr>
        <p:spPr>
          <a:xfrm>
            <a:off x="7551793" y="5036020"/>
            <a:ext cx="3590686" cy="107199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AEF</a:t>
            </a:r>
            <a:endParaRPr lang="zh-CN" altLang="en-US" sz="2000" b="1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201C01-621D-4668-9D3D-E33206CD0AE5}"/>
              </a:ext>
            </a:extLst>
          </p:cNvPr>
          <p:cNvCxnSpPr>
            <a:cxnSpLocks/>
          </p:cNvCxnSpPr>
          <p:nvPr/>
        </p:nvCxnSpPr>
        <p:spPr>
          <a:xfrm>
            <a:off x="3904454" y="529721"/>
            <a:ext cx="0" cy="414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CC21FB8-5660-4111-9850-6798A3CC6863}"/>
              </a:ext>
            </a:extLst>
          </p:cNvPr>
          <p:cNvCxnSpPr>
            <a:cxnSpLocks/>
          </p:cNvCxnSpPr>
          <p:nvPr/>
        </p:nvCxnSpPr>
        <p:spPr>
          <a:xfrm>
            <a:off x="7230720" y="580503"/>
            <a:ext cx="16711" cy="45450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D3897A0-3577-474F-84B5-17A4226D4751}"/>
              </a:ext>
            </a:extLst>
          </p:cNvPr>
          <p:cNvSpPr txBox="1"/>
          <p:nvPr/>
        </p:nvSpPr>
        <p:spPr>
          <a:xfrm>
            <a:off x="4053564" y="2012575"/>
            <a:ext cx="2916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II - Application development,</a:t>
            </a:r>
            <a:r>
              <a:rPr lang="zh-CN" altLang="en-US" sz="1000" b="1" dirty="0"/>
              <a:t> </a:t>
            </a:r>
            <a:r>
              <a:rPr lang="en-US" altLang="zh-CN" sz="1000" b="1" dirty="0"/>
              <a:t>test,</a:t>
            </a:r>
            <a:r>
              <a:rPr lang="zh-CN" altLang="en-US" sz="1000" b="1" dirty="0"/>
              <a:t> </a:t>
            </a:r>
            <a:r>
              <a:rPr lang="en-US" altLang="zh-CN" sz="1000" b="1" dirty="0"/>
              <a:t>packaging</a:t>
            </a:r>
            <a:endParaRPr lang="zh-CN" altLang="en-US" sz="10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455277-D3AE-4EBF-9989-FF4B1EE625F5}"/>
              </a:ext>
            </a:extLst>
          </p:cNvPr>
          <p:cNvSpPr txBox="1"/>
          <p:nvPr/>
        </p:nvSpPr>
        <p:spPr>
          <a:xfrm>
            <a:off x="7485183" y="1963578"/>
            <a:ext cx="36153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III - Application is commercially running on certain devices </a:t>
            </a:r>
            <a:endParaRPr lang="zh-CN" altLang="en-US" sz="10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12190BB-0284-49BA-AC21-67F542D35AE9}"/>
              </a:ext>
            </a:extLst>
          </p:cNvPr>
          <p:cNvSpPr txBox="1"/>
          <p:nvPr/>
        </p:nvSpPr>
        <p:spPr>
          <a:xfrm>
            <a:off x="1025632" y="2377242"/>
            <a:ext cx="1267598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Searching interested API  and its API description and usage document</a:t>
            </a:r>
            <a:endParaRPr lang="zh-CN" altLang="en-US" sz="10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5AEB9F-A9A8-4515-9B60-B36D472D2657}"/>
              </a:ext>
            </a:extLst>
          </p:cNvPr>
          <p:cNvSpPr txBox="1"/>
          <p:nvPr/>
        </p:nvSpPr>
        <p:spPr>
          <a:xfrm>
            <a:off x="2690455" y="2467487"/>
            <a:ext cx="1189946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Get Account and authorization key/token</a:t>
            </a:r>
            <a:endParaRPr lang="zh-CN" altLang="en-US" sz="1000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E3CF6A2E-7759-453B-B835-093E2DB0ED29}"/>
              </a:ext>
            </a:extLst>
          </p:cNvPr>
          <p:cNvCxnSpPr>
            <a:cxnSpLocks/>
            <a:stCxn id="18" idx="3"/>
            <a:endCxn id="5" idx="1"/>
          </p:cNvCxnSpPr>
          <p:nvPr/>
        </p:nvCxnSpPr>
        <p:spPr>
          <a:xfrm flipV="1">
            <a:off x="2293230" y="2658924"/>
            <a:ext cx="378585" cy="122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8C4D882A-0B7C-4D0E-AC15-7B160BBD8ED8}"/>
              </a:ext>
            </a:extLst>
          </p:cNvPr>
          <p:cNvCxnSpPr>
            <a:cxnSpLocks/>
          </p:cNvCxnSpPr>
          <p:nvPr/>
        </p:nvCxnSpPr>
        <p:spPr>
          <a:xfrm>
            <a:off x="3771460" y="2646622"/>
            <a:ext cx="3453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9">
            <a:extLst>
              <a:ext uri="{FF2B5EF4-FFF2-40B4-BE49-F238E27FC236}">
                <a16:creationId xmlns:a16="http://schemas.microsoft.com/office/drawing/2014/main" id="{8E1FD4B6-6BDB-45F7-8BAF-BF01290BCA9C}"/>
              </a:ext>
            </a:extLst>
          </p:cNvPr>
          <p:cNvSpPr/>
          <p:nvPr/>
        </p:nvSpPr>
        <p:spPr>
          <a:xfrm>
            <a:off x="4125113" y="2318352"/>
            <a:ext cx="1570562" cy="6930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BEDE22-3636-42DE-868C-3C6727133E26}"/>
              </a:ext>
            </a:extLst>
          </p:cNvPr>
          <p:cNvSpPr txBox="1"/>
          <p:nvPr/>
        </p:nvSpPr>
        <p:spPr>
          <a:xfrm>
            <a:off x="4115862" y="2332460"/>
            <a:ext cx="1743192" cy="71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Programming application: construct the service API URL, then invoke the service API with </a:t>
            </a:r>
            <a:r>
              <a:rPr lang="en-US" altLang="zh-CN" sz="1000" b="1" dirty="0"/>
              <a:t> API URL + input parameters+ security token</a:t>
            </a:r>
            <a:endParaRPr lang="zh-CN" altLang="en-US" sz="1000" dirty="0"/>
          </a:p>
        </p:txBody>
      </p:sp>
      <p:sp>
        <p:nvSpPr>
          <p:cNvPr id="24" name="圆角矩形 33">
            <a:extLst>
              <a:ext uri="{FF2B5EF4-FFF2-40B4-BE49-F238E27FC236}">
                <a16:creationId xmlns:a16="http://schemas.microsoft.com/office/drawing/2014/main" id="{45B238B9-8CC0-479B-95DF-61B6F93E71E0}"/>
              </a:ext>
            </a:extLst>
          </p:cNvPr>
          <p:cNvSpPr/>
          <p:nvPr/>
        </p:nvSpPr>
        <p:spPr>
          <a:xfrm>
            <a:off x="7646937" y="2318352"/>
            <a:ext cx="1194368" cy="62316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A8CF2F-A783-4FB3-909C-BB5AA14D24C0}"/>
              </a:ext>
            </a:extLst>
          </p:cNvPr>
          <p:cNvCxnSpPr>
            <a:cxnSpLocks/>
            <a:endCxn id="109" idx="1"/>
          </p:cNvCxnSpPr>
          <p:nvPr/>
        </p:nvCxnSpPr>
        <p:spPr>
          <a:xfrm flipV="1">
            <a:off x="5695675" y="2650855"/>
            <a:ext cx="285381" cy="8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C0B21B59-D574-4422-BA19-493D81C81FF5}"/>
              </a:ext>
            </a:extLst>
          </p:cNvPr>
          <p:cNvSpPr txBox="1"/>
          <p:nvPr/>
        </p:nvSpPr>
        <p:spPr>
          <a:xfrm>
            <a:off x="7753476" y="2387650"/>
            <a:ext cx="941612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APP software installed on server/client</a:t>
            </a:r>
            <a:endParaRPr lang="zh-CN" altLang="en-US" sz="1000" dirty="0"/>
          </a:p>
        </p:txBody>
      </p:sp>
      <p:sp>
        <p:nvSpPr>
          <p:cNvPr id="27" name="圆角矩形 38">
            <a:extLst>
              <a:ext uri="{FF2B5EF4-FFF2-40B4-BE49-F238E27FC236}">
                <a16:creationId xmlns:a16="http://schemas.microsoft.com/office/drawing/2014/main" id="{D0CD1855-4332-42D3-966B-CEA70DA4AE6D}"/>
              </a:ext>
            </a:extLst>
          </p:cNvPr>
          <p:cNvSpPr/>
          <p:nvPr/>
        </p:nvSpPr>
        <p:spPr>
          <a:xfrm>
            <a:off x="7611918" y="3265441"/>
            <a:ext cx="1141432" cy="51108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5DD2506-C318-49D3-A5B3-F92E188BA460}"/>
              </a:ext>
            </a:extLst>
          </p:cNvPr>
          <p:cNvSpPr txBox="1"/>
          <p:nvPr/>
        </p:nvSpPr>
        <p:spPr>
          <a:xfrm>
            <a:off x="7678977" y="3251338"/>
            <a:ext cx="12022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Detect event for API invoking  execution </a:t>
            </a:r>
            <a:endParaRPr lang="zh-CN" altLang="en-US" sz="1000" dirty="0"/>
          </a:p>
        </p:txBody>
      </p:sp>
      <p:sp>
        <p:nvSpPr>
          <p:cNvPr id="30" name="圆角矩形 52">
            <a:extLst>
              <a:ext uri="{FF2B5EF4-FFF2-40B4-BE49-F238E27FC236}">
                <a16:creationId xmlns:a16="http://schemas.microsoft.com/office/drawing/2014/main" id="{D692AD3B-8DDB-4358-A0B8-B11D656D1EEB}"/>
              </a:ext>
            </a:extLst>
          </p:cNvPr>
          <p:cNvSpPr/>
          <p:nvPr/>
        </p:nvSpPr>
        <p:spPr>
          <a:xfrm>
            <a:off x="8843241" y="3265440"/>
            <a:ext cx="1013484" cy="489741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Gateway URI resolving 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CA3178EE-3938-42FC-B847-681AC266A8FA}"/>
              </a:ext>
            </a:extLst>
          </p:cNvPr>
          <p:cNvCxnSpPr>
            <a:cxnSpLocks/>
          </p:cNvCxnSpPr>
          <p:nvPr/>
        </p:nvCxnSpPr>
        <p:spPr>
          <a:xfrm>
            <a:off x="10171355" y="3736441"/>
            <a:ext cx="0" cy="717198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60BFA566-2005-4F40-8DEE-457B87A31D57}"/>
              </a:ext>
            </a:extLst>
          </p:cNvPr>
          <p:cNvSpPr/>
          <p:nvPr/>
        </p:nvSpPr>
        <p:spPr>
          <a:xfrm>
            <a:off x="9588906" y="4453639"/>
            <a:ext cx="897784" cy="356756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DNS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A818C0A2-18EA-4586-8B1D-208A64F6E54B}"/>
              </a:ext>
            </a:extLst>
          </p:cNvPr>
          <p:cNvCxnSpPr>
            <a:cxnSpLocks/>
          </p:cNvCxnSpPr>
          <p:nvPr/>
        </p:nvCxnSpPr>
        <p:spPr>
          <a:xfrm>
            <a:off x="6275739" y="4439619"/>
            <a:ext cx="2899792" cy="14084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80D1C49-7E36-4918-B4F4-8BD92589CCDC}"/>
              </a:ext>
            </a:extLst>
          </p:cNvPr>
          <p:cNvSpPr/>
          <p:nvPr/>
        </p:nvSpPr>
        <p:spPr>
          <a:xfrm>
            <a:off x="5429447" y="4258172"/>
            <a:ext cx="928757" cy="938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Root API Gateway URL discovery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5" name="圆角矩形 76">
            <a:extLst>
              <a:ext uri="{FF2B5EF4-FFF2-40B4-BE49-F238E27FC236}">
                <a16:creationId xmlns:a16="http://schemas.microsoft.com/office/drawing/2014/main" id="{4772C26D-9988-49B6-B6B1-4D53C6B8BD11}"/>
              </a:ext>
            </a:extLst>
          </p:cNvPr>
          <p:cNvSpPr/>
          <p:nvPr/>
        </p:nvSpPr>
        <p:spPr>
          <a:xfrm>
            <a:off x="10054705" y="3251338"/>
            <a:ext cx="1202244" cy="47757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vocation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A2AF4397-9295-4ABB-AFBC-7D032DE435C5}"/>
              </a:ext>
            </a:extLst>
          </p:cNvPr>
          <p:cNvCxnSpPr>
            <a:cxnSpLocks/>
          </p:cNvCxnSpPr>
          <p:nvPr/>
        </p:nvCxnSpPr>
        <p:spPr>
          <a:xfrm>
            <a:off x="10817596" y="3769403"/>
            <a:ext cx="0" cy="1266617"/>
          </a:xfrm>
          <a:prstGeom prst="straightConnector1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80">
            <a:extLst>
              <a:ext uri="{FF2B5EF4-FFF2-40B4-BE49-F238E27FC236}">
                <a16:creationId xmlns:a16="http://schemas.microsoft.com/office/drawing/2014/main" id="{1D1E81EE-8A68-44FC-AA45-6762097A1698}"/>
              </a:ext>
            </a:extLst>
          </p:cNvPr>
          <p:cNvSpPr/>
          <p:nvPr/>
        </p:nvSpPr>
        <p:spPr>
          <a:xfrm>
            <a:off x="2594864" y="5068273"/>
            <a:ext cx="1311793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Account mgmt</a:t>
            </a:r>
            <a:r>
              <a:rPr lang="zh-CN" altLang="en-US" sz="1000" dirty="0">
                <a:solidFill>
                  <a:schemeClr val="tx1"/>
                </a:solidFill>
              </a:rPr>
              <a:t>：</a:t>
            </a:r>
            <a:endParaRPr lang="en-US" altLang="zh-CN" sz="1000" dirty="0">
              <a:solidFill>
                <a:schemeClr val="tx1"/>
              </a:solidFill>
            </a:endParaRPr>
          </a:p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invoker onboard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8" name="圆角矩形 81">
            <a:extLst>
              <a:ext uri="{FF2B5EF4-FFF2-40B4-BE49-F238E27FC236}">
                <a16:creationId xmlns:a16="http://schemas.microsoft.com/office/drawing/2014/main" id="{A69F92B8-4378-4EF1-8D18-132E1321A792}"/>
              </a:ext>
            </a:extLst>
          </p:cNvPr>
          <p:cNvSpPr/>
          <p:nvPr/>
        </p:nvSpPr>
        <p:spPr>
          <a:xfrm>
            <a:off x="5584339" y="5068273"/>
            <a:ext cx="1232639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Root API GW URL resolving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9" name="圆角矩形 82">
            <a:extLst>
              <a:ext uri="{FF2B5EF4-FFF2-40B4-BE49-F238E27FC236}">
                <a16:creationId xmlns:a16="http://schemas.microsoft.com/office/drawing/2014/main" id="{764E6FE2-5445-4FED-8568-5133857BD601}"/>
              </a:ext>
            </a:extLst>
          </p:cNvPr>
          <p:cNvSpPr/>
          <p:nvPr/>
        </p:nvSpPr>
        <p:spPr>
          <a:xfrm>
            <a:off x="9658865" y="5092765"/>
            <a:ext cx="1461728" cy="46783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9931229-FE36-4D9C-9C9B-59D14835DF77}"/>
              </a:ext>
            </a:extLst>
          </p:cNvPr>
          <p:cNvSpPr/>
          <p:nvPr/>
        </p:nvSpPr>
        <p:spPr>
          <a:xfrm>
            <a:off x="9531924" y="5145102"/>
            <a:ext cx="167547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invoker authentication &amp;authorization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41" name="圆角矩形 96">
            <a:extLst>
              <a:ext uri="{FF2B5EF4-FFF2-40B4-BE49-F238E27FC236}">
                <a16:creationId xmlns:a16="http://schemas.microsoft.com/office/drawing/2014/main" id="{4CD870C9-BC42-4B27-94E8-584086EA53CB}"/>
              </a:ext>
            </a:extLst>
          </p:cNvPr>
          <p:cNvSpPr/>
          <p:nvPr/>
        </p:nvSpPr>
        <p:spPr>
          <a:xfrm>
            <a:off x="9638796" y="5605204"/>
            <a:ext cx="1461728" cy="46783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74C8ADC-5199-4610-8220-9C7798537DE4}"/>
              </a:ext>
            </a:extLst>
          </p:cNvPr>
          <p:cNvSpPr/>
          <p:nvPr/>
        </p:nvSpPr>
        <p:spPr>
          <a:xfrm>
            <a:off x="9624947" y="5665429"/>
            <a:ext cx="15175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 request/response forwarding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43" name="圆角矩形 98">
            <a:extLst>
              <a:ext uri="{FF2B5EF4-FFF2-40B4-BE49-F238E27FC236}">
                <a16:creationId xmlns:a16="http://schemas.microsoft.com/office/drawing/2014/main" id="{4C55AF53-DF7F-45C1-9722-5F6BFA776EB0}"/>
              </a:ext>
            </a:extLst>
          </p:cNvPr>
          <p:cNvSpPr/>
          <p:nvPr/>
        </p:nvSpPr>
        <p:spPr>
          <a:xfrm>
            <a:off x="9806447" y="6487792"/>
            <a:ext cx="1271632" cy="34635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AEF X</a:t>
            </a:r>
            <a:endParaRPr lang="zh-CN" altLang="en-US" sz="2000" b="1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2B7F17EE-8B04-4753-9BDF-72167CDD84BB}"/>
              </a:ext>
            </a:extLst>
          </p:cNvPr>
          <p:cNvCxnSpPr/>
          <p:nvPr/>
        </p:nvCxnSpPr>
        <p:spPr>
          <a:xfrm>
            <a:off x="10301513" y="6063659"/>
            <a:ext cx="0" cy="458879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9A5677FB-A2F5-43D2-802F-F7759E1FF25C}"/>
              </a:ext>
            </a:extLst>
          </p:cNvPr>
          <p:cNvSpPr txBox="1"/>
          <p:nvPr/>
        </p:nvSpPr>
        <p:spPr>
          <a:xfrm>
            <a:off x="9285640" y="6083478"/>
            <a:ext cx="137903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Forwarded API request/Response</a:t>
            </a:r>
            <a:endParaRPr lang="zh-CN" altLang="en-US" sz="10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59E3013-520E-4A9E-9D13-1D61ADAC022F}"/>
              </a:ext>
            </a:extLst>
          </p:cNvPr>
          <p:cNvSpPr txBox="1"/>
          <p:nvPr/>
        </p:nvSpPr>
        <p:spPr>
          <a:xfrm>
            <a:off x="10173696" y="4029456"/>
            <a:ext cx="15211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 API GW IP address API request/Response</a:t>
            </a:r>
            <a:endParaRPr lang="zh-CN" altLang="en-US" sz="1000" dirty="0"/>
          </a:p>
        </p:txBody>
      </p: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932D2E7C-C504-4FB3-AD79-E99CB656F34D}"/>
              </a:ext>
            </a:extLst>
          </p:cNvPr>
          <p:cNvCxnSpPr>
            <a:cxnSpLocks/>
          </p:cNvCxnSpPr>
          <p:nvPr/>
        </p:nvCxnSpPr>
        <p:spPr>
          <a:xfrm>
            <a:off x="6795562" y="5665429"/>
            <a:ext cx="7827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3662C1C5-F7DB-450B-A5C4-614DA57B605D}"/>
              </a:ext>
            </a:extLst>
          </p:cNvPr>
          <p:cNvCxnSpPr>
            <a:cxnSpLocks/>
          </p:cNvCxnSpPr>
          <p:nvPr/>
        </p:nvCxnSpPr>
        <p:spPr>
          <a:xfrm flipV="1">
            <a:off x="9149779" y="3777292"/>
            <a:ext cx="15319" cy="662327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A4E01C7D-112E-4F88-A2CE-550C0FB1DD37}"/>
              </a:ext>
            </a:extLst>
          </p:cNvPr>
          <p:cNvSpPr txBox="1"/>
          <p:nvPr/>
        </p:nvSpPr>
        <p:spPr>
          <a:xfrm>
            <a:off x="1587094" y="5726585"/>
            <a:ext cx="4416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i="1" dirty="0"/>
              <a:t>NOTE</a:t>
            </a:r>
            <a:r>
              <a:rPr lang="zh-CN" altLang="en-US" sz="1000" i="1" dirty="0"/>
              <a:t>： </a:t>
            </a:r>
            <a:r>
              <a:rPr lang="en-US" altLang="zh-CN" sz="1000" i="1" dirty="0"/>
              <a:t>API gateway can be mapped to border AEF</a:t>
            </a:r>
            <a:endParaRPr lang="zh-CN" altLang="en-US" sz="1000" i="1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E588DC5-CF64-4528-9D10-564E43EF96DD}"/>
              </a:ext>
            </a:extLst>
          </p:cNvPr>
          <p:cNvSpPr txBox="1"/>
          <p:nvPr/>
        </p:nvSpPr>
        <p:spPr>
          <a:xfrm>
            <a:off x="7535033" y="4071702"/>
            <a:ext cx="1770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NOTE</a:t>
            </a:r>
            <a:r>
              <a:rPr lang="en-US" altLang="zh-CN" sz="1000" dirty="0"/>
              <a:t>: if CAPIF API Root API GW URL discover API is used</a:t>
            </a:r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9E593757-9A96-44FB-94A1-A1C12617314D}"/>
              </a:ext>
            </a:extLst>
          </p:cNvPr>
          <p:cNvCxnSpPr>
            <a:cxnSpLocks/>
            <a:stCxn id="62" idx="0"/>
          </p:cNvCxnSpPr>
          <p:nvPr/>
        </p:nvCxnSpPr>
        <p:spPr>
          <a:xfrm flipH="1" flipV="1">
            <a:off x="1567709" y="2983707"/>
            <a:ext cx="19385" cy="19893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4EDA1F1B-4BB1-46D0-858B-3C7D204C8C3E}"/>
              </a:ext>
            </a:extLst>
          </p:cNvPr>
          <p:cNvSpPr/>
          <p:nvPr/>
        </p:nvSpPr>
        <p:spPr>
          <a:xfrm>
            <a:off x="3101771" y="4933732"/>
            <a:ext cx="314747" cy="13454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37D585B5-F3A1-4AFB-81EF-4B25B985EC6E}"/>
              </a:ext>
            </a:extLst>
          </p:cNvPr>
          <p:cNvCxnSpPr>
            <a:cxnSpLocks/>
            <a:stCxn id="63" idx="0"/>
          </p:cNvCxnSpPr>
          <p:nvPr/>
        </p:nvCxnSpPr>
        <p:spPr>
          <a:xfrm flipH="1" flipV="1">
            <a:off x="3239760" y="2944344"/>
            <a:ext cx="19385" cy="19893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extLst>
              <a:ext uri="{FF2B5EF4-FFF2-40B4-BE49-F238E27FC236}">
                <a16:creationId xmlns:a16="http://schemas.microsoft.com/office/drawing/2014/main" id="{AC928390-5CBF-438C-891F-25ED2863C616}"/>
              </a:ext>
            </a:extLst>
          </p:cNvPr>
          <p:cNvSpPr/>
          <p:nvPr/>
        </p:nvSpPr>
        <p:spPr>
          <a:xfrm>
            <a:off x="10663104" y="4945883"/>
            <a:ext cx="314747" cy="13454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80">
            <a:extLst>
              <a:ext uri="{FF2B5EF4-FFF2-40B4-BE49-F238E27FC236}">
                <a16:creationId xmlns:a16="http://schemas.microsoft.com/office/drawing/2014/main" id="{BBEBC9F6-A992-4528-9AB0-2AF9F1215D1C}"/>
              </a:ext>
            </a:extLst>
          </p:cNvPr>
          <p:cNvSpPr/>
          <p:nvPr/>
        </p:nvSpPr>
        <p:spPr>
          <a:xfrm>
            <a:off x="1219600" y="5100367"/>
            <a:ext cx="1311793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discovery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grpSp>
        <p:nvGrpSpPr>
          <p:cNvPr id="70" name="组合 22144">
            <a:extLst>
              <a:ext uri="{FF2B5EF4-FFF2-40B4-BE49-F238E27FC236}">
                <a16:creationId xmlns:a16="http://schemas.microsoft.com/office/drawing/2014/main" id="{3A386A2C-3CB3-499F-BA68-95BE9AECB8B8}"/>
              </a:ext>
            </a:extLst>
          </p:cNvPr>
          <p:cNvGrpSpPr>
            <a:grpSpLocks/>
          </p:cNvGrpSpPr>
          <p:nvPr/>
        </p:nvGrpSpPr>
        <p:grpSpPr bwMode="auto">
          <a:xfrm>
            <a:off x="2107625" y="1455756"/>
            <a:ext cx="451404" cy="394677"/>
            <a:chOff x="5573712" y="833438"/>
            <a:chExt cx="733425" cy="652462"/>
          </a:xfrm>
        </p:grpSpPr>
        <p:sp>
          <p:nvSpPr>
            <p:cNvPr id="71" name="Freeform 312">
              <a:extLst>
                <a:ext uri="{FF2B5EF4-FFF2-40B4-BE49-F238E27FC236}">
                  <a16:creationId xmlns:a16="http://schemas.microsoft.com/office/drawing/2014/main" id="{811B2728-D907-43FF-AEF8-F65FF24ED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2" name="Rectangle 313">
              <a:extLst>
                <a:ext uri="{FF2B5EF4-FFF2-40B4-BE49-F238E27FC236}">
                  <a16:creationId xmlns:a16="http://schemas.microsoft.com/office/drawing/2014/main" id="{9145993B-132E-4538-85D0-92F61965B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3" name="Rectangle 314">
              <a:extLst>
                <a:ext uri="{FF2B5EF4-FFF2-40B4-BE49-F238E27FC236}">
                  <a16:creationId xmlns:a16="http://schemas.microsoft.com/office/drawing/2014/main" id="{412FAC7E-5B6E-4982-B0F1-918E9376C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4" name="Freeform 315">
              <a:extLst>
                <a:ext uri="{FF2B5EF4-FFF2-40B4-BE49-F238E27FC236}">
                  <a16:creationId xmlns:a16="http://schemas.microsoft.com/office/drawing/2014/main" id="{12E50E57-1D38-433C-98C8-FC6A7C7AE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5" name="Oval 316">
              <a:extLst>
                <a:ext uri="{FF2B5EF4-FFF2-40B4-BE49-F238E27FC236}">
                  <a16:creationId xmlns:a16="http://schemas.microsoft.com/office/drawing/2014/main" id="{88346E2F-5067-47BA-B71C-BB32F5B96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6" name="Oval 317">
              <a:extLst>
                <a:ext uri="{FF2B5EF4-FFF2-40B4-BE49-F238E27FC236}">
                  <a16:creationId xmlns:a16="http://schemas.microsoft.com/office/drawing/2014/main" id="{909EB161-07E1-4723-93CB-E10D1BAFD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7" name="Freeform 318">
              <a:extLst>
                <a:ext uri="{FF2B5EF4-FFF2-40B4-BE49-F238E27FC236}">
                  <a16:creationId xmlns:a16="http://schemas.microsoft.com/office/drawing/2014/main" id="{B40B8C84-39E2-43C9-B950-074EFB8A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8" name="Freeform 319">
              <a:extLst>
                <a:ext uri="{FF2B5EF4-FFF2-40B4-BE49-F238E27FC236}">
                  <a16:creationId xmlns:a16="http://schemas.microsoft.com/office/drawing/2014/main" id="{1AADBF74-AF84-447B-81F4-671A3525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9" name="Freeform 320">
              <a:extLst>
                <a:ext uri="{FF2B5EF4-FFF2-40B4-BE49-F238E27FC236}">
                  <a16:creationId xmlns:a16="http://schemas.microsoft.com/office/drawing/2014/main" id="{AF49A3DF-8FE9-431B-B5DE-12F8792D0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B1A5144-15BE-4FF8-9E43-AE7364348709}"/>
              </a:ext>
            </a:extLst>
          </p:cNvPr>
          <p:cNvGrpSpPr/>
          <p:nvPr/>
        </p:nvGrpSpPr>
        <p:grpSpPr>
          <a:xfrm>
            <a:off x="1902892" y="1474872"/>
            <a:ext cx="207219" cy="260294"/>
            <a:chOff x="1456893" y="3094029"/>
            <a:chExt cx="360450" cy="434047"/>
          </a:xfrm>
        </p:grpSpPr>
        <p:sp>
          <p:nvSpPr>
            <p:cNvPr id="81" name="Freeform 516">
              <a:extLst>
                <a:ext uri="{FF2B5EF4-FFF2-40B4-BE49-F238E27FC236}">
                  <a16:creationId xmlns:a16="http://schemas.microsoft.com/office/drawing/2014/main" id="{648EEBF3-66A1-4AC7-ABE6-ECC1EAFA52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154" y="3094029"/>
              <a:ext cx="200040" cy="241557"/>
            </a:xfrm>
            <a:custGeom>
              <a:avLst/>
              <a:gdLst>
                <a:gd name="T0" fmla="*/ 2147483646 w 108"/>
                <a:gd name="T1" fmla="*/ 2147483646 h 130"/>
                <a:gd name="T2" fmla="*/ 0 w 108"/>
                <a:gd name="T3" fmla="*/ 2147483646 h 130"/>
                <a:gd name="T4" fmla="*/ 2147483646 w 108"/>
                <a:gd name="T5" fmla="*/ 0 h 130"/>
                <a:gd name="T6" fmla="*/ 2147483646 w 108"/>
                <a:gd name="T7" fmla="*/ 2147483646 h 130"/>
                <a:gd name="T8" fmla="*/ 2147483646 w 108"/>
                <a:gd name="T9" fmla="*/ 2147483646 h 130"/>
                <a:gd name="T10" fmla="*/ 2147483646 w 108"/>
                <a:gd name="T11" fmla="*/ 2147483646 h 130"/>
                <a:gd name="T12" fmla="*/ 2147483646 w 108"/>
                <a:gd name="T13" fmla="*/ 2147483646 h 130"/>
                <a:gd name="T14" fmla="*/ 2147483646 w 108"/>
                <a:gd name="T15" fmla="*/ 2147483646 h 130"/>
                <a:gd name="T16" fmla="*/ 2147483646 w 108"/>
                <a:gd name="T17" fmla="*/ 2147483646 h 130"/>
                <a:gd name="T18" fmla="*/ 2147483646 w 108"/>
                <a:gd name="T19" fmla="*/ 2147483646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8" h="130">
                  <a:moveTo>
                    <a:pt x="54" y="130"/>
                  </a:moveTo>
                  <a:cubicBezTo>
                    <a:pt x="24" y="130"/>
                    <a:pt x="0" y="101"/>
                    <a:pt x="0" y="65"/>
                  </a:cubicBezTo>
                  <a:cubicBezTo>
                    <a:pt x="0" y="29"/>
                    <a:pt x="24" y="0"/>
                    <a:pt x="54" y="0"/>
                  </a:cubicBezTo>
                  <a:cubicBezTo>
                    <a:pt x="84" y="0"/>
                    <a:pt x="108" y="29"/>
                    <a:pt x="108" y="65"/>
                  </a:cubicBezTo>
                  <a:cubicBezTo>
                    <a:pt x="108" y="101"/>
                    <a:pt x="84" y="130"/>
                    <a:pt x="54" y="130"/>
                  </a:cubicBezTo>
                  <a:close/>
                  <a:moveTo>
                    <a:pt x="54" y="16"/>
                  </a:moveTo>
                  <a:cubicBezTo>
                    <a:pt x="33" y="16"/>
                    <a:pt x="16" y="38"/>
                    <a:pt x="16" y="65"/>
                  </a:cubicBezTo>
                  <a:cubicBezTo>
                    <a:pt x="16" y="92"/>
                    <a:pt x="33" y="114"/>
                    <a:pt x="54" y="114"/>
                  </a:cubicBezTo>
                  <a:cubicBezTo>
                    <a:pt x="75" y="114"/>
                    <a:pt x="92" y="92"/>
                    <a:pt x="92" y="65"/>
                  </a:cubicBezTo>
                  <a:cubicBezTo>
                    <a:pt x="92" y="38"/>
                    <a:pt x="75" y="16"/>
                    <a:pt x="54" y="16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82" name="Freeform 517">
              <a:extLst>
                <a:ext uri="{FF2B5EF4-FFF2-40B4-BE49-F238E27FC236}">
                  <a16:creationId xmlns:a16="http://schemas.microsoft.com/office/drawing/2014/main" id="{43D4C379-1921-431C-B206-AD4DBF414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93" y="3295956"/>
              <a:ext cx="360450" cy="232120"/>
            </a:xfrm>
            <a:custGeom>
              <a:avLst/>
              <a:gdLst>
                <a:gd name="T0" fmla="*/ 2147483646 w 194"/>
                <a:gd name="T1" fmla="*/ 2147483646 h 125"/>
                <a:gd name="T2" fmla="*/ 0 w 194"/>
                <a:gd name="T3" fmla="*/ 2147483646 h 125"/>
                <a:gd name="T4" fmla="*/ 0 w 194"/>
                <a:gd name="T5" fmla="*/ 2147483646 h 125"/>
                <a:gd name="T6" fmla="*/ 2147483646 w 194"/>
                <a:gd name="T7" fmla="*/ 2147483646 h 125"/>
                <a:gd name="T8" fmla="*/ 2147483646 w 194"/>
                <a:gd name="T9" fmla="*/ 0 h 125"/>
                <a:gd name="T10" fmla="*/ 2147483646 w 194"/>
                <a:gd name="T11" fmla="*/ 2147483646 h 125"/>
                <a:gd name="T12" fmla="*/ 2147483646 w 194"/>
                <a:gd name="T13" fmla="*/ 2147483646 h 125"/>
                <a:gd name="T14" fmla="*/ 2147483646 w 194"/>
                <a:gd name="T15" fmla="*/ 2147483646 h 125"/>
                <a:gd name="T16" fmla="*/ 2147483646 w 194"/>
                <a:gd name="T17" fmla="*/ 2147483646 h 125"/>
                <a:gd name="T18" fmla="*/ 2147483646 w 194"/>
                <a:gd name="T19" fmla="*/ 2147483646 h 125"/>
                <a:gd name="T20" fmla="*/ 2147483646 w 194"/>
                <a:gd name="T21" fmla="*/ 2147483646 h 125"/>
                <a:gd name="T22" fmla="*/ 2147483646 w 194"/>
                <a:gd name="T23" fmla="*/ 2147483646 h 125"/>
                <a:gd name="T24" fmla="*/ 2147483646 w 194"/>
                <a:gd name="T25" fmla="*/ 2147483646 h 125"/>
                <a:gd name="T26" fmla="*/ 2147483646 w 194"/>
                <a:gd name="T27" fmla="*/ 0 h 125"/>
                <a:gd name="T28" fmla="*/ 2147483646 w 194"/>
                <a:gd name="T29" fmla="*/ 2147483646 h 125"/>
                <a:gd name="T30" fmla="*/ 2147483646 w 194"/>
                <a:gd name="T31" fmla="*/ 2147483646 h 125"/>
                <a:gd name="T32" fmla="*/ 2147483646 w 194"/>
                <a:gd name="T33" fmla="*/ 2147483646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4" h="125">
                  <a:moveTo>
                    <a:pt x="194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6"/>
                    <a:pt x="13" y="27"/>
                    <a:pt x="32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5" y="39"/>
                    <a:pt x="16" y="53"/>
                    <a:pt x="16" y="6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53"/>
                    <a:pt x="169" y="39"/>
                    <a:pt x="155" y="3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81" y="27"/>
                    <a:pt x="194" y="46"/>
                    <a:pt x="194" y="68"/>
                  </a:cubicBezTo>
                  <a:lnTo>
                    <a:pt x="194" y="125"/>
                  </a:ln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93549305-029E-4956-A834-B513A0EDD7E5}"/>
              </a:ext>
            </a:extLst>
          </p:cNvPr>
          <p:cNvSpPr/>
          <p:nvPr/>
        </p:nvSpPr>
        <p:spPr>
          <a:xfrm>
            <a:off x="2500517" y="1530342"/>
            <a:ext cx="1144640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Mgmt application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D8CFB00A-3B30-4F1C-9ABC-402EBE4A3AC3}"/>
              </a:ext>
            </a:extLst>
          </p:cNvPr>
          <p:cNvSpPr txBox="1"/>
          <p:nvPr/>
        </p:nvSpPr>
        <p:spPr>
          <a:xfrm>
            <a:off x="7460095" y="1311493"/>
            <a:ext cx="183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NOTE</a:t>
            </a:r>
            <a:r>
              <a:rPr lang="en-US" altLang="zh-CN" sz="900" dirty="0"/>
              <a:t>: Application developer and the ASP maybe the same/different</a:t>
            </a:r>
            <a:endParaRPr lang="zh-CN" altLang="en-US" sz="900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F07F9C35-37A8-4017-AF84-3A70208186C5}"/>
              </a:ext>
            </a:extLst>
          </p:cNvPr>
          <p:cNvSpPr/>
          <p:nvPr/>
        </p:nvSpPr>
        <p:spPr>
          <a:xfrm>
            <a:off x="4827485" y="1464162"/>
            <a:ext cx="72167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developer</a:t>
            </a: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833CD20F-928C-43A8-8C32-48FB0925F483}"/>
              </a:ext>
            </a:extLst>
          </p:cNvPr>
          <p:cNvSpPr/>
          <p:nvPr/>
        </p:nvSpPr>
        <p:spPr>
          <a:xfrm>
            <a:off x="9175531" y="941859"/>
            <a:ext cx="82265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FFFFE161-2DDF-4B22-BB0D-43BB7584B063}"/>
              </a:ext>
            </a:extLst>
          </p:cNvPr>
          <p:cNvSpPr/>
          <p:nvPr/>
        </p:nvSpPr>
        <p:spPr>
          <a:xfrm>
            <a:off x="10094627" y="976033"/>
            <a:ext cx="82265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user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2EC7240C-C4B3-42A0-9174-F7A1BBD9207A}"/>
              </a:ext>
            </a:extLst>
          </p:cNvPr>
          <p:cNvSpPr/>
          <p:nvPr/>
        </p:nvSpPr>
        <p:spPr>
          <a:xfrm>
            <a:off x="453161" y="5498343"/>
            <a:ext cx="63831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API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  <a:endParaRPr lang="zh-CN" altLang="en-US" sz="1000" b="1" dirty="0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44F23BA4-6277-4BD8-A2BB-462064EAD542}"/>
              </a:ext>
            </a:extLst>
          </p:cNvPr>
          <p:cNvSpPr/>
          <p:nvPr/>
        </p:nvSpPr>
        <p:spPr>
          <a:xfrm>
            <a:off x="6090670" y="5010561"/>
            <a:ext cx="314747" cy="134541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33262E4-7A60-4C24-885B-0B18AA2D2765}"/>
              </a:ext>
            </a:extLst>
          </p:cNvPr>
          <p:cNvSpPr/>
          <p:nvPr/>
        </p:nvSpPr>
        <p:spPr>
          <a:xfrm>
            <a:off x="5216740" y="5378338"/>
            <a:ext cx="1727698" cy="612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b="1" dirty="0">
                <a:solidFill>
                  <a:schemeClr val="tx1"/>
                </a:solidFill>
                <a:highlight>
                  <a:srgbClr val="FFCCFF"/>
                </a:highlight>
              </a:rPr>
              <a:t>MISSING IN CAPIF:</a:t>
            </a:r>
          </a:p>
          <a:p>
            <a:pPr algn="ctr"/>
            <a:r>
              <a:rPr lang="en-US" altLang="zh-CN" sz="1000" dirty="0">
                <a:solidFill>
                  <a:schemeClr val="tx1"/>
                </a:solidFill>
                <a:highlight>
                  <a:srgbClr val="FFCCFF"/>
                </a:highlight>
              </a:rPr>
              <a:t>Root API GW URL of the operator of a particular user</a:t>
            </a:r>
            <a:endParaRPr lang="zh-CN" altLang="en-US" sz="1000" dirty="0">
              <a:solidFill>
                <a:schemeClr val="tx1"/>
              </a:solidFill>
              <a:highlight>
                <a:srgbClr val="FFCCFF"/>
              </a:highlight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FB362A1-1C94-41B9-ADC2-D445CE80DE8A}"/>
              </a:ext>
            </a:extLst>
          </p:cNvPr>
          <p:cNvSpPr/>
          <p:nvPr/>
        </p:nvSpPr>
        <p:spPr>
          <a:xfrm>
            <a:off x="2844581" y="3859651"/>
            <a:ext cx="853917" cy="612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API invoker Onboarding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AD43291-681E-4747-8D74-6D73FF17B38D}"/>
              </a:ext>
            </a:extLst>
          </p:cNvPr>
          <p:cNvSpPr/>
          <p:nvPr/>
        </p:nvSpPr>
        <p:spPr>
          <a:xfrm>
            <a:off x="1537911" y="3910406"/>
            <a:ext cx="895995" cy="467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Service API discovery &amp;&amp; CAPIF API discovery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2339E25F-4A8B-4F49-951A-E56F428BEE89}"/>
              </a:ext>
            </a:extLst>
          </p:cNvPr>
          <p:cNvSpPr/>
          <p:nvPr/>
        </p:nvSpPr>
        <p:spPr>
          <a:xfrm>
            <a:off x="319149" y="3545810"/>
            <a:ext cx="957336" cy="431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b="1" dirty="0">
                <a:solidFill>
                  <a:schemeClr val="tx1"/>
                </a:solidFill>
              </a:rPr>
              <a:t>API invocation phase</a:t>
            </a:r>
            <a:endParaRPr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549960A1-D29A-40D5-9E5C-6912123AE0A8}"/>
              </a:ext>
            </a:extLst>
          </p:cNvPr>
          <p:cNvCxnSpPr>
            <a:cxnSpLocks/>
          </p:cNvCxnSpPr>
          <p:nvPr/>
        </p:nvCxnSpPr>
        <p:spPr>
          <a:xfrm flipV="1">
            <a:off x="6253373" y="4439619"/>
            <a:ext cx="0" cy="573523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27725B7-A55F-4C03-A31F-97558C9E0FFE}"/>
              </a:ext>
            </a:extLst>
          </p:cNvPr>
          <p:cNvSpPr txBox="1"/>
          <p:nvPr/>
        </p:nvSpPr>
        <p:spPr>
          <a:xfrm>
            <a:off x="269285" y="6451563"/>
            <a:ext cx="57346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i="1" dirty="0"/>
              <a:t>Ref</a:t>
            </a:r>
            <a:r>
              <a:rPr lang="zh-CN" altLang="en-US" sz="800" i="1" dirty="0"/>
              <a:t>：</a:t>
            </a:r>
            <a:r>
              <a:rPr lang="en-US" altLang="zh-CN" sz="800" i="1" dirty="0"/>
              <a:t>OGWTS_05_Doc_07_Telco_Finder_draft.docx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65F96BE-4263-4A50-873F-7820C36AB731}"/>
              </a:ext>
            </a:extLst>
          </p:cNvPr>
          <p:cNvSpPr/>
          <p:nvPr/>
        </p:nvSpPr>
        <p:spPr>
          <a:xfrm>
            <a:off x="1429720" y="4973095"/>
            <a:ext cx="314747" cy="13454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5342245A-F550-4288-A126-BB53CDDAF900}"/>
              </a:ext>
            </a:extLst>
          </p:cNvPr>
          <p:cNvSpPr txBox="1"/>
          <p:nvPr/>
        </p:nvSpPr>
        <p:spPr>
          <a:xfrm>
            <a:off x="3942717" y="3107869"/>
            <a:ext cx="22623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NOTE</a:t>
            </a:r>
            <a:r>
              <a:rPr lang="en-US" altLang="zh-CN" sz="1000" dirty="0"/>
              <a:t>: If the 3</a:t>
            </a:r>
            <a:r>
              <a:rPr lang="en-US" altLang="zh-CN" sz="1000" baseline="30000" dirty="0"/>
              <a:t>rd</a:t>
            </a:r>
            <a:r>
              <a:rPr lang="en-US" altLang="zh-CN" sz="1000" dirty="0"/>
              <a:t> party has no way to resolve the apiRoot/Root API Gateway URL of a user, it will use the CAPIF API- Root to obtain the API GW URL of the operator of a particular user</a:t>
            </a:r>
          </a:p>
          <a:p>
            <a:r>
              <a:rPr lang="en-US" altLang="zh-CN" sz="900" i="1" dirty="0"/>
              <a:t>Pseudo code e.g., </a:t>
            </a:r>
          </a:p>
          <a:p>
            <a:r>
              <a:rPr lang="en-US" altLang="zh-CN" sz="900" i="1" dirty="0"/>
              <a:t>apiRoot = get RootAPIGatewayURL();</a:t>
            </a:r>
          </a:p>
          <a:p>
            <a:r>
              <a:rPr lang="en-US" altLang="zh-CN" sz="900" i="1" dirty="0"/>
              <a:t>url = apiRoot+”API URI”</a:t>
            </a:r>
          </a:p>
          <a:p>
            <a:r>
              <a:rPr lang="en-US" altLang="zh-CN" sz="900" i="1" dirty="0"/>
              <a:t>Requst (url, para1, para2…)</a:t>
            </a:r>
          </a:p>
          <a:p>
            <a:endParaRPr lang="zh-CN" altLang="en-US" sz="1000" dirty="0"/>
          </a:p>
        </p:txBody>
      </p:sp>
      <p:sp>
        <p:nvSpPr>
          <p:cNvPr id="109" name="圆角矩形 33">
            <a:extLst>
              <a:ext uri="{FF2B5EF4-FFF2-40B4-BE49-F238E27FC236}">
                <a16:creationId xmlns:a16="http://schemas.microsoft.com/office/drawing/2014/main" id="{07893E7D-DFD9-49A9-B40E-529FC98E81B6}"/>
              </a:ext>
            </a:extLst>
          </p:cNvPr>
          <p:cNvSpPr/>
          <p:nvPr/>
        </p:nvSpPr>
        <p:spPr>
          <a:xfrm>
            <a:off x="5981056" y="2339272"/>
            <a:ext cx="1194368" cy="62316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83883C47-51DE-4A40-958A-A5D6A7CC9D65}"/>
              </a:ext>
            </a:extLst>
          </p:cNvPr>
          <p:cNvSpPr txBox="1"/>
          <p:nvPr/>
        </p:nvSpPr>
        <p:spPr>
          <a:xfrm>
            <a:off x="6109443" y="2486241"/>
            <a:ext cx="10391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Test, package the application</a:t>
            </a:r>
            <a:endParaRPr lang="zh-CN" altLang="en-US" sz="1000" dirty="0"/>
          </a:p>
        </p:txBody>
      </p:sp>
      <p:sp>
        <p:nvSpPr>
          <p:cNvPr id="112" name="矩形: 圆角 111">
            <a:extLst>
              <a:ext uri="{FF2B5EF4-FFF2-40B4-BE49-F238E27FC236}">
                <a16:creationId xmlns:a16="http://schemas.microsoft.com/office/drawing/2014/main" id="{EBFC6CBC-428C-484A-B4C6-64B59458DE5B}"/>
              </a:ext>
            </a:extLst>
          </p:cNvPr>
          <p:cNvSpPr/>
          <p:nvPr/>
        </p:nvSpPr>
        <p:spPr>
          <a:xfrm>
            <a:off x="7319438" y="633272"/>
            <a:ext cx="2593138" cy="633617"/>
          </a:xfrm>
          <a:prstGeom prst="round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C5AA4CF-83D5-4E63-A4A2-E0F8D6BD17E6}"/>
              </a:ext>
            </a:extLst>
          </p:cNvPr>
          <p:cNvGrpSpPr/>
          <p:nvPr/>
        </p:nvGrpSpPr>
        <p:grpSpPr>
          <a:xfrm>
            <a:off x="9230116" y="2337554"/>
            <a:ext cx="536206" cy="415200"/>
            <a:chOff x="4629343" y="2358398"/>
            <a:chExt cx="388645" cy="345617"/>
          </a:xfrm>
        </p:grpSpPr>
        <p:sp>
          <p:nvSpPr>
            <p:cNvPr id="113" name="立方体 112">
              <a:extLst>
                <a:ext uri="{FF2B5EF4-FFF2-40B4-BE49-F238E27FC236}">
                  <a16:creationId xmlns:a16="http://schemas.microsoft.com/office/drawing/2014/main" id="{B984D403-91F4-42C7-A999-995338E9A3AC}"/>
                </a:ext>
              </a:extLst>
            </p:cNvPr>
            <p:cNvSpPr/>
            <p:nvPr/>
          </p:nvSpPr>
          <p:spPr>
            <a:xfrm>
              <a:off x="4629343" y="2358398"/>
              <a:ext cx="388645" cy="345617"/>
            </a:xfrm>
            <a:prstGeom prst="cube">
              <a:avLst>
                <a:gd name="adj" fmla="val 13489"/>
              </a:avLst>
            </a:prstGeom>
            <a:solidFill>
              <a:srgbClr val="66FF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627">
              <a:extLst>
                <a:ext uri="{FF2B5EF4-FFF2-40B4-BE49-F238E27FC236}">
                  <a16:creationId xmlns:a16="http://schemas.microsoft.com/office/drawing/2014/main" id="{71C81F79-A175-486B-AA1C-014AD166BC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3160" y="2432588"/>
              <a:ext cx="196240" cy="235790"/>
              <a:chOff x="7265988" y="2471738"/>
              <a:chExt cx="365125" cy="417513"/>
            </a:xfrm>
          </p:grpSpPr>
          <p:sp>
            <p:nvSpPr>
              <p:cNvPr id="115" name="Freeform 369">
                <a:extLst>
                  <a:ext uri="{FF2B5EF4-FFF2-40B4-BE49-F238E27FC236}">
                    <a16:creationId xmlns:a16="http://schemas.microsoft.com/office/drawing/2014/main" id="{F4370E5A-A0DE-4BAB-BA76-AFC63EEA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5988" y="2471738"/>
                <a:ext cx="365125" cy="417513"/>
              </a:xfrm>
              <a:custGeom>
                <a:avLst/>
                <a:gdLst>
                  <a:gd name="T0" fmla="*/ 2147483646 w 234"/>
                  <a:gd name="T1" fmla="*/ 2147483646 h 268"/>
                  <a:gd name="T2" fmla="*/ 2147483646 w 234"/>
                  <a:gd name="T3" fmla="*/ 2147483646 h 268"/>
                  <a:gd name="T4" fmla="*/ 2147483646 w 234"/>
                  <a:gd name="T5" fmla="*/ 2147483646 h 268"/>
                  <a:gd name="T6" fmla="*/ 0 w 234"/>
                  <a:gd name="T7" fmla="*/ 2147483646 h 268"/>
                  <a:gd name="T8" fmla="*/ 0 w 234"/>
                  <a:gd name="T9" fmla="*/ 2147483646 h 268"/>
                  <a:gd name="T10" fmla="*/ 2147483646 w 234"/>
                  <a:gd name="T11" fmla="*/ 2147483646 h 268"/>
                  <a:gd name="T12" fmla="*/ 2147483646 w 234"/>
                  <a:gd name="T13" fmla="*/ 2147483646 h 268"/>
                  <a:gd name="T14" fmla="*/ 2147483646 w 234"/>
                  <a:gd name="T15" fmla="*/ 2147483646 h 268"/>
                  <a:gd name="T16" fmla="*/ 2147483646 w 234"/>
                  <a:gd name="T17" fmla="*/ 2147483646 h 268"/>
                  <a:gd name="T18" fmla="*/ 2147483646 w 234"/>
                  <a:gd name="T19" fmla="*/ 2147483646 h 268"/>
                  <a:gd name="T20" fmla="*/ 2147483646 w 234"/>
                  <a:gd name="T21" fmla="*/ 2147483646 h 268"/>
                  <a:gd name="T22" fmla="*/ 2147483646 w 234"/>
                  <a:gd name="T23" fmla="*/ 2147483646 h 268"/>
                  <a:gd name="T24" fmla="*/ 2147483646 w 234"/>
                  <a:gd name="T25" fmla="*/ 2147483646 h 268"/>
                  <a:gd name="T26" fmla="*/ 2147483646 w 234"/>
                  <a:gd name="T27" fmla="*/ 2147483646 h 268"/>
                  <a:gd name="T28" fmla="*/ 2147483646 w 234"/>
                  <a:gd name="T29" fmla="*/ 2147483646 h 268"/>
                  <a:gd name="T30" fmla="*/ 2147483646 w 234"/>
                  <a:gd name="T31" fmla="*/ 2147483646 h 268"/>
                  <a:gd name="T32" fmla="*/ 2147483646 w 234"/>
                  <a:gd name="T33" fmla="*/ 2147483646 h 268"/>
                  <a:gd name="T34" fmla="*/ 2147483646 w 234"/>
                  <a:gd name="T35" fmla="*/ 2147483646 h 268"/>
                  <a:gd name="T36" fmla="*/ 2147483646 w 234"/>
                  <a:gd name="T37" fmla="*/ 2147483646 h 268"/>
                  <a:gd name="T38" fmla="*/ 2147483646 w 234"/>
                  <a:gd name="T39" fmla="*/ 2147483646 h 268"/>
                  <a:gd name="T40" fmla="*/ 2147483646 w 234"/>
                  <a:gd name="T41" fmla="*/ 2147483646 h 2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34" h="268">
                    <a:moveTo>
                      <a:pt x="117" y="268"/>
                    </a:moveTo>
                    <a:cubicBezTo>
                      <a:pt x="116" y="268"/>
                      <a:pt x="115" y="268"/>
                      <a:pt x="114" y="268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1" y="202"/>
                      <a:pt x="0" y="200"/>
                      <a:pt x="0" y="19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8"/>
                      <a:pt x="1" y="66"/>
                      <a:pt x="3" y="65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6" y="0"/>
                      <a:pt x="118" y="0"/>
                      <a:pt x="120" y="1"/>
                    </a:cubicBezTo>
                    <a:cubicBezTo>
                      <a:pt x="231" y="65"/>
                      <a:pt x="231" y="65"/>
                      <a:pt x="231" y="65"/>
                    </a:cubicBezTo>
                    <a:cubicBezTo>
                      <a:pt x="233" y="66"/>
                      <a:pt x="234" y="68"/>
                      <a:pt x="234" y="70"/>
                    </a:cubicBezTo>
                    <a:cubicBezTo>
                      <a:pt x="234" y="198"/>
                      <a:pt x="234" y="198"/>
                      <a:pt x="234" y="198"/>
                    </a:cubicBezTo>
                    <a:cubicBezTo>
                      <a:pt x="234" y="200"/>
                      <a:pt x="233" y="202"/>
                      <a:pt x="231" y="203"/>
                    </a:cubicBezTo>
                    <a:cubicBezTo>
                      <a:pt x="120" y="268"/>
                      <a:pt x="120" y="268"/>
                      <a:pt x="120" y="268"/>
                    </a:cubicBezTo>
                    <a:cubicBezTo>
                      <a:pt x="119" y="268"/>
                      <a:pt x="118" y="268"/>
                      <a:pt x="117" y="268"/>
                    </a:cubicBezTo>
                    <a:close/>
                    <a:moveTo>
                      <a:pt x="12" y="195"/>
                    </a:moveTo>
                    <a:cubicBezTo>
                      <a:pt x="117" y="255"/>
                      <a:pt x="117" y="255"/>
                      <a:pt x="117" y="255"/>
                    </a:cubicBezTo>
                    <a:cubicBezTo>
                      <a:pt x="222" y="195"/>
                      <a:pt x="222" y="195"/>
                      <a:pt x="222" y="195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" y="74"/>
                      <a:pt x="12" y="74"/>
                      <a:pt x="12" y="74"/>
                    </a:cubicBezTo>
                    <a:lnTo>
                      <a:pt x="12" y="195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6" name="Freeform 370">
                <a:extLst>
                  <a:ext uri="{FF2B5EF4-FFF2-40B4-BE49-F238E27FC236}">
                    <a16:creationId xmlns:a16="http://schemas.microsoft.com/office/drawing/2014/main" id="{1DC47333-E936-4CCA-8487-7DEA1EF611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3300" y="2571751"/>
                <a:ext cx="190500" cy="217488"/>
              </a:xfrm>
              <a:custGeom>
                <a:avLst/>
                <a:gdLst>
                  <a:gd name="T0" fmla="*/ 2147483646 w 122"/>
                  <a:gd name="T1" fmla="*/ 2147483646 h 140"/>
                  <a:gd name="T2" fmla="*/ 2147483646 w 122"/>
                  <a:gd name="T3" fmla="*/ 2147483646 h 140"/>
                  <a:gd name="T4" fmla="*/ 2147483646 w 122"/>
                  <a:gd name="T5" fmla="*/ 2147483646 h 140"/>
                  <a:gd name="T6" fmla="*/ 0 w 122"/>
                  <a:gd name="T7" fmla="*/ 2147483646 h 140"/>
                  <a:gd name="T8" fmla="*/ 0 w 122"/>
                  <a:gd name="T9" fmla="*/ 2147483646 h 140"/>
                  <a:gd name="T10" fmla="*/ 2147483646 w 122"/>
                  <a:gd name="T11" fmla="*/ 2147483646 h 140"/>
                  <a:gd name="T12" fmla="*/ 2147483646 w 122"/>
                  <a:gd name="T13" fmla="*/ 2147483646 h 140"/>
                  <a:gd name="T14" fmla="*/ 2147483646 w 122"/>
                  <a:gd name="T15" fmla="*/ 2147483646 h 140"/>
                  <a:gd name="T16" fmla="*/ 2147483646 w 122"/>
                  <a:gd name="T17" fmla="*/ 2147483646 h 140"/>
                  <a:gd name="T18" fmla="*/ 2147483646 w 122"/>
                  <a:gd name="T19" fmla="*/ 2147483646 h 140"/>
                  <a:gd name="T20" fmla="*/ 2147483646 w 122"/>
                  <a:gd name="T21" fmla="*/ 2147483646 h 140"/>
                  <a:gd name="T22" fmla="*/ 2147483646 w 122"/>
                  <a:gd name="T23" fmla="*/ 2147483646 h 140"/>
                  <a:gd name="T24" fmla="*/ 2147483646 w 122"/>
                  <a:gd name="T25" fmla="*/ 2147483646 h 140"/>
                  <a:gd name="T26" fmla="*/ 2147483646 w 122"/>
                  <a:gd name="T27" fmla="*/ 2147483646 h 140"/>
                  <a:gd name="T28" fmla="*/ 2147483646 w 122"/>
                  <a:gd name="T29" fmla="*/ 2147483646 h 140"/>
                  <a:gd name="T30" fmla="*/ 2147483646 w 122"/>
                  <a:gd name="T31" fmla="*/ 2147483646 h 140"/>
                  <a:gd name="T32" fmla="*/ 2147483646 w 122"/>
                  <a:gd name="T33" fmla="*/ 2147483646 h 140"/>
                  <a:gd name="T34" fmla="*/ 2147483646 w 122"/>
                  <a:gd name="T35" fmla="*/ 2147483646 h 140"/>
                  <a:gd name="T36" fmla="*/ 2147483646 w 122"/>
                  <a:gd name="T37" fmla="*/ 2147483646 h 140"/>
                  <a:gd name="T38" fmla="*/ 2147483646 w 122"/>
                  <a:gd name="T39" fmla="*/ 2147483646 h 140"/>
                  <a:gd name="T40" fmla="*/ 2147483646 w 122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2" h="140">
                    <a:moveTo>
                      <a:pt x="61" y="140"/>
                    </a:moveTo>
                    <a:cubicBezTo>
                      <a:pt x="60" y="140"/>
                      <a:pt x="59" y="140"/>
                      <a:pt x="58" y="13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1" y="106"/>
                      <a:pt x="0" y="104"/>
                      <a:pt x="0" y="10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6"/>
                      <a:pt x="1" y="34"/>
                      <a:pt x="3" y="33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0"/>
                      <a:pt x="62" y="0"/>
                      <a:pt x="64" y="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4"/>
                      <a:pt x="121" y="106"/>
                      <a:pt x="119" y="107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40"/>
                      <a:pt x="62" y="140"/>
                      <a:pt x="61" y="140"/>
                    </a:cubicBezTo>
                    <a:close/>
                    <a:moveTo>
                      <a:pt x="12" y="99"/>
                    </a:moveTo>
                    <a:cubicBezTo>
                      <a:pt x="61" y="127"/>
                      <a:pt x="61" y="127"/>
                      <a:pt x="61" y="127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12" y="42"/>
                      <a:pt x="12" y="42"/>
                      <a:pt x="12" y="42"/>
                    </a:cubicBezTo>
                    <a:lnTo>
                      <a:pt x="12" y="99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7" name="Freeform 371">
                <a:extLst>
                  <a:ext uri="{FF2B5EF4-FFF2-40B4-BE49-F238E27FC236}">
                    <a16:creationId xmlns:a16="http://schemas.microsoft.com/office/drawing/2014/main" id="{E84CAEE3-719B-4946-B60B-360F0D15A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300" y="2522538"/>
                <a:ext cx="185737" cy="307975"/>
              </a:xfrm>
              <a:custGeom>
                <a:avLst/>
                <a:gdLst>
                  <a:gd name="T0" fmla="*/ 2147483646 w 119"/>
                  <a:gd name="T1" fmla="*/ 2147483646 h 198"/>
                  <a:gd name="T2" fmla="*/ 0 w 119"/>
                  <a:gd name="T3" fmla="*/ 2147483646 h 198"/>
                  <a:gd name="T4" fmla="*/ 0 w 119"/>
                  <a:gd name="T5" fmla="*/ 2147483646 h 198"/>
                  <a:gd name="T6" fmla="*/ 2147483646 w 119"/>
                  <a:gd name="T7" fmla="*/ 2147483646 h 198"/>
                  <a:gd name="T8" fmla="*/ 2147483646 w 119"/>
                  <a:gd name="T9" fmla="*/ 2147483646 h 198"/>
                  <a:gd name="T10" fmla="*/ 2147483646 w 119"/>
                  <a:gd name="T11" fmla="*/ 2147483646 h 198"/>
                  <a:gd name="T12" fmla="*/ 2147483646 w 119"/>
                  <a:gd name="T13" fmla="*/ 2147483646 h 198"/>
                  <a:gd name="T14" fmla="*/ 2147483646 w 119"/>
                  <a:gd name="T15" fmla="*/ 0 h 198"/>
                  <a:gd name="T16" fmla="*/ 2147483646 w 119"/>
                  <a:gd name="T17" fmla="*/ 2147483646 h 198"/>
                  <a:gd name="T18" fmla="*/ 2147483646 w 119"/>
                  <a:gd name="T19" fmla="*/ 2147483646 h 198"/>
                  <a:gd name="T20" fmla="*/ 2147483646 w 119"/>
                  <a:gd name="T21" fmla="*/ 2147483646 h 198"/>
                  <a:gd name="T22" fmla="*/ 2147483646 w 119"/>
                  <a:gd name="T23" fmla="*/ 2147483646 h 198"/>
                  <a:gd name="T24" fmla="*/ 2147483646 w 119"/>
                  <a:gd name="T25" fmla="*/ 2147483646 h 198"/>
                  <a:gd name="T26" fmla="*/ 2147483646 w 119"/>
                  <a:gd name="T27" fmla="*/ 2147483646 h 1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9" h="198">
                    <a:moveTo>
                      <a:pt x="12" y="198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1"/>
                      <a:pt x="1" y="129"/>
                      <a:pt x="3" y="128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5"/>
                      <a:pt x="56" y="33"/>
                      <a:pt x="58" y="32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7" y="103"/>
                      <a:pt x="66" y="105"/>
                      <a:pt x="64" y="106"/>
                    </a:cubicBezTo>
                    <a:cubicBezTo>
                      <a:pt x="12" y="136"/>
                      <a:pt x="12" y="136"/>
                      <a:pt x="12" y="136"/>
                    </a:cubicBezTo>
                    <a:lnTo>
                      <a:pt x="12" y="198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8" name="Freeform 372">
                <a:extLst>
                  <a:ext uri="{FF2B5EF4-FFF2-40B4-BE49-F238E27FC236}">
                    <a16:creationId xmlns:a16="http://schemas.microsoft.com/office/drawing/2014/main" id="{CE925571-6144-4620-9F22-E99B4FEAA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788" y="2670176"/>
                <a:ext cx="100012" cy="160338"/>
              </a:xfrm>
              <a:custGeom>
                <a:avLst/>
                <a:gdLst>
                  <a:gd name="T0" fmla="*/ 2147483646 w 64"/>
                  <a:gd name="T1" fmla="*/ 2147483646 h 103"/>
                  <a:gd name="T2" fmla="*/ 2147483646 w 64"/>
                  <a:gd name="T3" fmla="*/ 2147483646 h 103"/>
                  <a:gd name="T4" fmla="*/ 2147483646 w 64"/>
                  <a:gd name="T5" fmla="*/ 2147483646 h 103"/>
                  <a:gd name="T6" fmla="*/ 0 w 64"/>
                  <a:gd name="T7" fmla="*/ 2147483646 h 103"/>
                  <a:gd name="T8" fmla="*/ 2147483646 w 64"/>
                  <a:gd name="T9" fmla="*/ 0 h 103"/>
                  <a:gd name="T10" fmla="*/ 2147483646 w 64"/>
                  <a:gd name="T11" fmla="*/ 2147483646 h 103"/>
                  <a:gd name="T12" fmla="*/ 2147483646 w 64"/>
                  <a:gd name="T13" fmla="*/ 2147483646 h 103"/>
                  <a:gd name="T14" fmla="*/ 2147483646 w 64"/>
                  <a:gd name="T15" fmla="*/ 2147483646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4"/>
                      <a:pt x="64" y="36"/>
                      <a:pt x="64" y="38"/>
                    </a:cubicBezTo>
                    <a:lnTo>
                      <a:pt x="64" y="10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9" name="Freeform 373">
                <a:extLst>
                  <a:ext uri="{FF2B5EF4-FFF2-40B4-BE49-F238E27FC236}">
                    <a16:creationId xmlns:a16="http://schemas.microsoft.com/office/drawing/2014/main" id="{E8D1CA31-DB66-4171-A6CA-2A59BF1B6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55" y="42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61" y="31"/>
                    </a:ln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0" name="Freeform 374">
                <a:extLst>
                  <a:ext uri="{FF2B5EF4-FFF2-40B4-BE49-F238E27FC236}">
                    <a16:creationId xmlns:a16="http://schemas.microsoft.com/office/drawing/2014/main" id="{42C7C72A-1A88-4CFF-9DD3-51C493161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6" y="42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61" y="9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1" name="Freeform 375">
                <a:extLst>
                  <a:ext uri="{FF2B5EF4-FFF2-40B4-BE49-F238E27FC236}">
                    <a16:creationId xmlns:a16="http://schemas.microsoft.com/office/drawing/2014/main" id="{5FDCE547-1B52-40E6-9470-972F18ADB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8063" y="2522538"/>
                <a:ext cx="95250" cy="66675"/>
              </a:xfrm>
              <a:custGeom>
                <a:avLst/>
                <a:gdLst>
                  <a:gd name="T0" fmla="*/ 2147483646 w 60"/>
                  <a:gd name="T1" fmla="*/ 2147483646 h 42"/>
                  <a:gd name="T2" fmla="*/ 0 w 60"/>
                  <a:gd name="T3" fmla="*/ 2147483646 h 42"/>
                  <a:gd name="T4" fmla="*/ 2147483646 w 60"/>
                  <a:gd name="T5" fmla="*/ 0 h 42"/>
                  <a:gd name="T6" fmla="*/ 2147483646 w 60"/>
                  <a:gd name="T7" fmla="*/ 2147483646 h 42"/>
                  <a:gd name="T8" fmla="*/ 2147483646 w 60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54" y="42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0" y="3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2" name="Freeform 376">
                <a:extLst>
                  <a:ext uri="{FF2B5EF4-FFF2-40B4-BE49-F238E27FC236}">
                    <a16:creationId xmlns:a16="http://schemas.microsoft.com/office/drawing/2014/main" id="{3CA75571-E6F4-45AC-BB54-D9BE43F31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55" y="43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61" y="33"/>
                    </a:lnTo>
                    <a:lnTo>
                      <a:pt x="55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3" name="Freeform 377">
                <a:extLst>
                  <a:ext uri="{FF2B5EF4-FFF2-40B4-BE49-F238E27FC236}">
                    <a16:creationId xmlns:a16="http://schemas.microsoft.com/office/drawing/2014/main" id="{C2C74B47-549B-480B-B40A-53C893DB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6" y="43"/>
                    </a:moveTo>
                    <a:lnTo>
                      <a:pt x="0" y="33"/>
                    </a:lnTo>
                    <a:lnTo>
                      <a:pt x="55" y="0"/>
                    </a:lnTo>
                    <a:lnTo>
                      <a:pt x="61" y="11"/>
                    </a:lnTo>
                    <a:lnTo>
                      <a:pt x="6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4" name="Rectangle 378">
                <a:extLst>
                  <a:ext uri="{FF2B5EF4-FFF2-40B4-BE49-F238E27FC236}">
                    <a16:creationId xmlns:a16="http://schemas.microsoft.com/office/drawing/2014/main" id="{959D2FA9-F4B7-4BF9-9D67-368656F0E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39025" y="2779713"/>
                <a:ext cx="19050" cy="100013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26" name="对话气泡: 圆角矩形 125">
            <a:extLst>
              <a:ext uri="{FF2B5EF4-FFF2-40B4-BE49-F238E27FC236}">
                <a16:creationId xmlns:a16="http://schemas.microsoft.com/office/drawing/2014/main" id="{6DBFCB24-A860-4F59-91F2-1073EFFFE596}"/>
              </a:ext>
            </a:extLst>
          </p:cNvPr>
          <p:cNvSpPr/>
          <p:nvPr/>
        </p:nvSpPr>
        <p:spPr>
          <a:xfrm>
            <a:off x="7601098" y="3096807"/>
            <a:ext cx="3790156" cy="796345"/>
          </a:xfrm>
          <a:prstGeom prst="wedgeRoundRectCallout">
            <a:avLst>
              <a:gd name="adj1" fmla="val -3520"/>
              <a:gd name="adj2" fmla="val -9185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9" name="直接箭头连接符 128">
            <a:extLst>
              <a:ext uri="{FF2B5EF4-FFF2-40B4-BE49-F238E27FC236}">
                <a16:creationId xmlns:a16="http://schemas.microsoft.com/office/drawing/2014/main" id="{3DF882B8-FE4E-4553-9474-370996B1D453}"/>
              </a:ext>
            </a:extLst>
          </p:cNvPr>
          <p:cNvCxnSpPr>
            <a:cxnSpLocks/>
          </p:cNvCxnSpPr>
          <p:nvPr/>
        </p:nvCxnSpPr>
        <p:spPr>
          <a:xfrm flipV="1">
            <a:off x="6486422" y="2978828"/>
            <a:ext cx="0" cy="1474811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FBB1BE14-91E1-4309-836E-C40A238B3617}"/>
              </a:ext>
            </a:extLst>
          </p:cNvPr>
          <p:cNvCxnSpPr>
            <a:cxnSpLocks/>
          </p:cNvCxnSpPr>
          <p:nvPr/>
        </p:nvCxnSpPr>
        <p:spPr>
          <a:xfrm flipH="1">
            <a:off x="6709310" y="4893097"/>
            <a:ext cx="3991126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DAA9C30B-134E-42CC-8F38-480FA21FD0D3}"/>
              </a:ext>
            </a:extLst>
          </p:cNvPr>
          <p:cNvCxnSpPr>
            <a:cxnSpLocks/>
          </p:cNvCxnSpPr>
          <p:nvPr/>
        </p:nvCxnSpPr>
        <p:spPr>
          <a:xfrm>
            <a:off x="6727453" y="2962437"/>
            <a:ext cx="0" cy="1926651"/>
          </a:xfrm>
          <a:prstGeom prst="straightConnector1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5954105-4A82-4EA8-A8DB-CE6AC1710F1E}"/>
              </a:ext>
            </a:extLst>
          </p:cNvPr>
          <p:cNvSpPr txBox="1"/>
          <p:nvPr/>
        </p:nvSpPr>
        <p:spPr>
          <a:xfrm>
            <a:off x="6132355" y="3386249"/>
            <a:ext cx="1049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Application test invokes APIs </a:t>
            </a:r>
            <a:endParaRPr lang="en-US" altLang="zh-CN" sz="1000" dirty="0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9853646A-4531-4205-A26E-710D348FA0FA}"/>
              </a:ext>
            </a:extLst>
          </p:cNvPr>
          <p:cNvSpPr/>
          <p:nvPr/>
        </p:nvSpPr>
        <p:spPr>
          <a:xfrm>
            <a:off x="1020202" y="1367749"/>
            <a:ext cx="6155222" cy="506386"/>
          </a:xfrm>
          <a:prstGeom prst="roundRect">
            <a:avLst/>
          </a:prstGeom>
          <a:noFill/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0" name="组合 22144">
            <a:extLst>
              <a:ext uri="{FF2B5EF4-FFF2-40B4-BE49-F238E27FC236}">
                <a16:creationId xmlns:a16="http://schemas.microsoft.com/office/drawing/2014/main" id="{F277567A-046F-477A-B9AD-DB7B6388C53E}"/>
              </a:ext>
            </a:extLst>
          </p:cNvPr>
          <p:cNvGrpSpPr>
            <a:grpSpLocks/>
          </p:cNvGrpSpPr>
          <p:nvPr/>
        </p:nvGrpSpPr>
        <p:grpSpPr bwMode="auto">
          <a:xfrm>
            <a:off x="7678977" y="782846"/>
            <a:ext cx="451404" cy="394677"/>
            <a:chOff x="5573712" y="833438"/>
            <a:chExt cx="733425" cy="652462"/>
          </a:xfrm>
        </p:grpSpPr>
        <p:sp>
          <p:nvSpPr>
            <p:cNvPr id="141" name="Freeform 312">
              <a:extLst>
                <a:ext uri="{FF2B5EF4-FFF2-40B4-BE49-F238E27FC236}">
                  <a16:creationId xmlns:a16="http://schemas.microsoft.com/office/drawing/2014/main" id="{B55256F9-B5B0-4784-9B9B-54504477B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2" name="Rectangle 313">
              <a:extLst>
                <a:ext uri="{FF2B5EF4-FFF2-40B4-BE49-F238E27FC236}">
                  <a16:creationId xmlns:a16="http://schemas.microsoft.com/office/drawing/2014/main" id="{83E753CC-0B19-4C2C-8666-0C3B096A2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3" name="Rectangle 314">
              <a:extLst>
                <a:ext uri="{FF2B5EF4-FFF2-40B4-BE49-F238E27FC236}">
                  <a16:creationId xmlns:a16="http://schemas.microsoft.com/office/drawing/2014/main" id="{8D24BF5E-B4BF-4382-9190-80E67D624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4" name="Freeform 315">
              <a:extLst>
                <a:ext uri="{FF2B5EF4-FFF2-40B4-BE49-F238E27FC236}">
                  <a16:creationId xmlns:a16="http://schemas.microsoft.com/office/drawing/2014/main" id="{AC52B397-E5C9-4B64-9335-0CEF0B49B0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5" name="Oval 316">
              <a:extLst>
                <a:ext uri="{FF2B5EF4-FFF2-40B4-BE49-F238E27FC236}">
                  <a16:creationId xmlns:a16="http://schemas.microsoft.com/office/drawing/2014/main" id="{ED33BCC7-67BA-4985-BC54-8F81A91AD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6" name="Oval 317">
              <a:extLst>
                <a:ext uri="{FF2B5EF4-FFF2-40B4-BE49-F238E27FC236}">
                  <a16:creationId xmlns:a16="http://schemas.microsoft.com/office/drawing/2014/main" id="{A163775B-1D2D-45E0-97DE-AF347990D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7" name="Freeform 318">
              <a:extLst>
                <a:ext uri="{FF2B5EF4-FFF2-40B4-BE49-F238E27FC236}">
                  <a16:creationId xmlns:a16="http://schemas.microsoft.com/office/drawing/2014/main" id="{44F98809-A391-4A7B-B8BF-2582108B07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8" name="Freeform 319">
              <a:extLst>
                <a:ext uri="{FF2B5EF4-FFF2-40B4-BE49-F238E27FC236}">
                  <a16:creationId xmlns:a16="http://schemas.microsoft.com/office/drawing/2014/main" id="{48666803-2169-42B6-9FF1-C271EB246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49" name="Freeform 320">
              <a:extLst>
                <a:ext uri="{FF2B5EF4-FFF2-40B4-BE49-F238E27FC236}">
                  <a16:creationId xmlns:a16="http://schemas.microsoft.com/office/drawing/2014/main" id="{216948B1-8CBD-432E-84AA-D8ABB2F88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2ABEBAC1-6BC6-41FA-8105-9DD19542FADD}"/>
              </a:ext>
            </a:extLst>
          </p:cNvPr>
          <p:cNvGrpSpPr/>
          <p:nvPr/>
        </p:nvGrpSpPr>
        <p:grpSpPr>
          <a:xfrm>
            <a:off x="7458296" y="801962"/>
            <a:ext cx="223168" cy="283374"/>
            <a:chOff x="1456893" y="3094029"/>
            <a:chExt cx="360450" cy="434047"/>
          </a:xfrm>
        </p:grpSpPr>
        <p:sp>
          <p:nvSpPr>
            <p:cNvPr id="151" name="Freeform 516">
              <a:extLst>
                <a:ext uri="{FF2B5EF4-FFF2-40B4-BE49-F238E27FC236}">
                  <a16:creationId xmlns:a16="http://schemas.microsoft.com/office/drawing/2014/main" id="{955EFF6E-4A00-4FF1-8992-6B861686BC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154" y="3094029"/>
              <a:ext cx="200040" cy="241557"/>
            </a:xfrm>
            <a:custGeom>
              <a:avLst/>
              <a:gdLst>
                <a:gd name="T0" fmla="*/ 2147483646 w 108"/>
                <a:gd name="T1" fmla="*/ 2147483646 h 130"/>
                <a:gd name="T2" fmla="*/ 0 w 108"/>
                <a:gd name="T3" fmla="*/ 2147483646 h 130"/>
                <a:gd name="T4" fmla="*/ 2147483646 w 108"/>
                <a:gd name="T5" fmla="*/ 0 h 130"/>
                <a:gd name="T6" fmla="*/ 2147483646 w 108"/>
                <a:gd name="T7" fmla="*/ 2147483646 h 130"/>
                <a:gd name="T8" fmla="*/ 2147483646 w 108"/>
                <a:gd name="T9" fmla="*/ 2147483646 h 130"/>
                <a:gd name="T10" fmla="*/ 2147483646 w 108"/>
                <a:gd name="T11" fmla="*/ 2147483646 h 130"/>
                <a:gd name="T12" fmla="*/ 2147483646 w 108"/>
                <a:gd name="T13" fmla="*/ 2147483646 h 130"/>
                <a:gd name="T14" fmla="*/ 2147483646 w 108"/>
                <a:gd name="T15" fmla="*/ 2147483646 h 130"/>
                <a:gd name="T16" fmla="*/ 2147483646 w 108"/>
                <a:gd name="T17" fmla="*/ 2147483646 h 130"/>
                <a:gd name="T18" fmla="*/ 2147483646 w 108"/>
                <a:gd name="T19" fmla="*/ 2147483646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8" h="130">
                  <a:moveTo>
                    <a:pt x="54" y="130"/>
                  </a:moveTo>
                  <a:cubicBezTo>
                    <a:pt x="24" y="130"/>
                    <a:pt x="0" y="101"/>
                    <a:pt x="0" y="65"/>
                  </a:cubicBezTo>
                  <a:cubicBezTo>
                    <a:pt x="0" y="29"/>
                    <a:pt x="24" y="0"/>
                    <a:pt x="54" y="0"/>
                  </a:cubicBezTo>
                  <a:cubicBezTo>
                    <a:pt x="84" y="0"/>
                    <a:pt x="108" y="29"/>
                    <a:pt x="108" y="65"/>
                  </a:cubicBezTo>
                  <a:cubicBezTo>
                    <a:pt x="108" y="101"/>
                    <a:pt x="84" y="130"/>
                    <a:pt x="54" y="130"/>
                  </a:cubicBezTo>
                  <a:close/>
                  <a:moveTo>
                    <a:pt x="54" y="16"/>
                  </a:moveTo>
                  <a:cubicBezTo>
                    <a:pt x="33" y="16"/>
                    <a:pt x="16" y="38"/>
                    <a:pt x="16" y="65"/>
                  </a:cubicBezTo>
                  <a:cubicBezTo>
                    <a:pt x="16" y="92"/>
                    <a:pt x="33" y="114"/>
                    <a:pt x="54" y="114"/>
                  </a:cubicBezTo>
                  <a:cubicBezTo>
                    <a:pt x="75" y="114"/>
                    <a:pt x="92" y="92"/>
                    <a:pt x="92" y="65"/>
                  </a:cubicBezTo>
                  <a:cubicBezTo>
                    <a:pt x="92" y="38"/>
                    <a:pt x="75" y="16"/>
                    <a:pt x="54" y="16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52" name="Freeform 517">
              <a:extLst>
                <a:ext uri="{FF2B5EF4-FFF2-40B4-BE49-F238E27FC236}">
                  <a16:creationId xmlns:a16="http://schemas.microsoft.com/office/drawing/2014/main" id="{417BB046-F3B9-4340-9BA9-6E957D4CB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93" y="3295956"/>
              <a:ext cx="360450" cy="232120"/>
            </a:xfrm>
            <a:custGeom>
              <a:avLst/>
              <a:gdLst>
                <a:gd name="T0" fmla="*/ 2147483646 w 194"/>
                <a:gd name="T1" fmla="*/ 2147483646 h 125"/>
                <a:gd name="T2" fmla="*/ 0 w 194"/>
                <a:gd name="T3" fmla="*/ 2147483646 h 125"/>
                <a:gd name="T4" fmla="*/ 0 w 194"/>
                <a:gd name="T5" fmla="*/ 2147483646 h 125"/>
                <a:gd name="T6" fmla="*/ 2147483646 w 194"/>
                <a:gd name="T7" fmla="*/ 2147483646 h 125"/>
                <a:gd name="T8" fmla="*/ 2147483646 w 194"/>
                <a:gd name="T9" fmla="*/ 0 h 125"/>
                <a:gd name="T10" fmla="*/ 2147483646 w 194"/>
                <a:gd name="T11" fmla="*/ 2147483646 h 125"/>
                <a:gd name="T12" fmla="*/ 2147483646 w 194"/>
                <a:gd name="T13" fmla="*/ 2147483646 h 125"/>
                <a:gd name="T14" fmla="*/ 2147483646 w 194"/>
                <a:gd name="T15" fmla="*/ 2147483646 h 125"/>
                <a:gd name="T16" fmla="*/ 2147483646 w 194"/>
                <a:gd name="T17" fmla="*/ 2147483646 h 125"/>
                <a:gd name="T18" fmla="*/ 2147483646 w 194"/>
                <a:gd name="T19" fmla="*/ 2147483646 h 125"/>
                <a:gd name="T20" fmla="*/ 2147483646 w 194"/>
                <a:gd name="T21" fmla="*/ 2147483646 h 125"/>
                <a:gd name="T22" fmla="*/ 2147483646 w 194"/>
                <a:gd name="T23" fmla="*/ 2147483646 h 125"/>
                <a:gd name="T24" fmla="*/ 2147483646 w 194"/>
                <a:gd name="T25" fmla="*/ 2147483646 h 125"/>
                <a:gd name="T26" fmla="*/ 2147483646 w 194"/>
                <a:gd name="T27" fmla="*/ 0 h 125"/>
                <a:gd name="T28" fmla="*/ 2147483646 w 194"/>
                <a:gd name="T29" fmla="*/ 2147483646 h 125"/>
                <a:gd name="T30" fmla="*/ 2147483646 w 194"/>
                <a:gd name="T31" fmla="*/ 2147483646 h 125"/>
                <a:gd name="T32" fmla="*/ 2147483646 w 194"/>
                <a:gd name="T33" fmla="*/ 2147483646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4" h="125">
                  <a:moveTo>
                    <a:pt x="194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6"/>
                    <a:pt x="13" y="27"/>
                    <a:pt x="32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5" y="39"/>
                    <a:pt x="16" y="53"/>
                    <a:pt x="16" y="6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53"/>
                    <a:pt x="169" y="39"/>
                    <a:pt x="155" y="3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81" y="27"/>
                    <a:pt x="194" y="46"/>
                    <a:pt x="194" y="68"/>
                  </a:cubicBezTo>
                  <a:lnTo>
                    <a:pt x="194" y="125"/>
                  </a:ln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154" name="矩形 153">
            <a:extLst>
              <a:ext uri="{FF2B5EF4-FFF2-40B4-BE49-F238E27FC236}">
                <a16:creationId xmlns:a16="http://schemas.microsoft.com/office/drawing/2014/main" id="{0A0829D4-8772-4F37-9800-6E8D8809539E}"/>
              </a:ext>
            </a:extLst>
          </p:cNvPr>
          <p:cNvSpPr/>
          <p:nvPr/>
        </p:nvSpPr>
        <p:spPr>
          <a:xfrm>
            <a:off x="8084607" y="867772"/>
            <a:ext cx="1144640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Mgmt application</a:t>
            </a:r>
          </a:p>
        </p:txBody>
      </p: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id="{1C1503A5-775A-4BCA-803A-2B4260DF2BA4}"/>
              </a:ext>
            </a:extLst>
          </p:cNvPr>
          <p:cNvCxnSpPr>
            <a:cxnSpLocks/>
          </p:cNvCxnSpPr>
          <p:nvPr/>
        </p:nvCxnSpPr>
        <p:spPr>
          <a:xfrm>
            <a:off x="3262151" y="4776678"/>
            <a:ext cx="423305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组合 320">
            <a:extLst>
              <a:ext uri="{FF2B5EF4-FFF2-40B4-BE49-F238E27FC236}">
                <a16:creationId xmlns:a16="http://schemas.microsoft.com/office/drawing/2014/main" id="{54CF3625-CA0D-4BBD-843F-81C186A18D04}"/>
              </a:ext>
            </a:extLst>
          </p:cNvPr>
          <p:cNvGrpSpPr>
            <a:grpSpLocks/>
          </p:cNvGrpSpPr>
          <p:nvPr/>
        </p:nvGrpSpPr>
        <p:grpSpPr bwMode="auto">
          <a:xfrm>
            <a:off x="4680509" y="1474515"/>
            <a:ext cx="213654" cy="266304"/>
            <a:chOff x="649288" y="2289176"/>
            <a:chExt cx="561975" cy="769938"/>
          </a:xfrm>
          <a:solidFill>
            <a:schemeClr val="accent1"/>
          </a:solidFill>
        </p:grpSpPr>
        <p:sp>
          <p:nvSpPr>
            <p:cNvPr id="128" name="Freeform 78">
              <a:extLst>
                <a:ext uri="{FF2B5EF4-FFF2-40B4-BE49-F238E27FC236}">
                  <a16:creationId xmlns:a16="http://schemas.microsoft.com/office/drawing/2014/main" id="{A5D7416D-AB8E-4C4F-8AA0-8A027394E61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0" name="Freeform 79">
              <a:extLst>
                <a:ext uri="{FF2B5EF4-FFF2-40B4-BE49-F238E27FC236}">
                  <a16:creationId xmlns:a16="http://schemas.microsoft.com/office/drawing/2014/main" id="{94B8961D-F64D-4BFB-9D91-60C30798D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1" name="Freeform 80">
              <a:extLst>
                <a:ext uri="{FF2B5EF4-FFF2-40B4-BE49-F238E27FC236}">
                  <a16:creationId xmlns:a16="http://schemas.microsoft.com/office/drawing/2014/main" id="{76492A42-5A0A-4022-8710-EC109FD59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2" name="Freeform 81">
              <a:extLst>
                <a:ext uri="{FF2B5EF4-FFF2-40B4-BE49-F238E27FC236}">
                  <a16:creationId xmlns:a16="http://schemas.microsoft.com/office/drawing/2014/main" id="{A31853C5-2271-4FD4-9FC1-7B44AE31A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4" name="Freeform 82">
              <a:extLst>
                <a:ext uri="{FF2B5EF4-FFF2-40B4-BE49-F238E27FC236}">
                  <a16:creationId xmlns:a16="http://schemas.microsoft.com/office/drawing/2014/main" id="{7456184F-23B5-4FDB-9D1D-387B8C88C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36" name="Freeform 83">
              <a:extLst>
                <a:ext uri="{FF2B5EF4-FFF2-40B4-BE49-F238E27FC236}">
                  <a16:creationId xmlns:a16="http://schemas.microsoft.com/office/drawing/2014/main" id="{498A2DBC-A10C-49DA-9D96-DBA93844A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63" name="组合 320">
            <a:extLst>
              <a:ext uri="{FF2B5EF4-FFF2-40B4-BE49-F238E27FC236}">
                <a16:creationId xmlns:a16="http://schemas.microsoft.com/office/drawing/2014/main" id="{AD76D4A9-7323-4E7E-923A-BCE5E4EFB520}"/>
              </a:ext>
            </a:extLst>
          </p:cNvPr>
          <p:cNvGrpSpPr>
            <a:grpSpLocks/>
          </p:cNvGrpSpPr>
          <p:nvPr/>
        </p:nvGrpSpPr>
        <p:grpSpPr bwMode="auto">
          <a:xfrm>
            <a:off x="657884" y="5251631"/>
            <a:ext cx="228868" cy="266304"/>
            <a:chOff x="649288" y="2289176"/>
            <a:chExt cx="561975" cy="769938"/>
          </a:xfrm>
          <a:solidFill>
            <a:srgbClr val="00B050"/>
          </a:solidFill>
        </p:grpSpPr>
        <p:sp>
          <p:nvSpPr>
            <p:cNvPr id="164" name="Freeform 78">
              <a:extLst>
                <a:ext uri="{FF2B5EF4-FFF2-40B4-BE49-F238E27FC236}">
                  <a16:creationId xmlns:a16="http://schemas.microsoft.com/office/drawing/2014/main" id="{E8FBA87F-ECDE-4740-94B4-FCCCB2E1461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5" name="Freeform 79">
              <a:extLst>
                <a:ext uri="{FF2B5EF4-FFF2-40B4-BE49-F238E27FC236}">
                  <a16:creationId xmlns:a16="http://schemas.microsoft.com/office/drawing/2014/main" id="{47DE4A74-5DE6-4814-BF71-DDF0C832C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6" name="Freeform 80">
              <a:extLst>
                <a:ext uri="{FF2B5EF4-FFF2-40B4-BE49-F238E27FC236}">
                  <a16:creationId xmlns:a16="http://schemas.microsoft.com/office/drawing/2014/main" id="{0081FE96-31D3-4F29-9E6B-3DEC9D911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7" name="Freeform 81">
              <a:extLst>
                <a:ext uri="{FF2B5EF4-FFF2-40B4-BE49-F238E27FC236}">
                  <a16:creationId xmlns:a16="http://schemas.microsoft.com/office/drawing/2014/main" id="{E3FB58B4-B15C-4A5D-833F-506FAA902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8" name="Freeform 82">
              <a:extLst>
                <a:ext uri="{FF2B5EF4-FFF2-40B4-BE49-F238E27FC236}">
                  <a16:creationId xmlns:a16="http://schemas.microsoft.com/office/drawing/2014/main" id="{0A57CDE0-12BC-44E0-99E0-AA4492C4F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69" name="Freeform 83">
              <a:extLst>
                <a:ext uri="{FF2B5EF4-FFF2-40B4-BE49-F238E27FC236}">
                  <a16:creationId xmlns:a16="http://schemas.microsoft.com/office/drawing/2014/main" id="{8E5F3CB8-3567-4754-80FE-F4E1B0BEB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70" name="组合 320">
            <a:extLst>
              <a:ext uri="{FF2B5EF4-FFF2-40B4-BE49-F238E27FC236}">
                <a16:creationId xmlns:a16="http://schemas.microsoft.com/office/drawing/2014/main" id="{19380EF0-52AA-445E-965D-DFB0BA8D76D5}"/>
              </a:ext>
            </a:extLst>
          </p:cNvPr>
          <p:cNvGrpSpPr>
            <a:grpSpLocks/>
          </p:cNvGrpSpPr>
          <p:nvPr/>
        </p:nvGrpSpPr>
        <p:grpSpPr bwMode="auto">
          <a:xfrm>
            <a:off x="9457998" y="710728"/>
            <a:ext cx="238144" cy="266304"/>
            <a:chOff x="649288" y="2289176"/>
            <a:chExt cx="561975" cy="769938"/>
          </a:xfrm>
          <a:solidFill>
            <a:schemeClr val="accent2"/>
          </a:solidFill>
        </p:grpSpPr>
        <p:sp>
          <p:nvSpPr>
            <p:cNvPr id="171" name="Freeform 78">
              <a:extLst>
                <a:ext uri="{FF2B5EF4-FFF2-40B4-BE49-F238E27FC236}">
                  <a16:creationId xmlns:a16="http://schemas.microsoft.com/office/drawing/2014/main" id="{99C689F3-D6A3-4B9F-B7B0-905A0C5DBEE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2" name="Freeform 79">
              <a:extLst>
                <a:ext uri="{FF2B5EF4-FFF2-40B4-BE49-F238E27FC236}">
                  <a16:creationId xmlns:a16="http://schemas.microsoft.com/office/drawing/2014/main" id="{C8DA15BD-CACA-4312-BD2A-43A0A8711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3" name="Freeform 80">
              <a:extLst>
                <a:ext uri="{FF2B5EF4-FFF2-40B4-BE49-F238E27FC236}">
                  <a16:creationId xmlns:a16="http://schemas.microsoft.com/office/drawing/2014/main" id="{61A8A368-6446-41C1-B1A7-9FA24978C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4" name="Freeform 81">
              <a:extLst>
                <a:ext uri="{FF2B5EF4-FFF2-40B4-BE49-F238E27FC236}">
                  <a16:creationId xmlns:a16="http://schemas.microsoft.com/office/drawing/2014/main" id="{F9EB4F6C-E460-47FA-B142-2D91F9A61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5" name="Freeform 82">
              <a:extLst>
                <a:ext uri="{FF2B5EF4-FFF2-40B4-BE49-F238E27FC236}">
                  <a16:creationId xmlns:a16="http://schemas.microsoft.com/office/drawing/2014/main" id="{9640323E-9355-445C-A020-812B4E4D5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6" name="Freeform 83">
              <a:extLst>
                <a:ext uri="{FF2B5EF4-FFF2-40B4-BE49-F238E27FC236}">
                  <a16:creationId xmlns:a16="http://schemas.microsoft.com/office/drawing/2014/main" id="{ACB4A67A-4C12-45D2-8C20-318CB9CA0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177" name="组合 320">
            <a:extLst>
              <a:ext uri="{FF2B5EF4-FFF2-40B4-BE49-F238E27FC236}">
                <a16:creationId xmlns:a16="http://schemas.microsoft.com/office/drawing/2014/main" id="{B3E04E14-5D38-4C9B-9072-18FC992BCFEC}"/>
              </a:ext>
            </a:extLst>
          </p:cNvPr>
          <p:cNvGrpSpPr>
            <a:grpSpLocks/>
          </p:cNvGrpSpPr>
          <p:nvPr/>
        </p:nvGrpSpPr>
        <p:grpSpPr bwMode="auto">
          <a:xfrm>
            <a:off x="10337096" y="727827"/>
            <a:ext cx="219768" cy="266304"/>
            <a:chOff x="649288" y="2289176"/>
            <a:chExt cx="561975" cy="769938"/>
          </a:xfrm>
          <a:solidFill>
            <a:schemeClr val="accent4"/>
          </a:solidFill>
        </p:grpSpPr>
        <p:sp>
          <p:nvSpPr>
            <p:cNvPr id="178" name="Freeform 78">
              <a:extLst>
                <a:ext uri="{FF2B5EF4-FFF2-40B4-BE49-F238E27FC236}">
                  <a16:creationId xmlns:a16="http://schemas.microsoft.com/office/drawing/2014/main" id="{5A5C3F0D-EFB4-4191-BDC5-CC3D16BB0F2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9" name="Freeform 79">
              <a:extLst>
                <a:ext uri="{FF2B5EF4-FFF2-40B4-BE49-F238E27FC236}">
                  <a16:creationId xmlns:a16="http://schemas.microsoft.com/office/drawing/2014/main" id="{B4F018A0-CF2B-486D-8427-105D350012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0" name="Freeform 80">
              <a:extLst>
                <a:ext uri="{FF2B5EF4-FFF2-40B4-BE49-F238E27FC236}">
                  <a16:creationId xmlns:a16="http://schemas.microsoft.com/office/drawing/2014/main" id="{7567A8CD-C740-4EB8-A411-18A5503FF9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1" name="Freeform 81">
              <a:extLst>
                <a:ext uri="{FF2B5EF4-FFF2-40B4-BE49-F238E27FC236}">
                  <a16:creationId xmlns:a16="http://schemas.microsoft.com/office/drawing/2014/main" id="{CA220433-25E0-4C4E-8314-78D6119E6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2" name="Freeform 82">
              <a:extLst>
                <a:ext uri="{FF2B5EF4-FFF2-40B4-BE49-F238E27FC236}">
                  <a16:creationId xmlns:a16="http://schemas.microsoft.com/office/drawing/2014/main" id="{DE95B031-6C63-43F9-9CBA-E4B8BFC49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3" name="Freeform 83">
              <a:extLst>
                <a:ext uri="{FF2B5EF4-FFF2-40B4-BE49-F238E27FC236}">
                  <a16:creationId xmlns:a16="http://schemas.microsoft.com/office/drawing/2014/main" id="{D05CF56D-F3B1-4CA3-9E29-7D1F247BB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</p:spTree>
    <p:extLst>
      <p:ext uri="{BB962C8B-B14F-4D97-AF65-F5344CB8AC3E}">
        <p14:creationId xmlns:p14="http://schemas.microsoft.com/office/powerpoint/2010/main" val="148156623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矩形 126">
            <a:extLst>
              <a:ext uri="{FF2B5EF4-FFF2-40B4-BE49-F238E27FC236}">
                <a16:creationId xmlns:a16="http://schemas.microsoft.com/office/drawing/2014/main" id="{42669298-C7DC-4535-AC11-72F09E5622ED}"/>
              </a:ext>
            </a:extLst>
          </p:cNvPr>
          <p:cNvSpPr/>
          <p:nvPr/>
        </p:nvSpPr>
        <p:spPr>
          <a:xfrm>
            <a:off x="852811" y="3199754"/>
            <a:ext cx="10630791" cy="523220"/>
          </a:xfrm>
          <a:prstGeom prst="rect">
            <a:avLst/>
          </a:prstGeom>
          <a:solidFill>
            <a:srgbClr val="99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5" name="直接箭头连接符 154">
            <a:extLst>
              <a:ext uri="{FF2B5EF4-FFF2-40B4-BE49-F238E27FC236}">
                <a16:creationId xmlns:a16="http://schemas.microsoft.com/office/drawing/2014/main" id="{391F1D9F-6141-4B17-92F4-DAC7624CFF6C}"/>
              </a:ext>
            </a:extLst>
          </p:cNvPr>
          <p:cNvCxnSpPr>
            <a:cxnSpLocks/>
          </p:cNvCxnSpPr>
          <p:nvPr/>
        </p:nvCxnSpPr>
        <p:spPr>
          <a:xfrm flipH="1" flipV="1">
            <a:off x="7518723" y="3707389"/>
            <a:ext cx="4763" cy="1110554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1241BBE-F703-4828-A55A-0963080D68DD}"/>
              </a:ext>
            </a:extLst>
          </p:cNvPr>
          <p:cNvSpPr txBox="1"/>
          <p:nvPr/>
        </p:nvSpPr>
        <p:spPr>
          <a:xfrm>
            <a:off x="355600" y="114470"/>
            <a:ext cx="103857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Overview of the CAPIF being used by 3</a:t>
            </a:r>
            <a:r>
              <a:rPr lang="en-US" altLang="zh-CN" sz="2800" b="1" baseline="30000" dirty="0">
                <a:solidFill>
                  <a:srgbClr val="C00000"/>
                </a:solidFill>
              </a:rPr>
              <a:t>rd</a:t>
            </a:r>
            <a:r>
              <a:rPr lang="en-US" altLang="zh-CN" sz="2800" b="1" dirty="0">
                <a:solidFill>
                  <a:srgbClr val="C00000"/>
                </a:solidFill>
              </a:rPr>
              <a:t> party (non-channel partner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圆角矩形 24">
            <a:extLst>
              <a:ext uri="{FF2B5EF4-FFF2-40B4-BE49-F238E27FC236}">
                <a16:creationId xmlns:a16="http://schemas.microsoft.com/office/drawing/2014/main" id="{42B14A4B-5559-45EA-88E3-F8B4D0F301F3}"/>
              </a:ext>
            </a:extLst>
          </p:cNvPr>
          <p:cNvSpPr/>
          <p:nvPr/>
        </p:nvSpPr>
        <p:spPr>
          <a:xfrm>
            <a:off x="2671815" y="2370462"/>
            <a:ext cx="1091293" cy="57692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6" name="圆角矩形 22">
            <a:extLst>
              <a:ext uri="{FF2B5EF4-FFF2-40B4-BE49-F238E27FC236}">
                <a16:creationId xmlns:a16="http://schemas.microsoft.com/office/drawing/2014/main" id="{F2C95615-5FE7-4073-8606-147ED742CFA3}"/>
              </a:ext>
            </a:extLst>
          </p:cNvPr>
          <p:cNvSpPr/>
          <p:nvPr/>
        </p:nvSpPr>
        <p:spPr>
          <a:xfrm>
            <a:off x="1031473" y="2355939"/>
            <a:ext cx="1249818" cy="60829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87AA76-AB3F-4B66-8B2D-003D4F76F4A4}"/>
              </a:ext>
            </a:extLst>
          </p:cNvPr>
          <p:cNvSpPr txBox="1"/>
          <p:nvPr/>
        </p:nvSpPr>
        <p:spPr>
          <a:xfrm>
            <a:off x="1215089" y="2001584"/>
            <a:ext cx="27335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 - Application development preparation phase</a:t>
            </a:r>
            <a:endParaRPr lang="zh-CN" altLang="en-US" sz="1000" b="1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7AACF48-4D34-4A18-878D-0958A82DB557}"/>
              </a:ext>
            </a:extLst>
          </p:cNvPr>
          <p:cNvSpPr/>
          <p:nvPr/>
        </p:nvSpPr>
        <p:spPr>
          <a:xfrm>
            <a:off x="1209727" y="5076120"/>
            <a:ext cx="5649687" cy="103304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CCF</a:t>
            </a:r>
            <a:endParaRPr lang="zh-CN" altLang="en-US" sz="2000" b="1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AF7136-156E-4D4D-85CC-F8206CAA722A}"/>
              </a:ext>
            </a:extLst>
          </p:cNvPr>
          <p:cNvSpPr/>
          <p:nvPr/>
        </p:nvSpPr>
        <p:spPr>
          <a:xfrm>
            <a:off x="7551793" y="5036020"/>
            <a:ext cx="3590686" cy="107199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AEF</a:t>
            </a:r>
            <a:endParaRPr lang="zh-CN" altLang="en-US" sz="2000" b="1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B201C01-621D-4668-9D3D-E33206CD0AE5}"/>
              </a:ext>
            </a:extLst>
          </p:cNvPr>
          <p:cNvCxnSpPr>
            <a:cxnSpLocks/>
          </p:cNvCxnSpPr>
          <p:nvPr/>
        </p:nvCxnSpPr>
        <p:spPr>
          <a:xfrm>
            <a:off x="3904454" y="529721"/>
            <a:ext cx="0" cy="4141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CC21FB8-5660-4111-9850-6798A3CC6863}"/>
              </a:ext>
            </a:extLst>
          </p:cNvPr>
          <p:cNvCxnSpPr>
            <a:cxnSpLocks/>
          </p:cNvCxnSpPr>
          <p:nvPr/>
        </p:nvCxnSpPr>
        <p:spPr>
          <a:xfrm>
            <a:off x="7230720" y="580503"/>
            <a:ext cx="16711" cy="45450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3D3897A0-3577-474F-84B5-17A4226D4751}"/>
              </a:ext>
            </a:extLst>
          </p:cNvPr>
          <p:cNvSpPr txBox="1"/>
          <p:nvPr/>
        </p:nvSpPr>
        <p:spPr>
          <a:xfrm>
            <a:off x="4053564" y="2012575"/>
            <a:ext cx="2916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II - Application development,</a:t>
            </a:r>
            <a:r>
              <a:rPr lang="zh-CN" altLang="en-US" sz="1000" b="1" dirty="0"/>
              <a:t> </a:t>
            </a:r>
            <a:r>
              <a:rPr lang="en-US" altLang="zh-CN" sz="1000" b="1" dirty="0"/>
              <a:t>test,</a:t>
            </a:r>
            <a:r>
              <a:rPr lang="zh-CN" altLang="en-US" sz="1000" b="1" dirty="0"/>
              <a:t> </a:t>
            </a:r>
            <a:r>
              <a:rPr lang="en-US" altLang="zh-CN" sz="1000" b="1" dirty="0"/>
              <a:t>packaging</a:t>
            </a:r>
            <a:endParaRPr lang="zh-CN" altLang="en-US" sz="1000" b="1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455277-D3AE-4EBF-9989-FF4B1EE625F5}"/>
              </a:ext>
            </a:extLst>
          </p:cNvPr>
          <p:cNvSpPr txBox="1"/>
          <p:nvPr/>
        </p:nvSpPr>
        <p:spPr>
          <a:xfrm>
            <a:off x="7491562" y="1686278"/>
            <a:ext cx="36153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III - Application is commercially running on certain devices </a:t>
            </a:r>
            <a:endParaRPr lang="zh-CN" altLang="en-US" sz="1000" b="1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12190BB-0284-49BA-AC21-67F542D35AE9}"/>
              </a:ext>
            </a:extLst>
          </p:cNvPr>
          <p:cNvSpPr txBox="1"/>
          <p:nvPr/>
        </p:nvSpPr>
        <p:spPr>
          <a:xfrm>
            <a:off x="1062643" y="2377057"/>
            <a:ext cx="1205473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Searching available API  and its API description and usage document</a:t>
            </a:r>
            <a:endParaRPr lang="zh-CN" altLang="en-US" sz="10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5AEB9F-A9A8-4515-9B60-B36D472D2657}"/>
              </a:ext>
            </a:extLst>
          </p:cNvPr>
          <p:cNvSpPr txBox="1"/>
          <p:nvPr/>
        </p:nvSpPr>
        <p:spPr>
          <a:xfrm>
            <a:off x="2690455" y="2467487"/>
            <a:ext cx="1189946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Get Account and authorization key/token</a:t>
            </a:r>
            <a:endParaRPr lang="zh-CN" altLang="en-US" sz="1000" dirty="0"/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E3CF6A2E-7759-453B-B835-093E2DB0ED29}"/>
              </a:ext>
            </a:extLst>
          </p:cNvPr>
          <p:cNvCxnSpPr>
            <a:cxnSpLocks/>
            <a:stCxn id="18" idx="3"/>
            <a:endCxn id="5" idx="1"/>
          </p:cNvCxnSpPr>
          <p:nvPr/>
        </p:nvCxnSpPr>
        <p:spPr>
          <a:xfrm flipV="1">
            <a:off x="2268116" y="2658924"/>
            <a:ext cx="403699" cy="12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8C4D882A-0B7C-4D0E-AC15-7B160BBD8ED8}"/>
              </a:ext>
            </a:extLst>
          </p:cNvPr>
          <p:cNvCxnSpPr>
            <a:cxnSpLocks/>
          </p:cNvCxnSpPr>
          <p:nvPr/>
        </p:nvCxnSpPr>
        <p:spPr>
          <a:xfrm>
            <a:off x="3771460" y="2646622"/>
            <a:ext cx="34530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9">
            <a:extLst>
              <a:ext uri="{FF2B5EF4-FFF2-40B4-BE49-F238E27FC236}">
                <a16:creationId xmlns:a16="http://schemas.microsoft.com/office/drawing/2014/main" id="{8E1FD4B6-6BDB-45F7-8BAF-BF01290BCA9C}"/>
              </a:ext>
            </a:extLst>
          </p:cNvPr>
          <p:cNvSpPr/>
          <p:nvPr/>
        </p:nvSpPr>
        <p:spPr>
          <a:xfrm>
            <a:off x="4125113" y="2318352"/>
            <a:ext cx="1570562" cy="69309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EBEDE22-3636-42DE-868C-3C6727133E26}"/>
              </a:ext>
            </a:extLst>
          </p:cNvPr>
          <p:cNvSpPr txBox="1"/>
          <p:nvPr/>
        </p:nvSpPr>
        <p:spPr>
          <a:xfrm>
            <a:off x="4115862" y="2332460"/>
            <a:ext cx="1743192" cy="71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Programming application: construct the service API URL, then invoke the service API with </a:t>
            </a:r>
            <a:r>
              <a:rPr lang="en-US" altLang="zh-CN" sz="1000" b="1" dirty="0"/>
              <a:t> API URL + input parameters+ security token</a:t>
            </a:r>
            <a:endParaRPr lang="zh-CN" altLang="en-US" sz="1000" dirty="0"/>
          </a:p>
        </p:txBody>
      </p:sp>
      <p:sp>
        <p:nvSpPr>
          <p:cNvPr id="24" name="圆角矩形 33">
            <a:extLst>
              <a:ext uri="{FF2B5EF4-FFF2-40B4-BE49-F238E27FC236}">
                <a16:creationId xmlns:a16="http://schemas.microsoft.com/office/drawing/2014/main" id="{45B238B9-8CC0-479B-95DF-61B6F93E71E0}"/>
              </a:ext>
            </a:extLst>
          </p:cNvPr>
          <p:cNvSpPr/>
          <p:nvPr/>
        </p:nvSpPr>
        <p:spPr>
          <a:xfrm>
            <a:off x="7658354" y="1998615"/>
            <a:ext cx="1194368" cy="34620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A8CF2F-A783-4FB3-909C-BB5AA14D24C0}"/>
              </a:ext>
            </a:extLst>
          </p:cNvPr>
          <p:cNvCxnSpPr>
            <a:cxnSpLocks/>
            <a:endCxn id="109" idx="1"/>
          </p:cNvCxnSpPr>
          <p:nvPr/>
        </p:nvCxnSpPr>
        <p:spPr>
          <a:xfrm flipV="1">
            <a:off x="5695675" y="2650855"/>
            <a:ext cx="285381" cy="80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C0B21B59-D574-4422-BA19-493D81C81FF5}"/>
              </a:ext>
            </a:extLst>
          </p:cNvPr>
          <p:cNvSpPr txBox="1"/>
          <p:nvPr/>
        </p:nvSpPr>
        <p:spPr>
          <a:xfrm>
            <a:off x="7596105" y="2022052"/>
            <a:ext cx="1420725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APP software installed on server/client</a:t>
            </a:r>
            <a:endParaRPr lang="zh-CN" altLang="en-US" sz="1000" dirty="0"/>
          </a:p>
        </p:txBody>
      </p:sp>
      <p:sp>
        <p:nvSpPr>
          <p:cNvPr id="27" name="圆角矩形 38">
            <a:extLst>
              <a:ext uri="{FF2B5EF4-FFF2-40B4-BE49-F238E27FC236}">
                <a16:creationId xmlns:a16="http://schemas.microsoft.com/office/drawing/2014/main" id="{D0CD1855-4332-42D3-966B-CEA70DA4AE6D}"/>
              </a:ext>
            </a:extLst>
          </p:cNvPr>
          <p:cNvSpPr/>
          <p:nvPr/>
        </p:nvSpPr>
        <p:spPr>
          <a:xfrm>
            <a:off x="8015448" y="2584325"/>
            <a:ext cx="1141432" cy="4291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5DD2506-C318-49D3-A5B3-F92E188BA460}"/>
              </a:ext>
            </a:extLst>
          </p:cNvPr>
          <p:cNvSpPr txBox="1"/>
          <p:nvPr/>
        </p:nvSpPr>
        <p:spPr>
          <a:xfrm>
            <a:off x="7971985" y="2584325"/>
            <a:ext cx="13260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Detect event for API invoking  execution </a:t>
            </a:r>
            <a:endParaRPr lang="zh-CN" altLang="en-US" sz="1000" dirty="0"/>
          </a:p>
        </p:txBody>
      </p:sp>
      <p:sp>
        <p:nvSpPr>
          <p:cNvPr id="30" name="圆角矩形 52">
            <a:extLst>
              <a:ext uri="{FF2B5EF4-FFF2-40B4-BE49-F238E27FC236}">
                <a16:creationId xmlns:a16="http://schemas.microsoft.com/office/drawing/2014/main" id="{D692AD3B-8DDB-4358-A0B8-B11D656D1EEB}"/>
              </a:ext>
            </a:extLst>
          </p:cNvPr>
          <p:cNvSpPr/>
          <p:nvPr/>
        </p:nvSpPr>
        <p:spPr>
          <a:xfrm>
            <a:off x="9246771" y="2580901"/>
            <a:ext cx="1013484" cy="41121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Gateway URI resolving 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CA3178EE-3938-42FC-B847-681AC266A8FA}"/>
              </a:ext>
            </a:extLst>
          </p:cNvPr>
          <p:cNvCxnSpPr>
            <a:cxnSpLocks/>
          </p:cNvCxnSpPr>
          <p:nvPr/>
        </p:nvCxnSpPr>
        <p:spPr>
          <a:xfrm>
            <a:off x="10171355" y="3736441"/>
            <a:ext cx="0" cy="717198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60BFA566-2005-4F40-8DEE-457B87A31D57}"/>
              </a:ext>
            </a:extLst>
          </p:cNvPr>
          <p:cNvSpPr/>
          <p:nvPr/>
        </p:nvSpPr>
        <p:spPr>
          <a:xfrm>
            <a:off x="9588906" y="4453639"/>
            <a:ext cx="897784" cy="356756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DNS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A818C0A2-18EA-4586-8B1D-208A64F6E54B}"/>
              </a:ext>
            </a:extLst>
          </p:cNvPr>
          <p:cNvCxnSpPr>
            <a:cxnSpLocks/>
          </p:cNvCxnSpPr>
          <p:nvPr/>
        </p:nvCxnSpPr>
        <p:spPr>
          <a:xfrm flipH="1" flipV="1">
            <a:off x="6275739" y="4453703"/>
            <a:ext cx="3256185" cy="3683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圆角矩形 76">
            <a:extLst>
              <a:ext uri="{FF2B5EF4-FFF2-40B4-BE49-F238E27FC236}">
                <a16:creationId xmlns:a16="http://schemas.microsoft.com/office/drawing/2014/main" id="{4772C26D-9988-49B6-B6B1-4D53C6B8BD11}"/>
              </a:ext>
            </a:extLst>
          </p:cNvPr>
          <p:cNvSpPr/>
          <p:nvPr/>
        </p:nvSpPr>
        <p:spPr>
          <a:xfrm>
            <a:off x="10458235" y="2564846"/>
            <a:ext cx="1013484" cy="40099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vocation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cxnSp>
        <p:nvCxnSpPr>
          <p:cNvPr id="36" name="直接箭头连接符 35">
            <a:extLst>
              <a:ext uri="{FF2B5EF4-FFF2-40B4-BE49-F238E27FC236}">
                <a16:creationId xmlns:a16="http://schemas.microsoft.com/office/drawing/2014/main" id="{A2AF4397-9295-4ABB-AFBC-7D032DE435C5}"/>
              </a:ext>
            </a:extLst>
          </p:cNvPr>
          <p:cNvCxnSpPr>
            <a:cxnSpLocks/>
          </p:cNvCxnSpPr>
          <p:nvPr/>
        </p:nvCxnSpPr>
        <p:spPr>
          <a:xfrm>
            <a:off x="10817596" y="3722974"/>
            <a:ext cx="0" cy="1313046"/>
          </a:xfrm>
          <a:prstGeom prst="straightConnector1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80">
            <a:extLst>
              <a:ext uri="{FF2B5EF4-FFF2-40B4-BE49-F238E27FC236}">
                <a16:creationId xmlns:a16="http://schemas.microsoft.com/office/drawing/2014/main" id="{1D1E81EE-8A68-44FC-AA45-6762097A1698}"/>
              </a:ext>
            </a:extLst>
          </p:cNvPr>
          <p:cNvSpPr/>
          <p:nvPr/>
        </p:nvSpPr>
        <p:spPr>
          <a:xfrm>
            <a:off x="2594864" y="5068273"/>
            <a:ext cx="1311793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Account mgmt.</a:t>
            </a:r>
            <a:r>
              <a:rPr lang="zh-CN" altLang="en-US" sz="1000" dirty="0">
                <a:solidFill>
                  <a:schemeClr val="tx1"/>
                </a:solidFill>
              </a:rPr>
              <a:t>：</a:t>
            </a:r>
            <a:endParaRPr lang="en-US" altLang="zh-CN" sz="1000" dirty="0">
              <a:solidFill>
                <a:schemeClr val="tx1"/>
              </a:solidFill>
            </a:endParaRPr>
          </a:p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invoker onboard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8" name="圆角矩形 81">
            <a:extLst>
              <a:ext uri="{FF2B5EF4-FFF2-40B4-BE49-F238E27FC236}">
                <a16:creationId xmlns:a16="http://schemas.microsoft.com/office/drawing/2014/main" id="{A69F92B8-4378-4EF1-8D18-132E1321A792}"/>
              </a:ext>
            </a:extLst>
          </p:cNvPr>
          <p:cNvSpPr/>
          <p:nvPr/>
        </p:nvSpPr>
        <p:spPr>
          <a:xfrm>
            <a:off x="5584339" y="5068273"/>
            <a:ext cx="1232639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Root API GW URL resolving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39" name="圆角矩形 82">
            <a:extLst>
              <a:ext uri="{FF2B5EF4-FFF2-40B4-BE49-F238E27FC236}">
                <a16:creationId xmlns:a16="http://schemas.microsoft.com/office/drawing/2014/main" id="{764E6FE2-5445-4FED-8568-5133857BD601}"/>
              </a:ext>
            </a:extLst>
          </p:cNvPr>
          <p:cNvSpPr/>
          <p:nvPr/>
        </p:nvSpPr>
        <p:spPr>
          <a:xfrm>
            <a:off x="9658865" y="5092765"/>
            <a:ext cx="1461728" cy="46783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9931229-FE36-4D9C-9C9B-59D14835DF77}"/>
              </a:ext>
            </a:extLst>
          </p:cNvPr>
          <p:cNvSpPr/>
          <p:nvPr/>
        </p:nvSpPr>
        <p:spPr>
          <a:xfrm>
            <a:off x="9531924" y="5145102"/>
            <a:ext cx="167547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invoker authentication &amp;authorization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41" name="圆角矩形 96">
            <a:extLst>
              <a:ext uri="{FF2B5EF4-FFF2-40B4-BE49-F238E27FC236}">
                <a16:creationId xmlns:a16="http://schemas.microsoft.com/office/drawing/2014/main" id="{4CD870C9-BC42-4B27-94E8-584086EA53CB}"/>
              </a:ext>
            </a:extLst>
          </p:cNvPr>
          <p:cNvSpPr/>
          <p:nvPr/>
        </p:nvSpPr>
        <p:spPr>
          <a:xfrm>
            <a:off x="9638796" y="5605204"/>
            <a:ext cx="1461728" cy="46783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000" dirty="0">
              <a:solidFill>
                <a:schemeClr val="tx1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F74C8ADC-5199-4610-8220-9C7798537DE4}"/>
              </a:ext>
            </a:extLst>
          </p:cNvPr>
          <p:cNvSpPr/>
          <p:nvPr/>
        </p:nvSpPr>
        <p:spPr>
          <a:xfrm>
            <a:off x="9624947" y="5665429"/>
            <a:ext cx="151753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 request/response forwarding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43" name="圆角矩形 98">
            <a:extLst>
              <a:ext uri="{FF2B5EF4-FFF2-40B4-BE49-F238E27FC236}">
                <a16:creationId xmlns:a16="http://schemas.microsoft.com/office/drawing/2014/main" id="{4C55AF53-DF7F-45C1-9722-5F6BFA776EB0}"/>
              </a:ext>
            </a:extLst>
          </p:cNvPr>
          <p:cNvSpPr/>
          <p:nvPr/>
        </p:nvSpPr>
        <p:spPr>
          <a:xfrm>
            <a:off x="9806447" y="6487792"/>
            <a:ext cx="1271632" cy="34635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AEF X</a:t>
            </a:r>
            <a:endParaRPr lang="zh-CN" altLang="en-US" sz="2000" b="1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2B7F17EE-8B04-4753-9BDF-72167CDD84BB}"/>
              </a:ext>
            </a:extLst>
          </p:cNvPr>
          <p:cNvCxnSpPr/>
          <p:nvPr/>
        </p:nvCxnSpPr>
        <p:spPr>
          <a:xfrm>
            <a:off x="10301513" y="6063659"/>
            <a:ext cx="0" cy="458879"/>
          </a:xfrm>
          <a:prstGeom prst="straightConnector1">
            <a:avLst/>
          </a:prstGeom>
          <a:ln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9A5677FB-A2F5-43D2-802F-F7759E1FF25C}"/>
              </a:ext>
            </a:extLst>
          </p:cNvPr>
          <p:cNvSpPr txBox="1"/>
          <p:nvPr/>
        </p:nvSpPr>
        <p:spPr>
          <a:xfrm>
            <a:off x="9285640" y="6083478"/>
            <a:ext cx="137903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Forwarded API request/Response</a:t>
            </a:r>
            <a:endParaRPr lang="zh-CN" altLang="en-US" sz="10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59E3013-520E-4A9E-9D13-1D61ADAC022F}"/>
              </a:ext>
            </a:extLst>
          </p:cNvPr>
          <p:cNvSpPr txBox="1"/>
          <p:nvPr/>
        </p:nvSpPr>
        <p:spPr>
          <a:xfrm>
            <a:off x="10173696" y="4029456"/>
            <a:ext cx="152118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 API GW IP address API request/Response</a:t>
            </a:r>
            <a:endParaRPr lang="zh-CN" altLang="en-US" sz="1000" dirty="0"/>
          </a:p>
        </p:txBody>
      </p: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932D2E7C-C504-4FB3-AD79-E99CB656F34D}"/>
              </a:ext>
            </a:extLst>
          </p:cNvPr>
          <p:cNvCxnSpPr>
            <a:cxnSpLocks/>
          </p:cNvCxnSpPr>
          <p:nvPr/>
        </p:nvCxnSpPr>
        <p:spPr>
          <a:xfrm>
            <a:off x="6795562" y="5665429"/>
            <a:ext cx="7827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>
            <a:extLst>
              <a:ext uri="{FF2B5EF4-FFF2-40B4-BE49-F238E27FC236}">
                <a16:creationId xmlns:a16="http://schemas.microsoft.com/office/drawing/2014/main" id="{3662C1C5-F7DB-450B-A5C4-614DA57B605D}"/>
              </a:ext>
            </a:extLst>
          </p:cNvPr>
          <p:cNvCxnSpPr>
            <a:cxnSpLocks/>
          </p:cNvCxnSpPr>
          <p:nvPr/>
        </p:nvCxnSpPr>
        <p:spPr>
          <a:xfrm>
            <a:off x="9465282" y="3738775"/>
            <a:ext cx="21880" cy="722620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A4E01C7D-112E-4F88-A2CE-550C0FB1DD37}"/>
              </a:ext>
            </a:extLst>
          </p:cNvPr>
          <p:cNvSpPr txBox="1"/>
          <p:nvPr/>
        </p:nvSpPr>
        <p:spPr>
          <a:xfrm>
            <a:off x="1587094" y="5726585"/>
            <a:ext cx="44168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i="1" dirty="0"/>
              <a:t>NOTE</a:t>
            </a:r>
            <a:r>
              <a:rPr lang="zh-CN" altLang="en-US" sz="1000" i="1" dirty="0"/>
              <a:t>： </a:t>
            </a:r>
            <a:r>
              <a:rPr lang="en-US" altLang="zh-CN" sz="1000" i="1" dirty="0"/>
              <a:t>API gateway can be mapped to border AEF</a:t>
            </a:r>
            <a:endParaRPr lang="zh-CN" altLang="en-US" sz="1000" i="1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6E588DC5-CF64-4528-9D10-564E43EF96DD}"/>
              </a:ext>
            </a:extLst>
          </p:cNvPr>
          <p:cNvSpPr txBox="1"/>
          <p:nvPr/>
        </p:nvSpPr>
        <p:spPr>
          <a:xfrm>
            <a:off x="7535033" y="4071702"/>
            <a:ext cx="1770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NOTE</a:t>
            </a:r>
            <a:r>
              <a:rPr lang="en-US" altLang="zh-CN" sz="1000" dirty="0"/>
              <a:t>: if CAPIF API Root API GW URL discover API is used</a:t>
            </a:r>
          </a:p>
        </p:txBody>
      </p:sp>
      <p:cxnSp>
        <p:nvCxnSpPr>
          <p:cNvPr id="64" name="直接箭头连接符 63">
            <a:extLst>
              <a:ext uri="{FF2B5EF4-FFF2-40B4-BE49-F238E27FC236}">
                <a16:creationId xmlns:a16="http://schemas.microsoft.com/office/drawing/2014/main" id="{9E593757-9A96-44FB-94A1-A1C12617314D}"/>
              </a:ext>
            </a:extLst>
          </p:cNvPr>
          <p:cNvCxnSpPr>
            <a:cxnSpLocks/>
            <a:stCxn id="62" idx="0"/>
          </p:cNvCxnSpPr>
          <p:nvPr/>
        </p:nvCxnSpPr>
        <p:spPr>
          <a:xfrm flipH="1" flipV="1">
            <a:off x="1561743" y="3722974"/>
            <a:ext cx="25351" cy="12501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4EDA1F1B-4BB1-46D0-858B-3C7D204C8C3E}"/>
              </a:ext>
            </a:extLst>
          </p:cNvPr>
          <p:cNvSpPr/>
          <p:nvPr/>
        </p:nvSpPr>
        <p:spPr>
          <a:xfrm>
            <a:off x="3101771" y="4933732"/>
            <a:ext cx="314747" cy="13454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箭头连接符 66">
            <a:extLst>
              <a:ext uri="{FF2B5EF4-FFF2-40B4-BE49-F238E27FC236}">
                <a16:creationId xmlns:a16="http://schemas.microsoft.com/office/drawing/2014/main" id="{37D585B5-F3A1-4AFB-81EF-4B25B985EC6E}"/>
              </a:ext>
            </a:extLst>
          </p:cNvPr>
          <p:cNvCxnSpPr>
            <a:cxnSpLocks/>
            <a:stCxn id="63" idx="0"/>
          </p:cNvCxnSpPr>
          <p:nvPr/>
        </p:nvCxnSpPr>
        <p:spPr>
          <a:xfrm flipH="1" flipV="1">
            <a:off x="3247347" y="3722974"/>
            <a:ext cx="11798" cy="121075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extLst>
              <a:ext uri="{FF2B5EF4-FFF2-40B4-BE49-F238E27FC236}">
                <a16:creationId xmlns:a16="http://schemas.microsoft.com/office/drawing/2014/main" id="{AC928390-5CBF-438C-891F-25ED2863C616}"/>
              </a:ext>
            </a:extLst>
          </p:cNvPr>
          <p:cNvSpPr/>
          <p:nvPr/>
        </p:nvSpPr>
        <p:spPr>
          <a:xfrm>
            <a:off x="10663104" y="4945883"/>
            <a:ext cx="314747" cy="13454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80">
            <a:extLst>
              <a:ext uri="{FF2B5EF4-FFF2-40B4-BE49-F238E27FC236}">
                <a16:creationId xmlns:a16="http://schemas.microsoft.com/office/drawing/2014/main" id="{BBEBC9F6-A992-4528-9AB0-2AF9F1215D1C}"/>
              </a:ext>
            </a:extLst>
          </p:cNvPr>
          <p:cNvSpPr/>
          <p:nvPr/>
        </p:nvSpPr>
        <p:spPr>
          <a:xfrm>
            <a:off x="1219600" y="5100367"/>
            <a:ext cx="1311793" cy="3667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chemeClr val="tx1"/>
                </a:solidFill>
              </a:rPr>
              <a:t>API discovery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grpSp>
        <p:nvGrpSpPr>
          <p:cNvPr id="70" name="组合 22144">
            <a:extLst>
              <a:ext uri="{FF2B5EF4-FFF2-40B4-BE49-F238E27FC236}">
                <a16:creationId xmlns:a16="http://schemas.microsoft.com/office/drawing/2014/main" id="{3A386A2C-3CB3-499F-BA68-95BE9AECB8B8}"/>
              </a:ext>
            </a:extLst>
          </p:cNvPr>
          <p:cNvGrpSpPr>
            <a:grpSpLocks/>
          </p:cNvGrpSpPr>
          <p:nvPr/>
        </p:nvGrpSpPr>
        <p:grpSpPr bwMode="auto">
          <a:xfrm>
            <a:off x="2107625" y="1455756"/>
            <a:ext cx="451404" cy="394677"/>
            <a:chOff x="5573712" y="833438"/>
            <a:chExt cx="733425" cy="652462"/>
          </a:xfrm>
        </p:grpSpPr>
        <p:sp>
          <p:nvSpPr>
            <p:cNvPr id="71" name="Freeform 312">
              <a:extLst>
                <a:ext uri="{FF2B5EF4-FFF2-40B4-BE49-F238E27FC236}">
                  <a16:creationId xmlns:a16="http://schemas.microsoft.com/office/drawing/2014/main" id="{811B2728-D907-43FF-AEF8-F65FF24ED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2" name="Rectangle 313">
              <a:extLst>
                <a:ext uri="{FF2B5EF4-FFF2-40B4-BE49-F238E27FC236}">
                  <a16:creationId xmlns:a16="http://schemas.microsoft.com/office/drawing/2014/main" id="{9145993B-132E-4538-85D0-92F61965B7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3" name="Rectangle 314">
              <a:extLst>
                <a:ext uri="{FF2B5EF4-FFF2-40B4-BE49-F238E27FC236}">
                  <a16:creationId xmlns:a16="http://schemas.microsoft.com/office/drawing/2014/main" id="{412FAC7E-5B6E-4982-B0F1-918E9376CD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4" name="Freeform 315">
              <a:extLst>
                <a:ext uri="{FF2B5EF4-FFF2-40B4-BE49-F238E27FC236}">
                  <a16:creationId xmlns:a16="http://schemas.microsoft.com/office/drawing/2014/main" id="{12E50E57-1D38-433C-98C8-FC6A7C7AE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5" name="Oval 316">
              <a:extLst>
                <a:ext uri="{FF2B5EF4-FFF2-40B4-BE49-F238E27FC236}">
                  <a16:creationId xmlns:a16="http://schemas.microsoft.com/office/drawing/2014/main" id="{88346E2F-5067-47BA-B71C-BB32F5B96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6" name="Oval 317">
              <a:extLst>
                <a:ext uri="{FF2B5EF4-FFF2-40B4-BE49-F238E27FC236}">
                  <a16:creationId xmlns:a16="http://schemas.microsoft.com/office/drawing/2014/main" id="{909EB161-07E1-4723-93CB-E10D1BAFD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7" name="Freeform 318">
              <a:extLst>
                <a:ext uri="{FF2B5EF4-FFF2-40B4-BE49-F238E27FC236}">
                  <a16:creationId xmlns:a16="http://schemas.microsoft.com/office/drawing/2014/main" id="{B40B8C84-39E2-43C9-B950-074EFB8A1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8" name="Freeform 319">
              <a:extLst>
                <a:ext uri="{FF2B5EF4-FFF2-40B4-BE49-F238E27FC236}">
                  <a16:creationId xmlns:a16="http://schemas.microsoft.com/office/drawing/2014/main" id="{1AADBF74-AF84-447B-81F4-671A3525E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79" name="Freeform 320">
              <a:extLst>
                <a:ext uri="{FF2B5EF4-FFF2-40B4-BE49-F238E27FC236}">
                  <a16:creationId xmlns:a16="http://schemas.microsoft.com/office/drawing/2014/main" id="{AF49A3DF-8FE9-431B-B5DE-12F8792D0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0B1A5144-15BE-4FF8-9E43-AE7364348709}"/>
              </a:ext>
            </a:extLst>
          </p:cNvPr>
          <p:cNvGrpSpPr/>
          <p:nvPr/>
        </p:nvGrpSpPr>
        <p:grpSpPr>
          <a:xfrm>
            <a:off x="1863002" y="1474872"/>
            <a:ext cx="247110" cy="330338"/>
            <a:chOff x="1456893" y="3094029"/>
            <a:chExt cx="360450" cy="434047"/>
          </a:xfrm>
        </p:grpSpPr>
        <p:sp>
          <p:nvSpPr>
            <p:cNvPr id="81" name="Freeform 516">
              <a:extLst>
                <a:ext uri="{FF2B5EF4-FFF2-40B4-BE49-F238E27FC236}">
                  <a16:creationId xmlns:a16="http://schemas.microsoft.com/office/drawing/2014/main" id="{648EEBF3-66A1-4AC7-ABE6-ECC1EAFA52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154" y="3094029"/>
              <a:ext cx="200040" cy="241557"/>
            </a:xfrm>
            <a:custGeom>
              <a:avLst/>
              <a:gdLst>
                <a:gd name="T0" fmla="*/ 2147483646 w 108"/>
                <a:gd name="T1" fmla="*/ 2147483646 h 130"/>
                <a:gd name="T2" fmla="*/ 0 w 108"/>
                <a:gd name="T3" fmla="*/ 2147483646 h 130"/>
                <a:gd name="T4" fmla="*/ 2147483646 w 108"/>
                <a:gd name="T5" fmla="*/ 0 h 130"/>
                <a:gd name="T6" fmla="*/ 2147483646 w 108"/>
                <a:gd name="T7" fmla="*/ 2147483646 h 130"/>
                <a:gd name="T8" fmla="*/ 2147483646 w 108"/>
                <a:gd name="T9" fmla="*/ 2147483646 h 130"/>
                <a:gd name="T10" fmla="*/ 2147483646 w 108"/>
                <a:gd name="T11" fmla="*/ 2147483646 h 130"/>
                <a:gd name="T12" fmla="*/ 2147483646 w 108"/>
                <a:gd name="T13" fmla="*/ 2147483646 h 130"/>
                <a:gd name="T14" fmla="*/ 2147483646 w 108"/>
                <a:gd name="T15" fmla="*/ 2147483646 h 130"/>
                <a:gd name="T16" fmla="*/ 2147483646 w 108"/>
                <a:gd name="T17" fmla="*/ 2147483646 h 130"/>
                <a:gd name="T18" fmla="*/ 2147483646 w 108"/>
                <a:gd name="T19" fmla="*/ 2147483646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8" h="130">
                  <a:moveTo>
                    <a:pt x="54" y="130"/>
                  </a:moveTo>
                  <a:cubicBezTo>
                    <a:pt x="24" y="130"/>
                    <a:pt x="0" y="101"/>
                    <a:pt x="0" y="65"/>
                  </a:cubicBezTo>
                  <a:cubicBezTo>
                    <a:pt x="0" y="29"/>
                    <a:pt x="24" y="0"/>
                    <a:pt x="54" y="0"/>
                  </a:cubicBezTo>
                  <a:cubicBezTo>
                    <a:pt x="84" y="0"/>
                    <a:pt x="108" y="29"/>
                    <a:pt x="108" y="65"/>
                  </a:cubicBezTo>
                  <a:cubicBezTo>
                    <a:pt x="108" y="101"/>
                    <a:pt x="84" y="130"/>
                    <a:pt x="54" y="130"/>
                  </a:cubicBezTo>
                  <a:close/>
                  <a:moveTo>
                    <a:pt x="54" y="16"/>
                  </a:moveTo>
                  <a:cubicBezTo>
                    <a:pt x="33" y="16"/>
                    <a:pt x="16" y="38"/>
                    <a:pt x="16" y="65"/>
                  </a:cubicBezTo>
                  <a:cubicBezTo>
                    <a:pt x="16" y="92"/>
                    <a:pt x="33" y="114"/>
                    <a:pt x="54" y="114"/>
                  </a:cubicBezTo>
                  <a:cubicBezTo>
                    <a:pt x="75" y="114"/>
                    <a:pt x="92" y="92"/>
                    <a:pt x="92" y="65"/>
                  </a:cubicBezTo>
                  <a:cubicBezTo>
                    <a:pt x="92" y="38"/>
                    <a:pt x="75" y="16"/>
                    <a:pt x="54" y="16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82" name="Freeform 517">
              <a:extLst>
                <a:ext uri="{FF2B5EF4-FFF2-40B4-BE49-F238E27FC236}">
                  <a16:creationId xmlns:a16="http://schemas.microsoft.com/office/drawing/2014/main" id="{43D4C379-1921-431C-B206-AD4DBF414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93" y="3295956"/>
              <a:ext cx="360450" cy="232120"/>
            </a:xfrm>
            <a:custGeom>
              <a:avLst/>
              <a:gdLst>
                <a:gd name="T0" fmla="*/ 2147483646 w 194"/>
                <a:gd name="T1" fmla="*/ 2147483646 h 125"/>
                <a:gd name="T2" fmla="*/ 0 w 194"/>
                <a:gd name="T3" fmla="*/ 2147483646 h 125"/>
                <a:gd name="T4" fmla="*/ 0 w 194"/>
                <a:gd name="T5" fmla="*/ 2147483646 h 125"/>
                <a:gd name="T6" fmla="*/ 2147483646 w 194"/>
                <a:gd name="T7" fmla="*/ 2147483646 h 125"/>
                <a:gd name="T8" fmla="*/ 2147483646 w 194"/>
                <a:gd name="T9" fmla="*/ 0 h 125"/>
                <a:gd name="T10" fmla="*/ 2147483646 w 194"/>
                <a:gd name="T11" fmla="*/ 2147483646 h 125"/>
                <a:gd name="T12" fmla="*/ 2147483646 w 194"/>
                <a:gd name="T13" fmla="*/ 2147483646 h 125"/>
                <a:gd name="T14" fmla="*/ 2147483646 w 194"/>
                <a:gd name="T15" fmla="*/ 2147483646 h 125"/>
                <a:gd name="T16" fmla="*/ 2147483646 w 194"/>
                <a:gd name="T17" fmla="*/ 2147483646 h 125"/>
                <a:gd name="T18" fmla="*/ 2147483646 w 194"/>
                <a:gd name="T19" fmla="*/ 2147483646 h 125"/>
                <a:gd name="T20" fmla="*/ 2147483646 w 194"/>
                <a:gd name="T21" fmla="*/ 2147483646 h 125"/>
                <a:gd name="T22" fmla="*/ 2147483646 w 194"/>
                <a:gd name="T23" fmla="*/ 2147483646 h 125"/>
                <a:gd name="T24" fmla="*/ 2147483646 w 194"/>
                <a:gd name="T25" fmla="*/ 2147483646 h 125"/>
                <a:gd name="T26" fmla="*/ 2147483646 w 194"/>
                <a:gd name="T27" fmla="*/ 0 h 125"/>
                <a:gd name="T28" fmla="*/ 2147483646 w 194"/>
                <a:gd name="T29" fmla="*/ 2147483646 h 125"/>
                <a:gd name="T30" fmla="*/ 2147483646 w 194"/>
                <a:gd name="T31" fmla="*/ 2147483646 h 125"/>
                <a:gd name="T32" fmla="*/ 2147483646 w 194"/>
                <a:gd name="T33" fmla="*/ 2147483646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4" h="125">
                  <a:moveTo>
                    <a:pt x="194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6"/>
                    <a:pt x="13" y="27"/>
                    <a:pt x="32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5" y="39"/>
                    <a:pt x="16" y="53"/>
                    <a:pt x="16" y="6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53"/>
                    <a:pt x="169" y="39"/>
                    <a:pt x="155" y="3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81" y="27"/>
                    <a:pt x="194" y="46"/>
                    <a:pt x="194" y="68"/>
                  </a:cubicBezTo>
                  <a:lnTo>
                    <a:pt x="194" y="125"/>
                  </a:ln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84" name="矩形 83">
            <a:extLst>
              <a:ext uri="{FF2B5EF4-FFF2-40B4-BE49-F238E27FC236}">
                <a16:creationId xmlns:a16="http://schemas.microsoft.com/office/drawing/2014/main" id="{93549305-029E-4956-A834-B513A0EDD7E5}"/>
              </a:ext>
            </a:extLst>
          </p:cNvPr>
          <p:cNvSpPr/>
          <p:nvPr/>
        </p:nvSpPr>
        <p:spPr>
          <a:xfrm>
            <a:off x="2430057" y="1530781"/>
            <a:ext cx="1144640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Mgmt application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D8CFB00A-3B30-4F1C-9ABC-402EBE4A3AC3}"/>
              </a:ext>
            </a:extLst>
          </p:cNvPr>
          <p:cNvSpPr txBox="1"/>
          <p:nvPr/>
        </p:nvSpPr>
        <p:spPr>
          <a:xfrm>
            <a:off x="7460095" y="1311493"/>
            <a:ext cx="183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b="1" dirty="0"/>
              <a:t>NOTE</a:t>
            </a:r>
            <a:r>
              <a:rPr lang="en-US" altLang="zh-CN" sz="900" dirty="0"/>
              <a:t>: Application developer and the ASP maybe the same/different</a:t>
            </a:r>
            <a:endParaRPr lang="zh-CN" altLang="en-US" sz="900" dirty="0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44F23BA4-6277-4BD8-A2BB-462064EAD542}"/>
              </a:ext>
            </a:extLst>
          </p:cNvPr>
          <p:cNvSpPr/>
          <p:nvPr/>
        </p:nvSpPr>
        <p:spPr>
          <a:xfrm>
            <a:off x="6096000" y="4997219"/>
            <a:ext cx="314747" cy="13454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33262E4-7A60-4C24-885B-0B18AA2D2765}"/>
              </a:ext>
            </a:extLst>
          </p:cNvPr>
          <p:cNvSpPr/>
          <p:nvPr/>
        </p:nvSpPr>
        <p:spPr>
          <a:xfrm>
            <a:off x="5216740" y="5378338"/>
            <a:ext cx="1727698" cy="612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b="1" dirty="0">
                <a:solidFill>
                  <a:schemeClr val="tx1"/>
                </a:solidFill>
                <a:highlight>
                  <a:srgbClr val="FFCCFF"/>
                </a:highlight>
              </a:rPr>
              <a:t>MISSING IN CAPIF:</a:t>
            </a:r>
          </a:p>
          <a:p>
            <a:pPr algn="ctr"/>
            <a:r>
              <a:rPr lang="en-US" altLang="zh-CN" sz="1000" dirty="0">
                <a:solidFill>
                  <a:schemeClr val="tx1"/>
                </a:solidFill>
                <a:highlight>
                  <a:srgbClr val="FFCCFF"/>
                </a:highlight>
              </a:rPr>
              <a:t>Root API GW URL of the operator of a particular user</a:t>
            </a:r>
            <a:endParaRPr lang="zh-CN" altLang="en-US" sz="1000" dirty="0">
              <a:solidFill>
                <a:schemeClr val="tx1"/>
              </a:solidFill>
              <a:highlight>
                <a:srgbClr val="FFCCFF"/>
              </a:highlight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FB362A1-1C94-41B9-ADC2-D445CE80DE8A}"/>
              </a:ext>
            </a:extLst>
          </p:cNvPr>
          <p:cNvSpPr/>
          <p:nvPr/>
        </p:nvSpPr>
        <p:spPr>
          <a:xfrm>
            <a:off x="2844581" y="3859651"/>
            <a:ext cx="853917" cy="6123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API invoker Onboarding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0AD43291-681E-4747-8D74-6D73FF17B38D}"/>
              </a:ext>
            </a:extLst>
          </p:cNvPr>
          <p:cNvSpPr/>
          <p:nvPr/>
        </p:nvSpPr>
        <p:spPr>
          <a:xfrm>
            <a:off x="1454399" y="3952082"/>
            <a:ext cx="895995" cy="431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Service API discovery &amp;&amp; CAPIF API discovery 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2339E25F-4A8B-4F49-951A-E56F428BEE89}"/>
              </a:ext>
            </a:extLst>
          </p:cNvPr>
          <p:cNvSpPr/>
          <p:nvPr/>
        </p:nvSpPr>
        <p:spPr>
          <a:xfrm>
            <a:off x="85100" y="4150206"/>
            <a:ext cx="957336" cy="431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b="1" dirty="0">
                <a:solidFill>
                  <a:schemeClr val="tx1"/>
                </a:solidFill>
              </a:rPr>
              <a:t>API invocation phase</a:t>
            </a:r>
            <a:endParaRPr lang="zh-CN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103" name="直接箭头连接符 102">
            <a:extLst>
              <a:ext uri="{FF2B5EF4-FFF2-40B4-BE49-F238E27FC236}">
                <a16:creationId xmlns:a16="http://schemas.microsoft.com/office/drawing/2014/main" id="{549960A1-D29A-40D5-9E5C-6912123AE0A8}"/>
              </a:ext>
            </a:extLst>
          </p:cNvPr>
          <p:cNvCxnSpPr>
            <a:cxnSpLocks/>
          </p:cNvCxnSpPr>
          <p:nvPr/>
        </p:nvCxnSpPr>
        <p:spPr>
          <a:xfrm flipV="1">
            <a:off x="6253373" y="4439619"/>
            <a:ext cx="0" cy="573523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id="{A27725B7-A55F-4C03-A31F-97558C9E0FFE}"/>
              </a:ext>
            </a:extLst>
          </p:cNvPr>
          <p:cNvSpPr txBox="1"/>
          <p:nvPr/>
        </p:nvSpPr>
        <p:spPr>
          <a:xfrm>
            <a:off x="269285" y="6451563"/>
            <a:ext cx="57346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i="1" dirty="0"/>
              <a:t>Ref</a:t>
            </a:r>
            <a:r>
              <a:rPr lang="zh-CN" altLang="en-US" sz="800" i="1" dirty="0"/>
              <a:t>：</a:t>
            </a:r>
            <a:r>
              <a:rPr lang="en-US" altLang="zh-CN" sz="800" i="1" dirty="0"/>
              <a:t>OGWTS_05_Doc_07_Telco_Finder_draft.docx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865F96BE-4263-4A50-873F-7820C36AB731}"/>
              </a:ext>
            </a:extLst>
          </p:cNvPr>
          <p:cNvSpPr/>
          <p:nvPr/>
        </p:nvSpPr>
        <p:spPr>
          <a:xfrm>
            <a:off x="1429720" y="4973095"/>
            <a:ext cx="314747" cy="13454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5342245A-F550-4288-A126-BB53CDDAF900}"/>
              </a:ext>
            </a:extLst>
          </p:cNvPr>
          <p:cNvSpPr txBox="1"/>
          <p:nvPr/>
        </p:nvSpPr>
        <p:spPr>
          <a:xfrm>
            <a:off x="3942717" y="3107869"/>
            <a:ext cx="22623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dirty="0"/>
              <a:t>NOTE</a:t>
            </a:r>
            <a:r>
              <a:rPr lang="en-US" altLang="zh-CN" sz="1000" dirty="0"/>
              <a:t>: If the 3</a:t>
            </a:r>
            <a:r>
              <a:rPr lang="en-US" altLang="zh-CN" sz="1000" baseline="30000" dirty="0"/>
              <a:t>rd</a:t>
            </a:r>
            <a:r>
              <a:rPr lang="en-US" altLang="zh-CN" sz="1000" dirty="0"/>
              <a:t> party has no way to resolve the apiRoot/Root API Gateway URL of a user, it will use the CAPIF API- Root to obtain the API GW URL of the operator of a particular user</a:t>
            </a:r>
          </a:p>
          <a:p>
            <a:r>
              <a:rPr lang="en-US" altLang="zh-CN" sz="900" i="1" dirty="0"/>
              <a:t>Pseudo code e.g., </a:t>
            </a:r>
          </a:p>
          <a:p>
            <a:r>
              <a:rPr lang="en-US" altLang="zh-CN" sz="900" i="1" dirty="0"/>
              <a:t>apiRoot = get RootAPIGatewayURL();</a:t>
            </a:r>
          </a:p>
          <a:p>
            <a:r>
              <a:rPr lang="en-US" altLang="zh-CN" sz="900" i="1" dirty="0"/>
              <a:t>url = apiRoot+”API URI”</a:t>
            </a:r>
          </a:p>
          <a:p>
            <a:r>
              <a:rPr lang="en-US" altLang="zh-CN" sz="900" i="1" dirty="0"/>
              <a:t>Requst (url, para1, para2…)</a:t>
            </a:r>
          </a:p>
          <a:p>
            <a:endParaRPr lang="zh-CN" altLang="en-US" sz="1000" dirty="0"/>
          </a:p>
        </p:txBody>
      </p:sp>
      <p:sp>
        <p:nvSpPr>
          <p:cNvPr id="109" name="圆角矩形 33">
            <a:extLst>
              <a:ext uri="{FF2B5EF4-FFF2-40B4-BE49-F238E27FC236}">
                <a16:creationId xmlns:a16="http://schemas.microsoft.com/office/drawing/2014/main" id="{07893E7D-DFD9-49A9-B40E-529FC98E81B6}"/>
              </a:ext>
            </a:extLst>
          </p:cNvPr>
          <p:cNvSpPr/>
          <p:nvPr/>
        </p:nvSpPr>
        <p:spPr>
          <a:xfrm>
            <a:off x="5981056" y="2339272"/>
            <a:ext cx="1194368" cy="62316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endParaRPr lang="zh-CN" altLang="en-US" sz="100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83883C47-51DE-4A40-958A-A5D6A7CC9D65}"/>
              </a:ext>
            </a:extLst>
          </p:cNvPr>
          <p:cNvSpPr txBox="1"/>
          <p:nvPr/>
        </p:nvSpPr>
        <p:spPr>
          <a:xfrm>
            <a:off x="6109443" y="2486241"/>
            <a:ext cx="10391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1000" dirty="0"/>
              <a:t>Test, package the application</a:t>
            </a:r>
            <a:endParaRPr lang="zh-CN" altLang="en-US" sz="1000" dirty="0"/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1C5AA4CF-83D5-4E63-A4A2-E0F8D6BD17E6}"/>
              </a:ext>
            </a:extLst>
          </p:cNvPr>
          <p:cNvGrpSpPr/>
          <p:nvPr/>
        </p:nvGrpSpPr>
        <p:grpSpPr>
          <a:xfrm>
            <a:off x="9274303" y="1924072"/>
            <a:ext cx="536206" cy="415200"/>
            <a:chOff x="4629343" y="2358398"/>
            <a:chExt cx="388645" cy="345617"/>
          </a:xfrm>
        </p:grpSpPr>
        <p:sp>
          <p:nvSpPr>
            <p:cNvPr id="113" name="立方体 112">
              <a:extLst>
                <a:ext uri="{FF2B5EF4-FFF2-40B4-BE49-F238E27FC236}">
                  <a16:creationId xmlns:a16="http://schemas.microsoft.com/office/drawing/2014/main" id="{B984D403-91F4-42C7-A999-995338E9A3AC}"/>
                </a:ext>
              </a:extLst>
            </p:cNvPr>
            <p:cNvSpPr/>
            <p:nvPr/>
          </p:nvSpPr>
          <p:spPr>
            <a:xfrm>
              <a:off x="4629343" y="2358398"/>
              <a:ext cx="388645" cy="345617"/>
            </a:xfrm>
            <a:prstGeom prst="cube">
              <a:avLst>
                <a:gd name="adj" fmla="val 13489"/>
              </a:avLst>
            </a:prstGeom>
            <a:solidFill>
              <a:srgbClr val="66FF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627">
              <a:extLst>
                <a:ext uri="{FF2B5EF4-FFF2-40B4-BE49-F238E27FC236}">
                  <a16:creationId xmlns:a16="http://schemas.microsoft.com/office/drawing/2014/main" id="{71C81F79-A175-486B-AA1C-014AD166BC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3160" y="2432588"/>
              <a:ext cx="196240" cy="235790"/>
              <a:chOff x="7265988" y="2471738"/>
              <a:chExt cx="365125" cy="417513"/>
            </a:xfrm>
          </p:grpSpPr>
          <p:sp>
            <p:nvSpPr>
              <p:cNvPr id="115" name="Freeform 369">
                <a:extLst>
                  <a:ext uri="{FF2B5EF4-FFF2-40B4-BE49-F238E27FC236}">
                    <a16:creationId xmlns:a16="http://schemas.microsoft.com/office/drawing/2014/main" id="{F4370E5A-A0DE-4BAB-BA76-AFC63EEA9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5988" y="2471738"/>
                <a:ext cx="365125" cy="417513"/>
              </a:xfrm>
              <a:custGeom>
                <a:avLst/>
                <a:gdLst>
                  <a:gd name="T0" fmla="*/ 2147483646 w 234"/>
                  <a:gd name="T1" fmla="*/ 2147483646 h 268"/>
                  <a:gd name="T2" fmla="*/ 2147483646 w 234"/>
                  <a:gd name="T3" fmla="*/ 2147483646 h 268"/>
                  <a:gd name="T4" fmla="*/ 2147483646 w 234"/>
                  <a:gd name="T5" fmla="*/ 2147483646 h 268"/>
                  <a:gd name="T6" fmla="*/ 0 w 234"/>
                  <a:gd name="T7" fmla="*/ 2147483646 h 268"/>
                  <a:gd name="T8" fmla="*/ 0 w 234"/>
                  <a:gd name="T9" fmla="*/ 2147483646 h 268"/>
                  <a:gd name="T10" fmla="*/ 2147483646 w 234"/>
                  <a:gd name="T11" fmla="*/ 2147483646 h 268"/>
                  <a:gd name="T12" fmla="*/ 2147483646 w 234"/>
                  <a:gd name="T13" fmla="*/ 2147483646 h 268"/>
                  <a:gd name="T14" fmla="*/ 2147483646 w 234"/>
                  <a:gd name="T15" fmla="*/ 2147483646 h 268"/>
                  <a:gd name="T16" fmla="*/ 2147483646 w 234"/>
                  <a:gd name="T17" fmla="*/ 2147483646 h 268"/>
                  <a:gd name="T18" fmla="*/ 2147483646 w 234"/>
                  <a:gd name="T19" fmla="*/ 2147483646 h 268"/>
                  <a:gd name="T20" fmla="*/ 2147483646 w 234"/>
                  <a:gd name="T21" fmla="*/ 2147483646 h 268"/>
                  <a:gd name="T22" fmla="*/ 2147483646 w 234"/>
                  <a:gd name="T23" fmla="*/ 2147483646 h 268"/>
                  <a:gd name="T24" fmla="*/ 2147483646 w 234"/>
                  <a:gd name="T25" fmla="*/ 2147483646 h 268"/>
                  <a:gd name="T26" fmla="*/ 2147483646 w 234"/>
                  <a:gd name="T27" fmla="*/ 2147483646 h 268"/>
                  <a:gd name="T28" fmla="*/ 2147483646 w 234"/>
                  <a:gd name="T29" fmla="*/ 2147483646 h 268"/>
                  <a:gd name="T30" fmla="*/ 2147483646 w 234"/>
                  <a:gd name="T31" fmla="*/ 2147483646 h 268"/>
                  <a:gd name="T32" fmla="*/ 2147483646 w 234"/>
                  <a:gd name="T33" fmla="*/ 2147483646 h 268"/>
                  <a:gd name="T34" fmla="*/ 2147483646 w 234"/>
                  <a:gd name="T35" fmla="*/ 2147483646 h 268"/>
                  <a:gd name="T36" fmla="*/ 2147483646 w 234"/>
                  <a:gd name="T37" fmla="*/ 2147483646 h 268"/>
                  <a:gd name="T38" fmla="*/ 2147483646 w 234"/>
                  <a:gd name="T39" fmla="*/ 2147483646 h 268"/>
                  <a:gd name="T40" fmla="*/ 2147483646 w 234"/>
                  <a:gd name="T41" fmla="*/ 2147483646 h 26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34" h="268">
                    <a:moveTo>
                      <a:pt x="117" y="268"/>
                    </a:moveTo>
                    <a:cubicBezTo>
                      <a:pt x="116" y="268"/>
                      <a:pt x="115" y="268"/>
                      <a:pt x="114" y="268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1" y="202"/>
                      <a:pt x="0" y="200"/>
                      <a:pt x="0" y="198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68"/>
                      <a:pt x="1" y="66"/>
                      <a:pt x="3" y="65"/>
                    </a:cubicBezTo>
                    <a:cubicBezTo>
                      <a:pt x="114" y="1"/>
                      <a:pt x="114" y="1"/>
                      <a:pt x="114" y="1"/>
                    </a:cubicBezTo>
                    <a:cubicBezTo>
                      <a:pt x="116" y="0"/>
                      <a:pt x="118" y="0"/>
                      <a:pt x="120" y="1"/>
                    </a:cubicBezTo>
                    <a:cubicBezTo>
                      <a:pt x="231" y="65"/>
                      <a:pt x="231" y="65"/>
                      <a:pt x="231" y="65"/>
                    </a:cubicBezTo>
                    <a:cubicBezTo>
                      <a:pt x="233" y="66"/>
                      <a:pt x="234" y="68"/>
                      <a:pt x="234" y="70"/>
                    </a:cubicBezTo>
                    <a:cubicBezTo>
                      <a:pt x="234" y="198"/>
                      <a:pt x="234" y="198"/>
                      <a:pt x="234" y="198"/>
                    </a:cubicBezTo>
                    <a:cubicBezTo>
                      <a:pt x="234" y="200"/>
                      <a:pt x="233" y="202"/>
                      <a:pt x="231" y="203"/>
                    </a:cubicBezTo>
                    <a:cubicBezTo>
                      <a:pt x="120" y="268"/>
                      <a:pt x="120" y="268"/>
                      <a:pt x="120" y="268"/>
                    </a:cubicBezTo>
                    <a:cubicBezTo>
                      <a:pt x="119" y="268"/>
                      <a:pt x="118" y="268"/>
                      <a:pt x="117" y="268"/>
                    </a:cubicBezTo>
                    <a:close/>
                    <a:moveTo>
                      <a:pt x="12" y="195"/>
                    </a:moveTo>
                    <a:cubicBezTo>
                      <a:pt x="117" y="255"/>
                      <a:pt x="117" y="255"/>
                      <a:pt x="117" y="255"/>
                    </a:cubicBezTo>
                    <a:cubicBezTo>
                      <a:pt x="222" y="195"/>
                      <a:pt x="222" y="195"/>
                      <a:pt x="222" y="195"/>
                    </a:cubicBezTo>
                    <a:cubicBezTo>
                      <a:pt x="222" y="74"/>
                      <a:pt x="222" y="74"/>
                      <a:pt x="222" y="74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" y="74"/>
                      <a:pt x="12" y="74"/>
                      <a:pt x="12" y="74"/>
                    </a:cubicBezTo>
                    <a:lnTo>
                      <a:pt x="12" y="195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6" name="Freeform 370">
                <a:extLst>
                  <a:ext uri="{FF2B5EF4-FFF2-40B4-BE49-F238E27FC236}">
                    <a16:creationId xmlns:a16="http://schemas.microsoft.com/office/drawing/2014/main" id="{1DC47333-E936-4CCA-8487-7DEA1EF611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53300" y="2571751"/>
                <a:ext cx="190500" cy="217488"/>
              </a:xfrm>
              <a:custGeom>
                <a:avLst/>
                <a:gdLst>
                  <a:gd name="T0" fmla="*/ 2147483646 w 122"/>
                  <a:gd name="T1" fmla="*/ 2147483646 h 140"/>
                  <a:gd name="T2" fmla="*/ 2147483646 w 122"/>
                  <a:gd name="T3" fmla="*/ 2147483646 h 140"/>
                  <a:gd name="T4" fmla="*/ 2147483646 w 122"/>
                  <a:gd name="T5" fmla="*/ 2147483646 h 140"/>
                  <a:gd name="T6" fmla="*/ 0 w 122"/>
                  <a:gd name="T7" fmla="*/ 2147483646 h 140"/>
                  <a:gd name="T8" fmla="*/ 0 w 122"/>
                  <a:gd name="T9" fmla="*/ 2147483646 h 140"/>
                  <a:gd name="T10" fmla="*/ 2147483646 w 122"/>
                  <a:gd name="T11" fmla="*/ 2147483646 h 140"/>
                  <a:gd name="T12" fmla="*/ 2147483646 w 122"/>
                  <a:gd name="T13" fmla="*/ 2147483646 h 140"/>
                  <a:gd name="T14" fmla="*/ 2147483646 w 122"/>
                  <a:gd name="T15" fmla="*/ 2147483646 h 140"/>
                  <a:gd name="T16" fmla="*/ 2147483646 w 122"/>
                  <a:gd name="T17" fmla="*/ 2147483646 h 140"/>
                  <a:gd name="T18" fmla="*/ 2147483646 w 122"/>
                  <a:gd name="T19" fmla="*/ 2147483646 h 140"/>
                  <a:gd name="T20" fmla="*/ 2147483646 w 122"/>
                  <a:gd name="T21" fmla="*/ 2147483646 h 140"/>
                  <a:gd name="T22" fmla="*/ 2147483646 w 122"/>
                  <a:gd name="T23" fmla="*/ 2147483646 h 140"/>
                  <a:gd name="T24" fmla="*/ 2147483646 w 122"/>
                  <a:gd name="T25" fmla="*/ 2147483646 h 140"/>
                  <a:gd name="T26" fmla="*/ 2147483646 w 122"/>
                  <a:gd name="T27" fmla="*/ 2147483646 h 140"/>
                  <a:gd name="T28" fmla="*/ 2147483646 w 122"/>
                  <a:gd name="T29" fmla="*/ 2147483646 h 140"/>
                  <a:gd name="T30" fmla="*/ 2147483646 w 122"/>
                  <a:gd name="T31" fmla="*/ 2147483646 h 140"/>
                  <a:gd name="T32" fmla="*/ 2147483646 w 122"/>
                  <a:gd name="T33" fmla="*/ 2147483646 h 140"/>
                  <a:gd name="T34" fmla="*/ 2147483646 w 122"/>
                  <a:gd name="T35" fmla="*/ 2147483646 h 140"/>
                  <a:gd name="T36" fmla="*/ 2147483646 w 122"/>
                  <a:gd name="T37" fmla="*/ 2147483646 h 140"/>
                  <a:gd name="T38" fmla="*/ 2147483646 w 122"/>
                  <a:gd name="T39" fmla="*/ 2147483646 h 140"/>
                  <a:gd name="T40" fmla="*/ 2147483646 w 122"/>
                  <a:gd name="T41" fmla="*/ 2147483646 h 14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2" h="140">
                    <a:moveTo>
                      <a:pt x="61" y="140"/>
                    </a:moveTo>
                    <a:cubicBezTo>
                      <a:pt x="60" y="140"/>
                      <a:pt x="59" y="140"/>
                      <a:pt x="58" y="13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1" y="106"/>
                      <a:pt x="0" y="104"/>
                      <a:pt x="0" y="10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6"/>
                      <a:pt x="1" y="34"/>
                      <a:pt x="3" y="33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0"/>
                      <a:pt x="62" y="0"/>
                      <a:pt x="64" y="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4"/>
                      <a:pt x="122" y="36"/>
                      <a:pt x="122" y="3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4"/>
                      <a:pt x="121" y="106"/>
                      <a:pt x="119" y="107"/>
                    </a:cubicBezTo>
                    <a:cubicBezTo>
                      <a:pt x="64" y="139"/>
                      <a:pt x="64" y="139"/>
                      <a:pt x="64" y="139"/>
                    </a:cubicBezTo>
                    <a:cubicBezTo>
                      <a:pt x="63" y="140"/>
                      <a:pt x="62" y="140"/>
                      <a:pt x="61" y="140"/>
                    </a:cubicBezTo>
                    <a:close/>
                    <a:moveTo>
                      <a:pt x="12" y="99"/>
                    </a:moveTo>
                    <a:cubicBezTo>
                      <a:pt x="61" y="127"/>
                      <a:pt x="61" y="127"/>
                      <a:pt x="61" y="127"/>
                    </a:cubicBezTo>
                    <a:cubicBezTo>
                      <a:pt x="110" y="99"/>
                      <a:pt x="110" y="99"/>
                      <a:pt x="110" y="99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12" y="42"/>
                      <a:pt x="12" y="42"/>
                      <a:pt x="12" y="42"/>
                    </a:cubicBezTo>
                    <a:lnTo>
                      <a:pt x="12" y="99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7" name="Freeform 371">
                <a:extLst>
                  <a:ext uri="{FF2B5EF4-FFF2-40B4-BE49-F238E27FC236}">
                    <a16:creationId xmlns:a16="http://schemas.microsoft.com/office/drawing/2014/main" id="{E84CAEE3-719B-4946-B60B-360F0D15AC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3300" y="2522538"/>
                <a:ext cx="185737" cy="307975"/>
              </a:xfrm>
              <a:custGeom>
                <a:avLst/>
                <a:gdLst>
                  <a:gd name="T0" fmla="*/ 2147483646 w 119"/>
                  <a:gd name="T1" fmla="*/ 2147483646 h 198"/>
                  <a:gd name="T2" fmla="*/ 0 w 119"/>
                  <a:gd name="T3" fmla="*/ 2147483646 h 198"/>
                  <a:gd name="T4" fmla="*/ 0 w 119"/>
                  <a:gd name="T5" fmla="*/ 2147483646 h 198"/>
                  <a:gd name="T6" fmla="*/ 2147483646 w 119"/>
                  <a:gd name="T7" fmla="*/ 2147483646 h 198"/>
                  <a:gd name="T8" fmla="*/ 2147483646 w 119"/>
                  <a:gd name="T9" fmla="*/ 2147483646 h 198"/>
                  <a:gd name="T10" fmla="*/ 2147483646 w 119"/>
                  <a:gd name="T11" fmla="*/ 2147483646 h 198"/>
                  <a:gd name="T12" fmla="*/ 2147483646 w 119"/>
                  <a:gd name="T13" fmla="*/ 2147483646 h 198"/>
                  <a:gd name="T14" fmla="*/ 2147483646 w 119"/>
                  <a:gd name="T15" fmla="*/ 0 h 198"/>
                  <a:gd name="T16" fmla="*/ 2147483646 w 119"/>
                  <a:gd name="T17" fmla="*/ 2147483646 h 198"/>
                  <a:gd name="T18" fmla="*/ 2147483646 w 119"/>
                  <a:gd name="T19" fmla="*/ 2147483646 h 198"/>
                  <a:gd name="T20" fmla="*/ 2147483646 w 119"/>
                  <a:gd name="T21" fmla="*/ 2147483646 h 198"/>
                  <a:gd name="T22" fmla="*/ 2147483646 w 119"/>
                  <a:gd name="T23" fmla="*/ 2147483646 h 198"/>
                  <a:gd name="T24" fmla="*/ 2147483646 w 119"/>
                  <a:gd name="T25" fmla="*/ 2147483646 h 198"/>
                  <a:gd name="T26" fmla="*/ 2147483646 w 119"/>
                  <a:gd name="T27" fmla="*/ 2147483646 h 1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9" h="198">
                    <a:moveTo>
                      <a:pt x="12" y="198"/>
                    </a:moveTo>
                    <a:cubicBezTo>
                      <a:pt x="0" y="198"/>
                      <a:pt x="0" y="198"/>
                      <a:pt x="0" y="198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1"/>
                      <a:pt x="1" y="129"/>
                      <a:pt x="3" y="128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5" y="37"/>
                      <a:pt x="55" y="37"/>
                      <a:pt x="55" y="37"/>
                    </a:cubicBezTo>
                    <a:cubicBezTo>
                      <a:pt x="55" y="35"/>
                      <a:pt x="56" y="33"/>
                      <a:pt x="58" y="32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100"/>
                      <a:pt x="67" y="100"/>
                      <a:pt x="67" y="100"/>
                    </a:cubicBezTo>
                    <a:cubicBezTo>
                      <a:pt x="67" y="103"/>
                      <a:pt x="66" y="105"/>
                      <a:pt x="64" y="106"/>
                    </a:cubicBezTo>
                    <a:cubicBezTo>
                      <a:pt x="12" y="136"/>
                      <a:pt x="12" y="136"/>
                      <a:pt x="12" y="136"/>
                    </a:cubicBezTo>
                    <a:lnTo>
                      <a:pt x="12" y="198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8" name="Freeform 372">
                <a:extLst>
                  <a:ext uri="{FF2B5EF4-FFF2-40B4-BE49-F238E27FC236}">
                    <a16:creationId xmlns:a16="http://schemas.microsoft.com/office/drawing/2014/main" id="{CE925571-6144-4620-9F22-E99B4FEAA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3788" y="2670176"/>
                <a:ext cx="100012" cy="160338"/>
              </a:xfrm>
              <a:custGeom>
                <a:avLst/>
                <a:gdLst>
                  <a:gd name="T0" fmla="*/ 2147483646 w 64"/>
                  <a:gd name="T1" fmla="*/ 2147483646 h 103"/>
                  <a:gd name="T2" fmla="*/ 2147483646 w 64"/>
                  <a:gd name="T3" fmla="*/ 2147483646 h 103"/>
                  <a:gd name="T4" fmla="*/ 2147483646 w 64"/>
                  <a:gd name="T5" fmla="*/ 2147483646 h 103"/>
                  <a:gd name="T6" fmla="*/ 0 w 64"/>
                  <a:gd name="T7" fmla="*/ 2147483646 h 103"/>
                  <a:gd name="T8" fmla="*/ 2147483646 w 64"/>
                  <a:gd name="T9" fmla="*/ 0 h 103"/>
                  <a:gd name="T10" fmla="*/ 2147483646 w 64"/>
                  <a:gd name="T11" fmla="*/ 2147483646 h 103"/>
                  <a:gd name="T12" fmla="*/ 2147483646 w 64"/>
                  <a:gd name="T13" fmla="*/ 2147483646 h 103"/>
                  <a:gd name="T14" fmla="*/ 2147483646 w 64"/>
                  <a:gd name="T15" fmla="*/ 2147483646 h 10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4" h="103">
                    <a:moveTo>
                      <a:pt x="64" y="103"/>
                    </a:moveTo>
                    <a:cubicBezTo>
                      <a:pt x="52" y="103"/>
                      <a:pt x="52" y="103"/>
                      <a:pt x="52" y="103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4"/>
                      <a:pt x="64" y="36"/>
                      <a:pt x="64" y="38"/>
                    </a:cubicBezTo>
                    <a:lnTo>
                      <a:pt x="64" y="10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19" name="Freeform 373">
                <a:extLst>
                  <a:ext uri="{FF2B5EF4-FFF2-40B4-BE49-F238E27FC236}">
                    <a16:creationId xmlns:a16="http://schemas.microsoft.com/office/drawing/2014/main" id="{E8D1CA31-DB66-4171-A6CA-2A59BF1B6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55" y="42"/>
                    </a:moveTo>
                    <a:lnTo>
                      <a:pt x="0" y="9"/>
                    </a:lnTo>
                    <a:lnTo>
                      <a:pt x="6" y="0"/>
                    </a:lnTo>
                    <a:lnTo>
                      <a:pt x="61" y="31"/>
                    </a:lnTo>
                    <a:lnTo>
                      <a:pt x="55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0" name="Freeform 374">
                <a:extLst>
                  <a:ext uri="{FF2B5EF4-FFF2-40B4-BE49-F238E27FC236}">
                    <a16:creationId xmlns:a16="http://schemas.microsoft.com/office/drawing/2014/main" id="{42C7C72A-1A88-4CFF-9DD3-51C493161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573338"/>
                <a:ext cx="96837" cy="66675"/>
              </a:xfrm>
              <a:custGeom>
                <a:avLst/>
                <a:gdLst>
                  <a:gd name="T0" fmla="*/ 2147483646 w 61"/>
                  <a:gd name="T1" fmla="*/ 2147483646 h 42"/>
                  <a:gd name="T2" fmla="*/ 0 w 61"/>
                  <a:gd name="T3" fmla="*/ 2147483646 h 42"/>
                  <a:gd name="T4" fmla="*/ 2147483646 w 61"/>
                  <a:gd name="T5" fmla="*/ 0 h 42"/>
                  <a:gd name="T6" fmla="*/ 2147483646 w 61"/>
                  <a:gd name="T7" fmla="*/ 2147483646 h 42"/>
                  <a:gd name="T8" fmla="*/ 2147483646 w 61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2">
                    <a:moveTo>
                      <a:pt x="6" y="42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61" y="9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1" name="Freeform 375">
                <a:extLst>
                  <a:ext uri="{FF2B5EF4-FFF2-40B4-BE49-F238E27FC236}">
                    <a16:creationId xmlns:a16="http://schemas.microsoft.com/office/drawing/2014/main" id="{5FDCE547-1B52-40E6-9470-972F18ADB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8063" y="2522538"/>
                <a:ext cx="95250" cy="66675"/>
              </a:xfrm>
              <a:custGeom>
                <a:avLst/>
                <a:gdLst>
                  <a:gd name="T0" fmla="*/ 2147483646 w 60"/>
                  <a:gd name="T1" fmla="*/ 2147483646 h 42"/>
                  <a:gd name="T2" fmla="*/ 0 w 60"/>
                  <a:gd name="T3" fmla="*/ 2147483646 h 42"/>
                  <a:gd name="T4" fmla="*/ 2147483646 w 60"/>
                  <a:gd name="T5" fmla="*/ 0 h 42"/>
                  <a:gd name="T6" fmla="*/ 2147483646 w 60"/>
                  <a:gd name="T7" fmla="*/ 2147483646 h 42"/>
                  <a:gd name="T8" fmla="*/ 2147483646 w 60"/>
                  <a:gd name="T9" fmla="*/ 2147483646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42">
                    <a:moveTo>
                      <a:pt x="54" y="42"/>
                    </a:moveTo>
                    <a:lnTo>
                      <a:pt x="0" y="10"/>
                    </a:lnTo>
                    <a:lnTo>
                      <a:pt x="6" y="0"/>
                    </a:lnTo>
                    <a:lnTo>
                      <a:pt x="60" y="3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2" name="Freeform 376">
                <a:extLst>
                  <a:ext uri="{FF2B5EF4-FFF2-40B4-BE49-F238E27FC236}">
                    <a16:creationId xmlns:a16="http://schemas.microsoft.com/office/drawing/2014/main" id="{3CA75571-E6F4-45AC-BB54-D9BE43F317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0750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55" y="43"/>
                    </a:moveTo>
                    <a:lnTo>
                      <a:pt x="0" y="11"/>
                    </a:lnTo>
                    <a:lnTo>
                      <a:pt x="6" y="0"/>
                    </a:lnTo>
                    <a:lnTo>
                      <a:pt x="61" y="33"/>
                    </a:lnTo>
                    <a:lnTo>
                      <a:pt x="55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3" name="Freeform 377">
                <a:extLst>
                  <a:ext uri="{FF2B5EF4-FFF2-40B4-BE49-F238E27FC236}">
                    <a16:creationId xmlns:a16="http://schemas.microsoft.com/office/drawing/2014/main" id="{C2C74B47-549B-480B-B40A-53C893DB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9513" y="2670176"/>
                <a:ext cx="96837" cy="68263"/>
              </a:xfrm>
              <a:custGeom>
                <a:avLst/>
                <a:gdLst>
                  <a:gd name="T0" fmla="*/ 2147483646 w 61"/>
                  <a:gd name="T1" fmla="*/ 2147483646 h 43"/>
                  <a:gd name="T2" fmla="*/ 0 w 61"/>
                  <a:gd name="T3" fmla="*/ 2147483646 h 43"/>
                  <a:gd name="T4" fmla="*/ 2147483646 w 61"/>
                  <a:gd name="T5" fmla="*/ 0 h 43"/>
                  <a:gd name="T6" fmla="*/ 2147483646 w 61"/>
                  <a:gd name="T7" fmla="*/ 2147483646 h 43"/>
                  <a:gd name="T8" fmla="*/ 2147483646 w 61"/>
                  <a:gd name="T9" fmla="*/ 2147483646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" h="43">
                    <a:moveTo>
                      <a:pt x="6" y="43"/>
                    </a:moveTo>
                    <a:lnTo>
                      <a:pt x="0" y="33"/>
                    </a:lnTo>
                    <a:lnTo>
                      <a:pt x="55" y="0"/>
                    </a:lnTo>
                    <a:lnTo>
                      <a:pt x="61" y="11"/>
                    </a:lnTo>
                    <a:lnTo>
                      <a:pt x="6" y="43"/>
                    </a:lnTo>
                    <a:close/>
                  </a:path>
                </a:pathLst>
              </a:cu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  <p:sp>
            <p:nvSpPr>
              <p:cNvPr id="124" name="Rectangle 378">
                <a:extLst>
                  <a:ext uri="{FF2B5EF4-FFF2-40B4-BE49-F238E27FC236}">
                    <a16:creationId xmlns:a16="http://schemas.microsoft.com/office/drawing/2014/main" id="{959D2FA9-F4B7-4BF9-9D67-368656F0E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39025" y="2779713"/>
                <a:ext cx="19050" cy="100013"/>
              </a:xfrm>
              <a:prstGeom prst="rect">
                <a:avLst/>
              </a:prstGeom>
              <a:solidFill>
                <a:srgbClr val="5A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478"/>
                <a:endParaRPr lang="zh-CN" altLang="en-US" sz="2140">
                  <a:solidFill>
                    <a:srgbClr val="1D1D1A"/>
                  </a:solidFill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26" name="对话气泡: 圆角矩形 125">
            <a:extLst>
              <a:ext uri="{FF2B5EF4-FFF2-40B4-BE49-F238E27FC236}">
                <a16:creationId xmlns:a16="http://schemas.microsoft.com/office/drawing/2014/main" id="{6DBFCB24-A860-4F59-91F2-1073EFFFE596}"/>
              </a:ext>
            </a:extLst>
          </p:cNvPr>
          <p:cNvSpPr/>
          <p:nvPr/>
        </p:nvSpPr>
        <p:spPr>
          <a:xfrm>
            <a:off x="7828332" y="2456346"/>
            <a:ext cx="3790156" cy="619137"/>
          </a:xfrm>
          <a:prstGeom prst="wedgeRoundRectCallout">
            <a:avLst>
              <a:gd name="adj1" fmla="val -5683"/>
              <a:gd name="adj2" fmla="val -8127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FBB1BE14-91E1-4309-836E-C40A238B3617}"/>
              </a:ext>
            </a:extLst>
          </p:cNvPr>
          <p:cNvCxnSpPr>
            <a:cxnSpLocks/>
          </p:cNvCxnSpPr>
          <p:nvPr/>
        </p:nvCxnSpPr>
        <p:spPr>
          <a:xfrm flipH="1">
            <a:off x="6709310" y="4893097"/>
            <a:ext cx="4108286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DAA9C30B-134E-42CC-8F38-480FA21FD0D3}"/>
              </a:ext>
            </a:extLst>
          </p:cNvPr>
          <p:cNvCxnSpPr>
            <a:cxnSpLocks/>
          </p:cNvCxnSpPr>
          <p:nvPr/>
        </p:nvCxnSpPr>
        <p:spPr>
          <a:xfrm>
            <a:off x="6721147" y="3722974"/>
            <a:ext cx="0" cy="1166114"/>
          </a:xfrm>
          <a:prstGeom prst="straightConnector1">
            <a:avLst/>
          </a:prstGeom>
          <a:ln w="19050"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文本框 137">
            <a:extLst>
              <a:ext uri="{FF2B5EF4-FFF2-40B4-BE49-F238E27FC236}">
                <a16:creationId xmlns:a16="http://schemas.microsoft.com/office/drawing/2014/main" id="{75954105-4A82-4EA8-A8DB-CE6AC1710F1E}"/>
              </a:ext>
            </a:extLst>
          </p:cNvPr>
          <p:cNvSpPr txBox="1"/>
          <p:nvPr/>
        </p:nvSpPr>
        <p:spPr>
          <a:xfrm>
            <a:off x="6109443" y="3790759"/>
            <a:ext cx="193488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b="1" dirty="0"/>
              <a:t>Application test invokes APIs </a:t>
            </a:r>
            <a:endParaRPr lang="en-US" altLang="zh-CN" sz="1000" dirty="0"/>
          </a:p>
        </p:txBody>
      </p:sp>
      <p:sp>
        <p:nvSpPr>
          <p:cNvPr id="139" name="矩形: 圆角 138">
            <a:extLst>
              <a:ext uri="{FF2B5EF4-FFF2-40B4-BE49-F238E27FC236}">
                <a16:creationId xmlns:a16="http://schemas.microsoft.com/office/drawing/2014/main" id="{9853646A-4531-4205-A26E-710D348FA0FA}"/>
              </a:ext>
            </a:extLst>
          </p:cNvPr>
          <p:cNvSpPr/>
          <p:nvPr/>
        </p:nvSpPr>
        <p:spPr>
          <a:xfrm>
            <a:off x="1020202" y="1367749"/>
            <a:ext cx="6155222" cy="506386"/>
          </a:xfrm>
          <a:prstGeom prst="roundRect">
            <a:avLst/>
          </a:prstGeom>
          <a:noFill/>
          <a:ln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A83C3F20-7F83-4637-BA0B-6352DD63AC22}"/>
              </a:ext>
            </a:extLst>
          </p:cNvPr>
          <p:cNvSpPr/>
          <p:nvPr/>
        </p:nvSpPr>
        <p:spPr>
          <a:xfrm>
            <a:off x="194284" y="3411667"/>
            <a:ext cx="63831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Channel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partner</a:t>
            </a:r>
            <a:endParaRPr lang="zh-CN" altLang="en-US" sz="1000" b="1" dirty="0"/>
          </a:p>
        </p:txBody>
      </p:sp>
      <p:sp>
        <p:nvSpPr>
          <p:cNvPr id="137" name="椭圆 136">
            <a:extLst>
              <a:ext uri="{FF2B5EF4-FFF2-40B4-BE49-F238E27FC236}">
                <a16:creationId xmlns:a16="http://schemas.microsoft.com/office/drawing/2014/main" id="{BBD29F21-9F25-48A5-9F00-F55D4233AE84}"/>
              </a:ext>
            </a:extLst>
          </p:cNvPr>
          <p:cNvSpPr/>
          <p:nvPr/>
        </p:nvSpPr>
        <p:spPr>
          <a:xfrm>
            <a:off x="1551859" y="3100946"/>
            <a:ext cx="180721" cy="10934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7" name="箭头: 上 156">
            <a:extLst>
              <a:ext uri="{FF2B5EF4-FFF2-40B4-BE49-F238E27FC236}">
                <a16:creationId xmlns:a16="http://schemas.microsoft.com/office/drawing/2014/main" id="{18EBAC09-AD65-4720-8039-2C5D3AF1CCA7}"/>
              </a:ext>
            </a:extLst>
          </p:cNvPr>
          <p:cNvSpPr/>
          <p:nvPr/>
        </p:nvSpPr>
        <p:spPr>
          <a:xfrm>
            <a:off x="1600156" y="2846660"/>
            <a:ext cx="104376" cy="259340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C8617AAF-5785-4B69-ABD8-29A581B72C8B}"/>
              </a:ext>
            </a:extLst>
          </p:cNvPr>
          <p:cNvSpPr/>
          <p:nvPr/>
        </p:nvSpPr>
        <p:spPr>
          <a:xfrm>
            <a:off x="6595331" y="3106261"/>
            <a:ext cx="180721" cy="103562"/>
          </a:xfrm>
          <a:prstGeom prst="ellipse">
            <a:avLst/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1" name="箭头: 上 160">
            <a:extLst>
              <a:ext uri="{FF2B5EF4-FFF2-40B4-BE49-F238E27FC236}">
                <a16:creationId xmlns:a16="http://schemas.microsoft.com/office/drawing/2014/main" id="{9544E861-681D-45DE-8533-B0BCF41967A0}"/>
              </a:ext>
            </a:extLst>
          </p:cNvPr>
          <p:cNvSpPr/>
          <p:nvPr/>
        </p:nvSpPr>
        <p:spPr>
          <a:xfrm>
            <a:off x="6623266" y="2838726"/>
            <a:ext cx="104374" cy="264211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9D9B40E-95C7-4995-BCE3-E298D4C7E517}"/>
              </a:ext>
            </a:extLst>
          </p:cNvPr>
          <p:cNvCxnSpPr/>
          <p:nvPr/>
        </p:nvCxnSpPr>
        <p:spPr>
          <a:xfrm>
            <a:off x="3254503" y="4817943"/>
            <a:ext cx="42802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80D1C49-7E36-4918-B4F4-8BD92589CCDC}"/>
              </a:ext>
            </a:extLst>
          </p:cNvPr>
          <p:cNvSpPr/>
          <p:nvPr/>
        </p:nvSpPr>
        <p:spPr>
          <a:xfrm>
            <a:off x="5429447" y="4258172"/>
            <a:ext cx="928757" cy="9387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dirty="0">
                <a:solidFill>
                  <a:schemeClr val="tx1"/>
                </a:solidFill>
              </a:rPr>
              <a:t>Root API Gateway URL discovery</a:t>
            </a:r>
            <a:endParaRPr lang="zh-CN" altLang="en-US" sz="1000" dirty="0">
              <a:solidFill>
                <a:schemeClr val="tx1"/>
              </a:solidFill>
            </a:endParaRPr>
          </a:p>
        </p:txBody>
      </p:sp>
      <p:sp>
        <p:nvSpPr>
          <p:cNvPr id="164" name="椭圆 163">
            <a:extLst>
              <a:ext uri="{FF2B5EF4-FFF2-40B4-BE49-F238E27FC236}">
                <a16:creationId xmlns:a16="http://schemas.microsoft.com/office/drawing/2014/main" id="{16D112CE-FE63-4050-A2EF-F37902C61DE2}"/>
              </a:ext>
            </a:extLst>
          </p:cNvPr>
          <p:cNvSpPr/>
          <p:nvPr/>
        </p:nvSpPr>
        <p:spPr>
          <a:xfrm>
            <a:off x="7362948" y="3076332"/>
            <a:ext cx="180721" cy="10934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5" name="箭头: 上 164">
            <a:extLst>
              <a:ext uri="{FF2B5EF4-FFF2-40B4-BE49-F238E27FC236}">
                <a16:creationId xmlns:a16="http://schemas.microsoft.com/office/drawing/2014/main" id="{2A5B9F63-FB3B-470F-830D-E17AB6BEE7BD}"/>
              </a:ext>
            </a:extLst>
          </p:cNvPr>
          <p:cNvSpPr/>
          <p:nvPr/>
        </p:nvSpPr>
        <p:spPr>
          <a:xfrm>
            <a:off x="7411245" y="1132300"/>
            <a:ext cx="90871" cy="1949086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>
            <a:extLst>
              <a:ext uri="{FF2B5EF4-FFF2-40B4-BE49-F238E27FC236}">
                <a16:creationId xmlns:a16="http://schemas.microsoft.com/office/drawing/2014/main" id="{608C7B64-477E-4D48-8AFB-09DDB2458DBD}"/>
              </a:ext>
            </a:extLst>
          </p:cNvPr>
          <p:cNvSpPr/>
          <p:nvPr/>
        </p:nvSpPr>
        <p:spPr>
          <a:xfrm>
            <a:off x="9374758" y="3157379"/>
            <a:ext cx="180721" cy="10934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7" name="箭头: 上 166">
            <a:extLst>
              <a:ext uri="{FF2B5EF4-FFF2-40B4-BE49-F238E27FC236}">
                <a16:creationId xmlns:a16="http://schemas.microsoft.com/office/drawing/2014/main" id="{12032D87-8A1E-4DB1-BD31-E77318AEBC30}"/>
              </a:ext>
            </a:extLst>
          </p:cNvPr>
          <p:cNvSpPr/>
          <p:nvPr/>
        </p:nvSpPr>
        <p:spPr>
          <a:xfrm>
            <a:off x="9423055" y="2923953"/>
            <a:ext cx="90871" cy="238479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>
            <a:extLst>
              <a:ext uri="{FF2B5EF4-FFF2-40B4-BE49-F238E27FC236}">
                <a16:creationId xmlns:a16="http://schemas.microsoft.com/office/drawing/2014/main" id="{3B932474-9910-4E5C-93C3-F410941A5463}"/>
              </a:ext>
            </a:extLst>
          </p:cNvPr>
          <p:cNvSpPr/>
          <p:nvPr/>
        </p:nvSpPr>
        <p:spPr>
          <a:xfrm>
            <a:off x="10807248" y="3168976"/>
            <a:ext cx="180721" cy="103562"/>
          </a:xfrm>
          <a:prstGeom prst="ellipse">
            <a:avLst/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9" name="箭头: 上 168">
            <a:extLst>
              <a:ext uri="{FF2B5EF4-FFF2-40B4-BE49-F238E27FC236}">
                <a16:creationId xmlns:a16="http://schemas.microsoft.com/office/drawing/2014/main" id="{68DABAFF-C566-4BF6-9F6F-3B3DE8D2C7D5}"/>
              </a:ext>
            </a:extLst>
          </p:cNvPr>
          <p:cNvSpPr/>
          <p:nvPr/>
        </p:nvSpPr>
        <p:spPr>
          <a:xfrm>
            <a:off x="10835183" y="2901441"/>
            <a:ext cx="104374" cy="264211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00B0F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7F8603FF-A267-421C-8250-2218744A939C}"/>
              </a:ext>
            </a:extLst>
          </p:cNvPr>
          <p:cNvSpPr/>
          <p:nvPr/>
        </p:nvSpPr>
        <p:spPr>
          <a:xfrm>
            <a:off x="3148805" y="3129635"/>
            <a:ext cx="180721" cy="109346"/>
          </a:xfrm>
          <a:prstGeom prst="ellipse">
            <a:avLst/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0" name="箭头: 上 169">
            <a:extLst>
              <a:ext uri="{FF2B5EF4-FFF2-40B4-BE49-F238E27FC236}">
                <a16:creationId xmlns:a16="http://schemas.microsoft.com/office/drawing/2014/main" id="{45D4E6B7-1AD9-4DCD-83C5-16EE75450DD3}"/>
              </a:ext>
            </a:extLst>
          </p:cNvPr>
          <p:cNvSpPr/>
          <p:nvPr/>
        </p:nvSpPr>
        <p:spPr>
          <a:xfrm>
            <a:off x="3197102" y="2875349"/>
            <a:ext cx="104376" cy="259340"/>
          </a:xfrm>
          <a:prstGeom prst="upArrow">
            <a:avLst>
              <a:gd name="adj1" fmla="val 50000"/>
              <a:gd name="adj2" fmla="val 132346"/>
            </a:avLst>
          </a:prstGeom>
          <a:solidFill>
            <a:srgbClr val="FF0000"/>
          </a:solidFill>
          <a:ln w="190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1" name="组合 320">
            <a:extLst>
              <a:ext uri="{FF2B5EF4-FFF2-40B4-BE49-F238E27FC236}">
                <a16:creationId xmlns:a16="http://schemas.microsoft.com/office/drawing/2014/main" id="{C7089814-9EC1-40FC-AF7E-3DBFE470ADEC}"/>
              </a:ext>
            </a:extLst>
          </p:cNvPr>
          <p:cNvGrpSpPr>
            <a:grpSpLocks/>
          </p:cNvGrpSpPr>
          <p:nvPr/>
        </p:nvGrpSpPr>
        <p:grpSpPr bwMode="auto">
          <a:xfrm>
            <a:off x="418020" y="3200294"/>
            <a:ext cx="193600" cy="266304"/>
            <a:chOff x="649288" y="2289176"/>
            <a:chExt cx="561975" cy="769938"/>
          </a:xfrm>
          <a:solidFill>
            <a:srgbClr val="9966FF"/>
          </a:solidFill>
        </p:grpSpPr>
        <p:sp>
          <p:nvSpPr>
            <p:cNvPr id="172" name="Freeform 78">
              <a:extLst>
                <a:ext uri="{FF2B5EF4-FFF2-40B4-BE49-F238E27FC236}">
                  <a16:creationId xmlns:a16="http://schemas.microsoft.com/office/drawing/2014/main" id="{5B7507CD-A94C-45EE-A3FA-A7E68DAF7E5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3" name="Freeform 79">
              <a:extLst>
                <a:ext uri="{FF2B5EF4-FFF2-40B4-BE49-F238E27FC236}">
                  <a16:creationId xmlns:a16="http://schemas.microsoft.com/office/drawing/2014/main" id="{D37303D1-425F-4D25-9AE5-FF9E0F766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4" name="Freeform 80">
              <a:extLst>
                <a:ext uri="{FF2B5EF4-FFF2-40B4-BE49-F238E27FC236}">
                  <a16:creationId xmlns:a16="http://schemas.microsoft.com/office/drawing/2014/main" id="{B14D33E6-9A10-4EC7-BF88-6D0932BD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5" name="Freeform 81">
              <a:extLst>
                <a:ext uri="{FF2B5EF4-FFF2-40B4-BE49-F238E27FC236}">
                  <a16:creationId xmlns:a16="http://schemas.microsoft.com/office/drawing/2014/main" id="{DA6F63DD-EEFD-44C8-A0FE-3B965D182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6" name="Freeform 82">
              <a:extLst>
                <a:ext uri="{FF2B5EF4-FFF2-40B4-BE49-F238E27FC236}">
                  <a16:creationId xmlns:a16="http://schemas.microsoft.com/office/drawing/2014/main" id="{C4CAE645-C263-423C-8D60-ADA649F77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77" name="Freeform 83">
              <a:extLst>
                <a:ext uri="{FF2B5EF4-FFF2-40B4-BE49-F238E27FC236}">
                  <a16:creationId xmlns:a16="http://schemas.microsoft.com/office/drawing/2014/main" id="{DA99E1F7-F84D-4194-86A5-1465A2E7D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9966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178" name="矩形 177">
            <a:extLst>
              <a:ext uri="{FF2B5EF4-FFF2-40B4-BE49-F238E27FC236}">
                <a16:creationId xmlns:a16="http://schemas.microsoft.com/office/drawing/2014/main" id="{3D7306BA-959E-4D8C-AE72-FC1E735AF717}"/>
              </a:ext>
            </a:extLst>
          </p:cNvPr>
          <p:cNvSpPr/>
          <p:nvPr/>
        </p:nvSpPr>
        <p:spPr>
          <a:xfrm>
            <a:off x="110658" y="2553006"/>
            <a:ext cx="957336" cy="4314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en-US" altLang="zh-CN" sz="1000" b="1" dirty="0">
                <a:solidFill>
                  <a:schemeClr val="tx1"/>
                </a:solidFill>
              </a:rPr>
              <a:t>API invocation phase</a:t>
            </a:r>
            <a:endParaRPr lang="zh-CN" altLang="en-US" sz="1000" b="1" dirty="0">
              <a:solidFill>
                <a:schemeClr val="tx1"/>
              </a:solidFill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id="{157A804C-B45F-4EB6-83DB-3CFED84F3B92}"/>
              </a:ext>
            </a:extLst>
          </p:cNvPr>
          <p:cNvSpPr/>
          <p:nvPr/>
        </p:nvSpPr>
        <p:spPr>
          <a:xfrm>
            <a:off x="4827485" y="1464162"/>
            <a:ext cx="72167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developer</a:t>
            </a:r>
          </a:p>
        </p:txBody>
      </p:sp>
      <p:grpSp>
        <p:nvGrpSpPr>
          <p:cNvPr id="180" name="组合 320">
            <a:extLst>
              <a:ext uri="{FF2B5EF4-FFF2-40B4-BE49-F238E27FC236}">
                <a16:creationId xmlns:a16="http://schemas.microsoft.com/office/drawing/2014/main" id="{25726ADD-46C5-4D0A-9443-2CE1A7934C52}"/>
              </a:ext>
            </a:extLst>
          </p:cNvPr>
          <p:cNvGrpSpPr>
            <a:grpSpLocks/>
          </p:cNvGrpSpPr>
          <p:nvPr/>
        </p:nvGrpSpPr>
        <p:grpSpPr bwMode="auto">
          <a:xfrm>
            <a:off x="4680509" y="1474515"/>
            <a:ext cx="213654" cy="266304"/>
            <a:chOff x="649288" y="2289176"/>
            <a:chExt cx="561975" cy="769938"/>
          </a:xfrm>
          <a:solidFill>
            <a:schemeClr val="accent1"/>
          </a:solidFill>
        </p:grpSpPr>
        <p:sp>
          <p:nvSpPr>
            <p:cNvPr id="181" name="Freeform 78">
              <a:extLst>
                <a:ext uri="{FF2B5EF4-FFF2-40B4-BE49-F238E27FC236}">
                  <a16:creationId xmlns:a16="http://schemas.microsoft.com/office/drawing/2014/main" id="{D9D93A70-7DA9-41B8-8F44-018686765FC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2" name="Freeform 79">
              <a:extLst>
                <a:ext uri="{FF2B5EF4-FFF2-40B4-BE49-F238E27FC236}">
                  <a16:creationId xmlns:a16="http://schemas.microsoft.com/office/drawing/2014/main" id="{A4D9BE6E-2062-4F3E-8711-6CEE9A55C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3" name="Freeform 80">
              <a:extLst>
                <a:ext uri="{FF2B5EF4-FFF2-40B4-BE49-F238E27FC236}">
                  <a16:creationId xmlns:a16="http://schemas.microsoft.com/office/drawing/2014/main" id="{4E4B17E2-3247-4413-8CA5-3E0E11107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4" name="Freeform 81">
              <a:extLst>
                <a:ext uri="{FF2B5EF4-FFF2-40B4-BE49-F238E27FC236}">
                  <a16:creationId xmlns:a16="http://schemas.microsoft.com/office/drawing/2014/main" id="{784CC5DC-5B42-4315-87A7-9F3F51CC4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5" name="Freeform 82">
              <a:extLst>
                <a:ext uri="{FF2B5EF4-FFF2-40B4-BE49-F238E27FC236}">
                  <a16:creationId xmlns:a16="http://schemas.microsoft.com/office/drawing/2014/main" id="{5D0FE3CB-6C49-41D7-B3D1-A51C54D0C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186" name="Freeform 83">
              <a:extLst>
                <a:ext uri="{FF2B5EF4-FFF2-40B4-BE49-F238E27FC236}">
                  <a16:creationId xmlns:a16="http://schemas.microsoft.com/office/drawing/2014/main" id="{7C30F8BF-FA51-410F-BF44-370F2AA00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187" name="矩形 186">
            <a:extLst>
              <a:ext uri="{FF2B5EF4-FFF2-40B4-BE49-F238E27FC236}">
                <a16:creationId xmlns:a16="http://schemas.microsoft.com/office/drawing/2014/main" id="{69A9D83A-7BE6-4883-9EDB-9D3ECAAD1B78}"/>
              </a:ext>
            </a:extLst>
          </p:cNvPr>
          <p:cNvSpPr/>
          <p:nvPr/>
        </p:nvSpPr>
        <p:spPr>
          <a:xfrm>
            <a:off x="9175531" y="941859"/>
            <a:ext cx="82265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</a:p>
        </p:txBody>
      </p:sp>
      <p:sp>
        <p:nvSpPr>
          <p:cNvPr id="188" name="矩形 187">
            <a:extLst>
              <a:ext uri="{FF2B5EF4-FFF2-40B4-BE49-F238E27FC236}">
                <a16:creationId xmlns:a16="http://schemas.microsoft.com/office/drawing/2014/main" id="{CDFDB837-A0C1-49AE-93B6-20E9123F4CC4}"/>
              </a:ext>
            </a:extLst>
          </p:cNvPr>
          <p:cNvSpPr/>
          <p:nvPr/>
        </p:nvSpPr>
        <p:spPr>
          <a:xfrm>
            <a:off x="10094627" y="976033"/>
            <a:ext cx="822659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Application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user</a:t>
            </a:r>
          </a:p>
        </p:txBody>
      </p:sp>
      <p:sp>
        <p:nvSpPr>
          <p:cNvPr id="189" name="矩形: 圆角 188">
            <a:extLst>
              <a:ext uri="{FF2B5EF4-FFF2-40B4-BE49-F238E27FC236}">
                <a16:creationId xmlns:a16="http://schemas.microsoft.com/office/drawing/2014/main" id="{24F69F4D-C4E3-4ADE-AE1D-F2FCBE047C4A}"/>
              </a:ext>
            </a:extLst>
          </p:cNvPr>
          <p:cNvSpPr/>
          <p:nvPr/>
        </p:nvSpPr>
        <p:spPr>
          <a:xfrm>
            <a:off x="7319438" y="633272"/>
            <a:ext cx="2593138" cy="633617"/>
          </a:xfrm>
          <a:prstGeom prst="roundRect">
            <a:avLst/>
          </a:prstGeom>
          <a:noFill/>
          <a:ln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22144">
            <a:extLst>
              <a:ext uri="{FF2B5EF4-FFF2-40B4-BE49-F238E27FC236}">
                <a16:creationId xmlns:a16="http://schemas.microsoft.com/office/drawing/2014/main" id="{1232A5D6-B667-4E5B-9FBC-3DAA8C860069}"/>
              </a:ext>
            </a:extLst>
          </p:cNvPr>
          <p:cNvGrpSpPr>
            <a:grpSpLocks/>
          </p:cNvGrpSpPr>
          <p:nvPr/>
        </p:nvGrpSpPr>
        <p:grpSpPr bwMode="auto">
          <a:xfrm>
            <a:off x="7678977" y="782846"/>
            <a:ext cx="451404" cy="394677"/>
            <a:chOff x="5573712" y="833438"/>
            <a:chExt cx="733425" cy="652462"/>
          </a:xfrm>
        </p:grpSpPr>
        <p:sp>
          <p:nvSpPr>
            <p:cNvPr id="191" name="Freeform 312">
              <a:extLst>
                <a:ext uri="{FF2B5EF4-FFF2-40B4-BE49-F238E27FC236}">
                  <a16:creationId xmlns:a16="http://schemas.microsoft.com/office/drawing/2014/main" id="{69150937-1182-4CA7-98EB-1F4EBFDB9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12" y="833438"/>
              <a:ext cx="733425" cy="546100"/>
            </a:xfrm>
            <a:custGeom>
              <a:avLst/>
              <a:gdLst>
                <a:gd name="T0" fmla="*/ 2147483646 w 470"/>
                <a:gd name="T1" fmla="*/ 2147483646 h 350"/>
                <a:gd name="T2" fmla="*/ 2147483646 w 470"/>
                <a:gd name="T3" fmla="*/ 2147483646 h 350"/>
                <a:gd name="T4" fmla="*/ 2147483646 w 470"/>
                <a:gd name="T5" fmla="*/ 2147483646 h 350"/>
                <a:gd name="T6" fmla="*/ 2147483646 w 470"/>
                <a:gd name="T7" fmla="*/ 2147483646 h 350"/>
                <a:gd name="T8" fmla="*/ 2147483646 w 470"/>
                <a:gd name="T9" fmla="*/ 2147483646 h 350"/>
                <a:gd name="T10" fmla="*/ 2147483646 w 470"/>
                <a:gd name="T11" fmla="*/ 2147483646 h 350"/>
                <a:gd name="T12" fmla="*/ 2147483646 w 470"/>
                <a:gd name="T13" fmla="*/ 2147483646 h 350"/>
                <a:gd name="T14" fmla="*/ 2147483646 w 470"/>
                <a:gd name="T15" fmla="*/ 2147483646 h 350"/>
                <a:gd name="T16" fmla="*/ 2147483646 w 470"/>
                <a:gd name="T17" fmla="*/ 2147483646 h 350"/>
                <a:gd name="T18" fmla="*/ 2147483646 w 470"/>
                <a:gd name="T19" fmla="*/ 2147483646 h 350"/>
                <a:gd name="T20" fmla="*/ 2147483646 w 470"/>
                <a:gd name="T21" fmla="*/ 2147483646 h 350"/>
                <a:gd name="T22" fmla="*/ 2147483646 w 470"/>
                <a:gd name="T23" fmla="*/ 2147483646 h 350"/>
                <a:gd name="T24" fmla="*/ 2147483646 w 470"/>
                <a:gd name="T25" fmla="*/ 2147483646 h 350"/>
                <a:gd name="T26" fmla="*/ 2147483646 w 470"/>
                <a:gd name="T27" fmla="*/ 2147483646 h 350"/>
                <a:gd name="T28" fmla="*/ 0 w 470"/>
                <a:gd name="T29" fmla="*/ 2147483646 h 350"/>
                <a:gd name="T30" fmla="*/ 0 w 470"/>
                <a:gd name="T31" fmla="*/ 2147483646 h 350"/>
                <a:gd name="T32" fmla="*/ 2147483646 w 470"/>
                <a:gd name="T33" fmla="*/ 0 h 350"/>
                <a:gd name="T34" fmla="*/ 2147483646 w 470"/>
                <a:gd name="T35" fmla="*/ 0 h 350"/>
                <a:gd name="T36" fmla="*/ 2147483646 w 470"/>
                <a:gd name="T37" fmla="*/ 2147483646 h 350"/>
                <a:gd name="T38" fmla="*/ 2147483646 w 470"/>
                <a:gd name="T39" fmla="*/ 2147483646 h 350"/>
                <a:gd name="T40" fmla="*/ 2147483646 w 470"/>
                <a:gd name="T41" fmla="*/ 2147483646 h 3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0" h="350">
                  <a:moveTo>
                    <a:pt x="435" y="350"/>
                  </a:moveTo>
                  <a:cubicBezTo>
                    <a:pt x="376" y="350"/>
                    <a:pt x="376" y="350"/>
                    <a:pt x="376" y="350"/>
                  </a:cubicBezTo>
                  <a:cubicBezTo>
                    <a:pt x="376" y="330"/>
                    <a:pt x="376" y="330"/>
                    <a:pt x="376" y="330"/>
                  </a:cubicBezTo>
                  <a:cubicBezTo>
                    <a:pt x="435" y="330"/>
                    <a:pt x="435" y="330"/>
                    <a:pt x="435" y="330"/>
                  </a:cubicBezTo>
                  <a:cubicBezTo>
                    <a:pt x="443" y="330"/>
                    <a:pt x="450" y="324"/>
                    <a:pt x="450" y="316"/>
                  </a:cubicBezTo>
                  <a:cubicBezTo>
                    <a:pt x="450" y="35"/>
                    <a:pt x="450" y="35"/>
                    <a:pt x="450" y="35"/>
                  </a:cubicBezTo>
                  <a:cubicBezTo>
                    <a:pt x="450" y="27"/>
                    <a:pt x="443" y="20"/>
                    <a:pt x="4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27" y="20"/>
                    <a:pt x="20" y="27"/>
                    <a:pt x="20" y="35"/>
                  </a:cubicBezTo>
                  <a:cubicBezTo>
                    <a:pt x="20" y="316"/>
                    <a:pt x="20" y="316"/>
                    <a:pt x="20" y="316"/>
                  </a:cubicBezTo>
                  <a:cubicBezTo>
                    <a:pt x="20" y="324"/>
                    <a:pt x="27" y="330"/>
                    <a:pt x="35" y="330"/>
                  </a:cubicBezTo>
                  <a:cubicBezTo>
                    <a:pt x="315" y="330"/>
                    <a:pt x="315" y="330"/>
                    <a:pt x="315" y="330"/>
                  </a:cubicBezTo>
                  <a:cubicBezTo>
                    <a:pt x="315" y="350"/>
                    <a:pt x="315" y="350"/>
                    <a:pt x="315" y="350"/>
                  </a:cubicBezTo>
                  <a:cubicBezTo>
                    <a:pt x="35" y="350"/>
                    <a:pt x="35" y="350"/>
                    <a:pt x="35" y="350"/>
                  </a:cubicBezTo>
                  <a:cubicBezTo>
                    <a:pt x="15" y="350"/>
                    <a:pt x="0" y="335"/>
                    <a:pt x="0" y="316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5" y="0"/>
                    <a:pt x="35" y="0"/>
                  </a:cubicBezTo>
                  <a:cubicBezTo>
                    <a:pt x="435" y="0"/>
                    <a:pt x="435" y="0"/>
                    <a:pt x="435" y="0"/>
                  </a:cubicBezTo>
                  <a:cubicBezTo>
                    <a:pt x="454" y="0"/>
                    <a:pt x="470" y="16"/>
                    <a:pt x="470" y="35"/>
                  </a:cubicBezTo>
                  <a:cubicBezTo>
                    <a:pt x="470" y="316"/>
                    <a:pt x="470" y="316"/>
                    <a:pt x="470" y="316"/>
                  </a:cubicBezTo>
                  <a:cubicBezTo>
                    <a:pt x="470" y="335"/>
                    <a:pt x="454" y="350"/>
                    <a:pt x="435" y="35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2" name="Rectangle 313">
              <a:extLst>
                <a:ext uri="{FF2B5EF4-FFF2-40B4-BE49-F238E27FC236}">
                  <a16:creationId xmlns:a16="http://schemas.microsoft.com/office/drawing/2014/main" id="{AEFA5D6E-9796-4D85-9A44-B346D7FE5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9587" y="1258888"/>
              <a:ext cx="701675" cy="2381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3" name="Rectangle 314">
              <a:extLst>
                <a:ext uri="{FF2B5EF4-FFF2-40B4-BE49-F238E27FC236}">
                  <a16:creationId xmlns:a16="http://schemas.microsoft.com/office/drawing/2014/main" id="{DB95D247-8516-4DE3-B445-21823A499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4550" y="1363663"/>
              <a:ext cx="31750" cy="106362"/>
            </a:xfrm>
            <a:prstGeom prst="rect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4" name="Freeform 315">
              <a:extLst>
                <a:ext uri="{FF2B5EF4-FFF2-40B4-BE49-F238E27FC236}">
                  <a16:creationId xmlns:a16="http://schemas.microsoft.com/office/drawing/2014/main" id="{2A716B58-1712-4BDB-A555-87091A731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262" y="1454150"/>
              <a:ext cx="314325" cy="31750"/>
            </a:xfrm>
            <a:custGeom>
              <a:avLst/>
              <a:gdLst>
                <a:gd name="T0" fmla="*/ 2147483646 w 202"/>
                <a:gd name="T1" fmla="*/ 2147483646 h 20"/>
                <a:gd name="T2" fmla="*/ 2147483646 w 202"/>
                <a:gd name="T3" fmla="*/ 2147483646 h 20"/>
                <a:gd name="T4" fmla="*/ 0 w 202"/>
                <a:gd name="T5" fmla="*/ 2147483646 h 20"/>
                <a:gd name="T6" fmla="*/ 2147483646 w 202"/>
                <a:gd name="T7" fmla="*/ 0 h 20"/>
                <a:gd name="T8" fmla="*/ 2147483646 w 202"/>
                <a:gd name="T9" fmla="*/ 0 h 20"/>
                <a:gd name="T10" fmla="*/ 2147483646 w 202"/>
                <a:gd name="T11" fmla="*/ 2147483646 h 20"/>
                <a:gd name="T12" fmla="*/ 2147483646 w 202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2" h="20">
                  <a:moveTo>
                    <a:pt x="192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7" y="0"/>
                    <a:pt x="202" y="4"/>
                    <a:pt x="202" y="10"/>
                  </a:cubicBezTo>
                  <a:cubicBezTo>
                    <a:pt x="202" y="15"/>
                    <a:pt x="197" y="20"/>
                    <a:pt x="192" y="2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5" name="Oval 316">
              <a:extLst>
                <a:ext uri="{FF2B5EF4-FFF2-40B4-BE49-F238E27FC236}">
                  <a16:creationId xmlns:a16="http://schemas.microsoft.com/office/drawing/2014/main" id="{643925A8-2ED7-449A-A114-C2E49E0D8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408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6" name="Oval 317">
              <a:extLst>
                <a:ext uri="{FF2B5EF4-FFF2-40B4-BE49-F238E27FC236}">
                  <a16:creationId xmlns:a16="http://schemas.microsoft.com/office/drawing/2014/main" id="{DC56F61B-D56D-4721-B107-C861BF5D0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9337" y="1333500"/>
              <a:ext cx="61913" cy="61912"/>
            </a:xfrm>
            <a:prstGeom prst="ellipse">
              <a:avLst/>
            </a:pr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7" name="Freeform 318">
              <a:extLst>
                <a:ext uri="{FF2B5EF4-FFF2-40B4-BE49-F238E27FC236}">
                  <a16:creationId xmlns:a16="http://schemas.microsoft.com/office/drawing/2014/main" id="{D3F210B0-4D19-4E20-87C3-D5D4732CC0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65800" y="906463"/>
              <a:ext cx="320675" cy="323850"/>
            </a:xfrm>
            <a:custGeom>
              <a:avLst/>
              <a:gdLst>
                <a:gd name="T0" fmla="*/ 2147483646 w 206"/>
                <a:gd name="T1" fmla="*/ 2147483646 h 207"/>
                <a:gd name="T2" fmla="*/ 2147483646 w 206"/>
                <a:gd name="T3" fmla="*/ 2147483646 h 207"/>
                <a:gd name="T4" fmla="*/ 2147483646 w 206"/>
                <a:gd name="T5" fmla="*/ 2147483646 h 207"/>
                <a:gd name="T6" fmla="*/ 2147483646 w 206"/>
                <a:gd name="T7" fmla="*/ 2147483646 h 207"/>
                <a:gd name="T8" fmla="*/ 2147483646 w 206"/>
                <a:gd name="T9" fmla="*/ 2147483646 h 207"/>
                <a:gd name="T10" fmla="*/ 2147483646 w 206"/>
                <a:gd name="T11" fmla="*/ 2147483646 h 207"/>
                <a:gd name="T12" fmla="*/ 2147483646 w 206"/>
                <a:gd name="T13" fmla="*/ 2147483646 h 207"/>
                <a:gd name="T14" fmla="*/ 2147483646 w 206"/>
                <a:gd name="T15" fmla="*/ 2147483646 h 207"/>
                <a:gd name="T16" fmla="*/ 2147483646 w 206"/>
                <a:gd name="T17" fmla="*/ 2147483646 h 207"/>
                <a:gd name="T18" fmla="*/ 2147483646 w 206"/>
                <a:gd name="T19" fmla="*/ 2147483646 h 207"/>
                <a:gd name="T20" fmla="*/ 2147483646 w 206"/>
                <a:gd name="T21" fmla="*/ 2147483646 h 207"/>
                <a:gd name="T22" fmla="*/ 2147483646 w 206"/>
                <a:gd name="T23" fmla="*/ 2147483646 h 207"/>
                <a:gd name="T24" fmla="*/ 2147483646 w 206"/>
                <a:gd name="T25" fmla="*/ 2147483646 h 207"/>
                <a:gd name="T26" fmla="*/ 2147483646 w 206"/>
                <a:gd name="T27" fmla="*/ 2147483646 h 207"/>
                <a:gd name="T28" fmla="*/ 2147483646 w 206"/>
                <a:gd name="T29" fmla="*/ 2147483646 h 207"/>
                <a:gd name="T30" fmla="*/ 2147483646 w 206"/>
                <a:gd name="T31" fmla="*/ 2147483646 h 207"/>
                <a:gd name="T32" fmla="*/ 2147483646 w 206"/>
                <a:gd name="T33" fmla="*/ 2147483646 h 207"/>
                <a:gd name="T34" fmla="*/ 2147483646 w 206"/>
                <a:gd name="T35" fmla="*/ 2147483646 h 207"/>
                <a:gd name="T36" fmla="*/ 2147483646 w 206"/>
                <a:gd name="T37" fmla="*/ 2147483646 h 207"/>
                <a:gd name="T38" fmla="*/ 2147483646 w 206"/>
                <a:gd name="T39" fmla="*/ 2147483646 h 207"/>
                <a:gd name="T40" fmla="*/ 2147483646 w 206"/>
                <a:gd name="T41" fmla="*/ 2147483646 h 207"/>
                <a:gd name="T42" fmla="*/ 2147483646 w 206"/>
                <a:gd name="T43" fmla="*/ 2147483646 h 207"/>
                <a:gd name="T44" fmla="*/ 2147483646 w 206"/>
                <a:gd name="T45" fmla="*/ 2147483646 h 207"/>
                <a:gd name="T46" fmla="*/ 2147483646 w 206"/>
                <a:gd name="T47" fmla="*/ 2147483646 h 207"/>
                <a:gd name="T48" fmla="*/ 2147483646 w 206"/>
                <a:gd name="T49" fmla="*/ 2147483646 h 207"/>
                <a:gd name="T50" fmla="*/ 2147483646 w 206"/>
                <a:gd name="T51" fmla="*/ 2147483646 h 207"/>
                <a:gd name="T52" fmla="*/ 2147483646 w 206"/>
                <a:gd name="T53" fmla="*/ 2147483646 h 207"/>
                <a:gd name="T54" fmla="*/ 2147483646 w 206"/>
                <a:gd name="T55" fmla="*/ 2147483646 h 207"/>
                <a:gd name="T56" fmla="*/ 2147483646 w 206"/>
                <a:gd name="T57" fmla="*/ 2147483646 h 207"/>
                <a:gd name="T58" fmla="*/ 2147483646 w 206"/>
                <a:gd name="T59" fmla="*/ 2147483646 h 207"/>
                <a:gd name="T60" fmla="*/ 2147483646 w 206"/>
                <a:gd name="T61" fmla="*/ 2147483646 h 207"/>
                <a:gd name="T62" fmla="*/ 2147483646 w 206"/>
                <a:gd name="T63" fmla="*/ 2147483646 h 207"/>
                <a:gd name="T64" fmla="*/ 2147483646 w 206"/>
                <a:gd name="T65" fmla="*/ 2147483646 h 207"/>
                <a:gd name="T66" fmla="*/ 2147483646 w 206"/>
                <a:gd name="T67" fmla="*/ 2147483646 h 207"/>
                <a:gd name="T68" fmla="*/ 2147483646 w 206"/>
                <a:gd name="T69" fmla="*/ 2147483646 h 207"/>
                <a:gd name="T70" fmla="*/ 2147483646 w 206"/>
                <a:gd name="T71" fmla="*/ 2147483646 h 207"/>
                <a:gd name="T72" fmla="*/ 2147483646 w 206"/>
                <a:gd name="T73" fmla="*/ 2147483646 h 207"/>
                <a:gd name="T74" fmla="*/ 2147483646 w 206"/>
                <a:gd name="T75" fmla="*/ 2147483646 h 207"/>
                <a:gd name="T76" fmla="*/ 2147483646 w 206"/>
                <a:gd name="T77" fmla="*/ 2147483646 h 207"/>
                <a:gd name="T78" fmla="*/ 2147483646 w 206"/>
                <a:gd name="T79" fmla="*/ 2147483646 h 207"/>
                <a:gd name="T80" fmla="*/ 2147483646 w 206"/>
                <a:gd name="T81" fmla="*/ 2147483646 h 2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6" h="207">
                  <a:moveTo>
                    <a:pt x="180" y="207"/>
                  </a:moveTo>
                  <a:cubicBezTo>
                    <a:pt x="173" y="207"/>
                    <a:pt x="166" y="204"/>
                    <a:pt x="161" y="19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51" y="111"/>
                    <a:pt x="32" y="106"/>
                    <a:pt x="19" y="93"/>
                  </a:cubicBezTo>
                  <a:cubicBezTo>
                    <a:pt x="5" y="79"/>
                    <a:pt x="0" y="59"/>
                    <a:pt x="6" y="41"/>
                  </a:cubicBezTo>
                  <a:cubicBezTo>
                    <a:pt x="7" y="38"/>
                    <a:pt x="9" y="36"/>
                    <a:pt x="12" y="35"/>
                  </a:cubicBezTo>
                  <a:cubicBezTo>
                    <a:pt x="15" y="35"/>
                    <a:pt x="17" y="36"/>
                    <a:pt x="19" y="37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5" y="63"/>
                    <a:pt x="47" y="63"/>
                    <a:pt x="49" y="62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2" y="49"/>
                    <a:pt x="62" y="48"/>
                    <a:pt x="62" y="47"/>
                  </a:cubicBezTo>
                  <a:cubicBezTo>
                    <a:pt x="62" y="46"/>
                    <a:pt x="62" y="46"/>
                    <a:pt x="61" y="45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4" y="15"/>
                    <a:pt x="35" y="13"/>
                  </a:cubicBezTo>
                  <a:cubicBezTo>
                    <a:pt x="35" y="10"/>
                    <a:pt x="37" y="8"/>
                    <a:pt x="40" y="7"/>
                  </a:cubicBezTo>
                  <a:cubicBezTo>
                    <a:pt x="61" y="0"/>
                    <a:pt x="85" y="8"/>
                    <a:pt x="98" y="26"/>
                  </a:cubicBezTo>
                  <a:cubicBezTo>
                    <a:pt x="107" y="38"/>
                    <a:pt x="110" y="54"/>
                    <a:pt x="106" y="69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203" y="167"/>
                    <a:pt x="206" y="173"/>
                    <a:pt x="206" y="180"/>
                  </a:cubicBezTo>
                  <a:cubicBezTo>
                    <a:pt x="206" y="187"/>
                    <a:pt x="203" y="194"/>
                    <a:pt x="198" y="199"/>
                  </a:cubicBezTo>
                  <a:cubicBezTo>
                    <a:pt x="193" y="204"/>
                    <a:pt x="187" y="207"/>
                    <a:pt x="180" y="207"/>
                  </a:cubicBezTo>
                  <a:close/>
                  <a:moveTo>
                    <a:pt x="71" y="90"/>
                  </a:moveTo>
                  <a:cubicBezTo>
                    <a:pt x="73" y="90"/>
                    <a:pt x="75" y="90"/>
                    <a:pt x="76" y="92"/>
                  </a:cubicBezTo>
                  <a:cubicBezTo>
                    <a:pt x="172" y="188"/>
                    <a:pt x="172" y="188"/>
                    <a:pt x="172" y="188"/>
                  </a:cubicBezTo>
                  <a:cubicBezTo>
                    <a:pt x="176" y="192"/>
                    <a:pt x="183" y="192"/>
                    <a:pt x="187" y="188"/>
                  </a:cubicBezTo>
                  <a:cubicBezTo>
                    <a:pt x="189" y="186"/>
                    <a:pt x="190" y="183"/>
                    <a:pt x="190" y="180"/>
                  </a:cubicBezTo>
                  <a:cubicBezTo>
                    <a:pt x="190" y="178"/>
                    <a:pt x="189" y="175"/>
                    <a:pt x="187" y="173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89" y="75"/>
                    <a:pt x="88" y="72"/>
                    <a:pt x="89" y="69"/>
                  </a:cubicBezTo>
                  <a:cubicBezTo>
                    <a:pt x="94" y="58"/>
                    <a:pt x="92" y="45"/>
                    <a:pt x="85" y="35"/>
                  </a:cubicBezTo>
                  <a:cubicBezTo>
                    <a:pt x="79" y="27"/>
                    <a:pt x="70" y="22"/>
                    <a:pt x="60" y="21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6" y="37"/>
                    <a:pt x="78" y="42"/>
                    <a:pt x="78" y="47"/>
                  </a:cubicBezTo>
                  <a:cubicBezTo>
                    <a:pt x="78" y="52"/>
                    <a:pt x="76" y="57"/>
                    <a:pt x="73" y="61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81"/>
                    <a:pt x="40" y="81"/>
                    <a:pt x="33" y="73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1" y="69"/>
                    <a:pt x="24" y="76"/>
                    <a:pt x="30" y="82"/>
                  </a:cubicBezTo>
                  <a:cubicBezTo>
                    <a:pt x="40" y="92"/>
                    <a:pt x="55" y="95"/>
                    <a:pt x="68" y="90"/>
                  </a:cubicBezTo>
                  <a:cubicBezTo>
                    <a:pt x="69" y="90"/>
                    <a:pt x="70" y="90"/>
                    <a:pt x="71" y="9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8" name="Freeform 319">
              <a:extLst>
                <a:ext uri="{FF2B5EF4-FFF2-40B4-BE49-F238E27FC236}">
                  <a16:creationId xmlns:a16="http://schemas.microsoft.com/office/drawing/2014/main" id="{AF88AB50-12D1-4649-BFFA-FAA8367791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537" y="904875"/>
              <a:ext cx="157163" cy="171450"/>
            </a:xfrm>
            <a:custGeom>
              <a:avLst/>
              <a:gdLst>
                <a:gd name="T0" fmla="*/ 2147483646 w 101"/>
                <a:gd name="T1" fmla="*/ 2147483646 h 110"/>
                <a:gd name="T2" fmla="*/ 2147483646 w 101"/>
                <a:gd name="T3" fmla="*/ 2147483646 h 110"/>
                <a:gd name="T4" fmla="*/ 2147483646 w 101"/>
                <a:gd name="T5" fmla="*/ 2147483646 h 110"/>
                <a:gd name="T6" fmla="*/ 2147483646 w 101"/>
                <a:gd name="T7" fmla="*/ 2147483646 h 110"/>
                <a:gd name="T8" fmla="*/ 2147483646 w 101"/>
                <a:gd name="T9" fmla="*/ 2147483646 h 110"/>
                <a:gd name="T10" fmla="*/ 2147483646 w 101"/>
                <a:gd name="T11" fmla="*/ 2147483646 h 110"/>
                <a:gd name="T12" fmla="*/ 2147483646 w 101"/>
                <a:gd name="T13" fmla="*/ 2147483646 h 110"/>
                <a:gd name="T14" fmla="*/ 2147483646 w 101"/>
                <a:gd name="T15" fmla="*/ 2147483646 h 110"/>
                <a:gd name="T16" fmla="*/ 2147483646 w 101"/>
                <a:gd name="T17" fmla="*/ 2147483646 h 110"/>
                <a:gd name="T18" fmla="*/ 2147483646 w 101"/>
                <a:gd name="T19" fmla="*/ 2147483646 h 110"/>
                <a:gd name="T20" fmla="*/ 2147483646 w 101"/>
                <a:gd name="T21" fmla="*/ 2147483646 h 110"/>
                <a:gd name="T22" fmla="*/ 2147483646 w 101"/>
                <a:gd name="T23" fmla="*/ 2147483646 h 110"/>
                <a:gd name="T24" fmla="*/ 2147483646 w 101"/>
                <a:gd name="T25" fmla="*/ 2147483646 h 110"/>
                <a:gd name="T26" fmla="*/ 2147483646 w 101"/>
                <a:gd name="T27" fmla="*/ 2147483646 h 110"/>
                <a:gd name="T28" fmla="*/ 2147483646 w 101"/>
                <a:gd name="T29" fmla="*/ 2147483646 h 110"/>
                <a:gd name="T30" fmla="*/ 0 w 101"/>
                <a:gd name="T31" fmla="*/ 2147483646 h 110"/>
                <a:gd name="T32" fmla="*/ 2147483646 w 101"/>
                <a:gd name="T33" fmla="*/ 2147483646 h 110"/>
                <a:gd name="T34" fmla="*/ 2147483646 w 101"/>
                <a:gd name="T35" fmla="*/ 2147483646 h 110"/>
                <a:gd name="T36" fmla="*/ 2147483646 w 101"/>
                <a:gd name="T37" fmla="*/ 2147483646 h 110"/>
                <a:gd name="T38" fmla="*/ 2147483646 w 101"/>
                <a:gd name="T39" fmla="*/ 2147483646 h 110"/>
                <a:gd name="T40" fmla="*/ 2147483646 w 101"/>
                <a:gd name="T41" fmla="*/ 2147483646 h 110"/>
                <a:gd name="T42" fmla="*/ 2147483646 w 101"/>
                <a:gd name="T43" fmla="*/ 2147483646 h 110"/>
                <a:gd name="T44" fmla="*/ 2147483646 w 101"/>
                <a:gd name="T45" fmla="*/ 2147483646 h 110"/>
                <a:gd name="T46" fmla="*/ 2147483646 w 101"/>
                <a:gd name="T47" fmla="*/ 2147483646 h 110"/>
                <a:gd name="T48" fmla="*/ 2147483646 w 101"/>
                <a:gd name="T49" fmla="*/ 2147483646 h 110"/>
                <a:gd name="T50" fmla="*/ 2147483646 w 101"/>
                <a:gd name="T51" fmla="*/ 2147483646 h 11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1" h="110">
                  <a:moveTo>
                    <a:pt x="77" y="110"/>
                  </a:moveTo>
                  <a:cubicBezTo>
                    <a:pt x="75" y="110"/>
                    <a:pt x="73" y="109"/>
                    <a:pt x="71" y="108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1"/>
                    <a:pt x="57" y="71"/>
                    <a:pt x="60" y="74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50"/>
                    <a:pt x="36" y="52"/>
                    <a:pt x="36" y="54"/>
                  </a:cubicBezTo>
                  <a:cubicBezTo>
                    <a:pt x="36" y="56"/>
                    <a:pt x="35" y="58"/>
                    <a:pt x="34" y="5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4" y="41"/>
                    <a:pt x="4" y="36"/>
                    <a:pt x="7" y="3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cubicBezTo>
                    <a:pt x="99" y="53"/>
                    <a:pt x="99" y="53"/>
                    <a:pt x="99" y="53"/>
                  </a:cubicBezTo>
                  <a:cubicBezTo>
                    <a:pt x="101" y="55"/>
                    <a:pt x="101" y="58"/>
                    <a:pt x="100" y="61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3" y="108"/>
                    <a:pt x="81" y="109"/>
                    <a:pt x="78" y="110"/>
                  </a:cubicBezTo>
                  <a:cubicBezTo>
                    <a:pt x="78" y="110"/>
                    <a:pt x="77" y="110"/>
                    <a:pt x="77" y="110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 dirty="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199" name="Freeform 320">
              <a:extLst>
                <a:ext uri="{FF2B5EF4-FFF2-40B4-BE49-F238E27FC236}">
                  <a16:creationId xmlns:a16="http://schemas.microsoft.com/office/drawing/2014/main" id="{6C33FA1A-30E3-4614-BE16-6ADCBE845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787" y="1092200"/>
              <a:ext cx="139700" cy="138112"/>
            </a:xfrm>
            <a:custGeom>
              <a:avLst/>
              <a:gdLst>
                <a:gd name="T0" fmla="*/ 2147483646 w 90"/>
                <a:gd name="T1" fmla="*/ 2147483646 h 88"/>
                <a:gd name="T2" fmla="*/ 2147483646 w 90"/>
                <a:gd name="T3" fmla="*/ 2147483646 h 88"/>
                <a:gd name="T4" fmla="*/ 2147483646 w 90"/>
                <a:gd name="T5" fmla="*/ 2147483646 h 88"/>
                <a:gd name="T6" fmla="*/ 2147483646 w 90"/>
                <a:gd name="T7" fmla="*/ 0 h 88"/>
                <a:gd name="T8" fmla="*/ 2147483646 w 90"/>
                <a:gd name="T9" fmla="*/ 2147483646 h 88"/>
                <a:gd name="T10" fmla="*/ 2147483646 w 90"/>
                <a:gd name="T11" fmla="*/ 2147483646 h 88"/>
                <a:gd name="T12" fmla="*/ 2147483646 w 90"/>
                <a:gd name="T13" fmla="*/ 2147483646 h 88"/>
                <a:gd name="T14" fmla="*/ 2147483646 w 90"/>
                <a:gd name="T15" fmla="*/ 2147483646 h 88"/>
                <a:gd name="T16" fmla="*/ 2147483646 w 90"/>
                <a:gd name="T17" fmla="*/ 2147483646 h 88"/>
                <a:gd name="T18" fmla="*/ 2147483646 w 90"/>
                <a:gd name="T19" fmla="*/ 2147483646 h 88"/>
                <a:gd name="T20" fmla="*/ 2147483646 w 90"/>
                <a:gd name="T21" fmla="*/ 2147483646 h 88"/>
                <a:gd name="T22" fmla="*/ 2147483646 w 90"/>
                <a:gd name="T23" fmla="*/ 2147483646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0" h="88">
                  <a:moveTo>
                    <a:pt x="29" y="88"/>
                  </a:moveTo>
                  <a:cubicBezTo>
                    <a:pt x="22" y="88"/>
                    <a:pt x="15" y="85"/>
                    <a:pt x="10" y="80"/>
                  </a:cubicBezTo>
                  <a:cubicBezTo>
                    <a:pt x="0" y="70"/>
                    <a:pt x="0" y="53"/>
                    <a:pt x="10" y="4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17" y="58"/>
                    <a:pt x="17" y="65"/>
                    <a:pt x="21" y="69"/>
                  </a:cubicBezTo>
                  <a:cubicBezTo>
                    <a:pt x="25" y="73"/>
                    <a:pt x="32" y="73"/>
                    <a:pt x="36" y="69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2" y="85"/>
                    <a:pt x="36" y="88"/>
                    <a:pt x="29" y="88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28035B57-BBDD-44FC-9A27-71C2F424BF36}"/>
              </a:ext>
            </a:extLst>
          </p:cNvPr>
          <p:cNvGrpSpPr/>
          <p:nvPr/>
        </p:nvGrpSpPr>
        <p:grpSpPr>
          <a:xfrm>
            <a:off x="7458296" y="801962"/>
            <a:ext cx="223168" cy="283374"/>
            <a:chOff x="1456893" y="3094029"/>
            <a:chExt cx="360450" cy="434047"/>
          </a:xfrm>
        </p:grpSpPr>
        <p:sp>
          <p:nvSpPr>
            <p:cNvPr id="201" name="Freeform 516">
              <a:extLst>
                <a:ext uri="{FF2B5EF4-FFF2-40B4-BE49-F238E27FC236}">
                  <a16:creationId xmlns:a16="http://schemas.microsoft.com/office/drawing/2014/main" id="{D7E1B4F0-454C-4E83-9427-ADED323CC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6154" y="3094029"/>
              <a:ext cx="200040" cy="241557"/>
            </a:xfrm>
            <a:custGeom>
              <a:avLst/>
              <a:gdLst>
                <a:gd name="T0" fmla="*/ 2147483646 w 108"/>
                <a:gd name="T1" fmla="*/ 2147483646 h 130"/>
                <a:gd name="T2" fmla="*/ 0 w 108"/>
                <a:gd name="T3" fmla="*/ 2147483646 h 130"/>
                <a:gd name="T4" fmla="*/ 2147483646 w 108"/>
                <a:gd name="T5" fmla="*/ 0 h 130"/>
                <a:gd name="T6" fmla="*/ 2147483646 w 108"/>
                <a:gd name="T7" fmla="*/ 2147483646 h 130"/>
                <a:gd name="T8" fmla="*/ 2147483646 w 108"/>
                <a:gd name="T9" fmla="*/ 2147483646 h 130"/>
                <a:gd name="T10" fmla="*/ 2147483646 w 108"/>
                <a:gd name="T11" fmla="*/ 2147483646 h 130"/>
                <a:gd name="T12" fmla="*/ 2147483646 w 108"/>
                <a:gd name="T13" fmla="*/ 2147483646 h 130"/>
                <a:gd name="T14" fmla="*/ 2147483646 w 108"/>
                <a:gd name="T15" fmla="*/ 2147483646 h 130"/>
                <a:gd name="T16" fmla="*/ 2147483646 w 108"/>
                <a:gd name="T17" fmla="*/ 2147483646 h 130"/>
                <a:gd name="T18" fmla="*/ 2147483646 w 108"/>
                <a:gd name="T19" fmla="*/ 2147483646 h 1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8" h="130">
                  <a:moveTo>
                    <a:pt x="54" y="130"/>
                  </a:moveTo>
                  <a:cubicBezTo>
                    <a:pt x="24" y="130"/>
                    <a:pt x="0" y="101"/>
                    <a:pt x="0" y="65"/>
                  </a:cubicBezTo>
                  <a:cubicBezTo>
                    <a:pt x="0" y="29"/>
                    <a:pt x="24" y="0"/>
                    <a:pt x="54" y="0"/>
                  </a:cubicBezTo>
                  <a:cubicBezTo>
                    <a:pt x="84" y="0"/>
                    <a:pt x="108" y="29"/>
                    <a:pt x="108" y="65"/>
                  </a:cubicBezTo>
                  <a:cubicBezTo>
                    <a:pt x="108" y="101"/>
                    <a:pt x="84" y="130"/>
                    <a:pt x="54" y="130"/>
                  </a:cubicBezTo>
                  <a:close/>
                  <a:moveTo>
                    <a:pt x="54" y="16"/>
                  </a:moveTo>
                  <a:cubicBezTo>
                    <a:pt x="33" y="16"/>
                    <a:pt x="16" y="38"/>
                    <a:pt x="16" y="65"/>
                  </a:cubicBezTo>
                  <a:cubicBezTo>
                    <a:pt x="16" y="92"/>
                    <a:pt x="33" y="114"/>
                    <a:pt x="54" y="114"/>
                  </a:cubicBezTo>
                  <a:cubicBezTo>
                    <a:pt x="75" y="114"/>
                    <a:pt x="92" y="92"/>
                    <a:pt x="92" y="65"/>
                  </a:cubicBezTo>
                  <a:cubicBezTo>
                    <a:pt x="92" y="38"/>
                    <a:pt x="75" y="16"/>
                    <a:pt x="54" y="16"/>
                  </a:cubicBez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02" name="Freeform 517">
              <a:extLst>
                <a:ext uri="{FF2B5EF4-FFF2-40B4-BE49-F238E27FC236}">
                  <a16:creationId xmlns:a16="http://schemas.microsoft.com/office/drawing/2014/main" id="{4337E738-7045-4950-9752-BBB1FC9E5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93" y="3295956"/>
              <a:ext cx="360450" cy="232120"/>
            </a:xfrm>
            <a:custGeom>
              <a:avLst/>
              <a:gdLst>
                <a:gd name="T0" fmla="*/ 2147483646 w 194"/>
                <a:gd name="T1" fmla="*/ 2147483646 h 125"/>
                <a:gd name="T2" fmla="*/ 0 w 194"/>
                <a:gd name="T3" fmla="*/ 2147483646 h 125"/>
                <a:gd name="T4" fmla="*/ 0 w 194"/>
                <a:gd name="T5" fmla="*/ 2147483646 h 125"/>
                <a:gd name="T6" fmla="*/ 2147483646 w 194"/>
                <a:gd name="T7" fmla="*/ 2147483646 h 125"/>
                <a:gd name="T8" fmla="*/ 2147483646 w 194"/>
                <a:gd name="T9" fmla="*/ 0 h 125"/>
                <a:gd name="T10" fmla="*/ 2147483646 w 194"/>
                <a:gd name="T11" fmla="*/ 2147483646 h 125"/>
                <a:gd name="T12" fmla="*/ 2147483646 w 194"/>
                <a:gd name="T13" fmla="*/ 2147483646 h 125"/>
                <a:gd name="T14" fmla="*/ 2147483646 w 194"/>
                <a:gd name="T15" fmla="*/ 2147483646 h 125"/>
                <a:gd name="T16" fmla="*/ 2147483646 w 194"/>
                <a:gd name="T17" fmla="*/ 2147483646 h 125"/>
                <a:gd name="T18" fmla="*/ 2147483646 w 194"/>
                <a:gd name="T19" fmla="*/ 2147483646 h 125"/>
                <a:gd name="T20" fmla="*/ 2147483646 w 194"/>
                <a:gd name="T21" fmla="*/ 2147483646 h 125"/>
                <a:gd name="T22" fmla="*/ 2147483646 w 194"/>
                <a:gd name="T23" fmla="*/ 2147483646 h 125"/>
                <a:gd name="T24" fmla="*/ 2147483646 w 194"/>
                <a:gd name="T25" fmla="*/ 2147483646 h 125"/>
                <a:gd name="T26" fmla="*/ 2147483646 w 194"/>
                <a:gd name="T27" fmla="*/ 0 h 125"/>
                <a:gd name="T28" fmla="*/ 2147483646 w 194"/>
                <a:gd name="T29" fmla="*/ 2147483646 h 125"/>
                <a:gd name="T30" fmla="*/ 2147483646 w 194"/>
                <a:gd name="T31" fmla="*/ 2147483646 h 125"/>
                <a:gd name="T32" fmla="*/ 2147483646 w 194"/>
                <a:gd name="T33" fmla="*/ 2147483646 h 12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4" h="125">
                  <a:moveTo>
                    <a:pt x="194" y="125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46"/>
                    <a:pt x="13" y="27"/>
                    <a:pt x="32" y="1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25" y="39"/>
                    <a:pt x="16" y="53"/>
                    <a:pt x="16" y="68"/>
                  </a:cubicBezTo>
                  <a:cubicBezTo>
                    <a:pt x="16" y="109"/>
                    <a:pt x="16" y="109"/>
                    <a:pt x="16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8" y="53"/>
                    <a:pt x="169" y="39"/>
                    <a:pt x="155" y="3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81" y="27"/>
                    <a:pt x="194" y="46"/>
                    <a:pt x="194" y="68"/>
                  </a:cubicBezTo>
                  <a:lnTo>
                    <a:pt x="194" y="125"/>
                  </a:lnTo>
                  <a:close/>
                </a:path>
              </a:pathLst>
            </a:custGeom>
            <a:solidFill>
              <a:srgbClr val="5A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478"/>
              <a:endParaRPr lang="zh-CN" altLang="en-US" sz="2140">
                <a:solidFill>
                  <a:srgbClr val="1D1D1A"/>
                </a:solidFill>
                <a:ea typeface="等线" panose="02010600030101010101" pitchFamily="2" charset="-122"/>
              </a:endParaRPr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id="{F56E177D-4DE5-478A-BE65-1230A5B445D0}"/>
              </a:ext>
            </a:extLst>
          </p:cNvPr>
          <p:cNvSpPr/>
          <p:nvPr/>
        </p:nvSpPr>
        <p:spPr>
          <a:xfrm>
            <a:off x="8084607" y="867772"/>
            <a:ext cx="1144640" cy="21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>
                <a:highlight>
                  <a:srgbClr val="FF0000"/>
                </a:highlight>
              </a:rPr>
              <a:t>Mgmt application</a:t>
            </a:r>
          </a:p>
        </p:txBody>
      </p:sp>
      <p:grpSp>
        <p:nvGrpSpPr>
          <p:cNvPr id="204" name="组合 320">
            <a:extLst>
              <a:ext uri="{FF2B5EF4-FFF2-40B4-BE49-F238E27FC236}">
                <a16:creationId xmlns:a16="http://schemas.microsoft.com/office/drawing/2014/main" id="{3B64EAC2-C5C8-44BE-8931-A24ED5A00E90}"/>
              </a:ext>
            </a:extLst>
          </p:cNvPr>
          <p:cNvGrpSpPr>
            <a:grpSpLocks/>
          </p:cNvGrpSpPr>
          <p:nvPr/>
        </p:nvGrpSpPr>
        <p:grpSpPr bwMode="auto">
          <a:xfrm>
            <a:off x="9457998" y="710728"/>
            <a:ext cx="238144" cy="266304"/>
            <a:chOff x="649288" y="2289176"/>
            <a:chExt cx="561975" cy="769938"/>
          </a:xfrm>
          <a:solidFill>
            <a:schemeClr val="accent2"/>
          </a:solidFill>
        </p:grpSpPr>
        <p:sp>
          <p:nvSpPr>
            <p:cNvPr id="205" name="Freeform 78">
              <a:extLst>
                <a:ext uri="{FF2B5EF4-FFF2-40B4-BE49-F238E27FC236}">
                  <a16:creationId xmlns:a16="http://schemas.microsoft.com/office/drawing/2014/main" id="{E78B562B-25CA-401C-BB05-5E746867756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6" name="Freeform 79">
              <a:extLst>
                <a:ext uri="{FF2B5EF4-FFF2-40B4-BE49-F238E27FC236}">
                  <a16:creationId xmlns:a16="http://schemas.microsoft.com/office/drawing/2014/main" id="{3AA52FEA-A7F6-4702-ACC7-AA9F9149D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7" name="Freeform 80">
              <a:extLst>
                <a:ext uri="{FF2B5EF4-FFF2-40B4-BE49-F238E27FC236}">
                  <a16:creationId xmlns:a16="http://schemas.microsoft.com/office/drawing/2014/main" id="{34AC951D-9685-41F2-B136-607324D9BB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8" name="Freeform 81">
              <a:extLst>
                <a:ext uri="{FF2B5EF4-FFF2-40B4-BE49-F238E27FC236}">
                  <a16:creationId xmlns:a16="http://schemas.microsoft.com/office/drawing/2014/main" id="{24D2DD0D-0477-4420-A8CF-4E4CFAD19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09" name="Freeform 82">
              <a:extLst>
                <a:ext uri="{FF2B5EF4-FFF2-40B4-BE49-F238E27FC236}">
                  <a16:creationId xmlns:a16="http://schemas.microsoft.com/office/drawing/2014/main" id="{A316F8F8-36CE-4E2C-89E6-3919ADFDC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0" name="Freeform 83">
              <a:extLst>
                <a:ext uri="{FF2B5EF4-FFF2-40B4-BE49-F238E27FC236}">
                  <a16:creationId xmlns:a16="http://schemas.microsoft.com/office/drawing/2014/main" id="{7C961A37-7FE8-4C54-AEAA-17BBE67CB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grpSp>
        <p:nvGrpSpPr>
          <p:cNvPr id="211" name="组合 320">
            <a:extLst>
              <a:ext uri="{FF2B5EF4-FFF2-40B4-BE49-F238E27FC236}">
                <a16:creationId xmlns:a16="http://schemas.microsoft.com/office/drawing/2014/main" id="{E1CD5116-8AD6-4DB8-8C85-BEE9A9FF55A7}"/>
              </a:ext>
            </a:extLst>
          </p:cNvPr>
          <p:cNvGrpSpPr>
            <a:grpSpLocks/>
          </p:cNvGrpSpPr>
          <p:nvPr/>
        </p:nvGrpSpPr>
        <p:grpSpPr bwMode="auto">
          <a:xfrm>
            <a:off x="10337096" y="727827"/>
            <a:ext cx="219768" cy="266304"/>
            <a:chOff x="649288" y="2289176"/>
            <a:chExt cx="561975" cy="769938"/>
          </a:xfrm>
          <a:solidFill>
            <a:schemeClr val="accent4"/>
          </a:solidFill>
        </p:grpSpPr>
        <p:sp>
          <p:nvSpPr>
            <p:cNvPr id="212" name="Freeform 78">
              <a:extLst>
                <a:ext uri="{FF2B5EF4-FFF2-40B4-BE49-F238E27FC236}">
                  <a16:creationId xmlns:a16="http://schemas.microsoft.com/office/drawing/2014/main" id="{B02FCB1E-7A40-455F-B2DC-36F62D5BBCE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3" name="Freeform 79">
              <a:extLst>
                <a:ext uri="{FF2B5EF4-FFF2-40B4-BE49-F238E27FC236}">
                  <a16:creationId xmlns:a16="http://schemas.microsoft.com/office/drawing/2014/main" id="{BDEFF4A7-18C6-4B0D-86D9-2FBC38165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4" name="Freeform 80">
              <a:extLst>
                <a:ext uri="{FF2B5EF4-FFF2-40B4-BE49-F238E27FC236}">
                  <a16:creationId xmlns:a16="http://schemas.microsoft.com/office/drawing/2014/main" id="{D4D6A031-6D4C-4C00-BACE-035FDC2D8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5" name="Freeform 81">
              <a:extLst>
                <a:ext uri="{FF2B5EF4-FFF2-40B4-BE49-F238E27FC236}">
                  <a16:creationId xmlns:a16="http://schemas.microsoft.com/office/drawing/2014/main" id="{A89C9929-378F-4BF9-8EAA-8A47AD44B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6" name="Freeform 82">
              <a:extLst>
                <a:ext uri="{FF2B5EF4-FFF2-40B4-BE49-F238E27FC236}">
                  <a16:creationId xmlns:a16="http://schemas.microsoft.com/office/drawing/2014/main" id="{D0FBC1E2-F93B-4840-B64B-616979590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17" name="Freeform 83">
              <a:extLst>
                <a:ext uri="{FF2B5EF4-FFF2-40B4-BE49-F238E27FC236}">
                  <a16:creationId xmlns:a16="http://schemas.microsoft.com/office/drawing/2014/main" id="{A3BC68E7-22CF-47BF-BB03-EB8C4E5DC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chemeClr val="accent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  <p:sp>
        <p:nvSpPr>
          <p:cNvPr id="218" name="矩形 217">
            <a:extLst>
              <a:ext uri="{FF2B5EF4-FFF2-40B4-BE49-F238E27FC236}">
                <a16:creationId xmlns:a16="http://schemas.microsoft.com/office/drawing/2014/main" id="{85647ACC-A88C-43AD-B743-08AD29785728}"/>
              </a:ext>
            </a:extLst>
          </p:cNvPr>
          <p:cNvSpPr/>
          <p:nvPr/>
        </p:nvSpPr>
        <p:spPr>
          <a:xfrm>
            <a:off x="577063" y="5560600"/>
            <a:ext cx="638315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API </a:t>
            </a:r>
          </a:p>
          <a:p>
            <a:pPr indent="-457200" algn="ctr">
              <a:lnSpc>
                <a:spcPct val="80000"/>
              </a:lnSpc>
            </a:pPr>
            <a:r>
              <a:rPr lang="en-US" altLang="zh-CN" sz="1000" b="1" dirty="0"/>
              <a:t>provider</a:t>
            </a:r>
            <a:endParaRPr lang="zh-CN" altLang="en-US" sz="1000" b="1" dirty="0"/>
          </a:p>
        </p:txBody>
      </p:sp>
      <p:grpSp>
        <p:nvGrpSpPr>
          <p:cNvPr id="219" name="组合 320">
            <a:extLst>
              <a:ext uri="{FF2B5EF4-FFF2-40B4-BE49-F238E27FC236}">
                <a16:creationId xmlns:a16="http://schemas.microsoft.com/office/drawing/2014/main" id="{33CA9127-1008-4996-B2BE-B108379B94BB}"/>
              </a:ext>
            </a:extLst>
          </p:cNvPr>
          <p:cNvGrpSpPr>
            <a:grpSpLocks/>
          </p:cNvGrpSpPr>
          <p:nvPr/>
        </p:nvGrpSpPr>
        <p:grpSpPr bwMode="auto">
          <a:xfrm>
            <a:off x="781786" y="5313888"/>
            <a:ext cx="228868" cy="266304"/>
            <a:chOff x="649288" y="2289176"/>
            <a:chExt cx="561975" cy="769938"/>
          </a:xfrm>
          <a:solidFill>
            <a:srgbClr val="00B050"/>
          </a:solidFill>
        </p:grpSpPr>
        <p:sp>
          <p:nvSpPr>
            <p:cNvPr id="220" name="Freeform 78">
              <a:extLst>
                <a:ext uri="{FF2B5EF4-FFF2-40B4-BE49-F238E27FC236}">
                  <a16:creationId xmlns:a16="http://schemas.microsoft.com/office/drawing/2014/main" id="{50389B4A-4637-416A-B5B1-681B0179D61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768350" y="2289176"/>
              <a:ext cx="323850" cy="327025"/>
            </a:xfrm>
            <a:custGeom>
              <a:avLst/>
              <a:gdLst>
                <a:gd name="T0" fmla="*/ 2147483646 w 775"/>
                <a:gd name="T1" fmla="*/ 2147483646 h 776"/>
                <a:gd name="T2" fmla="*/ 2147483646 w 775"/>
                <a:gd name="T3" fmla="*/ 2147483646 h 776"/>
                <a:gd name="T4" fmla="*/ 2147483646 w 775"/>
                <a:gd name="T5" fmla="*/ 2147483646 h 776"/>
                <a:gd name="T6" fmla="*/ 2147483646 w 775"/>
                <a:gd name="T7" fmla="*/ 2147483646 h 776"/>
                <a:gd name="T8" fmla="*/ 2147483646 w 775"/>
                <a:gd name="T9" fmla="*/ 2147483646 h 776"/>
                <a:gd name="T10" fmla="*/ 2147483646 w 775"/>
                <a:gd name="T11" fmla="*/ 2147483646 h 776"/>
                <a:gd name="T12" fmla="*/ 2147483646 w 775"/>
                <a:gd name="T13" fmla="*/ 2147483646 h 776"/>
                <a:gd name="T14" fmla="*/ 2147483646 w 775"/>
                <a:gd name="T15" fmla="*/ 2147483646 h 776"/>
                <a:gd name="T16" fmla="*/ 0 w 775"/>
                <a:gd name="T17" fmla="*/ 2147483646 h 776"/>
                <a:gd name="T18" fmla="*/ 2147483646 w 775"/>
                <a:gd name="T19" fmla="*/ 0 h 776"/>
                <a:gd name="T20" fmla="*/ 2147483646 w 775"/>
                <a:gd name="T21" fmla="*/ 2147483646 h 776"/>
                <a:gd name="T22" fmla="*/ 2147483646 w 775"/>
                <a:gd name="T23" fmla="*/ 2147483646 h 7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75" h="776">
                  <a:moveTo>
                    <a:pt x="387" y="67"/>
                  </a:moveTo>
                  <a:lnTo>
                    <a:pt x="387" y="67"/>
                  </a:lnTo>
                  <a:cubicBezTo>
                    <a:pt x="210" y="67"/>
                    <a:pt x="66" y="211"/>
                    <a:pt x="66" y="388"/>
                  </a:cubicBezTo>
                  <a:cubicBezTo>
                    <a:pt x="66" y="565"/>
                    <a:pt x="210" y="709"/>
                    <a:pt x="387" y="709"/>
                  </a:cubicBezTo>
                  <a:cubicBezTo>
                    <a:pt x="565" y="709"/>
                    <a:pt x="709" y="565"/>
                    <a:pt x="709" y="388"/>
                  </a:cubicBezTo>
                  <a:cubicBezTo>
                    <a:pt x="709" y="211"/>
                    <a:pt x="565" y="67"/>
                    <a:pt x="387" y="67"/>
                  </a:cubicBezTo>
                  <a:close/>
                  <a:moveTo>
                    <a:pt x="387" y="776"/>
                  </a:moveTo>
                  <a:lnTo>
                    <a:pt x="387" y="776"/>
                  </a:lnTo>
                  <a:cubicBezTo>
                    <a:pt x="174" y="776"/>
                    <a:pt x="0" y="602"/>
                    <a:pt x="0" y="388"/>
                  </a:cubicBezTo>
                  <a:cubicBezTo>
                    <a:pt x="0" y="174"/>
                    <a:pt x="174" y="0"/>
                    <a:pt x="387" y="0"/>
                  </a:cubicBezTo>
                  <a:cubicBezTo>
                    <a:pt x="601" y="0"/>
                    <a:pt x="775" y="174"/>
                    <a:pt x="775" y="388"/>
                  </a:cubicBezTo>
                  <a:cubicBezTo>
                    <a:pt x="775" y="602"/>
                    <a:pt x="601" y="776"/>
                    <a:pt x="387" y="776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1" name="Freeform 79">
              <a:extLst>
                <a:ext uri="{FF2B5EF4-FFF2-40B4-BE49-F238E27FC236}">
                  <a16:creationId xmlns:a16="http://schemas.microsoft.com/office/drawing/2014/main" id="{07CA9410-2973-4AFB-9F95-150ECF337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288" y="2652713"/>
              <a:ext cx="561975" cy="390525"/>
            </a:xfrm>
            <a:custGeom>
              <a:avLst/>
              <a:gdLst>
                <a:gd name="T0" fmla="*/ 2147483646 w 1337"/>
                <a:gd name="T1" fmla="*/ 2147483646 h 932"/>
                <a:gd name="T2" fmla="*/ 2147483646 w 1337"/>
                <a:gd name="T3" fmla="*/ 2147483646 h 932"/>
                <a:gd name="T4" fmla="*/ 2147483646 w 1337"/>
                <a:gd name="T5" fmla="*/ 2147483646 h 932"/>
                <a:gd name="T6" fmla="*/ 2147483646 w 1337"/>
                <a:gd name="T7" fmla="*/ 2147483646 h 932"/>
                <a:gd name="T8" fmla="*/ 2147483646 w 1337"/>
                <a:gd name="T9" fmla="*/ 2147483646 h 932"/>
                <a:gd name="T10" fmla="*/ 2147483646 w 1337"/>
                <a:gd name="T11" fmla="*/ 2147483646 h 932"/>
                <a:gd name="T12" fmla="*/ 2147483646 w 1337"/>
                <a:gd name="T13" fmla="*/ 2147483646 h 932"/>
                <a:gd name="T14" fmla="*/ 2147483646 w 1337"/>
                <a:gd name="T15" fmla="*/ 2147483646 h 932"/>
                <a:gd name="T16" fmla="*/ 2147483646 w 1337"/>
                <a:gd name="T17" fmla="*/ 2147483646 h 932"/>
                <a:gd name="T18" fmla="*/ 2147483646 w 1337"/>
                <a:gd name="T19" fmla="*/ 2147483646 h 932"/>
                <a:gd name="T20" fmla="*/ 2147483646 w 1337"/>
                <a:gd name="T21" fmla="*/ 2147483646 h 932"/>
                <a:gd name="T22" fmla="*/ 2147483646 w 1337"/>
                <a:gd name="T23" fmla="*/ 2147483646 h 932"/>
                <a:gd name="T24" fmla="*/ 2147483646 w 1337"/>
                <a:gd name="T25" fmla="*/ 2147483646 h 932"/>
                <a:gd name="T26" fmla="*/ 2147483646 w 1337"/>
                <a:gd name="T27" fmla="*/ 2147483646 h 932"/>
                <a:gd name="T28" fmla="*/ 2147483646 w 1337"/>
                <a:gd name="T29" fmla="*/ 2147483646 h 932"/>
                <a:gd name="T30" fmla="*/ 0 w 1337"/>
                <a:gd name="T31" fmla="*/ 2147483646 h 932"/>
                <a:gd name="T32" fmla="*/ 0 w 1337"/>
                <a:gd name="T33" fmla="*/ 2147483646 h 932"/>
                <a:gd name="T34" fmla="*/ 2147483646 w 1337"/>
                <a:gd name="T35" fmla="*/ 2147483646 h 932"/>
                <a:gd name="T36" fmla="*/ 2147483646 w 1337"/>
                <a:gd name="T37" fmla="*/ 2147483646 h 932"/>
                <a:gd name="T38" fmla="*/ 2147483646 w 1337"/>
                <a:gd name="T39" fmla="*/ 2147483646 h 932"/>
                <a:gd name="T40" fmla="*/ 2147483646 w 1337"/>
                <a:gd name="T41" fmla="*/ 2147483646 h 932"/>
                <a:gd name="T42" fmla="*/ 2147483646 w 1337"/>
                <a:gd name="T43" fmla="*/ 2147483646 h 932"/>
                <a:gd name="T44" fmla="*/ 2147483646 w 1337"/>
                <a:gd name="T45" fmla="*/ 2147483646 h 932"/>
                <a:gd name="T46" fmla="*/ 2147483646 w 1337"/>
                <a:gd name="T47" fmla="*/ 2147483646 h 932"/>
                <a:gd name="T48" fmla="*/ 2147483646 w 1337"/>
                <a:gd name="T49" fmla="*/ 2147483646 h 93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37" h="932">
                  <a:moveTo>
                    <a:pt x="1304" y="932"/>
                  </a:moveTo>
                  <a:lnTo>
                    <a:pt x="1304" y="932"/>
                  </a:lnTo>
                  <a:lnTo>
                    <a:pt x="1080" y="932"/>
                  </a:lnTo>
                  <a:lnTo>
                    <a:pt x="1080" y="866"/>
                  </a:lnTo>
                  <a:lnTo>
                    <a:pt x="1270" y="866"/>
                  </a:lnTo>
                  <a:lnTo>
                    <a:pt x="1270" y="429"/>
                  </a:lnTo>
                  <a:cubicBezTo>
                    <a:pt x="1270" y="255"/>
                    <a:pt x="1151" y="108"/>
                    <a:pt x="983" y="71"/>
                  </a:cubicBezTo>
                  <a:lnTo>
                    <a:pt x="694" y="412"/>
                  </a:lnTo>
                  <a:cubicBezTo>
                    <a:pt x="681" y="427"/>
                    <a:pt x="656" y="427"/>
                    <a:pt x="643" y="412"/>
                  </a:cubicBezTo>
                  <a:lnTo>
                    <a:pt x="353" y="71"/>
                  </a:lnTo>
                  <a:cubicBezTo>
                    <a:pt x="186" y="108"/>
                    <a:pt x="67" y="255"/>
                    <a:pt x="67" y="429"/>
                  </a:cubicBezTo>
                  <a:lnTo>
                    <a:pt x="67" y="866"/>
                  </a:lnTo>
                  <a:lnTo>
                    <a:pt x="896" y="866"/>
                  </a:lnTo>
                  <a:lnTo>
                    <a:pt x="896" y="932"/>
                  </a:lnTo>
                  <a:lnTo>
                    <a:pt x="33" y="932"/>
                  </a:lnTo>
                  <a:cubicBezTo>
                    <a:pt x="15" y="932"/>
                    <a:pt x="0" y="917"/>
                    <a:pt x="0" y="899"/>
                  </a:cubicBezTo>
                  <a:lnTo>
                    <a:pt x="0" y="429"/>
                  </a:lnTo>
                  <a:cubicBezTo>
                    <a:pt x="0" y="217"/>
                    <a:pt x="152" y="37"/>
                    <a:pt x="361" y="2"/>
                  </a:cubicBezTo>
                  <a:cubicBezTo>
                    <a:pt x="372" y="0"/>
                    <a:pt x="384" y="4"/>
                    <a:pt x="392" y="13"/>
                  </a:cubicBezTo>
                  <a:lnTo>
                    <a:pt x="668" y="339"/>
                  </a:lnTo>
                  <a:lnTo>
                    <a:pt x="945" y="13"/>
                  </a:lnTo>
                  <a:cubicBezTo>
                    <a:pt x="953" y="4"/>
                    <a:pt x="965" y="0"/>
                    <a:pt x="976" y="2"/>
                  </a:cubicBezTo>
                  <a:cubicBezTo>
                    <a:pt x="1185" y="37"/>
                    <a:pt x="1337" y="216"/>
                    <a:pt x="1337" y="429"/>
                  </a:cubicBezTo>
                  <a:lnTo>
                    <a:pt x="1337" y="899"/>
                  </a:lnTo>
                  <a:cubicBezTo>
                    <a:pt x="1337" y="917"/>
                    <a:pt x="1322" y="932"/>
                    <a:pt x="1304" y="932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2" name="Freeform 80">
              <a:extLst>
                <a:ext uri="{FF2B5EF4-FFF2-40B4-BE49-F238E27FC236}">
                  <a16:creationId xmlns:a16="http://schemas.microsoft.com/office/drawing/2014/main" id="{C0B19569-4F7E-41DE-B0E2-A6B96DDF5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475" y="2667001"/>
              <a:ext cx="101600" cy="149225"/>
            </a:xfrm>
            <a:custGeom>
              <a:avLst/>
              <a:gdLst>
                <a:gd name="T0" fmla="*/ 2147483646 w 239"/>
                <a:gd name="T1" fmla="*/ 2147483646 h 357"/>
                <a:gd name="T2" fmla="*/ 2147483646 w 239"/>
                <a:gd name="T3" fmla="*/ 2147483646 h 357"/>
                <a:gd name="T4" fmla="*/ 2147483646 w 239"/>
                <a:gd name="T5" fmla="*/ 2147483646 h 357"/>
                <a:gd name="T6" fmla="*/ 2147483646 w 239"/>
                <a:gd name="T7" fmla="*/ 0 h 357"/>
                <a:gd name="T8" fmla="*/ 0 w 239"/>
                <a:gd name="T9" fmla="*/ 0 h 357"/>
                <a:gd name="T10" fmla="*/ 2147483646 w 239"/>
                <a:gd name="T11" fmla="*/ 2147483646 h 357"/>
                <a:gd name="T12" fmla="*/ 2147483646 w 239"/>
                <a:gd name="T13" fmla="*/ 2147483646 h 357"/>
                <a:gd name="T14" fmla="*/ 2147483646 w 239"/>
                <a:gd name="T15" fmla="*/ 2147483646 h 357"/>
                <a:gd name="T16" fmla="*/ 2147483646 w 239"/>
                <a:gd name="T17" fmla="*/ 2147483646 h 3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9" h="357">
                  <a:moveTo>
                    <a:pt x="210" y="260"/>
                  </a:moveTo>
                  <a:lnTo>
                    <a:pt x="210" y="260"/>
                  </a:lnTo>
                  <a:lnTo>
                    <a:pt x="135" y="112"/>
                  </a:lnTo>
                  <a:lnTo>
                    <a:pt x="239" y="0"/>
                  </a:lnTo>
                  <a:lnTo>
                    <a:pt x="0" y="0"/>
                  </a:lnTo>
                  <a:lnTo>
                    <a:pt x="104" y="112"/>
                  </a:lnTo>
                  <a:lnTo>
                    <a:pt x="29" y="260"/>
                  </a:lnTo>
                  <a:lnTo>
                    <a:pt x="119" y="357"/>
                  </a:lnTo>
                  <a:lnTo>
                    <a:pt x="210" y="260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3" name="Freeform 81">
              <a:extLst>
                <a:ext uri="{FF2B5EF4-FFF2-40B4-BE49-F238E27FC236}">
                  <a16:creationId xmlns:a16="http://schemas.microsoft.com/office/drawing/2014/main" id="{CE42B517-2CEE-43E8-98CB-0DE3AB0D25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" y="2652713"/>
              <a:ext cx="254000" cy="28575"/>
            </a:xfrm>
            <a:custGeom>
              <a:avLst/>
              <a:gdLst>
                <a:gd name="T0" fmla="*/ 2147483646 w 605"/>
                <a:gd name="T1" fmla="*/ 2147483646 h 67"/>
                <a:gd name="T2" fmla="*/ 2147483646 w 605"/>
                <a:gd name="T3" fmla="*/ 2147483646 h 67"/>
                <a:gd name="T4" fmla="*/ 0 w 605"/>
                <a:gd name="T5" fmla="*/ 2147483646 h 67"/>
                <a:gd name="T6" fmla="*/ 0 w 605"/>
                <a:gd name="T7" fmla="*/ 0 h 67"/>
                <a:gd name="T8" fmla="*/ 2147483646 w 605"/>
                <a:gd name="T9" fmla="*/ 0 h 67"/>
                <a:gd name="T10" fmla="*/ 2147483646 w 605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5" h="67">
                  <a:moveTo>
                    <a:pt x="605" y="67"/>
                  </a:moveTo>
                  <a:lnTo>
                    <a:pt x="605" y="67"/>
                  </a:lnTo>
                  <a:lnTo>
                    <a:pt x="0" y="67"/>
                  </a:lnTo>
                  <a:lnTo>
                    <a:pt x="0" y="0"/>
                  </a:lnTo>
                  <a:lnTo>
                    <a:pt x="605" y="0"/>
                  </a:lnTo>
                  <a:lnTo>
                    <a:pt x="605" y="67"/>
                  </a:ln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4" name="Freeform 82">
              <a:extLst>
                <a:ext uri="{FF2B5EF4-FFF2-40B4-BE49-F238E27FC236}">
                  <a16:creationId xmlns:a16="http://schemas.microsoft.com/office/drawing/2014/main" id="{780E7D05-F9B6-493C-8ECF-47237E2DF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600" y="3000376"/>
              <a:ext cx="58738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  <p:sp>
          <p:nvSpPr>
            <p:cNvPr id="225" name="Freeform 83">
              <a:extLst>
                <a:ext uri="{FF2B5EF4-FFF2-40B4-BE49-F238E27FC236}">
                  <a16:creationId xmlns:a16="http://schemas.microsoft.com/office/drawing/2014/main" id="{307E9E42-8A1A-48C0-92E6-991D73F37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1088" y="3000376"/>
              <a:ext cx="57150" cy="5873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9" h="138">
                  <a:moveTo>
                    <a:pt x="69" y="138"/>
                  </a:moveTo>
                  <a:lnTo>
                    <a:pt x="69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9" y="31"/>
                    <a:pt x="139" y="69"/>
                  </a:cubicBezTo>
                  <a:cubicBezTo>
                    <a:pt x="139" y="107"/>
                    <a:pt x="107" y="138"/>
                    <a:pt x="69" y="138"/>
                  </a:cubicBezTo>
                  <a:close/>
                </a:path>
              </a:pathLst>
            </a:custGeom>
            <a:grpFill/>
            <a:ln w="0">
              <a:solidFill>
                <a:srgbClr val="00B05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2140"/>
            </a:p>
          </p:txBody>
        </p:sp>
      </p:grpSp>
    </p:spTree>
    <p:extLst>
      <p:ext uri="{BB962C8B-B14F-4D97-AF65-F5344CB8AC3E}">
        <p14:creationId xmlns:p14="http://schemas.microsoft.com/office/powerpoint/2010/main" val="410872867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87DBC02-0467-40D3-8CAD-8CA1C57792D1}"/>
              </a:ext>
            </a:extLst>
          </p:cNvPr>
          <p:cNvSpPr txBox="1"/>
          <p:nvPr/>
        </p:nvSpPr>
        <p:spPr>
          <a:xfrm>
            <a:off x="355600" y="114470"/>
            <a:ext cx="4409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Conclusion and way forward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6C412-95C6-4CF0-A4EF-5E3B977DE147}"/>
              </a:ext>
            </a:extLst>
          </p:cNvPr>
          <p:cNvSpPr txBox="1"/>
          <p:nvPr/>
        </p:nvSpPr>
        <p:spPr>
          <a:xfrm>
            <a:off x="643021" y="1213312"/>
            <a:ext cx="103550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FS_CAPIF_Ph3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CAPIF needs to differentiate the API invokers: Client application (APP)/Server application, Management application for the API/Application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API discovery should be clarified with its usage scenario, invoker.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New CAPIF API – “Root API GW URL resolve” which is used to obtain the root API GW URL of the operator of a particular user. It enables the flexible service API exposure to  3</a:t>
            </a:r>
            <a:r>
              <a:rPr lang="en-US" altLang="zh-CN" baseline="30000" dirty="0"/>
              <a:t>rd</a:t>
            </a:r>
            <a:r>
              <a:rPr lang="en-US" altLang="zh-CN" dirty="0"/>
              <a:t> party. E.g., </a:t>
            </a:r>
          </a:p>
          <a:p>
            <a:pPr marL="800100" lvl="1" indent="-342900">
              <a:buFont typeface="+mj-lt"/>
              <a:buAutoNum type="alphaLcParenR"/>
            </a:pPr>
            <a:r>
              <a:rPr lang="en-US" altLang="zh-CN" dirty="0"/>
              <a:t>multiple MNO operators provide the same service API</a:t>
            </a:r>
          </a:p>
          <a:p>
            <a:pPr marL="342900" indent="-342900">
              <a:buFont typeface="+mj-lt"/>
              <a:buAutoNum type="arabicPeriod"/>
            </a:pPr>
            <a:endParaRPr lang="en-US" altLang="zh-CN" dirty="0"/>
          </a:p>
          <a:p>
            <a:r>
              <a:rPr lang="en-US" altLang="zh-CN" b="1" dirty="0"/>
              <a:t>CAPIF_EXT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Update the business model, whole overview, API user case</a:t>
            </a:r>
          </a:p>
          <a:p>
            <a:endParaRPr lang="en-US" altLang="zh-CN" dirty="0"/>
          </a:p>
          <a:p>
            <a:r>
              <a:rPr lang="en-US" altLang="zh-CN" b="1" dirty="0"/>
              <a:t>TEI R19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dirty="0"/>
              <a:t>Update the business model to better align with the industry practice</a:t>
            </a:r>
          </a:p>
          <a:p>
            <a:pPr marL="342900" indent="-342900"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25989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10158</TotalTime>
  <Words>1118</Words>
  <Application>Microsoft Office PowerPoint</Application>
  <PresentationFormat>宽屏</PresentationFormat>
  <Paragraphs>170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等线</vt:lpstr>
      <vt:lpstr>宋体</vt:lpstr>
      <vt:lpstr>微软雅黑</vt:lpstr>
      <vt:lpstr>Arial</vt:lpstr>
      <vt:lpstr>Calibri</vt:lpstr>
      <vt:lpstr>Calibri Light</vt:lpstr>
      <vt:lpstr>Wingdings</vt:lpstr>
      <vt:lpstr>Office Theme</vt:lpstr>
      <vt:lpstr>API invoker and API discovery discussion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Huawei#62</cp:lastModifiedBy>
  <cp:revision>131</cp:revision>
  <dcterms:created xsi:type="dcterms:W3CDTF">2023-04-12T09:11:55Z</dcterms:created>
  <dcterms:modified xsi:type="dcterms:W3CDTF">2024-08-12T14:41:42Z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1681290619</vt:lpwstr>
  </property>
  <property fmtid="{D5CDD505-2E9C-101B-9397-08002B2CF9AE}" pid="6" name="_2015_ms_pID_725343">
    <vt:lpwstr>(3)XlQILqDuYkX58hTSLvovH8ovlQpAuyh236LPOoNXb2+GgXLkvcMKx8+2unukTyQPLRVNKjWl
HACLzJ7V20WjIn+ew2kpgWB5hTV6lh0LuUgA4FBQQzc0HVEARy84NHnpzy0FwNXgEO+G3HOL
tMOZs5TvjAsMWfWhcjm8l6gFzuvFyVo3ooyVt5A0Snr7nXUlHdpvsESlQqdbshwt+vHH0iJy
ox361fDXpsnZFTXMs4</vt:lpwstr>
  </property>
  <property fmtid="{D5CDD505-2E9C-101B-9397-08002B2CF9AE}" pid="7" name="_2015_ms_pID_7253431">
    <vt:lpwstr>39PgwQuUpoy+T6+HmGG0nnLZPOQ7DRrob0fm6lTseWh+hgmFF3ScLA
Sa2fM+sssL3R6adhkfq9LncLu3OEppEn9z35F2QU91ETEAcgHXOMxm2IvBf+xnOIuoVQMHkX
5Apz5Onbhyh6TBR/YvumgVwOS9yLslM7OAY6MXpqfj0bhQY4arK8SRe8rMcTMivWpMFiKXR3
ObwLyn0V2s9eOKG+rw/xydApy0JHgZOa4ToI</vt:lpwstr>
  </property>
  <property fmtid="{D5CDD505-2E9C-101B-9397-08002B2CF9AE}" pid="8" name="_2015_ms_pID_7253432">
    <vt:lpwstr>rQ==</vt:lpwstr>
  </property>
</Properties>
</file>