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3"/>
  </p:notesMasterIdLst>
  <p:handoutMasterIdLst>
    <p:handoutMasterId r:id="rId14"/>
  </p:handoutMasterIdLst>
  <p:sldIdLst>
    <p:sldId id="365" r:id="rId5"/>
    <p:sldId id="366" r:id="rId6"/>
    <p:sldId id="378" r:id="rId7"/>
    <p:sldId id="379" r:id="rId8"/>
    <p:sldId id="381" r:id="rId9"/>
    <p:sldId id="377" r:id="rId10"/>
    <p:sldId id="383" r:id="rId11"/>
    <p:sldId id="382"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80" d="100"/>
          <a:sy n="80" d="100"/>
        </p:scale>
        <p:origin x="590" y="48"/>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p:cViewPr>
        <p:scale>
          <a:sx n="100" d="100"/>
          <a:sy n="100" d="100"/>
        </p:scale>
        <p:origin x="3456" y="-629"/>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487818" y="12619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30887"/>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a:t>
            </a:r>
            <a:r>
              <a:rPr lang="sv-SE" altLang="en-US" sz="1200" b="1" dirty="0" smtClean="0">
                <a:latin typeface="Arial "/>
              </a:rPr>
              <a:t>#62</a:t>
            </a:r>
            <a:endParaRPr lang="sv-SE" altLang="en-US" sz="1200" b="1" dirty="0">
              <a:latin typeface="Arial "/>
            </a:endParaRPr>
          </a:p>
          <a:p>
            <a:pPr eaLnBrk="1" hangingPunct="1">
              <a:defRPr/>
            </a:pPr>
            <a:r>
              <a:rPr lang="en-IN" sz="1000" b="1" kern="1200" dirty="0" smtClean="0">
                <a:solidFill>
                  <a:schemeClr val="tx1"/>
                </a:solidFill>
                <a:effectLst/>
                <a:latin typeface="Arial" panose="020B0604020202020204" pitchFamily="34" charset="0"/>
                <a:ea typeface="+mn-ea"/>
                <a:cs typeface="Arial" panose="020B0604020202020204" pitchFamily="34" charset="0"/>
              </a:rPr>
              <a:t>Maastricht, Netherlands, 19th – 23rd August 2024</a:t>
            </a:r>
            <a:endParaRPr lang="en-US" altLang="en-US" sz="1200" b="1" dirty="0">
              <a:latin typeface="Arial "/>
            </a:endParaRPr>
          </a:p>
        </p:txBody>
      </p:sp>
      <p:sp>
        <p:nvSpPr>
          <p:cNvPr id="2" name="Rectangle 1"/>
          <p:cNvSpPr/>
          <p:nvPr userDrawn="1"/>
        </p:nvSpPr>
        <p:spPr>
          <a:xfrm>
            <a:off x="8168601" y="53573"/>
            <a:ext cx="933269" cy="276999"/>
          </a:xfrm>
          <a:prstGeom prst="rect">
            <a:avLst/>
          </a:prstGeom>
        </p:spPr>
        <p:txBody>
          <a:bodyPr wrap="none">
            <a:spAutoFit/>
          </a:bodyPr>
          <a:lstStyle/>
          <a:p>
            <a:r>
              <a:rPr lang="en-GB" sz="1200" b="1" kern="1200" dirty="0" smtClean="0">
                <a:solidFill>
                  <a:schemeClr val="tx1"/>
                </a:solidFill>
                <a:latin typeface="Arial "/>
                <a:ea typeface="+mn-ea"/>
                <a:cs typeface="Arial" panose="020B0604020202020204" pitchFamily="34" charset="0"/>
              </a:rPr>
              <a:t>S6-243142</a:t>
            </a:r>
            <a:endParaRPr lang="en-IN" sz="1200" b="1" kern="1200" dirty="0">
              <a:solidFill>
                <a:schemeClr val="tx1"/>
              </a:solidFill>
              <a:latin typeface="Arial "/>
              <a:ea typeface="+mn-ea"/>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ltLang="zh-CN" b="1" kern="0" dirty="0" smtClean="0">
                <a:solidFill>
                  <a:srgbClr val="FF0000"/>
                </a:solidFill>
              </a:rPr>
              <a:t>Spatial Mapping and Localization</a:t>
            </a:r>
            <a:endParaRPr lang="en-IN" b="1" kern="0" dirty="0">
              <a:solidFill>
                <a:srgbClr val="FF0000"/>
              </a:solidFill>
            </a:endParaRPr>
          </a:p>
        </p:txBody>
      </p:sp>
      <p:sp>
        <p:nvSpPr>
          <p:cNvPr id="3" name="Subtitle 2"/>
          <p:cNvSpPr>
            <a:spLocks noGrp="1"/>
          </p:cNvSpPr>
          <p:nvPr>
            <p:ph type="subTitle" idx="1"/>
          </p:nvPr>
        </p:nvSpPr>
        <p:spPr/>
        <p:txBody>
          <a:bodyPr/>
          <a:lstStyle/>
          <a:p>
            <a:r>
              <a:rPr lang="en-IN" dirty="0" smtClean="0"/>
              <a:t>Sapan Shah</a:t>
            </a:r>
          </a:p>
          <a:p>
            <a:r>
              <a:rPr lang="en-IN" dirty="0" smtClean="0"/>
              <a:t>Samsung</a:t>
            </a:r>
            <a:endParaRPr lang="en-IN" dirty="0"/>
          </a:p>
        </p:txBody>
      </p:sp>
    </p:spTree>
    <p:extLst>
      <p:ext uri="{BB962C8B-B14F-4D97-AF65-F5344CB8AC3E}">
        <p14:creationId xmlns:p14="http://schemas.microsoft.com/office/powerpoint/2010/main" val="184212502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Contents</a:t>
            </a:r>
            <a:endParaRPr lang="en-IN" dirty="0"/>
          </a:p>
        </p:txBody>
      </p:sp>
      <p:sp>
        <p:nvSpPr>
          <p:cNvPr id="3" name="Content Placeholder 2"/>
          <p:cNvSpPr>
            <a:spLocks noGrp="1"/>
          </p:cNvSpPr>
          <p:nvPr>
            <p:ph idx="1"/>
          </p:nvPr>
        </p:nvSpPr>
        <p:spPr/>
        <p:txBody>
          <a:bodyPr/>
          <a:lstStyle/>
          <a:p>
            <a:r>
              <a:rPr lang="en-US" dirty="0" smtClean="0"/>
              <a:t>Definitions from SA1</a:t>
            </a:r>
          </a:p>
          <a:p>
            <a:r>
              <a:rPr lang="en-US" dirty="0" smtClean="0"/>
              <a:t>How to expose Spatial map?</a:t>
            </a:r>
          </a:p>
          <a:p>
            <a:r>
              <a:rPr lang="en-US" dirty="0" smtClean="0"/>
              <a:t>What is spatial localization service?</a:t>
            </a:r>
          </a:p>
          <a:p>
            <a:r>
              <a:rPr lang="en-US" dirty="0" smtClean="0"/>
              <a:t>What can be augmented/overlaid?</a:t>
            </a:r>
          </a:p>
          <a:p>
            <a:pPr lvl="1"/>
            <a:r>
              <a:rPr lang="en-US" dirty="0" smtClean="0"/>
              <a:t>Spatial map and Spatial anchors</a:t>
            </a:r>
          </a:p>
          <a:p>
            <a:pPr lvl="1"/>
            <a:r>
              <a:rPr lang="en-US" dirty="0" smtClean="0"/>
              <a:t>Do we need to define each team based on augmentation?</a:t>
            </a:r>
            <a:endParaRPr lang="en-US" dirty="0"/>
          </a:p>
        </p:txBody>
      </p:sp>
    </p:spTree>
    <p:extLst>
      <p:ext uri="{BB962C8B-B14F-4D97-AF65-F5344CB8AC3E}">
        <p14:creationId xmlns:p14="http://schemas.microsoft.com/office/powerpoint/2010/main" val="2753670928"/>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Definitions from SA1</a:t>
            </a:r>
            <a:endParaRPr lang="en-IN" dirty="0"/>
          </a:p>
        </p:txBody>
      </p:sp>
      <p:sp>
        <p:nvSpPr>
          <p:cNvPr id="3" name="Content Placeholder 2"/>
          <p:cNvSpPr>
            <a:spLocks noGrp="1"/>
          </p:cNvSpPr>
          <p:nvPr>
            <p:ph idx="1"/>
          </p:nvPr>
        </p:nvSpPr>
        <p:spPr>
          <a:xfrm>
            <a:off x="247650" y="1825625"/>
            <a:ext cx="11106150" cy="4603750"/>
          </a:xfrm>
        </p:spPr>
        <p:txBody>
          <a:bodyPr/>
          <a:lstStyle/>
          <a:p>
            <a:r>
              <a:rPr lang="en-GB" sz="2400" b="1" dirty="0"/>
              <a:t>spatial map</a:t>
            </a:r>
            <a:r>
              <a:rPr lang="en-GB" sz="2400" dirty="0"/>
              <a:t>: </a:t>
            </a:r>
            <a:r>
              <a:rPr lang="en-GB" sz="2400" dirty="0">
                <a:solidFill>
                  <a:srgbClr val="00B050"/>
                </a:solidFill>
              </a:rPr>
              <a:t>A collection of information that corresponds to space</a:t>
            </a:r>
            <a:r>
              <a:rPr lang="en-GB" sz="2400" dirty="0"/>
              <a:t>, including information gathered from sensors concerning characteristics of the forms in that space, especially appearance information</a:t>
            </a:r>
            <a:r>
              <a:rPr lang="en-GB" sz="2400" dirty="0" smtClean="0"/>
              <a:t>.</a:t>
            </a:r>
          </a:p>
          <a:p>
            <a:r>
              <a:rPr lang="en-US" sz="2400" b="1" dirty="0"/>
              <a:t>spatial mapping service: </a:t>
            </a:r>
            <a:r>
              <a:rPr lang="en-US" sz="2400" dirty="0"/>
              <a:t>A service offered by a mobile network operator that gathers sensor data in order </a:t>
            </a:r>
            <a:r>
              <a:rPr lang="en-US" sz="2400" dirty="0">
                <a:solidFill>
                  <a:srgbClr val="00B050"/>
                </a:solidFill>
              </a:rPr>
              <a:t>to create and maintain a Spatial Map</a:t>
            </a:r>
            <a:r>
              <a:rPr lang="en-US" sz="2400" dirty="0"/>
              <a:t> </a:t>
            </a:r>
            <a:r>
              <a:rPr lang="en-US" sz="2400" dirty="0">
                <a:solidFill>
                  <a:srgbClr val="00B0F0"/>
                </a:solidFill>
              </a:rPr>
              <a:t>that can be used to offer customers Spatial Localization Service</a:t>
            </a:r>
            <a:r>
              <a:rPr lang="en-US" sz="2400" dirty="0" smtClean="0"/>
              <a:t>.</a:t>
            </a:r>
          </a:p>
          <a:p>
            <a:pPr lvl="1"/>
            <a:r>
              <a:rPr lang="en-US" b="1" dirty="0"/>
              <a:t>spatial localization service: </a:t>
            </a:r>
            <a:r>
              <a:rPr lang="en-US" dirty="0"/>
              <a:t>A service offered by a mobile network operator that can provide customers with Localization.</a:t>
            </a:r>
            <a:endParaRPr lang="en-IN" dirty="0"/>
          </a:p>
          <a:p>
            <a:pPr lvl="2"/>
            <a:r>
              <a:rPr lang="en-US" b="1" dirty="0"/>
              <a:t>localization</a:t>
            </a:r>
            <a:r>
              <a:rPr lang="en-US" dirty="0"/>
              <a:t>: A known location in 3 dimensional space, including an orientation, e.g., defined as pitch, yaw and roll</a:t>
            </a:r>
            <a:r>
              <a:rPr lang="en-US" dirty="0" smtClean="0"/>
              <a:t>.</a:t>
            </a:r>
            <a:endParaRPr lang="en-IN" dirty="0"/>
          </a:p>
        </p:txBody>
      </p:sp>
    </p:spTree>
    <p:extLst>
      <p:ext uri="{BB962C8B-B14F-4D97-AF65-F5344CB8AC3E}">
        <p14:creationId xmlns:p14="http://schemas.microsoft.com/office/powerpoint/2010/main" val="197242852"/>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to expose Spatial map?</a:t>
            </a:r>
            <a:endParaRPr lang="en-IN" dirty="0"/>
          </a:p>
        </p:txBody>
      </p:sp>
      <p:sp>
        <p:nvSpPr>
          <p:cNvPr id="3" name="Content Placeholder 2"/>
          <p:cNvSpPr>
            <a:spLocks noGrp="1"/>
          </p:cNvSpPr>
          <p:nvPr>
            <p:ph idx="1"/>
          </p:nvPr>
        </p:nvSpPr>
        <p:spPr>
          <a:xfrm>
            <a:off x="219075" y="1825625"/>
            <a:ext cx="11572875" cy="4732338"/>
          </a:xfrm>
        </p:spPr>
        <p:txBody>
          <a:bodyPr/>
          <a:lstStyle/>
          <a:p>
            <a:r>
              <a:rPr lang="en-IN" sz="1800" dirty="0" smtClean="0"/>
              <a:t>3GPP TR 22.856. Clause 5.5.1, Quote:</a:t>
            </a:r>
          </a:p>
          <a:p>
            <a:pPr marL="0" indent="0">
              <a:buNone/>
            </a:pPr>
            <a:r>
              <a:rPr lang="en-IN" sz="1800" dirty="0"/>
              <a:t>“the service provider or operator needs to </a:t>
            </a:r>
            <a:r>
              <a:rPr lang="en-IN" sz="1800" dirty="0">
                <a:solidFill>
                  <a:srgbClr val="00B050"/>
                </a:solidFill>
              </a:rPr>
              <a:t>provide and use </a:t>
            </a:r>
            <a:r>
              <a:rPr lang="en-IN" sz="1800" dirty="0"/>
              <a:t>spatial map information, i.e. </a:t>
            </a:r>
            <a:r>
              <a:rPr lang="en-IN" sz="1800" dirty="0">
                <a:solidFill>
                  <a:srgbClr val="00B050"/>
                </a:solidFill>
              </a:rPr>
              <a:t>a 3D map of indoor or outdoor environment</a:t>
            </a:r>
            <a:r>
              <a:rPr lang="en-IN" sz="1800" dirty="0"/>
              <a:t>”</a:t>
            </a:r>
            <a:endParaRPr lang="en-IN" sz="1800" dirty="0" smtClean="0"/>
          </a:p>
          <a:p>
            <a:r>
              <a:rPr lang="en-IN" sz="1800" b="1" i="1" dirty="0" smtClean="0"/>
              <a:t>Observation:</a:t>
            </a:r>
            <a:r>
              <a:rPr lang="en-IN" sz="1800" dirty="0" smtClean="0"/>
              <a:t> To expose spatial map, the enabler should provide 3D map of the area of interest.</a:t>
            </a:r>
          </a:p>
          <a:p>
            <a:pPr lvl="1"/>
            <a:r>
              <a:rPr lang="en-IN" sz="1400" dirty="0" smtClean="0"/>
              <a:t>As shown in Figure (C). </a:t>
            </a:r>
          </a:p>
          <a:p>
            <a:r>
              <a:rPr lang="en-IN" sz="1800" dirty="0" smtClean="0"/>
              <a:t>How to provide 3D map? Using which format?</a:t>
            </a:r>
          </a:p>
          <a:p>
            <a:pPr lvl="1"/>
            <a:r>
              <a:rPr lang="en-IN" sz="1400" dirty="0" smtClean="0"/>
              <a:t>MAP file?</a:t>
            </a:r>
          </a:p>
          <a:p>
            <a:pPr lvl="1"/>
            <a:r>
              <a:rPr lang="en-IN" sz="1400" dirty="0" smtClean="0"/>
              <a:t>SA4 scope?</a:t>
            </a:r>
          </a:p>
          <a:p>
            <a:endParaRPr lang="en-IN" sz="1800" dirty="0"/>
          </a:p>
        </p:txBody>
      </p:sp>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5921692" y="3203388"/>
            <a:ext cx="6122035" cy="1552286"/>
          </a:xfrm>
          <a:prstGeom prst="rect">
            <a:avLst/>
          </a:prstGeom>
        </p:spPr>
      </p:pic>
      <p:graphicFrame>
        <p:nvGraphicFramePr>
          <p:cNvPr id="6" name="Table 5"/>
          <p:cNvGraphicFramePr>
            <a:graphicFrameLocks noGrp="1"/>
          </p:cNvGraphicFramePr>
          <p:nvPr>
            <p:extLst>
              <p:ext uri="{D42A27DB-BD31-4B8C-83A1-F6EECF244321}">
                <p14:modId xmlns:p14="http://schemas.microsoft.com/office/powerpoint/2010/main" val="1503177726"/>
              </p:ext>
            </p:extLst>
          </p:nvPr>
        </p:nvGraphicFramePr>
        <p:xfrm>
          <a:off x="285274" y="4755674"/>
          <a:ext cx="5486400" cy="1508760"/>
        </p:xfrm>
        <a:graphic>
          <a:graphicData uri="http://schemas.openxmlformats.org/drawingml/2006/table">
            <a:tbl>
              <a:tblPr/>
              <a:tblGrid>
                <a:gridCol w="1828800">
                  <a:extLst>
                    <a:ext uri="{9D8B030D-6E8A-4147-A177-3AD203B41FA5}">
                      <a16:colId xmlns:a16="http://schemas.microsoft.com/office/drawing/2014/main" val="2736669778"/>
                    </a:ext>
                  </a:extLst>
                </a:gridCol>
                <a:gridCol w="739775">
                  <a:extLst>
                    <a:ext uri="{9D8B030D-6E8A-4147-A177-3AD203B41FA5}">
                      <a16:colId xmlns:a16="http://schemas.microsoft.com/office/drawing/2014/main" val="2529087099"/>
                    </a:ext>
                  </a:extLst>
                </a:gridCol>
                <a:gridCol w="2917825">
                  <a:extLst>
                    <a:ext uri="{9D8B030D-6E8A-4147-A177-3AD203B41FA5}">
                      <a16:colId xmlns:a16="http://schemas.microsoft.com/office/drawing/2014/main" val="2302232733"/>
                    </a:ext>
                  </a:extLst>
                </a:gridCol>
              </a:tblGrid>
              <a:tr h="0">
                <a:tc>
                  <a:txBody>
                    <a:bodyPr/>
                    <a:lstStyle/>
                    <a:p>
                      <a:pPr algn="ctr">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Information element</a:t>
                      </a:r>
                      <a:endParaRPr lang="en-I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Status</a:t>
                      </a:r>
                      <a:endParaRPr lang="en-I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b="1">
                          <a:effectLst/>
                          <a:latin typeface="Arial" panose="020B0604020202020204" pitchFamily="34" charset="0"/>
                          <a:ea typeface="Times New Roman" panose="02020603050405020304" pitchFamily="18" charset="0"/>
                          <a:cs typeface="Times New Roman" panose="02020603050405020304" pitchFamily="18" charset="0"/>
                        </a:rPr>
                        <a:t>Description</a:t>
                      </a:r>
                      <a:endParaRPr lang="en-IN"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76564737"/>
                  </a:ext>
                </a:extLst>
              </a:tr>
              <a:tr h="0">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Result</a:t>
                      </a:r>
                      <a:endParaRPr lang="en-I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M</a:t>
                      </a:r>
                      <a:endParaRPr lang="en-I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Result of the producing spatial map (e.g., success or fail), including cause of failure if needed</a:t>
                      </a:r>
                      <a:endParaRPr lang="en-I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58462655"/>
                  </a:ext>
                </a:extLst>
              </a:tr>
              <a:tr h="0">
                <a:tc>
                  <a:txBody>
                    <a:bodyPr/>
                    <a:lstStyle/>
                    <a:p>
                      <a:pPr>
                        <a:spcAft>
                          <a:spcPts val="0"/>
                        </a:spcAft>
                      </a:pPr>
                      <a:r>
                        <a:rPr lang="en-US" sz="900">
                          <a:effectLst/>
                          <a:latin typeface="Arial" panose="020B0604020202020204" pitchFamily="34" charset="0"/>
                          <a:ea typeface="Times New Roman" panose="02020603050405020304" pitchFamily="18" charset="0"/>
                          <a:cs typeface="Times New Roman" panose="02020603050405020304" pitchFamily="18" charset="0"/>
                        </a:rPr>
                        <a:t>List of discovered spatial maps</a:t>
                      </a:r>
                      <a:endParaRPr lang="en-I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O</a:t>
                      </a:r>
                      <a:endParaRPr lang="en-I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List of discovered spatial anchor(s). Each element includes the information described below</a:t>
                      </a:r>
                      <a:endParaRPr lang="en-I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9825533"/>
                  </a:ext>
                </a:extLst>
              </a:tr>
              <a:tr h="0">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&gt; Spatial map ID</a:t>
                      </a:r>
                      <a:endParaRPr lang="en-I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M</a:t>
                      </a:r>
                      <a:endParaRPr lang="en-I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ID of a spatial map discovered</a:t>
                      </a:r>
                      <a:endParaRPr lang="en-I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43615605"/>
                  </a:ext>
                </a:extLst>
              </a:tr>
              <a:tr h="0">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&gt; Spatial map information</a:t>
                      </a:r>
                      <a:endParaRPr lang="en-I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M</a:t>
                      </a:r>
                      <a:endParaRPr lang="en-I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A collection of information that corresponds to the discovered spatial map including dimensional information, stationary or moving objects with attributes, e.g., object type, appearance, position, direction and speed of them</a:t>
                      </a:r>
                      <a:endParaRPr lang="en-I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3542691"/>
                  </a:ext>
                </a:extLst>
              </a:tr>
            </a:tbl>
          </a:graphicData>
        </a:graphic>
      </p:graphicFrame>
      <p:sp>
        <p:nvSpPr>
          <p:cNvPr id="7" name="Rectangle 6"/>
          <p:cNvSpPr/>
          <p:nvPr/>
        </p:nvSpPr>
        <p:spPr>
          <a:xfrm>
            <a:off x="1226879" y="4462145"/>
            <a:ext cx="3191708" cy="276999"/>
          </a:xfrm>
          <a:prstGeom prst="rect">
            <a:avLst/>
          </a:prstGeom>
        </p:spPr>
        <p:txBody>
          <a:bodyPr wrap="none">
            <a:spAutoFit/>
          </a:bodyPr>
          <a:lstStyle/>
          <a:p>
            <a:pPr algn="ctr">
              <a:spcBef>
                <a:spcPts val="300"/>
              </a:spcBef>
              <a:spcAft>
                <a:spcPts val="900"/>
              </a:spcAft>
            </a:pPr>
            <a:r>
              <a:rPr lang="en-GB" sz="1200" b="1" dirty="0">
                <a:ea typeface="Times New Roman" panose="02020603050405020304" pitchFamily="18" charset="0"/>
                <a:cs typeface="Times New Roman" panose="02020603050405020304" pitchFamily="18" charset="0"/>
              </a:rPr>
              <a:t>Table 7.8.4.3-2: Get spatial map response</a:t>
            </a:r>
            <a:endParaRPr lang="en-IN" sz="1200" b="1" dirty="0">
              <a:ea typeface="Times New Roman" panose="02020603050405020304" pitchFamily="18" charset="0"/>
              <a:cs typeface="Times New Roman" panose="02020603050405020304" pitchFamily="18" charset="0"/>
            </a:endParaRPr>
          </a:p>
        </p:txBody>
      </p:sp>
      <p:sp>
        <p:nvSpPr>
          <p:cNvPr id="8" name="Left Arrow 7"/>
          <p:cNvSpPr/>
          <p:nvPr/>
        </p:nvSpPr>
        <p:spPr>
          <a:xfrm>
            <a:off x="5867400" y="5791200"/>
            <a:ext cx="541020" cy="27432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TextBox 8"/>
          <p:cNvSpPr txBox="1"/>
          <p:nvPr/>
        </p:nvSpPr>
        <p:spPr>
          <a:xfrm>
            <a:off x="6403597" y="5788521"/>
            <a:ext cx="5814412" cy="276999"/>
          </a:xfrm>
          <a:prstGeom prst="rect">
            <a:avLst/>
          </a:prstGeom>
          <a:noFill/>
        </p:spPr>
        <p:txBody>
          <a:bodyPr wrap="none" rtlCol="0">
            <a:spAutoFit/>
          </a:bodyPr>
          <a:lstStyle/>
          <a:p>
            <a:r>
              <a:rPr lang="en-IN" sz="1200" dirty="0" smtClean="0"/>
              <a:t>This is actually Spatial localization information, not the Spatial map. (See next slide)</a:t>
            </a:r>
            <a:endParaRPr lang="en-IN" sz="1200" dirty="0"/>
          </a:p>
        </p:txBody>
      </p:sp>
    </p:spTree>
    <p:extLst>
      <p:ext uri="{BB962C8B-B14F-4D97-AF65-F5344CB8AC3E}">
        <p14:creationId xmlns:p14="http://schemas.microsoft.com/office/powerpoint/2010/main" val="377391903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spatial localization service?</a:t>
            </a:r>
            <a:endParaRPr lang="en-IN" dirty="0"/>
          </a:p>
        </p:txBody>
      </p:sp>
      <p:sp>
        <p:nvSpPr>
          <p:cNvPr id="3" name="Content Placeholder 2"/>
          <p:cNvSpPr>
            <a:spLocks noGrp="1"/>
          </p:cNvSpPr>
          <p:nvPr>
            <p:ph idx="1"/>
          </p:nvPr>
        </p:nvSpPr>
        <p:spPr>
          <a:xfrm>
            <a:off x="219075" y="1825625"/>
            <a:ext cx="11768138" cy="4732338"/>
          </a:xfrm>
        </p:spPr>
        <p:txBody>
          <a:bodyPr/>
          <a:lstStyle/>
          <a:p>
            <a:r>
              <a:rPr lang="en-IN" sz="1800" dirty="0" smtClean="0"/>
              <a:t>3GPP TS 23.156. </a:t>
            </a:r>
          </a:p>
          <a:p>
            <a:pPr marL="0" indent="0">
              <a:buNone/>
            </a:pPr>
            <a:r>
              <a:rPr lang="en-IN" sz="1800" dirty="0" smtClean="0"/>
              <a:t>“</a:t>
            </a:r>
            <a:r>
              <a:rPr lang="en-US" sz="1800" b="1" dirty="0"/>
              <a:t>localization</a:t>
            </a:r>
            <a:r>
              <a:rPr lang="en-US" sz="1800" dirty="0"/>
              <a:t>: A known location in 3 dimensional space, including an orientation, e.g., defined as pitch, yaw and roll</a:t>
            </a:r>
            <a:r>
              <a:rPr lang="en-US" sz="1800" dirty="0" smtClean="0"/>
              <a:t>.</a:t>
            </a:r>
            <a:r>
              <a:rPr lang="en-IN" sz="1800" dirty="0" smtClean="0"/>
              <a:t>”</a:t>
            </a:r>
          </a:p>
          <a:p>
            <a:r>
              <a:rPr lang="en-IN" sz="1800" dirty="0" smtClean="0"/>
              <a:t>3GPP TR 22.856. Clause 5.5.1, Quote:</a:t>
            </a:r>
          </a:p>
          <a:p>
            <a:pPr marL="0" indent="0">
              <a:buNone/>
            </a:pPr>
            <a:r>
              <a:rPr lang="en-IN" sz="1800" dirty="0" smtClean="0"/>
              <a:t>“</a:t>
            </a:r>
            <a:r>
              <a:rPr lang="en-GB" sz="1800" dirty="0"/>
              <a:t>Spatial mapping will classify objects into modelling and tracking of </a:t>
            </a:r>
            <a:r>
              <a:rPr lang="en-GB" sz="1800" dirty="0">
                <a:solidFill>
                  <a:srgbClr val="FF0000"/>
                </a:solidFill>
              </a:rPr>
              <a:t>stationary</a:t>
            </a:r>
            <a:r>
              <a:rPr lang="en-GB" sz="1800" dirty="0"/>
              <a:t> and </a:t>
            </a:r>
            <a:r>
              <a:rPr lang="en-GB" sz="1800" dirty="0">
                <a:solidFill>
                  <a:schemeClr val="accent2">
                    <a:lumMod val="75000"/>
                  </a:schemeClr>
                </a:solidFill>
              </a:rPr>
              <a:t>moving</a:t>
            </a:r>
            <a:r>
              <a:rPr lang="en-GB" sz="1800" dirty="0"/>
              <a:t> objects. </a:t>
            </a:r>
            <a:r>
              <a:rPr lang="en-GB" sz="1800" dirty="0">
                <a:solidFill>
                  <a:srgbClr val="FF0000"/>
                </a:solidFill>
              </a:rPr>
              <a:t>For stationary object, spatial mapping has to estimate the number of objects, type of object and position</a:t>
            </a:r>
            <a:r>
              <a:rPr lang="en-GB" sz="1800" dirty="0"/>
              <a:t>. </a:t>
            </a:r>
            <a:r>
              <a:rPr lang="en-GB" sz="1800" dirty="0">
                <a:solidFill>
                  <a:schemeClr val="accent2">
                    <a:lumMod val="75000"/>
                  </a:schemeClr>
                </a:solidFill>
              </a:rPr>
              <a:t>Whereas for moving objects, spatial mapping has to determine the position, type of object, direction, speed</a:t>
            </a:r>
            <a:r>
              <a:rPr lang="en-GB" sz="1800" dirty="0"/>
              <a:t>. Once the spatial mapping service has sufficient information, it has to map all the stationary and moving objects related to UE’s environment. </a:t>
            </a:r>
            <a:r>
              <a:rPr lang="en-GB" sz="1800" dirty="0">
                <a:solidFill>
                  <a:srgbClr val="00B050"/>
                </a:solidFill>
              </a:rPr>
              <a:t>This information can be provided to the UE, service providers and surrounding subscribed </a:t>
            </a:r>
            <a:r>
              <a:rPr lang="en-GB" sz="1800" dirty="0"/>
              <a:t>users as well [17,19,24]</a:t>
            </a:r>
            <a:r>
              <a:rPr lang="en-IN" sz="1800" dirty="0" smtClean="0"/>
              <a:t>”</a:t>
            </a:r>
          </a:p>
          <a:p>
            <a:r>
              <a:rPr lang="en-IN" sz="1800" b="1" i="1" dirty="0" smtClean="0"/>
              <a:t>Observation 1:</a:t>
            </a:r>
            <a:r>
              <a:rPr lang="en-IN" sz="1800" dirty="0" smtClean="0"/>
              <a:t> To provide spatial localization service, the enabler should provide</a:t>
            </a:r>
          </a:p>
          <a:p>
            <a:pPr lvl="1"/>
            <a:r>
              <a:rPr lang="en-IN" sz="1400" dirty="0" smtClean="0"/>
              <a:t>Static objects details:</a:t>
            </a:r>
          </a:p>
          <a:p>
            <a:pPr lvl="2"/>
            <a:r>
              <a:rPr lang="en-IN" sz="1050" dirty="0" smtClean="0"/>
              <a:t>Number of objects, and for each objects: type of object and 3D position (including </a:t>
            </a:r>
            <a:r>
              <a:rPr lang="en-US" sz="1050" dirty="0"/>
              <a:t>pitch, yaw and </a:t>
            </a:r>
            <a:r>
              <a:rPr lang="en-US" sz="1050" dirty="0" smtClean="0"/>
              <a:t>roll)</a:t>
            </a:r>
            <a:endParaRPr lang="en-IN" sz="1050" dirty="0" smtClean="0"/>
          </a:p>
          <a:p>
            <a:pPr lvl="1"/>
            <a:r>
              <a:rPr lang="en-IN" sz="1400" dirty="0" smtClean="0"/>
              <a:t>Moving objects</a:t>
            </a:r>
          </a:p>
          <a:p>
            <a:pPr lvl="2"/>
            <a:r>
              <a:rPr lang="en-IN" sz="1050" dirty="0" smtClean="0"/>
              <a:t>For each object: type of object, direction, speed </a:t>
            </a:r>
            <a:r>
              <a:rPr lang="en-IN" sz="1050" dirty="0"/>
              <a:t>and 3D position (including </a:t>
            </a:r>
            <a:r>
              <a:rPr lang="en-US" sz="1050" dirty="0"/>
              <a:t>pitch, yaw and roll</a:t>
            </a:r>
            <a:r>
              <a:rPr lang="en-US" sz="1050" dirty="0" smtClean="0"/>
              <a:t>)</a:t>
            </a:r>
            <a:endParaRPr lang="en-IN" sz="1050" dirty="0" smtClean="0"/>
          </a:p>
          <a:p>
            <a:r>
              <a:rPr lang="en-IN" sz="1850" b="1" i="1" dirty="0" smtClean="0"/>
              <a:t>Observation 2:</a:t>
            </a:r>
            <a:r>
              <a:rPr lang="en-IN" sz="1850" dirty="0" smtClean="0"/>
              <a:t> Spatial map may not be ready for the localization service immediately after creation. </a:t>
            </a:r>
            <a:endParaRPr lang="en-IN" sz="1450" dirty="0" smtClean="0"/>
          </a:p>
          <a:p>
            <a:endParaRPr lang="en-IN" sz="1800" dirty="0"/>
          </a:p>
        </p:txBody>
      </p:sp>
      <p:pic>
        <p:nvPicPr>
          <p:cNvPr id="7" name="Picture 6"/>
          <p:cNvPicPr>
            <a:picLocks noChangeAspect="1"/>
          </p:cNvPicPr>
          <p:nvPr/>
        </p:nvPicPr>
        <p:blipFill>
          <a:blip r:embed="rId2"/>
          <a:stretch>
            <a:fillRect/>
          </a:stretch>
        </p:blipFill>
        <p:spPr>
          <a:xfrm>
            <a:off x="10106025" y="4229100"/>
            <a:ext cx="2052637" cy="2147888"/>
          </a:xfrm>
          <a:prstGeom prst="rect">
            <a:avLst/>
          </a:prstGeom>
        </p:spPr>
      </p:pic>
    </p:spTree>
    <p:extLst>
      <p:ext uri="{BB962C8B-B14F-4D97-AF65-F5344CB8AC3E}">
        <p14:creationId xmlns:p14="http://schemas.microsoft.com/office/powerpoint/2010/main" val="1969820551"/>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sz="2000" dirty="0" smtClean="0"/>
              <a:t>What can be augmented?</a:t>
            </a:r>
            <a:r>
              <a:rPr lang="en-IN" sz="3600" dirty="0" smtClean="0"/>
              <a:t/>
            </a:r>
            <a:br>
              <a:rPr lang="en-IN" sz="3600" dirty="0" smtClean="0"/>
            </a:br>
            <a:r>
              <a:rPr lang="en-IN" dirty="0" smtClean="0"/>
              <a:t>Spatial map and Spatial anchors</a:t>
            </a:r>
            <a:endParaRPr lang="en-IN" dirty="0"/>
          </a:p>
        </p:txBody>
      </p:sp>
      <p:sp>
        <p:nvSpPr>
          <p:cNvPr id="3" name="Content Placeholder 2"/>
          <p:cNvSpPr>
            <a:spLocks noGrp="1"/>
          </p:cNvSpPr>
          <p:nvPr>
            <p:ph idx="1"/>
          </p:nvPr>
        </p:nvSpPr>
        <p:spPr>
          <a:xfrm>
            <a:off x="247649" y="1825625"/>
            <a:ext cx="11687175" cy="1708150"/>
          </a:xfrm>
        </p:spPr>
        <p:txBody>
          <a:bodyPr/>
          <a:lstStyle/>
          <a:p>
            <a:r>
              <a:rPr lang="en-IN" sz="2000" dirty="0" smtClean="0"/>
              <a:t>3GPP TS 22.156, Clause 5.2.1.1: Quote:</a:t>
            </a:r>
          </a:p>
          <a:p>
            <a:pPr marL="0" indent="0">
              <a:buNone/>
            </a:pPr>
            <a:r>
              <a:rPr lang="en-IN" sz="2000" dirty="0" smtClean="0"/>
              <a:t>“</a:t>
            </a:r>
            <a:r>
              <a:rPr lang="en-GB" sz="2000" dirty="0"/>
              <a:t>The spatial map is created using processed sensor data. </a:t>
            </a:r>
            <a:r>
              <a:rPr lang="en-GB" sz="2000" dirty="0">
                <a:solidFill>
                  <a:srgbClr val="FF0000"/>
                </a:solidFill>
              </a:rPr>
              <a:t>The 5G system supports a spatial mapping service to customers</a:t>
            </a:r>
            <a:r>
              <a:rPr lang="en-GB" sz="2000" dirty="0"/>
              <a:t> that, for example, </a:t>
            </a:r>
            <a:r>
              <a:rPr lang="en-GB" sz="2000" dirty="0">
                <a:solidFill>
                  <a:srgbClr val="00B050"/>
                </a:solidFill>
              </a:rPr>
              <a:t>want to offer mobile </a:t>
            </a:r>
            <a:r>
              <a:rPr lang="en-GB" sz="2000" dirty="0" err="1">
                <a:solidFill>
                  <a:srgbClr val="00B050"/>
                </a:solidFill>
              </a:rPr>
              <a:t>metaverse</a:t>
            </a:r>
            <a:r>
              <a:rPr lang="en-GB" sz="2000" dirty="0">
                <a:solidFill>
                  <a:srgbClr val="00B050"/>
                </a:solidFill>
              </a:rPr>
              <a:t> services associated with spatial anchors on their premises</a:t>
            </a:r>
            <a:r>
              <a:rPr lang="en-GB" sz="2000" dirty="0"/>
              <a:t>. Creation of a spatial map for a location makes localization there possible, as well as assignment of spatial anchors in that location.</a:t>
            </a:r>
            <a:r>
              <a:rPr lang="en-IN" sz="2000" dirty="0" smtClean="0"/>
              <a:t>”</a:t>
            </a:r>
            <a:endParaRPr lang="en-IN" sz="2000" dirty="0"/>
          </a:p>
        </p:txBody>
      </p:sp>
      <p:sp>
        <p:nvSpPr>
          <p:cNvPr id="4" name="Rounded Rectangle 3"/>
          <p:cNvSpPr/>
          <p:nvPr/>
        </p:nvSpPr>
        <p:spPr>
          <a:xfrm>
            <a:off x="490538" y="3514724"/>
            <a:ext cx="1781175" cy="6762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smtClean="0"/>
              <a:t>5G System</a:t>
            </a:r>
            <a:endParaRPr lang="en-IN" dirty="0"/>
          </a:p>
        </p:txBody>
      </p:sp>
      <p:sp>
        <p:nvSpPr>
          <p:cNvPr id="5" name="Rounded Rectangle 4"/>
          <p:cNvSpPr/>
          <p:nvPr/>
        </p:nvSpPr>
        <p:spPr>
          <a:xfrm>
            <a:off x="4333875" y="3533774"/>
            <a:ext cx="2990850" cy="6762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smtClean="0"/>
              <a:t>Customer of 5G system (</a:t>
            </a:r>
            <a:r>
              <a:rPr lang="en-IN" dirty="0" err="1" smtClean="0"/>
              <a:t>Metaverse</a:t>
            </a:r>
            <a:r>
              <a:rPr lang="en-IN" dirty="0" smtClean="0"/>
              <a:t> Service Provider)</a:t>
            </a:r>
            <a:endParaRPr lang="en-IN" dirty="0"/>
          </a:p>
        </p:txBody>
      </p:sp>
      <p:sp>
        <p:nvSpPr>
          <p:cNvPr id="6" name="Rounded Rectangle 5"/>
          <p:cNvSpPr/>
          <p:nvPr/>
        </p:nvSpPr>
        <p:spPr>
          <a:xfrm>
            <a:off x="10020297" y="3514724"/>
            <a:ext cx="1781175" cy="6762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smtClean="0"/>
              <a:t>End User</a:t>
            </a:r>
            <a:endParaRPr lang="en-IN" dirty="0"/>
          </a:p>
        </p:txBody>
      </p:sp>
      <p:sp>
        <p:nvSpPr>
          <p:cNvPr id="7" name="Curved Up Arrow 6"/>
          <p:cNvSpPr/>
          <p:nvPr/>
        </p:nvSpPr>
        <p:spPr>
          <a:xfrm>
            <a:off x="1257301" y="4190999"/>
            <a:ext cx="4600576" cy="495301"/>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9" name="TextBox 8"/>
          <p:cNvSpPr txBox="1"/>
          <p:nvPr/>
        </p:nvSpPr>
        <p:spPr>
          <a:xfrm>
            <a:off x="1643064" y="4697193"/>
            <a:ext cx="3829050" cy="646331"/>
          </a:xfrm>
          <a:prstGeom prst="rect">
            <a:avLst/>
          </a:prstGeom>
          <a:noFill/>
        </p:spPr>
        <p:txBody>
          <a:bodyPr wrap="square" rtlCol="0">
            <a:spAutoFit/>
          </a:bodyPr>
          <a:lstStyle/>
          <a:p>
            <a:r>
              <a:rPr lang="en-GB" dirty="0" smtClean="0">
                <a:solidFill>
                  <a:srgbClr val="FF0000"/>
                </a:solidFill>
              </a:rPr>
              <a:t>Supports </a:t>
            </a:r>
            <a:r>
              <a:rPr lang="en-GB" dirty="0">
                <a:solidFill>
                  <a:srgbClr val="FF0000"/>
                </a:solidFill>
              </a:rPr>
              <a:t>a spatial mapping service to customers</a:t>
            </a:r>
            <a:endParaRPr lang="en-IN" dirty="0"/>
          </a:p>
        </p:txBody>
      </p:sp>
      <p:sp>
        <p:nvSpPr>
          <p:cNvPr id="10" name="Curved Up Arrow 9"/>
          <p:cNvSpPr/>
          <p:nvPr/>
        </p:nvSpPr>
        <p:spPr>
          <a:xfrm>
            <a:off x="6600824" y="4200525"/>
            <a:ext cx="4619625" cy="485776"/>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11" name="TextBox 10"/>
          <p:cNvSpPr txBox="1"/>
          <p:nvPr/>
        </p:nvSpPr>
        <p:spPr>
          <a:xfrm>
            <a:off x="7077074" y="4706720"/>
            <a:ext cx="4143375" cy="646331"/>
          </a:xfrm>
          <a:prstGeom prst="rect">
            <a:avLst/>
          </a:prstGeom>
          <a:noFill/>
        </p:spPr>
        <p:txBody>
          <a:bodyPr wrap="square" rtlCol="0">
            <a:spAutoFit/>
          </a:bodyPr>
          <a:lstStyle/>
          <a:p>
            <a:r>
              <a:rPr lang="en-GB" dirty="0" smtClean="0">
                <a:solidFill>
                  <a:srgbClr val="00B050"/>
                </a:solidFill>
              </a:rPr>
              <a:t>Offers </a:t>
            </a:r>
            <a:r>
              <a:rPr lang="en-GB" dirty="0">
                <a:solidFill>
                  <a:srgbClr val="00B050"/>
                </a:solidFill>
              </a:rPr>
              <a:t>mobile </a:t>
            </a:r>
            <a:r>
              <a:rPr lang="en-GB" dirty="0" err="1">
                <a:solidFill>
                  <a:srgbClr val="00B050"/>
                </a:solidFill>
              </a:rPr>
              <a:t>metaverse</a:t>
            </a:r>
            <a:r>
              <a:rPr lang="en-GB" dirty="0">
                <a:solidFill>
                  <a:srgbClr val="00B050"/>
                </a:solidFill>
              </a:rPr>
              <a:t> services associated with spatial anchors</a:t>
            </a:r>
            <a:endParaRPr lang="en-IN" dirty="0"/>
          </a:p>
        </p:txBody>
      </p:sp>
      <p:sp>
        <p:nvSpPr>
          <p:cNvPr id="12" name="Content Placeholder 2"/>
          <p:cNvSpPr txBox="1">
            <a:spLocks/>
          </p:cNvSpPr>
          <p:nvPr/>
        </p:nvSpPr>
        <p:spPr bwMode="auto">
          <a:xfrm>
            <a:off x="247648" y="5448298"/>
            <a:ext cx="11687175" cy="971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sz="2000" b="1" i="1" dirty="0" smtClean="0"/>
              <a:t>Observation: </a:t>
            </a:r>
          </a:p>
          <a:p>
            <a:pPr lvl="1"/>
            <a:r>
              <a:rPr lang="en-IN" sz="1800" dirty="0" smtClean="0"/>
              <a:t>The base spatial map can be overlaid with other spatial information like Spatial anchors, floor details, UE details, etc.</a:t>
            </a:r>
          </a:p>
          <a:p>
            <a:pPr lvl="1"/>
            <a:r>
              <a:rPr lang="en-IN" sz="1800" dirty="0" smtClean="0"/>
              <a:t>As we can augment/overlaid many spatial information, we do not need to define each term.</a:t>
            </a:r>
            <a:endParaRPr lang="en-IN" sz="1800" dirty="0"/>
          </a:p>
        </p:txBody>
      </p:sp>
    </p:spTree>
    <p:extLst>
      <p:ext uri="{BB962C8B-B14F-4D97-AF65-F5344CB8AC3E}">
        <p14:creationId xmlns:p14="http://schemas.microsoft.com/office/powerpoint/2010/main" val="600818117"/>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sz="3600" dirty="0" smtClean="0"/>
              <a:t>When Spatial map can be employed for the localization?</a:t>
            </a:r>
            <a:endParaRPr lang="en-IN" sz="3600" dirty="0"/>
          </a:p>
        </p:txBody>
      </p:sp>
      <p:sp>
        <p:nvSpPr>
          <p:cNvPr id="3" name="Content Placeholder 2"/>
          <p:cNvSpPr>
            <a:spLocks noGrp="1"/>
          </p:cNvSpPr>
          <p:nvPr>
            <p:ph idx="1"/>
          </p:nvPr>
        </p:nvSpPr>
        <p:spPr/>
        <p:txBody>
          <a:bodyPr/>
          <a:lstStyle/>
          <a:p>
            <a:pPr lvl="0"/>
            <a:r>
              <a:rPr lang="en-IN" sz="1800" dirty="0">
                <a:solidFill>
                  <a:prstClr val="black"/>
                </a:solidFill>
              </a:rPr>
              <a:t>3GPP TR 22.856. Clause 5.5.1, Quote:</a:t>
            </a:r>
          </a:p>
          <a:p>
            <a:pPr marL="0" lvl="0" indent="0">
              <a:buNone/>
            </a:pPr>
            <a:r>
              <a:rPr lang="en-IN" sz="1800" dirty="0" smtClean="0">
                <a:solidFill>
                  <a:prstClr val="black"/>
                </a:solidFill>
              </a:rPr>
              <a:t>“</a:t>
            </a:r>
            <a:r>
              <a:rPr lang="en-GB" sz="1800" dirty="0" smtClean="0">
                <a:solidFill>
                  <a:prstClr val="black"/>
                </a:solidFill>
              </a:rPr>
              <a:t>Once </a:t>
            </a:r>
            <a:r>
              <a:rPr lang="en-GB" sz="1800" dirty="0">
                <a:solidFill>
                  <a:prstClr val="black"/>
                </a:solidFill>
              </a:rPr>
              <a:t>the spatial mapping service has sufficient information, it has to map all the stationary and moving objects related to UE’s environment. This information can be provided to the UE, service providers and surrounding subscribed users as well [17,19,24]</a:t>
            </a:r>
            <a:r>
              <a:rPr lang="en-IN" sz="1800" dirty="0">
                <a:solidFill>
                  <a:prstClr val="black"/>
                </a:solidFill>
              </a:rPr>
              <a:t>”</a:t>
            </a:r>
          </a:p>
          <a:p>
            <a:r>
              <a:rPr lang="en-IN" sz="1800" dirty="0">
                <a:solidFill>
                  <a:prstClr val="black"/>
                </a:solidFill>
              </a:rPr>
              <a:t>3GPP TR 22.856. Clause </a:t>
            </a:r>
            <a:r>
              <a:rPr lang="en-IN" sz="1800" dirty="0" smtClean="0">
                <a:solidFill>
                  <a:prstClr val="black"/>
                </a:solidFill>
              </a:rPr>
              <a:t>5.5.4, </a:t>
            </a:r>
            <a:r>
              <a:rPr lang="en-IN" sz="1800" dirty="0">
                <a:solidFill>
                  <a:prstClr val="black"/>
                </a:solidFill>
              </a:rPr>
              <a:t>Quote</a:t>
            </a:r>
            <a:r>
              <a:rPr lang="en-IN" sz="1800" dirty="0" smtClean="0">
                <a:solidFill>
                  <a:prstClr val="black"/>
                </a:solidFill>
              </a:rPr>
              <a:t>:</a:t>
            </a:r>
          </a:p>
          <a:p>
            <a:pPr marL="0" indent="0">
              <a:buNone/>
            </a:pPr>
            <a:r>
              <a:rPr lang="en-IN" sz="1800" dirty="0" smtClean="0">
                <a:solidFill>
                  <a:prstClr val="black"/>
                </a:solidFill>
              </a:rPr>
              <a:t>“For </a:t>
            </a:r>
            <a:r>
              <a:rPr lang="en-IN" sz="1800" dirty="0">
                <a:solidFill>
                  <a:prstClr val="black"/>
                </a:solidFill>
              </a:rPr>
              <a:t>Spatial Mapping</a:t>
            </a:r>
          </a:p>
          <a:p>
            <a:pPr marL="0" indent="0">
              <a:buNone/>
            </a:pPr>
            <a:r>
              <a:rPr lang="en-IN" sz="1800" dirty="0">
                <a:solidFill>
                  <a:prstClr val="black"/>
                </a:solidFill>
              </a:rPr>
              <a:t>The spatial mapping enabler re-structures the data provided by mobile capture devices to create a spatial map. This information </a:t>
            </a:r>
            <a:r>
              <a:rPr lang="en-IN" sz="1800" dirty="0" smtClean="0">
                <a:solidFill>
                  <a:prstClr val="black"/>
                </a:solidFill>
              </a:rPr>
              <a:t>could be combined with other information available, e.g. floor plans of buildings, survey data, satellite images, etc. </a:t>
            </a:r>
            <a:r>
              <a:rPr lang="en-IN" sz="1800" dirty="0" smtClean="0">
                <a:solidFill>
                  <a:srgbClr val="FF0000"/>
                </a:solidFill>
              </a:rPr>
              <a:t>Over time sufficient information will be captured to </a:t>
            </a:r>
            <a:r>
              <a:rPr lang="en-IN" sz="1800" dirty="0">
                <a:solidFill>
                  <a:srgbClr val="FF0000"/>
                </a:solidFill>
              </a:rPr>
              <a:t>allow the spatial mapping enabler to distinguish between static and dynamic </a:t>
            </a:r>
            <a:r>
              <a:rPr lang="en-IN" sz="1800" dirty="0" smtClean="0">
                <a:solidFill>
                  <a:srgbClr val="FF0000"/>
                </a:solidFill>
              </a:rPr>
              <a:t>objects </a:t>
            </a:r>
            <a:r>
              <a:rPr lang="en-IN" sz="1800" dirty="0">
                <a:solidFill>
                  <a:srgbClr val="FF0000"/>
                </a:solidFill>
              </a:rPr>
              <a:t>in the environment</a:t>
            </a:r>
            <a:r>
              <a:rPr lang="en-IN" sz="1800" dirty="0" smtClean="0">
                <a:solidFill>
                  <a:prstClr val="black"/>
                </a:solidFill>
              </a:rPr>
              <a:t>.”</a:t>
            </a:r>
            <a:endParaRPr lang="en-IN" sz="1800" dirty="0">
              <a:solidFill>
                <a:prstClr val="black"/>
              </a:solidFill>
            </a:endParaRPr>
          </a:p>
          <a:p>
            <a:r>
              <a:rPr lang="en-IN" sz="1800" b="1" dirty="0">
                <a:solidFill>
                  <a:prstClr val="black"/>
                </a:solidFill>
              </a:rPr>
              <a:t>Observation:</a:t>
            </a:r>
            <a:r>
              <a:rPr lang="en-IN" sz="1800" dirty="0">
                <a:solidFill>
                  <a:prstClr val="black"/>
                </a:solidFill>
              </a:rPr>
              <a:t> </a:t>
            </a:r>
            <a:r>
              <a:rPr lang="en-IN" sz="1800" dirty="0" smtClean="0">
                <a:solidFill>
                  <a:prstClr val="black"/>
                </a:solidFill>
              </a:rPr>
              <a:t>To distinguish between static objects and dynamic objects, sufficient time and sensor data is required.</a:t>
            </a:r>
            <a:endParaRPr lang="en-IN" sz="1800" dirty="0">
              <a:solidFill>
                <a:prstClr val="black"/>
              </a:solidFill>
            </a:endParaRPr>
          </a:p>
        </p:txBody>
      </p:sp>
    </p:spTree>
    <p:extLst>
      <p:ext uri="{BB962C8B-B14F-4D97-AF65-F5344CB8AC3E}">
        <p14:creationId xmlns:p14="http://schemas.microsoft.com/office/powerpoint/2010/main" val="84058531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sz="4000" dirty="0" smtClean="0"/>
              <a:t>How to identify objects without any connectivity?</a:t>
            </a:r>
            <a:endParaRPr lang="en-IN" sz="4000" dirty="0"/>
          </a:p>
        </p:txBody>
      </p:sp>
      <p:sp>
        <p:nvSpPr>
          <p:cNvPr id="3" name="Content Placeholder 2"/>
          <p:cNvSpPr>
            <a:spLocks noGrp="1"/>
          </p:cNvSpPr>
          <p:nvPr>
            <p:ph idx="1"/>
          </p:nvPr>
        </p:nvSpPr>
        <p:spPr/>
        <p:txBody>
          <a:bodyPr/>
          <a:lstStyle/>
          <a:p>
            <a:r>
              <a:rPr lang="en-IN" dirty="0" smtClean="0"/>
              <a:t>Using image/video processing? And then tagging the object?</a:t>
            </a:r>
            <a:endParaRPr lang="en-IN" dirty="0"/>
          </a:p>
        </p:txBody>
      </p:sp>
    </p:spTree>
    <p:extLst>
      <p:ext uri="{BB962C8B-B14F-4D97-AF65-F5344CB8AC3E}">
        <p14:creationId xmlns:p14="http://schemas.microsoft.com/office/powerpoint/2010/main" val="2688636213"/>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schemas.microsoft.com/office/2006/metadata/properties"/>
    <ds:schemaRef ds:uri="http://purl.org/dc/dcmitype/"/>
    <ds:schemaRef ds:uri="http://schemas.microsoft.com/office/2006/documentManagement/types"/>
    <ds:schemaRef ds:uri="http://www.w3.org/XML/1998/namespace"/>
    <ds:schemaRef ds:uri="http://purl.org/dc/elements/1.1/"/>
    <ds:schemaRef ds:uri="280d8efa-eff2-4910-88d2-79ca146720c4"/>
    <ds:schemaRef ds:uri="http://schemas.openxmlformats.org/package/2006/metadata/core-properties"/>
    <ds:schemaRef ds:uri="http://purl.org/dc/terms/"/>
    <ds:schemaRef ds:uri="http://schemas.microsoft.com/office/infopath/2007/PartnerControls"/>
    <ds:schemaRef ds:uri="679a257e-872f-4c98-9e8a-0a9c104f72cd"/>
  </ds:schemaRefs>
</ds:datastoreItem>
</file>

<file path=docProps/app.xml><?xml version="1.0" encoding="utf-8"?>
<Properties xmlns="http://schemas.openxmlformats.org/officeDocument/2006/extended-properties" xmlns:vt="http://schemas.openxmlformats.org/officeDocument/2006/docPropsVTypes">
  <Template>Office Theme</Template>
  <TotalTime>8706</TotalTime>
  <Words>925</Words>
  <Application>Microsoft Office PowerPoint</Application>
  <PresentationFormat>Widescreen</PresentationFormat>
  <Paragraphs>71</Paragraphs>
  <Slides>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宋体</vt:lpstr>
      <vt:lpstr>Arial</vt:lpstr>
      <vt:lpstr>Arial </vt:lpstr>
      <vt:lpstr>Calibri</vt:lpstr>
      <vt:lpstr>Calibri Light</vt:lpstr>
      <vt:lpstr>Times New Roman</vt:lpstr>
      <vt:lpstr>Office Theme</vt:lpstr>
      <vt:lpstr>Spatial Mapping and Localization</vt:lpstr>
      <vt:lpstr>Contents</vt:lpstr>
      <vt:lpstr>Definitions from SA1</vt:lpstr>
      <vt:lpstr>How to expose Spatial map?</vt:lpstr>
      <vt:lpstr>What is spatial localization service?</vt:lpstr>
      <vt:lpstr>What can be augmented? Spatial map and Spatial anchors</vt:lpstr>
      <vt:lpstr>When Spatial map can be employed for the localization?</vt:lpstr>
      <vt:lpstr>How to identify objects without any connectivity?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Samsung</cp:lastModifiedBy>
  <cp:revision>871</cp:revision>
  <dcterms:created xsi:type="dcterms:W3CDTF">2010-02-05T13:52:04Z</dcterms:created>
  <dcterms:modified xsi:type="dcterms:W3CDTF">2024-08-12T08:44:40Z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