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67" r:id="rId8"/>
    <p:sldId id="366" r:id="rId9"/>
    <p:sldId id="365"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2" autoAdjust="0"/>
    <p:restoredTop sz="94679" autoAdjust="0"/>
  </p:normalViewPr>
  <p:slideViewPr>
    <p:cSldViewPr snapToGrid="0">
      <p:cViewPr varScale="1">
        <p:scale>
          <a:sx n="76" d="100"/>
          <a:sy n="76" d="100"/>
        </p:scale>
        <p:origin x="72" y="5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#62</a:t>
            </a:r>
          </a:p>
          <a:p>
            <a:pPr eaLnBrk="1" hangingPunct="1">
              <a:defRPr/>
            </a:pPr>
            <a:r>
              <a:rPr lang="en-GB" altLang="en-US" sz="1200" b="1" dirty="0">
                <a:latin typeface="Arial "/>
              </a:rPr>
              <a:t>Maastricht, Netherlands, 19</a:t>
            </a:r>
            <a:r>
              <a:rPr lang="en-GB" altLang="en-US" sz="1200" b="1" baseline="30000" dirty="0">
                <a:latin typeface="Arial "/>
              </a:rPr>
              <a:t>th</a:t>
            </a:r>
            <a:r>
              <a:rPr lang="en-GB" altLang="en-US" sz="1200" b="1" dirty="0">
                <a:latin typeface="Arial "/>
              </a:rPr>
              <a:t> – 23</a:t>
            </a:r>
            <a:r>
              <a:rPr lang="en-GB" altLang="en-US" sz="1200" b="1" baseline="30000" dirty="0">
                <a:latin typeface="Arial "/>
              </a:rPr>
              <a:t>rd</a:t>
            </a:r>
            <a:r>
              <a:rPr lang="en-GB" altLang="en-US" sz="1200" b="1" dirty="0">
                <a:latin typeface="Arial "/>
              </a:rPr>
              <a:t> August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S6-243xxx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b="1" dirty="0"/>
              <a:t>Discreet listening architecture options and relationship to Logging</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Sivasubramaniam Ramanan &amp; Mythri Hunukumbure</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a:t>Logging and a replay MCX architecture options were discussed in the last two meetings. </a:t>
            </a:r>
          </a:p>
          <a:p>
            <a:r>
              <a:rPr lang="en-GB" altLang="en-US" dirty="0"/>
              <a:t>Discreet listening is also an essential functionality required for the provision of emergency services and architecturally quite similar to logging and replay. </a:t>
            </a:r>
          </a:p>
          <a:p>
            <a:r>
              <a:rPr lang="en-GB" altLang="en-US" dirty="0"/>
              <a:t>Here we consider some architecture options and suggest we progress in parallel with Logging in release 19.</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Architecture options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GB" altLang="en-US" dirty="0"/>
              <a:t>First option, explore if we can reuse the MC Client and MC Server (extended MC client and Server) with streaming the media and key materials to the Discreet Listener.</a:t>
            </a:r>
          </a:p>
          <a:p>
            <a:r>
              <a:rPr lang="en-GB" altLang="en-US" dirty="0"/>
              <a:t>Second option for us is to propose a simpler architecture for DL with a DL server, DL client and an optional media storage .</a:t>
            </a:r>
          </a:p>
          <a:p>
            <a:r>
              <a:rPr lang="en-GB" altLang="en-US" dirty="0"/>
              <a:t>If we are to reuse the Recording Server (Airbus proposal), then we could say media is streamed directly to the Replay client via the Replay server and the required KMS materials, in the case of DL. </a:t>
            </a:r>
          </a:p>
          <a:p>
            <a:pPr lvl="1"/>
            <a:r>
              <a:rPr lang="en-GB" altLang="en-US" dirty="0"/>
              <a:t>If recording of DL is required, then media is also streamed to Mass storage or media storage via Logging server.</a:t>
            </a:r>
          </a:p>
          <a:p>
            <a:endParaRPr lang="en-GB" altLang="en-US" dirty="0"/>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0A24D-2FFD-C87D-1C04-5EE338E71CEC}"/>
              </a:ext>
            </a:extLst>
          </p:cNvPr>
          <p:cNvSpPr>
            <a:spLocks noGrp="1"/>
          </p:cNvSpPr>
          <p:nvPr>
            <p:ph type="title"/>
          </p:nvPr>
        </p:nvSpPr>
        <p:spPr/>
        <p:txBody>
          <a:bodyPr/>
          <a:lstStyle/>
          <a:p>
            <a:r>
              <a:rPr lang="en-GB" dirty="0"/>
              <a:t>New server-client option</a:t>
            </a:r>
          </a:p>
        </p:txBody>
      </p:sp>
      <p:sp>
        <p:nvSpPr>
          <p:cNvPr id="3" name="Content Placeholder 2">
            <a:extLst>
              <a:ext uri="{FF2B5EF4-FFF2-40B4-BE49-F238E27FC236}">
                <a16:creationId xmlns:a16="http://schemas.microsoft.com/office/drawing/2014/main" id="{366E0754-1908-8D87-C783-8C6CDAE101AE}"/>
              </a:ext>
            </a:extLst>
          </p:cNvPr>
          <p:cNvSpPr>
            <a:spLocks noGrp="1"/>
          </p:cNvSpPr>
          <p:nvPr>
            <p:ph idx="1"/>
          </p:nvPr>
        </p:nvSpPr>
        <p:spPr>
          <a:xfrm>
            <a:off x="838200" y="1825625"/>
            <a:ext cx="3627783" cy="4351338"/>
          </a:xfrm>
        </p:spPr>
        <p:txBody>
          <a:bodyPr/>
          <a:lstStyle/>
          <a:p>
            <a:r>
              <a:rPr lang="en-GB" dirty="0"/>
              <a:t>Introduces new server-client</a:t>
            </a:r>
          </a:p>
          <a:p>
            <a:endParaRPr lang="en-GB" dirty="0"/>
          </a:p>
          <a:p>
            <a:endParaRPr lang="en-GB" dirty="0"/>
          </a:p>
        </p:txBody>
      </p:sp>
      <p:pic>
        <p:nvPicPr>
          <p:cNvPr id="10" name="Picture 9">
            <a:extLst>
              <a:ext uri="{FF2B5EF4-FFF2-40B4-BE49-F238E27FC236}">
                <a16:creationId xmlns:a16="http://schemas.microsoft.com/office/drawing/2014/main" id="{CAA7107B-CE94-78AD-F853-9AFC443E2806}"/>
              </a:ext>
            </a:extLst>
          </p:cNvPr>
          <p:cNvPicPr>
            <a:picLocks noChangeAspect="1"/>
          </p:cNvPicPr>
          <p:nvPr/>
        </p:nvPicPr>
        <p:blipFill>
          <a:blip r:embed="rId2"/>
          <a:stretch>
            <a:fillRect/>
          </a:stretch>
        </p:blipFill>
        <p:spPr>
          <a:xfrm>
            <a:off x="6626804" y="1920891"/>
            <a:ext cx="3748967" cy="4351338"/>
          </a:xfrm>
          <a:prstGeom prst="rect">
            <a:avLst/>
          </a:prstGeom>
        </p:spPr>
      </p:pic>
    </p:spTree>
    <p:extLst>
      <p:ext uri="{BB962C8B-B14F-4D97-AF65-F5344CB8AC3E}">
        <p14:creationId xmlns:p14="http://schemas.microsoft.com/office/powerpoint/2010/main" val="126966553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0A24D-2FFD-C87D-1C04-5EE338E71CEC}"/>
              </a:ext>
            </a:extLst>
          </p:cNvPr>
          <p:cNvSpPr>
            <a:spLocks noGrp="1"/>
          </p:cNvSpPr>
          <p:nvPr>
            <p:ph type="title"/>
          </p:nvPr>
        </p:nvSpPr>
        <p:spPr/>
        <p:txBody>
          <a:bodyPr/>
          <a:lstStyle/>
          <a:p>
            <a:r>
              <a:rPr lang="en-GB" dirty="0"/>
              <a:t>Reuse ‘Recording Server’</a:t>
            </a:r>
          </a:p>
        </p:txBody>
      </p:sp>
      <p:pic>
        <p:nvPicPr>
          <p:cNvPr id="5" name="Picture 4">
            <a:extLst>
              <a:ext uri="{FF2B5EF4-FFF2-40B4-BE49-F238E27FC236}">
                <a16:creationId xmlns:a16="http://schemas.microsoft.com/office/drawing/2014/main" id="{970109BE-8C31-9CD2-0EA5-0EE70806FDDD}"/>
              </a:ext>
            </a:extLst>
          </p:cNvPr>
          <p:cNvPicPr>
            <a:picLocks noChangeAspect="1"/>
          </p:cNvPicPr>
          <p:nvPr/>
        </p:nvPicPr>
        <p:blipFill>
          <a:blip r:embed="rId2"/>
          <a:stretch>
            <a:fillRect/>
          </a:stretch>
        </p:blipFill>
        <p:spPr>
          <a:xfrm>
            <a:off x="6643193" y="1895258"/>
            <a:ext cx="3448137" cy="4376971"/>
          </a:xfrm>
          <a:prstGeom prst="rect">
            <a:avLst/>
          </a:prstGeom>
        </p:spPr>
      </p:pic>
      <p:sp>
        <p:nvSpPr>
          <p:cNvPr id="3" name="Content Placeholder 2">
            <a:extLst>
              <a:ext uri="{FF2B5EF4-FFF2-40B4-BE49-F238E27FC236}">
                <a16:creationId xmlns:a16="http://schemas.microsoft.com/office/drawing/2014/main" id="{366E0754-1908-8D87-C783-8C6CDAE101AE}"/>
              </a:ext>
            </a:extLst>
          </p:cNvPr>
          <p:cNvSpPr>
            <a:spLocks noGrp="1"/>
          </p:cNvSpPr>
          <p:nvPr>
            <p:ph idx="1"/>
          </p:nvPr>
        </p:nvSpPr>
        <p:spPr>
          <a:xfrm>
            <a:off x="838200" y="1825625"/>
            <a:ext cx="3627783" cy="4351338"/>
          </a:xfrm>
        </p:spPr>
        <p:txBody>
          <a:bodyPr/>
          <a:lstStyle/>
          <a:p>
            <a:r>
              <a:rPr lang="en-GB" dirty="0"/>
              <a:t>Only need media and related data.</a:t>
            </a:r>
          </a:p>
          <a:p>
            <a:r>
              <a:rPr lang="en-GB" dirty="0"/>
              <a:t>Basically media is played in real-time/near real-time</a:t>
            </a:r>
          </a:p>
          <a:p>
            <a:endParaRPr lang="en-GB" dirty="0"/>
          </a:p>
          <a:p>
            <a:endParaRPr lang="en-GB" dirty="0"/>
          </a:p>
        </p:txBody>
      </p:sp>
    </p:spTree>
    <p:extLst>
      <p:ext uri="{BB962C8B-B14F-4D97-AF65-F5344CB8AC3E}">
        <p14:creationId xmlns:p14="http://schemas.microsoft.com/office/powerpoint/2010/main" val="319927628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Discreet Listening is an important feature for emergency services.</a:t>
            </a:r>
          </a:p>
          <a:p>
            <a:r>
              <a:rPr lang="en-US" altLang="en-US" dirty="0"/>
              <a:t>Progress discreet listening in parallel with Logging and replay.</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5465</TotalTime>
  <Words>243</Words>
  <Application>Microsoft Office PowerPoint</Application>
  <PresentationFormat>Widescreen</PresentationFormat>
  <Paragraphs>20</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Discreet listening architecture options and relationship to Logging</vt:lpstr>
      <vt:lpstr>Outline</vt:lpstr>
      <vt:lpstr>Architecture options</vt:lpstr>
      <vt:lpstr>New server-client option</vt:lpstr>
      <vt:lpstr>Reuse ‘Recording Server’</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Sivasubramaniam Ramanan</cp:lastModifiedBy>
  <cp:revision>622</cp:revision>
  <dcterms:created xsi:type="dcterms:W3CDTF">2010-02-05T13:52:04Z</dcterms:created>
  <dcterms:modified xsi:type="dcterms:W3CDTF">2024-08-12T14:24:46Z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