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913FE-73D5-44C7-A4BE-35F76DECAE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14CA10-B87B-4FD8-9E40-C93BA8ED93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7C4CF-0F0D-4E80-950C-74BBC2B2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2C568-05BE-4381-AEE5-CD6DFA472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27495-28C2-4C64-B85C-28EFCF3DA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06544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F5FB4-0324-435D-8C30-4292E0A9C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389730-969E-46C6-96D4-485D5B1D0A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F6C4DC-A053-45AD-9D37-9C8A3E179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D72C8-2367-447D-BD18-9AB4A5016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E9A788-9E2A-4A3C-B7DA-2A80954F8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9650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9711BE-F24D-49F2-BD2D-1607D2DDB5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8FBC5D-75FC-4816-8EA1-B3D8E69E2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18DFDD-BC7D-43E9-8EA4-3586AACF6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8762A-636C-4857-83CA-1F7342BD0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2B207-0923-4487-A6A2-21835A7B9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50358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228AD-EF7A-4DB3-B243-9934941A6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3E0A7-F408-4DE0-8E22-B2FD5D8051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880F9E-D514-44BE-BABF-ACE4E5AA9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9EA17A-B524-409F-9ED5-FE49A5DD5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37115-7742-43EC-8049-8844EFDC6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65079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C40FF-D75A-4659-AE2E-FC480BABC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0CC5EA-EC9B-4BF9-9F1B-6987B0DA6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407C2-DC21-4191-81F4-FFC980426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4EDE8-6CE4-4A04-A974-1CE6F3D9D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0522F-E231-4C18-AA8D-0B809387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16945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C591D-849A-4C4C-B3EA-03A1FBBD5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38169-FE86-4376-AA03-AF2C67D12C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6E237F-6F5F-41C8-92B6-FE54E1F080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E4F9DD-3AC2-4A7A-9B5D-A197142E2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AFF055-E90E-44B1-A55D-B627970CC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381EF7-CBE4-4BE9-9DF5-D443D663D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82990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0DD4B-66A7-4064-89D9-30DF161C1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FB13B0-F6EF-4164-A974-21734CD1B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30C25-2346-45B6-B6DC-654D690D7C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473BCA-6173-427C-BE04-4DF221A036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223795-E5C5-4A61-990B-7249E0C3C1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E08EFE-5106-4F01-9726-A8AE0AB2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CC5706-8DD1-40B8-ADBD-2D254B0A7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4C9D0C-A4FB-46DC-8D85-BFE90A129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75247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82A6C-7A2B-4587-9B1B-BD199408B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5AD8B0-8748-4462-B751-748EAA035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D5F942-7FD9-4685-B57E-A62AC342A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D88F47-BC32-47B7-8190-9CCBAD870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35782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93C3CD-E54F-41E6-BF8D-419AFDB23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9C9BA7-F4CB-4E27-AB05-10CCCA54E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39C787-57A0-4ABD-90FE-CB84209AA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90117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C0C29-1272-46C4-A1D3-DE8E871F6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CD2C7-DEAF-4D28-8F42-79BFB8544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494C76-432A-4FE9-8AE9-A624272776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B73B8D-81F1-4983-B340-268B26469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28A7E6-D176-4E27-A4E6-BCAAE0590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459B41-411F-4903-89B2-CC263C43B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3637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CE77F-C383-4A47-BC54-22819B5A7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462F89-2EAF-4468-A21F-11D335F30A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C67FA2-9FC0-4E43-BE7B-E2EC765BAD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A0D0E-E4FC-466B-84C8-9A925E041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8D901-3D40-4CCD-87DF-E69AF651B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34E706-55FA-495C-9320-09C1E052E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0525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451C5F-AB03-4D69-930A-471975628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EAF672-E1B8-4099-A9DE-C424BAB4D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5DD349-B580-4C60-90BA-49688E6FB0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0E7A1-200D-44A2-82ED-B5B48C65C23B}" type="datetimeFigureOut">
              <a:rPr lang="fi-FI" smtClean="0"/>
              <a:t>12.8.2024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C5191-650D-4B5B-9794-39F5969E1E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94199-5A3E-4E90-A8FD-BC8620DA7D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9842A-B075-49DA-ADA7-392D779CAEB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0179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049AD-2830-4D13-8303-EAE261DD5C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MC </a:t>
            </a:r>
            <a:r>
              <a:rPr lang="fi-FI" dirty="0" err="1"/>
              <a:t>logging</a:t>
            </a:r>
            <a:r>
              <a:rPr lang="fi-FI" dirty="0"/>
              <a:t>, </a:t>
            </a:r>
            <a:r>
              <a:rPr lang="fi-FI" dirty="0" err="1"/>
              <a:t>recording</a:t>
            </a:r>
            <a:r>
              <a:rPr lang="fi-FI" dirty="0"/>
              <a:t> and </a:t>
            </a:r>
            <a:r>
              <a:rPr lang="fi-FI" dirty="0" err="1"/>
              <a:t>replay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B0D42D-5306-4CAF-B651-E8167938E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05416"/>
            <a:ext cx="9144000" cy="1052384"/>
          </a:xfrm>
        </p:spPr>
        <p:txBody>
          <a:bodyPr/>
          <a:lstStyle/>
          <a:p>
            <a:r>
              <a:rPr lang="fi-FI" dirty="0"/>
              <a:t>AIRBUS </a:t>
            </a:r>
            <a:r>
              <a:rPr lang="fi-FI" dirty="0" err="1"/>
              <a:t>proposal</a:t>
            </a:r>
            <a:endParaRPr lang="fi-FI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0A9DCD-84FA-4759-8BBD-6191E72CD468}"/>
              </a:ext>
            </a:extLst>
          </p:cNvPr>
          <p:cNvSpPr txBox="1"/>
          <p:nvPr/>
        </p:nvSpPr>
        <p:spPr>
          <a:xfrm>
            <a:off x="77693" y="55675"/>
            <a:ext cx="11970871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TSG-SA WG6 Meeting #62					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                      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S6-243036</a:t>
            </a:r>
            <a:endParaRPr lang="fi-FI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16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Maastricth</a:t>
            </a: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Netherlands, 19-23 August 2024</a:t>
            </a: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fi-FI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282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9E6BA-5B5D-4356-8681-DC908F04B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Terminology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9A2D5-AC61-4BBE-8C01-55070CC63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6508"/>
            <a:ext cx="10515600" cy="4726177"/>
          </a:xfrm>
        </p:spPr>
        <p:txBody>
          <a:bodyPr>
            <a:normAutofit fontScale="70000" lnSpcReduction="20000"/>
          </a:bodyPr>
          <a:lstStyle/>
          <a:p>
            <a:r>
              <a:rPr lang="fi-FI" dirty="0"/>
              <a:t>In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proposal</a:t>
            </a:r>
            <a:r>
              <a:rPr lang="fi-FI" dirty="0"/>
              <a:t>:</a:t>
            </a:r>
          </a:p>
          <a:p>
            <a:pPr lvl="1"/>
            <a:r>
              <a:rPr lang="fi-FI" b="1" dirty="0" err="1"/>
              <a:t>Log</a:t>
            </a:r>
            <a:r>
              <a:rPr lang="fi-FI" b="1" dirty="0"/>
              <a:t> </a:t>
            </a:r>
            <a:r>
              <a:rPr lang="fi-FI" dirty="0"/>
              <a:t>metadata (</a:t>
            </a:r>
            <a:r>
              <a:rPr lang="fi-FI" dirty="0" err="1"/>
              <a:t>signalling</a:t>
            </a:r>
            <a:r>
              <a:rPr lang="fi-FI" dirty="0"/>
              <a:t>)</a:t>
            </a:r>
          </a:p>
          <a:p>
            <a:pPr lvl="1"/>
            <a:r>
              <a:rPr lang="fi-FI" b="1" dirty="0" err="1"/>
              <a:t>Record</a:t>
            </a:r>
            <a:r>
              <a:rPr lang="fi-FI" b="1" dirty="0"/>
              <a:t> </a:t>
            </a:r>
            <a:r>
              <a:rPr lang="fi-FI" dirty="0"/>
              <a:t>media</a:t>
            </a:r>
          </a:p>
          <a:p>
            <a:pPr lvl="1"/>
            <a:r>
              <a:rPr lang="fi-FI" b="1" dirty="0" err="1"/>
              <a:t>Replay</a:t>
            </a:r>
            <a:r>
              <a:rPr lang="fi-FI" b="1" dirty="0"/>
              <a:t> </a:t>
            </a:r>
            <a:r>
              <a:rPr lang="fi-FI" dirty="0" err="1"/>
              <a:t>both</a:t>
            </a:r>
            <a:r>
              <a:rPr lang="fi-FI" dirty="0"/>
              <a:t> (media and/</a:t>
            </a:r>
            <a:r>
              <a:rPr lang="fi-FI" dirty="0" err="1"/>
              <a:t>or</a:t>
            </a:r>
            <a:r>
              <a:rPr lang="fi-FI" dirty="0"/>
              <a:t> metadata)</a:t>
            </a:r>
          </a:p>
          <a:p>
            <a:pPr lvl="1"/>
            <a:r>
              <a:rPr lang="fi-FI" i="1" dirty="0"/>
              <a:t>NOTE: </a:t>
            </a:r>
            <a:r>
              <a:rPr lang="fi-FI" i="1" dirty="0" err="1"/>
              <a:t>Discreet</a:t>
            </a:r>
            <a:r>
              <a:rPr lang="fi-FI" i="1" dirty="0"/>
              <a:t> </a:t>
            </a:r>
            <a:r>
              <a:rPr lang="fi-FI" i="1" dirty="0" err="1"/>
              <a:t>listening</a:t>
            </a:r>
            <a:r>
              <a:rPr lang="fi-FI" i="1" dirty="0"/>
              <a:t>/</a:t>
            </a:r>
            <a:r>
              <a:rPr lang="fi-FI" i="1" dirty="0" err="1"/>
              <a:t>monitoring</a:t>
            </a:r>
            <a:r>
              <a:rPr lang="fi-FI" i="1" dirty="0"/>
              <a:t> </a:t>
            </a:r>
            <a:r>
              <a:rPr lang="fi-FI" i="1" dirty="0" err="1"/>
              <a:t>are</a:t>
            </a:r>
            <a:r>
              <a:rPr lang="fi-FI" i="1" dirty="0"/>
              <a:t> </a:t>
            </a:r>
            <a:r>
              <a:rPr lang="fi-FI" i="1" dirty="0" err="1"/>
              <a:t>not</a:t>
            </a:r>
            <a:r>
              <a:rPr lang="fi-FI" i="1" dirty="0"/>
              <a:t> </a:t>
            </a:r>
            <a:r>
              <a:rPr lang="fi-FI" i="1" dirty="0" err="1"/>
              <a:t>yet</a:t>
            </a:r>
            <a:r>
              <a:rPr lang="fi-FI" i="1" dirty="0"/>
              <a:t> </a:t>
            </a:r>
            <a:r>
              <a:rPr lang="fi-FI" i="1" dirty="0" err="1"/>
              <a:t>included</a:t>
            </a:r>
            <a:r>
              <a:rPr lang="fi-FI" i="1" dirty="0"/>
              <a:t> in </a:t>
            </a:r>
            <a:r>
              <a:rPr lang="fi-FI" i="1" dirty="0" err="1"/>
              <a:t>this</a:t>
            </a:r>
            <a:r>
              <a:rPr lang="fi-FI" i="1" dirty="0"/>
              <a:t> </a:t>
            </a:r>
            <a:r>
              <a:rPr lang="fi-FI" i="1" dirty="0" err="1"/>
              <a:t>proposal</a:t>
            </a:r>
            <a:r>
              <a:rPr lang="fi-FI" i="1" dirty="0"/>
              <a:t>.</a:t>
            </a:r>
          </a:p>
          <a:p>
            <a:endParaRPr lang="fi-FI" dirty="0"/>
          </a:p>
          <a:p>
            <a:r>
              <a:rPr lang="fi-FI" dirty="0"/>
              <a:t>SA3: TS 33.180 (</a:t>
            </a:r>
            <a:r>
              <a:rPr lang="fi-FI" dirty="0" err="1"/>
              <a:t>clause</a:t>
            </a:r>
            <a:r>
              <a:rPr lang="fi-FI" dirty="0"/>
              <a:t> 10)</a:t>
            </a:r>
          </a:p>
          <a:p>
            <a:pPr lvl="1"/>
            <a:r>
              <a:rPr lang="fi-FI" sz="2200" dirty="0"/>
              <a:t>’</a:t>
            </a:r>
            <a:r>
              <a:rPr lang="fi-FI" sz="2200" dirty="0" err="1"/>
              <a:t>Event</a:t>
            </a:r>
            <a:r>
              <a:rPr lang="fi-FI" sz="2200" dirty="0"/>
              <a:t>’ = Metadata (</a:t>
            </a:r>
            <a:r>
              <a:rPr lang="fi-FI" sz="2200" dirty="0" err="1"/>
              <a:t>essentially</a:t>
            </a:r>
            <a:r>
              <a:rPr lang="fi-FI" sz="2200" dirty="0"/>
              <a:t> </a:t>
            </a:r>
            <a:r>
              <a:rPr lang="fi-FI" sz="2200" dirty="0" err="1"/>
              <a:t>signalling</a:t>
            </a:r>
            <a:r>
              <a:rPr lang="fi-FI" sz="2200" dirty="0"/>
              <a:t>, </a:t>
            </a:r>
            <a:r>
              <a:rPr lang="fi-FI" sz="2200" dirty="0" err="1"/>
              <a:t>clause</a:t>
            </a:r>
            <a:r>
              <a:rPr lang="fi-FI" sz="2200" dirty="0"/>
              <a:t> 10.1.2.1)</a:t>
            </a:r>
          </a:p>
          <a:p>
            <a:pPr lvl="1"/>
            <a:r>
              <a:rPr lang="fi-FI" sz="2200" dirty="0"/>
              <a:t>’Audit’ = </a:t>
            </a:r>
            <a:r>
              <a:rPr lang="fi-FI" sz="2200" dirty="0" err="1"/>
              <a:t>Replay</a:t>
            </a:r>
            <a:endParaRPr lang="fi-FI" sz="2200" dirty="0"/>
          </a:p>
          <a:p>
            <a:pPr lvl="1"/>
            <a:r>
              <a:rPr lang="fi-FI" sz="2200" dirty="0"/>
              <a:t>”</a:t>
            </a:r>
            <a:r>
              <a:rPr lang="fi-FI" sz="2200" dirty="0" err="1"/>
              <a:t>Discreet</a:t>
            </a:r>
            <a:r>
              <a:rPr lang="fi-FI" sz="2200" dirty="0"/>
              <a:t> </a:t>
            </a:r>
            <a:r>
              <a:rPr lang="fi-FI" sz="2200" dirty="0" err="1"/>
              <a:t>monitoring</a:t>
            </a:r>
            <a:r>
              <a:rPr lang="fi-FI" sz="2200" dirty="0"/>
              <a:t>” (</a:t>
            </a:r>
            <a:r>
              <a:rPr lang="fi-FI" sz="2200" dirty="0" err="1"/>
              <a:t>not</a:t>
            </a:r>
            <a:r>
              <a:rPr lang="fi-FI" sz="2200" dirty="0"/>
              <a:t> </a:t>
            </a:r>
            <a:r>
              <a:rPr lang="fi-FI" sz="2200" dirty="0" err="1"/>
              <a:t>yet</a:t>
            </a:r>
            <a:r>
              <a:rPr lang="fi-FI" sz="2200" dirty="0"/>
              <a:t> </a:t>
            </a:r>
            <a:r>
              <a:rPr lang="fi-FI" sz="2200" dirty="0" err="1"/>
              <a:t>defined</a:t>
            </a:r>
            <a:r>
              <a:rPr lang="fi-FI" sz="2200" dirty="0"/>
              <a:t> in SA6)</a:t>
            </a:r>
          </a:p>
          <a:p>
            <a:r>
              <a:rPr lang="fi-FI" dirty="0"/>
              <a:t>SA1: TS 22.280 (A.1, A.2)</a:t>
            </a:r>
          </a:p>
          <a:p>
            <a:pPr lvl="1"/>
            <a:r>
              <a:rPr lang="fi-FI" sz="2200" dirty="0"/>
              <a:t>”</a:t>
            </a:r>
            <a:r>
              <a:rPr lang="fi-FI" sz="2200" dirty="0" err="1"/>
              <a:t>log</a:t>
            </a:r>
            <a:r>
              <a:rPr lang="fi-FI" sz="2200" dirty="0"/>
              <a:t> metadata”</a:t>
            </a:r>
          </a:p>
          <a:p>
            <a:pPr lvl="1"/>
            <a:r>
              <a:rPr lang="fi-FI" sz="2200" dirty="0"/>
              <a:t>”</a:t>
            </a:r>
            <a:r>
              <a:rPr lang="en-GB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record the transmissions of the Group Communications and Private Communications “</a:t>
            </a:r>
          </a:p>
          <a:p>
            <a:pPr lvl="1"/>
            <a:r>
              <a:rPr lang="en-GB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‘Audit’ (with no definition)</a:t>
            </a:r>
          </a:p>
          <a:p>
            <a:r>
              <a:rPr lang="en-GB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SA6 study: TR 23.784</a:t>
            </a:r>
          </a:p>
          <a:p>
            <a:pPr lvl="1"/>
            <a:r>
              <a:rPr lang="en-GB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“log media and metadata”</a:t>
            </a:r>
          </a:p>
          <a:p>
            <a:pPr lvl="1"/>
            <a:r>
              <a:rPr lang="en-GB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“record and replay the content of calls”</a:t>
            </a:r>
          </a:p>
          <a:p>
            <a:pPr lvl="1"/>
            <a:endParaRPr lang="fi-FI" dirty="0"/>
          </a:p>
          <a:p>
            <a:pPr lvl="1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27712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41C0E-CBE0-4F05-81A2-5A6327BB9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New (</a:t>
            </a:r>
            <a:r>
              <a:rPr lang="fi-FI" dirty="0" err="1"/>
              <a:t>functional</a:t>
            </a:r>
            <a:r>
              <a:rPr lang="fi-FI" dirty="0"/>
              <a:t>) </a:t>
            </a:r>
            <a:r>
              <a:rPr lang="fi-FI" dirty="0" err="1"/>
              <a:t>elements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FF3A3-FC0C-40BE-B183-327901E9A5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900"/>
              </a:spcAft>
            </a:pP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 Recording Server: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server that is able to log the metadata and record the media of 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MCPTT,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MCVideo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Group Communications and Private Communications and store them into a mass storage. This server is also able to retrieve the stored metadata/media when requested by an authorized user. 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 Replay UE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A user equipment that can (only) be used to fetch and replay recorded 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MCPTT,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MCVideo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metadata (i.e.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signalling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media of MCX Service Group Communications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MCX Service Private Communications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under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UE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user’s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authority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MC Replay UE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can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nl-NL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</a:t>
            </a:r>
            <a:r>
              <a:rPr lang="nl-N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 mobile device or a (computer) workstation.</a:t>
            </a:r>
          </a:p>
          <a:p>
            <a:pPr>
              <a:spcAft>
                <a:spcPts val="900"/>
              </a:spcAft>
            </a:pP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 Replay Client: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client application that is able to fetch and replay logged metadata and recorded media from a Recording Server and replay them to an authorized user.</a:t>
            </a:r>
          </a:p>
          <a:p>
            <a:pPr>
              <a:spcAft>
                <a:spcPts val="900"/>
              </a:spcAft>
            </a:pPr>
            <a:r>
              <a:rPr lang="en-GB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Mass storage: </a:t>
            </a: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generic name for a storage where the MC logs and recordings are stored. Storage(s) can be owned by MC operator or end user organization and can be physically located anywhere. The details of a storage(s) are out of the scope of the current specification.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60067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4AB3F-DA14-4E1E-BAE6-990F77055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986" y="631959"/>
            <a:ext cx="4453568" cy="1366267"/>
          </a:xfrm>
        </p:spPr>
        <p:txBody>
          <a:bodyPr>
            <a:normAutofit/>
          </a:bodyPr>
          <a:lstStyle/>
          <a:p>
            <a:r>
              <a:rPr lang="fi-FI" sz="3600" dirty="0" err="1"/>
              <a:t>Functional</a:t>
            </a:r>
            <a:r>
              <a:rPr lang="fi-FI" sz="3600" dirty="0"/>
              <a:t> </a:t>
            </a:r>
            <a:r>
              <a:rPr lang="fi-FI" sz="3600" dirty="0" err="1"/>
              <a:t>model</a:t>
            </a:r>
            <a:r>
              <a:rPr lang="fi-FI" sz="3600" dirty="0"/>
              <a:t> </a:t>
            </a:r>
            <a:br>
              <a:rPr lang="fi-FI" sz="3600" dirty="0"/>
            </a:br>
            <a:r>
              <a:rPr lang="fi-FI" sz="3600" dirty="0"/>
              <a:t>and </a:t>
            </a:r>
            <a:r>
              <a:rPr lang="fi-FI" sz="3600" dirty="0" err="1"/>
              <a:t>reference</a:t>
            </a:r>
            <a:r>
              <a:rPr lang="fi-FI" sz="3600" dirty="0"/>
              <a:t> </a:t>
            </a:r>
            <a:r>
              <a:rPr lang="fi-FI" sz="3600" dirty="0" err="1"/>
              <a:t>points</a:t>
            </a:r>
            <a:endParaRPr lang="fi-FI" sz="360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48635BE-3B04-416A-A9DC-7A366A43C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33" y="-919982"/>
            <a:ext cx="6011984" cy="32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CF6C1BE-43CE-47EC-8E4B-1B894EF7045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94633" y="6727480"/>
            <a:ext cx="601198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09A1A8-69CA-4F67-B83F-DFB35AE16A04}"/>
              </a:ext>
            </a:extLst>
          </p:cNvPr>
          <p:cNvSpPr txBox="1"/>
          <p:nvPr/>
        </p:nvSpPr>
        <p:spPr>
          <a:xfrm>
            <a:off x="477388" y="2292889"/>
            <a:ext cx="43851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No </a:t>
            </a:r>
            <a:r>
              <a:rPr lang="fi-FI" dirty="0" err="1"/>
              <a:t>separate</a:t>
            </a:r>
            <a:r>
              <a:rPr lang="fi-FI" dirty="0"/>
              <a:t> </a:t>
            </a:r>
            <a:r>
              <a:rPr lang="fi-FI" dirty="0" err="1"/>
              <a:t>client</a:t>
            </a:r>
            <a:r>
              <a:rPr lang="fi-FI" dirty="0"/>
              <a:t> for ”</a:t>
            </a:r>
            <a:r>
              <a:rPr lang="fi-FI" i="1" dirty="0"/>
              <a:t>MC </a:t>
            </a:r>
            <a:r>
              <a:rPr lang="fi-FI" i="1" dirty="0" err="1"/>
              <a:t>log</a:t>
            </a:r>
            <a:r>
              <a:rPr lang="fi-FI" i="1" dirty="0"/>
              <a:t> </a:t>
            </a:r>
            <a:r>
              <a:rPr lang="fi-FI" i="1" dirty="0" err="1"/>
              <a:t>capture</a:t>
            </a:r>
            <a:r>
              <a:rPr lang="fi-FI" i="1" dirty="0"/>
              <a:t> </a:t>
            </a:r>
            <a:r>
              <a:rPr lang="fi-FI" i="1" dirty="0" err="1"/>
              <a:t>function</a:t>
            </a:r>
            <a:r>
              <a:rPr lang="fi-FI" dirty="0"/>
              <a:t>” (S6-242344) in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functional</a:t>
            </a:r>
            <a:r>
              <a:rPr lang="fi-FI" dirty="0"/>
              <a:t> </a:t>
            </a:r>
            <a:r>
              <a:rPr lang="fi-FI" dirty="0" err="1"/>
              <a:t>model</a:t>
            </a:r>
            <a:r>
              <a:rPr lang="fi-FI" dirty="0"/>
              <a:t>. </a:t>
            </a:r>
          </a:p>
          <a:p>
            <a:endParaRPr lang="fi-FI" dirty="0"/>
          </a:p>
          <a:p>
            <a:r>
              <a:rPr lang="fi-FI" dirty="0" err="1"/>
              <a:t>Instead</a:t>
            </a:r>
            <a:r>
              <a:rPr lang="fi-FI" dirty="0"/>
              <a:t>, a </a:t>
            </a:r>
            <a:r>
              <a:rPr lang="fi-FI" dirty="0" err="1"/>
              <a:t>new</a:t>
            </a:r>
            <a:r>
              <a:rPr lang="fi-FI" dirty="0"/>
              <a:t> </a:t>
            </a:r>
            <a:r>
              <a:rPr lang="fi-FI" dirty="0" err="1"/>
              <a:t>server</a:t>
            </a:r>
            <a:r>
              <a:rPr lang="fi-FI" dirty="0"/>
              <a:t> (</a:t>
            </a:r>
            <a:r>
              <a:rPr lang="fi-FI" dirty="0" err="1"/>
              <a:t>Recording</a:t>
            </a:r>
            <a:r>
              <a:rPr lang="fi-FI" dirty="0"/>
              <a:t> </a:t>
            </a:r>
            <a:r>
              <a:rPr lang="fi-FI" dirty="0" err="1"/>
              <a:t>server</a:t>
            </a:r>
            <a:r>
              <a:rPr lang="fi-FI" dirty="0"/>
              <a:t>) is </a:t>
            </a:r>
            <a:r>
              <a:rPr lang="fi-FI" dirty="0" err="1"/>
              <a:t>introduced</a:t>
            </a:r>
            <a:r>
              <a:rPr lang="fi-FI" dirty="0"/>
              <a:t>.</a:t>
            </a:r>
          </a:p>
          <a:p>
            <a:endParaRPr lang="fi-FI" dirty="0"/>
          </a:p>
          <a:p>
            <a:endParaRPr lang="fi-FI" dirty="0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E3249E48-4764-421D-8BB1-34F6EF560E3B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638221" y="-961968"/>
            <a:ext cx="10594973" cy="4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sp>
        <p:nvSpPr>
          <p:cNvPr id="3" name="Rectangle 20">
            <a:extLst>
              <a:ext uri="{FF2B5EF4-FFF2-40B4-BE49-F238E27FC236}">
                <a16:creationId xmlns:a16="http://schemas.microsoft.com/office/drawing/2014/main" id="{7869C749-0D3C-46EA-B2A6-B6E12E218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2018" y="35892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sp>
        <p:nvSpPr>
          <p:cNvPr id="9" name="Rectangle 27">
            <a:extLst>
              <a:ext uri="{FF2B5EF4-FFF2-40B4-BE49-F238E27FC236}">
                <a16:creationId xmlns:a16="http://schemas.microsoft.com/office/drawing/2014/main" id="{30BC0AD8-F76C-43C6-9D86-FD01D34D2F3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69824" y="-1618194"/>
            <a:ext cx="10044618" cy="51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DA49044-2E11-40C5-80DC-4BA6D68C2B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453644"/>
              </p:ext>
            </p:extLst>
          </p:nvPr>
        </p:nvGraphicFramePr>
        <p:xfrm>
          <a:off x="5620518" y="358924"/>
          <a:ext cx="4984813" cy="6453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r:id="rId3" imgW="6000731" imgH="7763011" progId="Visio.Drawing.15">
                  <p:embed/>
                </p:oleObj>
              </mc:Choice>
              <mc:Fallback>
                <p:oleObj r:id="rId3" imgW="6000731" imgH="7763011" progId="Visio.Drawing.15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0518" y="358924"/>
                        <a:ext cx="4984813" cy="64538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0381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312E6-A9FB-4761-8165-77834E59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316" y="1933626"/>
            <a:ext cx="3636139" cy="2563425"/>
          </a:xfrm>
        </p:spPr>
        <p:txBody>
          <a:bodyPr>
            <a:normAutofit/>
          </a:bodyPr>
          <a:lstStyle/>
          <a:p>
            <a:r>
              <a:rPr lang="fi-FI" sz="3600" dirty="0"/>
              <a:t>A </a:t>
            </a:r>
            <a:r>
              <a:rPr lang="fi-FI" sz="3600" dirty="0" err="1"/>
              <a:t>replay</a:t>
            </a:r>
            <a:r>
              <a:rPr lang="fi-FI" sz="3600" dirty="0"/>
              <a:t> </a:t>
            </a:r>
            <a:r>
              <a:rPr lang="fi-FI" sz="3600" dirty="0" err="1"/>
              <a:t>client</a:t>
            </a:r>
            <a:r>
              <a:rPr lang="fi-FI" sz="3600" dirty="0"/>
              <a:t> </a:t>
            </a:r>
            <a:r>
              <a:rPr lang="fi-FI" sz="3600" dirty="0" err="1"/>
              <a:t>can</a:t>
            </a:r>
            <a:r>
              <a:rPr lang="fi-FI" sz="3600" dirty="0"/>
              <a:t> </a:t>
            </a:r>
            <a:r>
              <a:rPr lang="fi-FI" sz="3600" dirty="0" err="1"/>
              <a:t>also</a:t>
            </a:r>
            <a:r>
              <a:rPr lang="fi-FI" sz="3600" dirty="0"/>
              <a:t> </a:t>
            </a:r>
            <a:r>
              <a:rPr lang="fi-FI" sz="3600" dirty="0" err="1"/>
              <a:t>be</a:t>
            </a:r>
            <a:r>
              <a:rPr lang="fi-FI" sz="3600" dirty="0"/>
              <a:t> </a:t>
            </a:r>
            <a:r>
              <a:rPr lang="fi-FI" sz="3600" dirty="0" err="1"/>
              <a:t>located</a:t>
            </a:r>
            <a:br>
              <a:rPr lang="fi-FI" sz="3600" dirty="0"/>
            </a:br>
            <a:r>
              <a:rPr lang="fi-FI" sz="3600" dirty="0"/>
              <a:t>in MC </a:t>
            </a:r>
            <a:r>
              <a:rPr lang="fi-FI" sz="3600" dirty="0" err="1"/>
              <a:t>service</a:t>
            </a:r>
            <a:r>
              <a:rPr lang="fi-FI" sz="3600" dirty="0"/>
              <a:t> UE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972A7B3-9A38-43D3-9B25-322F9BA936D3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569292" y="-1671565"/>
            <a:ext cx="9499447" cy="54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8488FB-43E1-4A8C-B197-D81647E07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2742" y="53787"/>
            <a:ext cx="1131618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sp>
        <p:nvSpPr>
          <p:cNvPr id="3" name="Rectangle 17">
            <a:extLst>
              <a:ext uri="{FF2B5EF4-FFF2-40B4-BE49-F238E27FC236}">
                <a16:creationId xmlns:a16="http://schemas.microsoft.com/office/drawing/2014/main" id="{9E8AEB08-74DB-4357-9FAF-53AAA33C2A5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300012" y="-965842"/>
            <a:ext cx="11059355" cy="47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sp>
        <p:nvSpPr>
          <p:cNvPr id="7" name="Rectangle 25">
            <a:extLst>
              <a:ext uri="{FF2B5EF4-FFF2-40B4-BE49-F238E27FC236}">
                <a16:creationId xmlns:a16="http://schemas.microsoft.com/office/drawing/2014/main" id="{8157664F-958F-4F92-A482-66C2AF3B2BB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417986" y="-1247688"/>
            <a:ext cx="10450234" cy="50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A1EC0A9-2C80-4FFA-BD3E-FB47CCFEB7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426527"/>
              </p:ext>
            </p:extLst>
          </p:nvPr>
        </p:nvGraphicFramePr>
        <p:xfrm>
          <a:off x="5692742" y="239702"/>
          <a:ext cx="5151871" cy="6550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r:id="rId3" imgW="6000731" imgH="7629525" progId="Visio.Drawing.15">
                  <p:embed/>
                </p:oleObj>
              </mc:Choice>
              <mc:Fallback>
                <p:oleObj r:id="rId3" imgW="6000731" imgH="7629525" progId="Visio.Drawing.15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2742" y="239702"/>
                        <a:ext cx="5151871" cy="65507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2666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4A7FD-1D26-4292-8A33-70F4EA48E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1124"/>
          </a:xfrm>
        </p:spPr>
        <p:txBody>
          <a:bodyPr>
            <a:normAutofit fontScale="90000"/>
          </a:bodyPr>
          <a:lstStyle/>
          <a:p>
            <a:r>
              <a:rPr lang="fi-FI" sz="2800" dirty="0"/>
              <a:t>RCS-7 </a:t>
            </a:r>
            <a:r>
              <a:rPr lang="fi-FI" sz="2800" dirty="0" err="1"/>
              <a:t>between</a:t>
            </a:r>
            <a:r>
              <a:rPr lang="fi-FI" sz="2800" dirty="0"/>
              <a:t> </a:t>
            </a:r>
            <a:r>
              <a:rPr lang="fi-FI" sz="2800" dirty="0" err="1"/>
              <a:t>Recording</a:t>
            </a:r>
            <a:r>
              <a:rPr lang="fi-FI" sz="2800" dirty="0"/>
              <a:t> </a:t>
            </a:r>
            <a:r>
              <a:rPr lang="fi-FI" sz="2800" dirty="0" err="1"/>
              <a:t>server</a:t>
            </a:r>
            <a:r>
              <a:rPr lang="fi-FI" sz="2800" dirty="0"/>
              <a:t> and </a:t>
            </a:r>
            <a:r>
              <a:rPr lang="fi-FI" sz="2800" dirty="0" err="1"/>
              <a:t>mass</a:t>
            </a:r>
            <a:r>
              <a:rPr lang="fi-FI" sz="2800" dirty="0"/>
              <a:t> </a:t>
            </a:r>
            <a:r>
              <a:rPr lang="fi-FI" sz="2800" dirty="0" err="1"/>
              <a:t>storage</a:t>
            </a:r>
            <a:r>
              <a:rPr lang="fi-FI" sz="2800" dirty="0"/>
              <a:t>(s) is out of 3GPP </a:t>
            </a:r>
            <a:r>
              <a:rPr lang="fi-FI" sz="2800" dirty="0" err="1"/>
              <a:t>scope</a:t>
            </a:r>
            <a:endParaRPr lang="fi-FI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319FC0-AB3B-4271-A50A-A17E48A24CC6}"/>
              </a:ext>
            </a:extLst>
          </p:cNvPr>
          <p:cNvSpPr txBox="1"/>
          <p:nvPr/>
        </p:nvSpPr>
        <p:spPr>
          <a:xfrm>
            <a:off x="469783" y="1259084"/>
            <a:ext cx="45384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/>
              <a:t>Remove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SA3 </a:t>
            </a:r>
            <a:r>
              <a:rPr lang="fi-FI" dirty="0" err="1"/>
              <a:t>assumption</a:t>
            </a:r>
            <a:r>
              <a:rPr lang="fi-FI" dirty="0"/>
              <a:t> - </a:t>
            </a:r>
            <a:r>
              <a:rPr lang="fi-FI" dirty="0" err="1"/>
              <a:t>or</a:t>
            </a:r>
            <a:r>
              <a:rPr lang="fi-FI" dirty="0"/>
              <a:t> </a:t>
            </a:r>
            <a:r>
              <a:rPr lang="fi-FI" dirty="0" err="1"/>
              <a:t>clarify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</a:t>
            </a:r>
            <a:r>
              <a:rPr lang="fi-FI" dirty="0" err="1"/>
              <a:t>this</a:t>
            </a:r>
            <a:r>
              <a:rPr lang="fi-FI" dirty="0"/>
              <a:t> is </a:t>
            </a:r>
            <a:r>
              <a:rPr lang="fi-FI" dirty="0" err="1"/>
              <a:t>optional</a:t>
            </a:r>
            <a:r>
              <a:rPr lang="fi-FI" dirty="0"/>
              <a:t> – in TS 33.180, </a:t>
            </a:r>
            <a:r>
              <a:rPr lang="fi-FI" dirty="0" err="1"/>
              <a:t>clause</a:t>
            </a:r>
            <a:r>
              <a:rPr lang="fi-FI"/>
              <a:t> 10.2.3: </a:t>
            </a:r>
            <a:endParaRPr lang="fi-FI" dirty="0"/>
          </a:p>
          <a:p>
            <a:endParaRPr lang="fi-FI" dirty="0"/>
          </a:p>
          <a:p>
            <a:r>
              <a:rPr lang="en-GB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“User media in the MC System is end-to-end encrypted by default. </a:t>
            </a:r>
            <a:r>
              <a:rPr lang="en-GB" sz="1800" i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Consequently, media can be recorded without </a:t>
            </a:r>
            <a:r>
              <a:rPr lang="en-GB" sz="1800" i="1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modificiation</a:t>
            </a:r>
            <a:r>
              <a:rPr lang="en-GB" sz="1800" i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without additional protection</a:t>
            </a:r>
            <a:r>
              <a:rPr lang="en-GB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…”</a:t>
            </a:r>
          </a:p>
          <a:p>
            <a:endParaRPr lang="fi-FI" sz="18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i-FI" dirty="0"/>
              <a:t>…</a:t>
            </a:r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leads</a:t>
            </a:r>
            <a:r>
              <a:rPr lang="fi-FI" dirty="0"/>
              <a:t> to </a:t>
            </a:r>
            <a:r>
              <a:rPr lang="fi-FI" dirty="0" err="1"/>
              <a:t>complex</a:t>
            </a:r>
            <a:r>
              <a:rPr lang="fi-FI" dirty="0"/>
              <a:t> </a:t>
            </a:r>
            <a:r>
              <a:rPr lang="fi-FI" dirty="0" err="1"/>
              <a:t>key</a:t>
            </a:r>
            <a:r>
              <a:rPr lang="fi-FI" dirty="0"/>
              <a:t> </a:t>
            </a:r>
            <a:r>
              <a:rPr lang="fi-FI" dirty="0" err="1"/>
              <a:t>retrieval</a:t>
            </a:r>
            <a:r>
              <a:rPr lang="fi-FI" dirty="0"/>
              <a:t> </a:t>
            </a:r>
            <a:r>
              <a:rPr lang="fi-FI" dirty="0" err="1"/>
              <a:t>procedures</a:t>
            </a:r>
            <a:r>
              <a:rPr lang="fi-FI" dirty="0"/>
              <a:t> </a:t>
            </a:r>
            <a:r>
              <a:rPr lang="fi-FI" dirty="0" err="1"/>
              <a:t>before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media </a:t>
            </a:r>
            <a:r>
              <a:rPr lang="fi-FI" dirty="0" err="1"/>
              <a:t>can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replayed</a:t>
            </a:r>
            <a:r>
              <a:rPr lang="fi-FI" dirty="0"/>
              <a:t> (</a:t>
            </a:r>
            <a:r>
              <a:rPr lang="fi-FI" dirty="0" err="1"/>
              <a:t>ref</a:t>
            </a:r>
            <a:r>
              <a:rPr lang="fi-FI" dirty="0"/>
              <a:t> TS 33.180, </a:t>
            </a:r>
            <a:r>
              <a:rPr lang="fi-FI" dirty="0" err="1"/>
              <a:t>clause</a:t>
            </a:r>
            <a:r>
              <a:rPr lang="fi-FI" dirty="0"/>
              <a:t> 10.2.4).</a:t>
            </a:r>
          </a:p>
          <a:p>
            <a:endParaRPr lang="fi-FI" dirty="0"/>
          </a:p>
          <a:p>
            <a:r>
              <a:rPr lang="fi-FI" dirty="0" err="1"/>
              <a:t>Instead</a:t>
            </a:r>
            <a:r>
              <a:rPr lang="fi-FI" dirty="0"/>
              <a:t>, </a:t>
            </a:r>
            <a:r>
              <a:rPr lang="fi-FI" dirty="0" err="1"/>
              <a:t>keep</a:t>
            </a:r>
            <a:r>
              <a:rPr lang="fi-FI" dirty="0"/>
              <a:t> RCS-7 out of 3GPP </a:t>
            </a:r>
            <a:r>
              <a:rPr lang="fi-FI" dirty="0" err="1"/>
              <a:t>scope</a:t>
            </a:r>
            <a:r>
              <a:rPr lang="fi-FI" dirty="0"/>
              <a:t> to </a:t>
            </a:r>
            <a:r>
              <a:rPr lang="fi-FI" dirty="0" err="1"/>
              <a:t>enable</a:t>
            </a:r>
            <a:r>
              <a:rPr lang="fi-FI" dirty="0"/>
              <a:t> </a:t>
            </a:r>
            <a:r>
              <a:rPr lang="fi-FI" dirty="0" err="1"/>
              <a:t>different</a:t>
            </a:r>
            <a:r>
              <a:rPr lang="fi-FI" dirty="0"/>
              <a:t> </a:t>
            </a:r>
            <a:r>
              <a:rPr lang="fi-FI" dirty="0" err="1"/>
              <a:t>security</a:t>
            </a:r>
            <a:r>
              <a:rPr lang="fi-FI" dirty="0"/>
              <a:t> </a:t>
            </a:r>
            <a:r>
              <a:rPr lang="fi-FI" dirty="0" err="1"/>
              <a:t>implementations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operator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/</a:t>
            </a:r>
            <a:r>
              <a:rPr lang="fi-FI" dirty="0" err="1"/>
              <a:t>policies</a:t>
            </a:r>
            <a:r>
              <a:rPr lang="fi-FI" dirty="0"/>
              <a:t>.</a:t>
            </a:r>
          </a:p>
          <a:p>
            <a:endParaRPr lang="fi-FI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50E9B1-2D0E-4C1F-9AD5-60A0E5CC7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3124" y="2184966"/>
            <a:ext cx="6199093" cy="238021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6BE8A605-5C2E-4DC8-8B68-73B05839EA5A}"/>
              </a:ext>
            </a:extLst>
          </p:cNvPr>
          <p:cNvSpPr/>
          <p:nvPr/>
        </p:nvSpPr>
        <p:spPr>
          <a:xfrm>
            <a:off x="7219335" y="3650226"/>
            <a:ext cx="811162" cy="449826"/>
          </a:xfrm>
          <a:prstGeom prst="ellipse">
            <a:avLst/>
          </a:prstGeom>
          <a:noFill/>
          <a:ln w="3492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76513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51656-1C11-4626-B69D-7741A418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606" y="401996"/>
            <a:ext cx="9330813" cy="704133"/>
          </a:xfrm>
        </p:spPr>
        <p:txBody>
          <a:bodyPr>
            <a:normAutofit/>
          </a:bodyPr>
          <a:lstStyle/>
          <a:p>
            <a:r>
              <a:rPr lang="fi-FI" sz="2400" dirty="0"/>
              <a:t>RCS-1 </a:t>
            </a:r>
            <a:r>
              <a:rPr lang="fi-FI" sz="2400" dirty="0" err="1"/>
              <a:t>between</a:t>
            </a:r>
            <a:r>
              <a:rPr lang="fi-FI" sz="2400" dirty="0"/>
              <a:t> </a:t>
            </a:r>
            <a:r>
              <a:rPr lang="fi-FI" sz="2400" dirty="0" err="1"/>
              <a:t>replay</a:t>
            </a:r>
            <a:r>
              <a:rPr lang="fi-FI" sz="2400" dirty="0"/>
              <a:t> </a:t>
            </a:r>
            <a:r>
              <a:rPr lang="fi-FI" sz="2400" dirty="0" err="1"/>
              <a:t>client</a:t>
            </a:r>
            <a:r>
              <a:rPr lang="fi-FI" sz="2400" dirty="0"/>
              <a:t> and </a:t>
            </a:r>
            <a:r>
              <a:rPr lang="fi-FI" sz="2400" dirty="0" err="1"/>
              <a:t>recording</a:t>
            </a:r>
            <a:r>
              <a:rPr lang="fi-FI" sz="2400" dirty="0"/>
              <a:t> </a:t>
            </a:r>
            <a:r>
              <a:rPr lang="fi-FI" sz="2400" dirty="0" err="1"/>
              <a:t>server</a:t>
            </a:r>
            <a:r>
              <a:rPr lang="fi-FI" sz="2400" dirty="0"/>
              <a:t> is </a:t>
            </a:r>
            <a:r>
              <a:rPr lang="fi-FI" sz="2400" dirty="0" err="1"/>
              <a:t>also</a:t>
            </a:r>
            <a:r>
              <a:rPr lang="fi-FI" sz="2400" dirty="0"/>
              <a:t> out of 3GPP </a:t>
            </a:r>
            <a:r>
              <a:rPr lang="fi-FI" sz="2400" dirty="0" err="1"/>
              <a:t>scope</a:t>
            </a:r>
            <a:endParaRPr lang="fi-FI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79E1A6-6866-4E03-9531-26C20C802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3606" y="4933384"/>
            <a:ext cx="8549149" cy="1295198"/>
          </a:xfrm>
        </p:spPr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only thing that shall be mentioned in 3GPP (SA6) specification about RCS-1 is that:</a:t>
            </a:r>
          </a:p>
          <a:p>
            <a:pPr lvl="1"/>
            <a:r>
              <a:rPr lang="en-GB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RCS-1 reference point shall use the HTTP-1 and HTTP-2 reference points”</a:t>
            </a:r>
            <a:endParaRPr lang="fi-FI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FE0F23-7B1B-4EC2-90BE-3BB91C278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414" y="1600103"/>
            <a:ext cx="9469171" cy="290553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458DBA1-4E73-445D-8F97-AB03C6E4DA4F}"/>
              </a:ext>
            </a:extLst>
          </p:cNvPr>
          <p:cNvSpPr/>
          <p:nvPr/>
        </p:nvSpPr>
        <p:spPr>
          <a:xfrm>
            <a:off x="6998109" y="3147499"/>
            <a:ext cx="811162" cy="449826"/>
          </a:xfrm>
          <a:prstGeom prst="ellipse">
            <a:avLst/>
          </a:prstGeom>
          <a:noFill/>
          <a:ln w="3492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37362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BCE25-07CD-4A55-BC45-43EF0FD616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2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ctr">
              <a:buNone/>
            </a:pPr>
            <a:r>
              <a:rPr lang="en-GB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Please see also CR in S6-243037</a:t>
            </a:r>
          </a:p>
          <a:p>
            <a:pPr algn="ctr"/>
            <a:endParaRPr lang="en-GB" sz="36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457200" lvl="1" indent="0" algn="ctr">
              <a:buNone/>
            </a:pPr>
            <a:r>
              <a:rPr lang="en-GB" sz="3600" dirty="0">
                <a:latin typeface="Arial" panose="020B0604020202020204" pitchFamily="34" charset="0"/>
                <a:cs typeface="Times New Roman" panose="02020603050405020304" pitchFamily="18" charset="0"/>
              </a:rPr>
              <a:t>Thank You!</a:t>
            </a:r>
            <a:endParaRPr lang="fi-FI" sz="3600" dirty="0"/>
          </a:p>
        </p:txBody>
      </p:sp>
    </p:spTree>
    <p:extLst>
      <p:ext uri="{BB962C8B-B14F-4D97-AF65-F5344CB8AC3E}">
        <p14:creationId xmlns:p14="http://schemas.microsoft.com/office/powerpoint/2010/main" val="357936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576</Words>
  <Application>Microsoft Office PowerPoint</Application>
  <PresentationFormat>Widescreen</PresentationFormat>
  <Paragraphs>48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Visio.Drawing.15</vt:lpstr>
      <vt:lpstr>MC logging, recording and replay</vt:lpstr>
      <vt:lpstr>Terminology</vt:lpstr>
      <vt:lpstr>New (functional) elements</vt:lpstr>
      <vt:lpstr>Functional model  and reference points</vt:lpstr>
      <vt:lpstr>A replay client can also be located in MC service UE</vt:lpstr>
      <vt:lpstr>RCS-7 between Recording server and mass storage(s) is out of 3GPP scope</vt:lpstr>
      <vt:lpstr>RCS-1 between replay client and recording server is also out of 3GPP scope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 logging, recording and replay</dc:title>
  <dc:creator>Vialen, Jukka</dc:creator>
  <cp:lastModifiedBy>Vialen, Jukka</cp:lastModifiedBy>
  <cp:revision>32</cp:revision>
  <dcterms:created xsi:type="dcterms:W3CDTF">2024-07-04T08:25:08Z</dcterms:created>
  <dcterms:modified xsi:type="dcterms:W3CDTF">2024-08-12T14:57:55Z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880b6a94-80ae-433e-a65d-3d337242d41a</vt:lpwstr>
  </property>
  <property fmtid="{D5CDD505-2E9C-101B-9397-08002B2CF9AE}" pid="3" name="LABEL">
    <vt:lpwstr>S</vt:lpwstr>
  </property>
  <property fmtid="{D5CDD505-2E9C-101B-9397-08002B2CF9AE}" pid="4" name="L1">
    <vt:lpwstr>C-ALL</vt:lpwstr>
  </property>
  <property fmtid="{D5CDD505-2E9C-101B-9397-08002B2CF9AE}" pid="5" name="L2">
    <vt:lpwstr>C-CS</vt:lpwstr>
  </property>
  <property fmtid="{D5CDD505-2E9C-101B-9397-08002B2CF9AE}" pid="6" name="L3">
    <vt:lpwstr>C-AD-AMB</vt:lpwstr>
  </property>
  <property fmtid="{D5CDD505-2E9C-101B-9397-08002B2CF9AE}" pid="7" name="CCAV">
    <vt:lpwstr/>
  </property>
  <property fmtid="{D5CDD505-2E9C-101B-9397-08002B2CF9AE}" pid="8" name="Visual">
    <vt:lpwstr>0</vt:lpwstr>
  </property>
</Properties>
</file>