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386" r:id="rId3"/>
    <p:sldId id="387" r:id="rId4"/>
    <p:sldId id="38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7" d="100"/>
          <a:sy n="157" d="100"/>
        </p:scale>
        <p:origin x="10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14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#60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Changsha, China 9th – 13th April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S6-241230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eaLnBrk="1" hangingPunct="1"/>
            <a:r>
              <a:rPr lang="en-US" altLang="en-US"/>
              <a:t>Discussion on connection and flow in SEALDD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3" y="518772"/>
            <a:ext cx="1042219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Issue: The concept “connection” and “flow” in SEALDD is not clear(1)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9F248C-BA80-42E3-B0E5-51DF1D193366}"/>
              </a:ext>
            </a:extLst>
          </p:cNvPr>
          <p:cNvSpPr/>
          <p:nvPr/>
        </p:nvSpPr>
        <p:spPr>
          <a:xfrm>
            <a:off x="6359528" y="2031548"/>
            <a:ext cx="670560" cy="1313299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4E24B8D-997B-4D3E-854A-9789EC2AB4D6}"/>
              </a:ext>
            </a:extLst>
          </p:cNvPr>
          <p:cNvSpPr/>
          <p:nvPr/>
        </p:nvSpPr>
        <p:spPr>
          <a:xfrm>
            <a:off x="8442178" y="2733197"/>
            <a:ext cx="670560" cy="61165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791DD8-EA3A-4549-9E8E-69CE0FA7B5FE}"/>
              </a:ext>
            </a:extLst>
          </p:cNvPr>
          <p:cNvSpPr/>
          <p:nvPr/>
        </p:nvSpPr>
        <p:spPr>
          <a:xfrm>
            <a:off x="10265177" y="2078739"/>
            <a:ext cx="670560" cy="1251351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01ED938-7571-4361-95EF-2B50BBD60DC6}"/>
              </a:ext>
            </a:extLst>
          </p:cNvPr>
          <p:cNvSpPr/>
          <p:nvPr/>
        </p:nvSpPr>
        <p:spPr>
          <a:xfrm>
            <a:off x="6392059" y="2141586"/>
            <a:ext cx="573024" cy="341243"/>
          </a:xfrm>
          <a:prstGeom prst="rect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100134-7EE5-48C7-80FF-854398D39A26}"/>
              </a:ext>
            </a:extLst>
          </p:cNvPr>
          <p:cNvSpPr txBox="1"/>
          <p:nvPr/>
        </p:nvSpPr>
        <p:spPr>
          <a:xfrm>
            <a:off x="6362711" y="2196858"/>
            <a:ext cx="6511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client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E32F86C-6AA2-405F-8643-E5C43462B9F5}"/>
              </a:ext>
            </a:extLst>
          </p:cNvPr>
          <p:cNvSpPr/>
          <p:nvPr/>
        </p:nvSpPr>
        <p:spPr>
          <a:xfrm>
            <a:off x="6408296" y="2964039"/>
            <a:ext cx="573024" cy="34124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A0B41E3-E38E-4C85-A910-8D7EB3992D74}"/>
              </a:ext>
            </a:extLst>
          </p:cNvPr>
          <p:cNvSpPr txBox="1"/>
          <p:nvPr/>
        </p:nvSpPr>
        <p:spPr>
          <a:xfrm>
            <a:off x="6378948" y="3019311"/>
            <a:ext cx="6110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DD client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7F19B8-42DE-4C5D-AD4C-D7444090D04D}"/>
              </a:ext>
            </a:extLst>
          </p:cNvPr>
          <p:cNvSpPr txBox="1"/>
          <p:nvPr/>
        </p:nvSpPr>
        <p:spPr>
          <a:xfrm>
            <a:off x="8442178" y="2910399"/>
            <a:ext cx="6447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DD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097C07-C893-4D29-B4DD-A57FBC8EFEA8}"/>
              </a:ext>
            </a:extLst>
          </p:cNvPr>
          <p:cNvSpPr txBox="1"/>
          <p:nvPr/>
        </p:nvSpPr>
        <p:spPr>
          <a:xfrm>
            <a:off x="10250934" y="2883042"/>
            <a:ext cx="6848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VAL server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圆柱形 16">
            <a:extLst>
              <a:ext uri="{FF2B5EF4-FFF2-40B4-BE49-F238E27FC236}">
                <a16:creationId xmlns:a16="http://schemas.microsoft.com/office/drawing/2014/main" id="{CBEBBFE9-BE42-48CC-B186-F655A75277E7}"/>
              </a:ext>
            </a:extLst>
          </p:cNvPr>
          <p:cNvSpPr/>
          <p:nvPr/>
        </p:nvSpPr>
        <p:spPr>
          <a:xfrm rot="16200000">
            <a:off x="7524492" y="2368032"/>
            <a:ext cx="341244" cy="1525123"/>
          </a:xfrm>
          <a:prstGeom prst="can">
            <a:avLst/>
          </a:prstGeom>
          <a:noFill/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圆柱形 17">
            <a:extLst>
              <a:ext uri="{FF2B5EF4-FFF2-40B4-BE49-F238E27FC236}">
                <a16:creationId xmlns:a16="http://schemas.microsoft.com/office/drawing/2014/main" id="{2AAD862F-8E88-4480-93E8-D05DEFFF1F8F}"/>
              </a:ext>
            </a:extLst>
          </p:cNvPr>
          <p:cNvSpPr/>
          <p:nvPr/>
        </p:nvSpPr>
        <p:spPr>
          <a:xfrm rot="16200000">
            <a:off x="9504268" y="2534004"/>
            <a:ext cx="384877" cy="1236809"/>
          </a:xfrm>
          <a:prstGeom prst="can">
            <a:avLst/>
          </a:prstGeom>
          <a:noFill/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7B537EF-5073-4001-ABC3-CAA1960DEF44}"/>
              </a:ext>
            </a:extLst>
          </p:cNvPr>
          <p:cNvSpPr txBox="1"/>
          <p:nvPr/>
        </p:nvSpPr>
        <p:spPr>
          <a:xfrm>
            <a:off x="7113424" y="2770271"/>
            <a:ext cx="12827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SEALDD-UU connection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C72423E-C252-43F9-AA58-F1B9BCAA5FFC}"/>
              </a:ext>
            </a:extLst>
          </p:cNvPr>
          <p:cNvSpPr txBox="1"/>
          <p:nvPr/>
        </p:nvSpPr>
        <p:spPr>
          <a:xfrm>
            <a:off x="9080552" y="2802124"/>
            <a:ext cx="11881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SEALDD-S connection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FBD2F347-40DD-4570-A1E8-1C3410FB57F9}"/>
              </a:ext>
            </a:extLst>
          </p:cNvPr>
          <p:cNvCxnSpPr>
            <a:cxnSpLocks/>
          </p:cNvCxnSpPr>
          <p:nvPr/>
        </p:nvCxnSpPr>
        <p:spPr>
          <a:xfrm>
            <a:off x="6981320" y="3027259"/>
            <a:ext cx="1468431" cy="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707696D2-2349-47FE-B069-A7AF211B9348}"/>
              </a:ext>
            </a:extLst>
          </p:cNvPr>
          <p:cNvCxnSpPr>
            <a:cxnSpLocks/>
          </p:cNvCxnSpPr>
          <p:nvPr/>
        </p:nvCxnSpPr>
        <p:spPr>
          <a:xfrm>
            <a:off x="6990013" y="3240945"/>
            <a:ext cx="1468431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D741611C-F7E8-4DF7-ABA2-BF0AF89B10E2}"/>
              </a:ext>
            </a:extLst>
          </p:cNvPr>
          <p:cNvCxnSpPr>
            <a:cxnSpLocks/>
          </p:cNvCxnSpPr>
          <p:nvPr/>
        </p:nvCxnSpPr>
        <p:spPr>
          <a:xfrm>
            <a:off x="9112738" y="3029050"/>
            <a:ext cx="1186875" cy="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E5338E92-8C6D-426F-BF97-72533758C143}"/>
              </a:ext>
            </a:extLst>
          </p:cNvPr>
          <p:cNvCxnSpPr>
            <a:cxnSpLocks/>
          </p:cNvCxnSpPr>
          <p:nvPr/>
        </p:nvCxnSpPr>
        <p:spPr>
          <a:xfrm>
            <a:off x="9088177" y="3232867"/>
            <a:ext cx="1186875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124F915B-6BC9-4EC5-91AF-7DF87074A2F3}"/>
              </a:ext>
            </a:extLst>
          </p:cNvPr>
          <p:cNvCxnSpPr>
            <a:cxnSpLocks/>
          </p:cNvCxnSpPr>
          <p:nvPr/>
        </p:nvCxnSpPr>
        <p:spPr>
          <a:xfrm>
            <a:off x="8077899" y="1609302"/>
            <a:ext cx="347756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EA469D6A-4A40-4450-9099-A0CD9F7E9651}"/>
              </a:ext>
            </a:extLst>
          </p:cNvPr>
          <p:cNvSpPr txBox="1"/>
          <p:nvPr/>
        </p:nvSpPr>
        <p:spPr>
          <a:xfrm>
            <a:off x="7339293" y="1480689"/>
            <a:ext cx="7088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connection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BBD5FC5-2108-4AD4-81B3-136A2E12B181}"/>
              </a:ext>
            </a:extLst>
          </p:cNvPr>
          <p:cNvSpPr txBox="1"/>
          <p:nvPr/>
        </p:nvSpPr>
        <p:spPr>
          <a:xfrm>
            <a:off x="8397071" y="1502007"/>
            <a:ext cx="38985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flow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5FBB6D-AB0E-4D44-B266-46D25B4C3957}"/>
              </a:ext>
            </a:extLst>
          </p:cNvPr>
          <p:cNvSpPr txBox="1"/>
          <p:nvPr/>
        </p:nvSpPr>
        <p:spPr>
          <a:xfrm>
            <a:off x="137408" y="1354795"/>
            <a:ext cx="489108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The “connection” and “SEALDD flow” </a:t>
            </a:r>
            <a:r>
              <a:rPr lang="en-US" altLang="zh-CN" sz="900" kern="0" dirty="0">
                <a:solidFill>
                  <a:srgbClr val="FF0000"/>
                </a:solidFill>
              </a:rPr>
              <a:t>concepts are used, the relationship between them are not clear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FAB03E2-E799-497C-879C-F86DA08285AA}"/>
              </a:ext>
            </a:extLst>
          </p:cNvPr>
          <p:cNvSpPr/>
          <p:nvPr/>
        </p:nvSpPr>
        <p:spPr>
          <a:xfrm>
            <a:off x="153410" y="1627169"/>
            <a:ext cx="481899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b="1" dirty="0"/>
              <a:t>“Connection” used in the TS:</a:t>
            </a:r>
          </a:p>
          <a:p>
            <a:pPr marL="228600" indent="-228600">
              <a:buAutoNum type="arabicPeriod"/>
            </a:pPr>
            <a:r>
              <a:rPr lang="en-US" altLang="zh-CN" sz="1000" dirty="0"/>
              <a:t>end-to-end connection between VAL client and VAL server, such </a:t>
            </a:r>
            <a:r>
              <a:rPr lang="en-GB" altLang="zh-CN" sz="1000" dirty="0"/>
              <a:t>end-to-end connection (also termed SEALDD flow)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SEALDD-S Data transmission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SEALDD connections 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application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SEALDD regular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application signalling transmission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signalling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application layer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data transmission connection between VAL server and SEALDD server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the connection between VAL server and SEALDD server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After the negotiation and establishment of the connections, the SEALDD client gets the mapping information between the application traffic and SEALDD flow ID.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SEALDD-S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URLLC transmission connection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regular data transmission connection</a:t>
            </a:r>
          </a:p>
          <a:p>
            <a:r>
              <a:rPr lang="en-US" altLang="zh-CN" sz="1000" dirty="0"/>
              <a:t>……</a:t>
            </a:r>
            <a:endParaRPr lang="en-GB" altLang="zh-CN" sz="1000" dirty="0"/>
          </a:p>
          <a:p>
            <a:pPr marL="228600" indent="-228600">
              <a:buAutoNum type="arabicPeriod"/>
            </a:pPr>
            <a:endParaRPr lang="en-GB" altLang="zh-CN" sz="10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b="1" dirty="0"/>
              <a:t>“Flow” used in the TS:</a:t>
            </a:r>
          </a:p>
          <a:p>
            <a:pPr marL="228600" indent="-228600">
              <a:buAutoNum type="arabicPeriod"/>
            </a:pPr>
            <a:r>
              <a:rPr lang="en-GB" altLang="zh-CN" sz="1000" dirty="0"/>
              <a:t>SEALDD flow: </a:t>
            </a:r>
            <a:r>
              <a:rPr lang="en-US" altLang="zh-CN" sz="1000" dirty="0"/>
              <a:t>The </a:t>
            </a:r>
            <a:r>
              <a:rPr lang="en-US" altLang="zh-CN" sz="1000" dirty="0">
                <a:highlight>
                  <a:srgbClr val="FFFF00"/>
                </a:highlight>
              </a:rPr>
              <a:t>SEALDD flow </a:t>
            </a:r>
            <a:r>
              <a:rPr lang="en-US" altLang="zh-CN" sz="1000" dirty="0"/>
              <a:t>ID is used by the SEALDD client and SEALDD server to identify different </a:t>
            </a:r>
            <a:r>
              <a:rPr lang="en-US" altLang="zh-CN" sz="1000" dirty="0">
                <a:highlight>
                  <a:srgbClr val="FFFF00"/>
                </a:highlight>
              </a:rPr>
              <a:t>VAL application traffic</a:t>
            </a:r>
            <a:endParaRPr lang="zh-CN" altLang="en-US" sz="1000" dirty="0">
              <a:highlight>
                <a:srgbClr val="FFFF00"/>
              </a:highlight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DBA5E90-59E3-4C1B-8156-2DD562D9FFAD}"/>
              </a:ext>
            </a:extLst>
          </p:cNvPr>
          <p:cNvCxnSpPr/>
          <p:nvPr/>
        </p:nvCxnSpPr>
        <p:spPr>
          <a:xfrm>
            <a:off x="5224930" y="1586266"/>
            <a:ext cx="0" cy="440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箭头: 五边形 34">
            <a:extLst>
              <a:ext uri="{FF2B5EF4-FFF2-40B4-BE49-F238E27FC236}">
                <a16:creationId xmlns:a16="http://schemas.microsoft.com/office/drawing/2014/main" id="{0709FE86-E456-484B-9A58-F5D7AC2FA29A}"/>
              </a:ext>
            </a:extLst>
          </p:cNvPr>
          <p:cNvSpPr/>
          <p:nvPr/>
        </p:nvSpPr>
        <p:spPr>
          <a:xfrm>
            <a:off x="4954353" y="1734817"/>
            <a:ext cx="1060344" cy="568010"/>
          </a:xfrm>
          <a:prstGeom prst="homePlate">
            <a:avLst>
              <a:gd name="adj" fmla="val 104156"/>
            </a:avLst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24E7B59-0145-43AF-AAA9-8543F6CD50C6}"/>
              </a:ext>
            </a:extLst>
          </p:cNvPr>
          <p:cNvSpPr txBox="1"/>
          <p:nvPr/>
        </p:nvSpPr>
        <p:spPr>
          <a:xfrm>
            <a:off x="5012891" y="1865451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 be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7" name="圆柱形 36">
            <a:extLst>
              <a:ext uri="{FF2B5EF4-FFF2-40B4-BE49-F238E27FC236}">
                <a16:creationId xmlns:a16="http://schemas.microsoft.com/office/drawing/2014/main" id="{9F3C7444-CCFF-43FE-AD45-3D89D9CCEE9D}"/>
              </a:ext>
            </a:extLst>
          </p:cNvPr>
          <p:cNvSpPr/>
          <p:nvPr/>
        </p:nvSpPr>
        <p:spPr>
          <a:xfrm rot="16200000">
            <a:off x="8546814" y="556436"/>
            <a:ext cx="286105" cy="3456401"/>
          </a:xfrm>
          <a:prstGeom prst="can">
            <a:avLst/>
          </a:prstGeom>
          <a:noFill/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92BF813-F86B-4E2E-954B-3AA748DF81BA}"/>
              </a:ext>
            </a:extLst>
          </p:cNvPr>
          <p:cNvSpPr txBox="1"/>
          <p:nvPr/>
        </p:nvSpPr>
        <p:spPr>
          <a:xfrm>
            <a:off x="7786514" y="1933014"/>
            <a:ext cx="12682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Application connection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79618A7-EDBC-4944-9562-0D13CD85F069}"/>
              </a:ext>
            </a:extLst>
          </p:cNvPr>
          <p:cNvSpPr txBox="1"/>
          <p:nvPr/>
        </p:nvSpPr>
        <p:spPr>
          <a:xfrm>
            <a:off x="5420082" y="3536664"/>
            <a:ext cx="64647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900" b="1" kern="0" dirty="0">
                <a:solidFill>
                  <a:prstClr val="black"/>
                </a:solidFill>
              </a:rPr>
              <a:t>Application connection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  <a:r>
              <a:rPr lang="zh-CN" altLang="en-US" sz="900" kern="0" dirty="0">
                <a:solidFill>
                  <a:prstClr val="black"/>
                </a:solidFill>
              </a:rPr>
              <a:t> </a:t>
            </a:r>
            <a:r>
              <a:rPr lang="en-US" altLang="zh-CN" sz="900" kern="0" dirty="0">
                <a:solidFill>
                  <a:prstClr val="black"/>
                </a:solidFill>
              </a:rPr>
              <a:t>Association between the VAL client and the VAL service to provide the VAL service.</a:t>
            </a:r>
          </a:p>
          <a:p>
            <a:pPr lvl="0"/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Application traffic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 a set of </a:t>
            </a:r>
            <a:r>
              <a:rPr lang="en-US" altLang="zh-CN" sz="900" kern="0" dirty="0">
                <a:solidFill>
                  <a:prstClr val="black"/>
                </a:solidFill>
              </a:rPr>
              <a:t>signaling messages or a set of media packet constituting a application service flow. E.g., a picture may be an application traffic, the audio stream and the video stream are two different application traffic.</a:t>
            </a:r>
          </a:p>
          <a:p>
            <a:pPr lvl="0"/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/>
            <a:r>
              <a:rPr lang="en-US" altLang="zh-CN" sz="900" b="1" kern="0" dirty="0">
                <a:solidFill>
                  <a:prstClr val="black"/>
                </a:solidFill>
              </a:rPr>
              <a:t>SEALDD–S connection</a:t>
            </a:r>
            <a:r>
              <a:rPr lang="en-US" altLang="zh-CN" sz="900" kern="0" dirty="0">
                <a:solidFill>
                  <a:prstClr val="black"/>
                </a:solidFill>
              </a:rPr>
              <a:t>: Association between the SEALDD server and the VAL server to achieve data delivery of the application traffic. One application connection may have one SEALDD-S connection, e.g., for all the application traffic flows, or have more SEALDD-S connections, e.g., one for application signaling flow, and the other or application media traffic flow(s). A SEALDD-S connection shall be </a:t>
            </a:r>
            <a:r>
              <a:rPr lang="en-US" altLang="zh-CN" sz="900" kern="0" dirty="0">
                <a:solidFill>
                  <a:prstClr val="black"/>
                </a:solidFill>
                <a:highlight>
                  <a:srgbClr val="FFFF00"/>
                </a:highlight>
              </a:rPr>
              <a:t>uniquely identified between the VAL server and the SEALDD server.</a:t>
            </a:r>
            <a:endParaRPr lang="en-US" altLang="zh-CN" sz="900" kern="0" dirty="0">
              <a:solidFill>
                <a:prstClr val="black"/>
              </a:solidFill>
            </a:endParaRPr>
          </a:p>
          <a:p>
            <a:pPr lvl="0"/>
            <a:r>
              <a:rPr lang="en-US" altLang="zh-CN" sz="900" b="1" kern="0" dirty="0">
                <a:solidFill>
                  <a:prstClr val="black"/>
                </a:solidFill>
              </a:rPr>
              <a:t>SEALDD-S flows</a:t>
            </a:r>
            <a:r>
              <a:rPr lang="en-US" altLang="zh-CN" sz="900" kern="0" dirty="0">
                <a:solidFill>
                  <a:prstClr val="black"/>
                </a:solidFill>
              </a:rPr>
              <a:t>: a set of packets have the same attributes, e.g., the same 5-tuple, media type. The application traffic flow may be mapped to one ore more SEALDD-S flow(s). </a:t>
            </a:r>
            <a:r>
              <a:rPr lang="en-US" altLang="zh-CN" sz="900" kern="0" dirty="0">
                <a:solidFill>
                  <a:prstClr val="black"/>
                </a:solidFill>
                <a:highlight>
                  <a:srgbClr val="FFFF00"/>
                </a:highlight>
              </a:rPr>
              <a:t>A SEALDD-S flow should be uniquely identified with the  SEALDD-S connection.</a:t>
            </a:r>
          </a:p>
          <a:p>
            <a:pPr lvl="0"/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/>
            <a:r>
              <a:rPr lang="en-US" altLang="zh-CN" sz="900" b="1" kern="0" dirty="0">
                <a:solidFill>
                  <a:prstClr val="black"/>
                </a:solidFill>
              </a:rPr>
              <a:t>SEALDD-UU connection</a:t>
            </a:r>
            <a:r>
              <a:rPr lang="en-US" altLang="zh-CN" sz="900" kern="0" dirty="0">
                <a:solidFill>
                  <a:prstClr val="black"/>
                </a:solidFill>
              </a:rPr>
              <a:t>: Association between the SEALDD server and the SEALDD client to achieve the data delivery of the application traffic from the SEALDD serve or the VAL client. One SEALDD-S connection may be associated with one SEALDD-UU </a:t>
            </a:r>
            <a:r>
              <a:rPr lang="en-US" altLang="zh-CN" sz="900" kern="0" dirty="0" err="1">
                <a:solidFill>
                  <a:prstClr val="black"/>
                </a:solidFill>
              </a:rPr>
              <a:t>connectionore</a:t>
            </a:r>
            <a:r>
              <a:rPr lang="en-US" altLang="zh-CN" sz="900" kern="0" dirty="0">
                <a:solidFill>
                  <a:prstClr val="black"/>
                </a:solidFill>
              </a:rPr>
              <a:t> multiple SEALDD-UU connections. A SEALDD-UU connection shall be </a:t>
            </a:r>
            <a:r>
              <a:rPr lang="en-US" altLang="zh-CN" sz="900" kern="0" dirty="0">
                <a:solidFill>
                  <a:prstClr val="black"/>
                </a:solidFill>
                <a:highlight>
                  <a:srgbClr val="FFFF00"/>
                </a:highlight>
              </a:rPr>
              <a:t>uniquely identified between the SEALDD client and the SEALDD server.</a:t>
            </a:r>
            <a:endParaRPr lang="en-US" altLang="zh-CN" sz="900" kern="0" dirty="0">
              <a:solidFill>
                <a:prstClr val="black"/>
              </a:solidFill>
            </a:endParaRPr>
          </a:p>
          <a:p>
            <a:r>
              <a:rPr lang="en-US" altLang="zh-CN" sz="900" b="1" kern="0" dirty="0">
                <a:solidFill>
                  <a:prstClr val="black"/>
                </a:solidFill>
              </a:rPr>
              <a:t>SEALDD-UU flows</a:t>
            </a:r>
            <a:r>
              <a:rPr lang="en-US" altLang="zh-CN" sz="900" kern="0" dirty="0">
                <a:solidFill>
                  <a:prstClr val="black"/>
                </a:solidFill>
              </a:rPr>
              <a:t>: a set of packets have the same attributes, e.g., the same 5-tuple, media type, QoS requirements. One SEALDD-S flow(s) maybe mapped to one or multiple SEALDD-UU flows. </a:t>
            </a:r>
            <a:r>
              <a:rPr lang="en-US" altLang="zh-CN" sz="900" kern="0" dirty="0">
                <a:solidFill>
                  <a:prstClr val="black"/>
                </a:solidFill>
                <a:highlight>
                  <a:srgbClr val="FFFF00"/>
                </a:highlight>
              </a:rPr>
              <a:t>A SEALDD-UU flow should be uniquely identified with the  SEALDD-</a:t>
            </a:r>
            <a:r>
              <a:rPr lang="en-US" altLang="zh-CN" sz="9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Uu</a:t>
            </a:r>
            <a:r>
              <a:rPr lang="en-US" altLang="zh-CN" sz="900" kern="0" dirty="0">
                <a:solidFill>
                  <a:prstClr val="black"/>
                </a:solidFill>
                <a:highlight>
                  <a:srgbClr val="FFFF00"/>
                </a:highlight>
              </a:rPr>
              <a:t> connection.</a:t>
            </a:r>
            <a:endParaRPr lang="en-US" altLang="zh-CN" sz="900" kern="0" dirty="0">
              <a:solidFill>
                <a:prstClr val="black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C1EB59B-E244-4D78-9F23-58F3C60BB443}"/>
              </a:ext>
            </a:extLst>
          </p:cNvPr>
          <p:cNvSpPr txBox="1"/>
          <p:nvPr/>
        </p:nvSpPr>
        <p:spPr>
          <a:xfrm>
            <a:off x="7155582" y="3246439"/>
            <a:ext cx="1066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Uu</a:t>
            </a:r>
            <a:r>
              <a:rPr lang="en-US" altLang="zh-CN" sz="900" kern="0" dirty="0">
                <a:solidFill>
                  <a:prstClr val="black"/>
                </a:solidFill>
              </a:rPr>
              <a:t> flow(s)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00A6369-C594-4122-9A45-38CBB36AB5A1}"/>
              </a:ext>
            </a:extLst>
          </p:cNvPr>
          <p:cNvSpPr txBox="1"/>
          <p:nvPr/>
        </p:nvSpPr>
        <p:spPr>
          <a:xfrm>
            <a:off x="9278307" y="3217430"/>
            <a:ext cx="9845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SEALDD-S</a:t>
            </a:r>
            <a:r>
              <a:rPr lang="en-US" altLang="zh-CN" sz="900" kern="0" dirty="0">
                <a:solidFill>
                  <a:prstClr val="black"/>
                </a:solidFill>
              </a:rPr>
              <a:t> flow(s)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3756AA7-A636-48D2-B538-42D0D4251D60}"/>
              </a:ext>
            </a:extLst>
          </p:cNvPr>
          <p:cNvSpPr/>
          <p:nvPr/>
        </p:nvSpPr>
        <p:spPr>
          <a:xfrm>
            <a:off x="10049996" y="3092727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078671B-E90F-47BB-A3CD-313175A086BE}"/>
              </a:ext>
            </a:extLst>
          </p:cNvPr>
          <p:cNvSpPr/>
          <p:nvPr/>
        </p:nvSpPr>
        <p:spPr>
          <a:xfrm>
            <a:off x="9689803" y="3105448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167452B2-6347-48CC-8042-8FB669E824D1}"/>
              </a:ext>
            </a:extLst>
          </p:cNvPr>
          <p:cNvSpPr/>
          <p:nvPr/>
        </p:nvSpPr>
        <p:spPr>
          <a:xfrm>
            <a:off x="9317486" y="3093770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8BF32EB1-13CA-4A55-90F9-0CBE8E859493}"/>
              </a:ext>
            </a:extLst>
          </p:cNvPr>
          <p:cNvSpPr/>
          <p:nvPr/>
        </p:nvSpPr>
        <p:spPr>
          <a:xfrm>
            <a:off x="8700231" y="3101146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B1CA603-8670-44EF-ACDF-8E11DF116CB6}"/>
              </a:ext>
            </a:extLst>
          </p:cNvPr>
          <p:cNvSpPr/>
          <p:nvPr/>
        </p:nvSpPr>
        <p:spPr>
          <a:xfrm>
            <a:off x="8090523" y="3107279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020C724-BA36-49F3-BF21-9880825388F8}"/>
              </a:ext>
            </a:extLst>
          </p:cNvPr>
          <p:cNvSpPr/>
          <p:nvPr/>
        </p:nvSpPr>
        <p:spPr>
          <a:xfrm>
            <a:off x="7615169" y="3101146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4DD0EFF4-3FB6-427D-9D67-980412A96F3F}"/>
              </a:ext>
            </a:extLst>
          </p:cNvPr>
          <p:cNvSpPr/>
          <p:nvPr/>
        </p:nvSpPr>
        <p:spPr>
          <a:xfrm>
            <a:off x="6928041" y="3100139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882B8E2-A22F-4BD1-B46A-DF12383D1BA4}"/>
              </a:ext>
            </a:extLst>
          </p:cNvPr>
          <p:cNvSpPr/>
          <p:nvPr/>
        </p:nvSpPr>
        <p:spPr>
          <a:xfrm>
            <a:off x="6912486" y="2758890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DFE87E7-557B-4961-9BB3-4FC111B5E983}"/>
              </a:ext>
            </a:extLst>
          </p:cNvPr>
          <p:cNvSpPr/>
          <p:nvPr/>
        </p:nvSpPr>
        <p:spPr>
          <a:xfrm>
            <a:off x="6912738" y="2341259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EF15679-4C39-482F-82AE-CDE3C6EB6309}"/>
              </a:ext>
            </a:extLst>
          </p:cNvPr>
          <p:cNvSpPr/>
          <p:nvPr/>
        </p:nvSpPr>
        <p:spPr>
          <a:xfrm>
            <a:off x="10337737" y="3203669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FD88F16-C3EF-4043-A514-13FDBD3A9764}"/>
              </a:ext>
            </a:extLst>
          </p:cNvPr>
          <p:cNvSpPr/>
          <p:nvPr/>
        </p:nvSpPr>
        <p:spPr>
          <a:xfrm>
            <a:off x="10311634" y="3086325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6EE68D2-45C8-437E-8E1F-515F9DC4E04C}"/>
              </a:ext>
            </a:extLst>
          </p:cNvPr>
          <p:cNvSpPr/>
          <p:nvPr/>
        </p:nvSpPr>
        <p:spPr>
          <a:xfrm>
            <a:off x="10080664" y="3196513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654A8CAF-D7CF-48F3-9F68-6A3EBEA4931A}"/>
              </a:ext>
            </a:extLst>
          </p:cNvPr>
          <p:cNvSpPr/>
          <p:nvPr/>
        </p:nvSpPr>
        <p:spPr>
          <a:xfrm>
            <a:off x="9579858" y="3190770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7141A582-848F-4C1D-8E84-CB495B299995}"/>
              </a:ext>
            </a:extLst>
          </p:cNvPr>
          <p:cNvSpPr/>
          <p:nvPr/>
        </p:nvSpPr>
        <p:spPr>
          <a:xfrm>
            <a:off x="8739711" y="3215586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EE0B1CD-5208-4715-AA1A-BB4FD5331C28}"/>
              </a:ext>
            </a:extLst>
          </p:cNvPr>
          <p:cNvSpPr/>
          <p:nvPr/>
        </p:nvSpPr>
        <p:spPr>
          <a:xfrm>
            <a:off x="8179971" y="3203669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9E188BF-C065-4FD7-9B60-7040730DCBC8}"/>
              </a:ext>
            </a:extLst>
          </p:cNvPr>
          <p:cNvSpPr/>
          <p:nvPr/>
        </p:nvSpPr>
        <p:spPr>
          <a:xfrm>
            <a:off x="7644680" y="3203669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AF3CB850-87E5-4414-95C6-4C2972D1B896}"/>
              </a:ext>
            </a:extLst>
          </p:cNvPr>
          <p:cNvSpPr/>
          <p:nvPr/>
        </p:nvSpPr>
        <p:spPr>
          <a:xfrm>
            <a:off x="7186836" y="3210563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62B5E1D0-4254-4A96-8298-76D70AA53A51}"/>
              </a:ext>
            </a:extLst>
          </p:cNvPr>
          <p:cNvSpPr/>
          <p:nvPr/>
        </p:nvSpPr>
        <p:spPr>
          <a:xfrm>
            <a:off x="6747618" y="3191936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AFFB675F-EB60-48D2-9234-CFEEF1D39723}"/>
              </a:ext>
            </a:extLst>
          </p:cNvPr>
          <p:cNvSpPr/>
          <p:nvPr/>
        </p:nvSpPr>
        <p:spPr>
          <a:xfrm>
            <a:off x="6701188" y="2766801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F31A681-720D-4A2F-8388-FBF2103177E7}"/>
              </a:ext>
            </a:extLst>
          </p:cNvPr>
          <p:cNvSpPr/>
          <p:nvPr/>
        </p:nvSpPr>
        <p:spPr>
          <a:xfrm>
            <a:off x="6689922" y="2341259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箭头连接符 69">
            <a:extLst>
              <a:ext uri="{FF2B5EF4-FFF2-40B4-BE49-F238E27FC236}">
                <a16:creationId xmlns:a16="http://schemas.microsoft.com/office/drawing/2014/main" id="{F4A76CCC-E509-42C4-8C38-ECDEA2A5272F}"/>
              </a:ext>
            </a:extLst>
          </p:cNvPr>
          <p:cNvCxnSpPr>
            <a:cxnSpLocks/>
          </p:cNvCxnSpPr>
          <p:nvPr/>
        </p:nvCxnSpPr>
        <p:spPr>
          <a:xfrm>
            <a:off x="6967985" y="3141231"/>
            <a:ext cx="1468431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9535E207-8C51-4640-88EA-F747A47A53CC}"/>
              </a:ext>
            </a:extLst>
          </p:cNvPr>
          <p:cNvCxnSpPr>
            <a:cxnSpLocks/>
          </p:cNvCxnSpPr>
          <p:nvPr/>
        </p:nvCxnSpPr>
        <p:spPr>
          <a:xfrm>
            <a:off x="9119025" y="3130178"/>
            <a:ext cx="1186875" cy="0"/>
          </a:xfrm>
          <a:prstGeom prst="straightConnector1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73" name="圆柱形 72">
            <a:extLst>
              <a:ext uri="{FF2B5EF4-FFF2-40B4-BE49-F238E27FC236}">
                <a16:creationId xmlns:a16="http://schemas.microsoft.com/office/drawing/2014/main" id="{74AC8B8D-733C-49FD-A35E-7BD14CE58403}"/>
              </a:ext>
            </a:extLst>
          </p:cNvPr>
          <p:cNvSpPr/>
          <p:nvPr/>
        </p:nvSpPr>
        <p:spPr>
          <a:xfrm rot="16200000">
            <a:off x="6999882" y="1329147"/>
            <a:ext cx="208720" cy="556027"/>
          </a:xfrm>
          <a:prstGeom prst="can">
            <a:avLst/>
          </a:prstGeom>
          <a:noFill/>
          <a:ln w="31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2E99D269-5E12-4EAC-A52C-148952D7C7CC}"/>
              </a:ext>
            </a:extLst>
          </p:cNvPr>
          <p:cNvSpPr/>
          <p:nvPr/>
        </p:nvSpPr>
        <p:spPr>
          <a:xfrm>
            <a:off x="9262936" y="1578053"/>
            <a:ext cx="109099" cy="67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4223F92-4B70-40C2-AF3F-EC98DE4B6F5F}"/>
              </a:ext>
            </a:extLst>
          </p:cNvPr>
          <p:cNvSpPr/>
          <p:nvPr/>
        </p:nvSpPr>
        <p:spPr>
          <a:xfrm>
            <a:off x="9040120" y="1578053"/>
            <a:ext cx="109099" cy="670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F2EF6CF-2116-4818-8570-DC690020F191}"/>
              </a:ext>
            </a:extLst>
          </p:cNvPr>
          <p:cNvSpPr txBox="1"/>
          <p:nvPr/>
        </p:nvSpPr>
        <p:spPr>
          <a:xfrm>
            <a:off x="9479700" y="1480689"/>
            <a:ext cx="11384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prstClr val="black"/>
                </a:solidFill>
              </a:rPr>
              <a:t>Application traffic(s)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80494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32" y="513120"/>
            <a:ext cx="1025151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Issue: The concept “connection” and “flow” in SEALDD is not clear (2)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DBA5E90-59E3-4C1B-8156-2DD562D9FFAD}"/>
              </a:ext>
            </a:extLst>
          </p:cNvPr>
          <p:cNvCxnSpPr/>
          <p:nvPr/>
        </p:nvCxnSpPr>
        <p:spPr>
          <a:xfrm>
            <a:off x="5224930" y="1586266"/>
            <a:ext cx="0" cy="440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箭头: 五边形 34">
            <a:extLst>
              <a:ext uri="{FF2B5EF4-FFF2-40B4-BE49-F238E27FC236}">
                <a16:creationId xmlns:a16="http://schemas.microsoft.com/office/drawing/2014/main" id="{0709FE86-E456-484B-9A58-F5D7AC2FA29A}"/>
              </a:ext>
            </a:extLst>
          </p:cNvPr>
          <p:cNvSpPr/>
          <p:nvPr/>
        </p:nvSpPr>
        <p:spPr>
          <a:xfrm>
            <a:off x="4954353" y="1734817"/>
            <a:ext cx="1060344" cy="568010"/>
          </a:xfrm>
          <a:prstGeom prst="homePlate">
            <a:avLst>
              <a:gd name="adj" fmla="val 104156"/>
            </a:avLst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24E7B59-0145-43AF-AAA9-8543F6CD50C6}"/>
              </a:ext>
            </a:extLst>
          </p:cNvPr>
          <p:cNvSpPr txBox="1"/>
          <p:nvPr/>
        </p:nvSpPr>
        <p:spPr>
          <a:xfrm>
            <a:off x="5012891" y="1865451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 be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5F2980A-1A8E-40DF-BE13-19C05441C359}"/>
              </a:ext>
            </a:extLst>
          </p:cNvPr>
          <p:cNvSpPr txBox="1"/>
          <p:nvPr/>
        </p:nvSpPr>
        <p:spPr>
          <a:xfrm>
            <a:off x="155981" y="1378252"/>
            <a:ext cx="3845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Current: in regular transmission case</a:t>
            </a:r>
            <a:r>
              <a:rPr lang="en-US" altLang="zh-CN" sz="1200" b="1" kern="0" dirty="0">
                <a:solidFill>
                  <a:prstClr val="black"/>
                </a:solidFill>
              </a:rPr>
              <a:t>,</a:t>
            </a:r>
            <a:r>
              <a:rPr lang="zh-CN" altLang="en-US" sz="1200" b="1" kern="0" dirty="0">
                <a:solidFill>
                  <a:prstClr val="black"/>
                </a:solidFill>
              </a:rPr>
              <a:t>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</a:rPr>
              <a:t>only one SEALDD flow is created.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86E53ED-5EF1-4CC8-8DD3-4732C925DAAD}"/>
              </a:ext>
            </a:extLst>
          </p:cNvPr>
          <p:cNvSpPr txBox="1"/>
          <p:nvPr/>
        </p:nvSpPr>
        <p:spPr>
          <a:xfrm>
            <a:off x="5715057" y="2302827"/>
            <a:ext cx="537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It is not sufficient, one application may have multiple application </a:t>
            </a:r>
            <a:r>
              <a:rPr lang="en-US" altLang="zh-CN" sz="1200" b="1" kern="0" dirty="0">
                <a:solidFill>
                  <a:prstClr val="black"/>
                </a:solidFill>
              </a:rPr>
              <a:t>media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traffic flows ( e.g., for a webpage</a:t>
            </a:r>
            <a:r>
              <a:rPr lang="en-US" altLang="zh-CN" sz="1200" b="1" kern="0" dirty="0">
                <a:solidFill>
                  <a:prstClr val="black"/>
                </a:solidFill>
              </a:rPr>
              <a:t>, each element type (text, pictures, video), and those application media traffic flow may require different SEALDD flows to avoid the Head-of-line blocking.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prstClr val="black"/>
                </a:solidFill>
                <a:highlight>
                  <a:srgbClr val="FFFF00"/>
                </a:highlight>
              </a:rPr>
              <a:t>So the regular transmission requires one or more SEALDD flows. 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graphicFrame>
        <p:nvGraphicFramePr>
          <p:cNvPr id="49" name="对象 48">
            <a:extLst>
              <a:ext uri="{FF2B5EF4-FFF2-40B4-BE49-F238E27FC236}">
                <a16:creationId xmlns:a16="http://schemas.microsoft.com/office/drawing/2014/main" id="{1C626DEA-8ABE-4B06-86C2-937D78E8E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895256"/>
              </p:ext>
            </p:extLst>
          </p:nvPr>
        </p:nvGraphicFramePr>
        <p:xfrm>
          <a:off x="402395" y="2221013"/>
          <a:ext cx="3784227" cy="2270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ocument" r:id="rId3" imgW="4406920" imgH="3184544" progId="Word.Document.12">
                  <p:embed/>
                </p:oleObj>
              </mc:Choice>
              <mc:Fallback>
                <p:oleObj name="Document" r:id="rId3" imgW="4406920" imgH="3184544" progId="Word.Document.12">
                  <p:embed/>
                  <p:pic>
                    <p:nvPicPr>
                      <p:cNvPr id="12" name="对象 11">
                        <a:extLst>
                          <a:ext uri="{FF2B5EF4-FFF2-40B4-BE49-F238E27FC236}">
                            <a16:creationId xmlns:a16="http://schemas.microsoft.com/office/drawing/2014/main" id="{96352227-9CD4-4153-8167-58BBF8BA5B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395" y="2221013"/>
                        <a:ext cx="3784227" cy="2270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矩形 49">
            <a:extLst>
              <a:ext uri="{FF2B5EF4-FFF2-40B4-BE49-F238E27FC236}">
                <a16:creationId xmlns:a16="http://schemas.microsoft.com/office/drawing/2014/main" id="{B7CABD34-61A4-42BA-A2D5-2E75E072F240}"/>
              </a:ext>
            </a:extLst>
          </p:cNvPr>
          <p:cNvSpPr/>
          <p:nvPr/>
        </p:nvSpPr>
        <p:spPr>
          <a:xfrm>
            <a:off x="155981" y="1839917"/>
            <a:ext cx="40852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0430" indent="-900430">
              <a:spcBef>
                <a:spcPts val="600"/>
              </a:spcBef>
              <a:spcAft>
                <a:spcPts val="900"/>
              </a:spcAft>
            </a:pPr>
            <a:r>
              <a:rPr lang="en-US" altLang="zh-CN" sz="1000" b="1" dirty="0">
                <a:solidFill>
                  <a:prstClr val="blac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9.2.2.2	SEALDD enabled regular data transmission connection establishment procedure</a:t>
            </a:r>
            <a:endParaRPr lang="zh-CN" altLang="en-US" sz="1000" b="1" dirty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BDC2C83-45A8-414B-B53E-AC395CE2472E}"/>
              </a:ext>
            </a:extLst>
          </p:cNvPr>
          <p:cNvSpPr/>
          <p:nvPr/>
        </p:nvSpPr>
        <p:spPr>
          <a:xfrm>
            <a:off x="306488" y="4674947"/>
            <a:ext cx="3784230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6.The SEALDD client allocates </a:t>
            </a:r>
            <a:r>
              <a:rPr lang="en-GB" altLang="zh-CN" sz="10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 SEALDD flow ID </a:t>
            </a: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mapping to the identifiers of the application traffic</a:t>
            </a:r>
            <a:r>
              <a:rPr lang="en-GB" altLang="zh-CN" sz="10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The SEALDD client sends </a:t>
            </a:r>
            <a:r>
              <a:rPr lang="en-GB" altLang="zh-CN" sz="1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Sdd_RegularTransmissionConnection_Establish</a:t>
            </a: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request to SEALDD server with the SEALDD client ID, </a:t>
            </a:r>
            <a:r>
              <a:rPr lang="en-GB" altLang="zh-CN" sz="10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SEALDD flow ID</a:t>
            </a: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the SEALDD traffic descriptor of the SEALDD client side (the address/port of the SEALDD client for receiving the downlink SEALDD traffic), VAL server ID, VAL service ID</a:t>
            </a:r>
            <a:r>
              <a:rPr lang="en-GB" altLang="zh-CN" sz="10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GB" altLang="zh-CN" sz="1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GB" altLang="zh-CN" sz="10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……</a:t>
            </a:r>
            <a:endParaRPr lang="zh-CN" altLang="zh-CN" sz="1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06610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1025151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Issue: The concept “connection” and “flow” in SEALDD is not clear (3)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DBA5E90-59E3-4C1B-8156-2DD562D9FFAD}"/>
              </a:ext>
            </a:extLst>
          </p:cNvPr>
          <p:cNvCxnSpPr/>
          <p:nvPr/>
        </p:nvCxnSpPr>
        <p:spPr>
          <a:xfrm>
            <a:off x="5224930" y="1586266"/>
            <a:ext cx="0" cy="440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箭头: 五边形 34">
            <a:extLst>
              <a:ext uri="{FF2B5EF4-FFF2-40B4-BE49-F238E27FC236}">
                <a16:creationId xmlns:a16="http://schemas.microsoft.com/office/drawing/2014/main" id="{0709FE86-E456-484B-9A58-F5D7AC2FA29A}"/>
              </a:ext>
            </a:extLst>
          </p:cNvPr>
          <p:cNvSpPr/>
          <p:nvPr/>
        </p:nvSpPr>
        <p:spPr>
          <a:xfrm>
            <a:off x="4954353" y="1734817"/>
            <a:ext cx="1060344" cy="568010"/>
          </a:xfrm>
          <a:prstGeom prst="homePlate">
            <a:avLst>
              <a:gd name="adj" fmla="val 104156"/>
            </a:avLst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24E7B59-0145-43AF-AAA9-8543F6CD50C6}"/>
              </a:ext>
            </a:extLst>
          </p:cNvPr>
          <p:cNvSpPr txBox="1"/>
          <p:nvPr/>
        </p:nvSpPr>
        <p:spPr>
          <a:xfrm>
            <a:off x="5012891" y="1865451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 be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5F2980A-1A8E-40DF-BE13-19C05441C359}"/>
              </a:ext>
            </a:extLst>
          </p:cNvPr>
          <p:cNvSpPr txBox="1"/>
          <p:nvPr/>
        </p:nvSpPr>
        <p:spPr>
          <a:xfrm>
            <a:off x="259031" y="1374099"/>
            <a:ext cx="440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Current: in URLLC transmission case</a:t>
            </a:r>
            <a:r>
              <a:rPr lang="en-US" altLang="zh-CN" sz="1200" b="1" kern="0" dirty="0">
                <a:solidFill>
                  <a:prstClr val="black"/>
                </a:solidFill>
              </a:rPr>
              <a:t>,</a:t>
            </a:r>
            <a:r>
              <a:rPr lang="zh-CN" altLang="en-US" sz="1200" b="1" kern="0" dirty="0">
                <a:solidFill>
                  <a:prstClr val="black"/>
                </a:solidFill>
              </a:rPr>
              <a:t>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</a:rPr>
              <a:t>only one SEALDD flow is created.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86E53ED-5EF1-4CC8-8DD3-4732C925DAAD}"/>
              </a:ext>
            </a:extLst>
          </p:cNvPr>
          <p:cNvSpPr txBox="1"/>
          <p:nvPr/>
        </p:nvSpPr>
        <p:spPr>
          <a:xfrm>
            <a:off x="5715057" y="2302827"/>
            <a:ext cx="5373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It is not correct as in step 10 and 11, a new flow is added </a:t>
            </a:r>
            <a:r>
              <a:rPr lang="en-US" altLang="zh-CN" sz="1200" b="1" kern="0" dirty="0">
                <a:solidFill>
                  <a:prstClr val="black"/>
                </a:solidFill>
              </a:rPr>
              <a:t>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prstClr val="black"/>
                </a:solidFill>
                <a:highlight>
                  <a:srgbClr val="FFFF00"/>
                </a:highlight>
              </a:rPr>
              <a:t>So the regular transmission requires two SEALDD flows.  The procedure descriptions should be corrected.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D356810-FC65-4628-8C10-0A0E04C6A434}"/>
              </a:ext>
            </a:extLst>
          </p:cNvPr>
          <p:cNvSpPr/>
          <p:nvPr/>
        </p:nvSpPr>
        <p:spPr>
          <a:xfrm>
            <a:off x="259031" y="4635102"/>
            <a:ext cx="398439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…….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7. The SEALDD client allocates </a:t>
            </a: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a SEALDD flow ID </a:t>
            </a: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mapping to the application traffic. The SEALDD client sends </a:t>
            </a:r>
            <a:r>
              <a:rPr kumimoji="0" lang="en-GB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Sdd_URLLCTransmissionConnection_Establish</a:t>
            </a: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request to SEALDD server. The request includes the SEALDD client ID, </a:t>
            </a: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SEALDD flow ID</a:t>
            </a:r>
            <a:r>
              <a:rPr kumimoji="0" lang="en-GB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, VAL server ID, VAL service ID for SEALDD server to identify the specific application traffic.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1782340-145F-4889-A1C4-7F95A485E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46" y="2127061"/>
            <a:ext cx="3533214" cy="250804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F7850B1-D088-454D-B36C-B11ED541E8C2}"/>
              </a:ext>
            </a:extLst>
          </p:cNvPr>
          <p:cNvSpPr/>
          <p:nvPr/>
        </p:nvSpPr>
        <p:spPr>
          <a:xfrm>
            <a:off x="325069" y="1915819"/>
            <a:ext cx="46878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00430" indent="-900430">
              <a:spcBef>
                <a:spcPts val="600"/>
              </a:spcBef>
              <a:spcAft>
                <a:spcPts val="900"/>
              </a:spcAft>
            </a:pPr>
            <a:r>
              <a:rPr lang="en-GB" altLang="zh-CN" sz="10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9.3.2.1	E2E redundant transmission path establishment procedure</a:t>
            </a:r>
            <a:endParaRPr lang="zh-CN" altLang="zh-CN" sz="1000" b="1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3321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849</Words>
  <Application>Microsoft Office PowerPoint</Application>
  <PresentationFormat>宽屏</PresentationFormat>
  <Paragraphs>62</Paragraphs>
  <Slides>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.AppleSystemUIFont</vt:lpstr>
      <vt:lpstr>宋体</vt:lpstr>
      <vt:lpstr>Microsoft YaHei</vt:lpstr>
      <vt:lpstr>Arial</vt:lpstr>
      <vt:lpstr>Calibri</vt:lpstr>
      <vt:lpstr>Calibri Light</vt:lpstr>
      <vt:lpstr>Times New Roman</vt:lpstr>
      <vt:lpstr>1_Office Theme</vt:lpstr>
      <vt:lpstr>Document</vt:lpstr>
      <vt:lpstr>Discussion on connection and flow in SEALDD</vt:lpstr>
      <vt:lpstr>Issue: The concept “connection” and “flow” in SEALDD is not clear(1)</vt:lpstr>
      <vt:lpstr>Issue: The concept “connection” and “flow” in SEALDD is not clear (2)</vt:lpstr>
      <vt:lpstr>Issue: The concept “connection” and “flow” in SEALDD is not clear (3)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Cuili0401</cp:lastModifiedBy>
  <cp:revision>301</cp:revision>
  <dcterms:created xsi:type="dcterms:W3CDTF">2023-04-05T03:54:49Z</dcterms:created>
  <dcterms:modified xsi:type="dcterms:W3CDTF">2024-04-08T14:00:38Z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(3)FNHelwIwi/GgBB9Kk1OOP9zFnzrkbPgm1sIgRUl23PQRoWhV40CqNmuD2IhsLGTj8l5uV0kd
keeZdIIiEUrT5PCZduYQVO8Nae4/gWoz3MKbGCD2+fY9fnC4GXX6JWIkUvGCSTaQe5gD6caZ
L5xy4AukUTBrSrPYZgmqIGkaV/AXVnUtn/U07HNJc0wDqh+wul1dExn2NFLq9pmaGBoYT6VB
DEUj87tF8q9jheV8rV</vt:lpwstr>
  </property>
  <property fmtid="{D5CDD505-2E9C-101B-9397-08002B2CF9AE}" pid="3" name="_2015_ms_pID_7253431">
    <vt:lpwstr>3GZDv8LLNusXxCDE/5lE0g7VQCcNJezxGjn8+sw+eOVT/63ZIoEwnI
maKxEjklzb8BSJLPV6p/gnvJidoo904qrA1ARLfsgMRvvnqKV9Vi/F8X/A8CWILD6n4/u/Nz
PEh5Ec9kaJmgmPWxIaU3tTefCBRjM/rwzqH00MOtKwkJG6ECzEVQaEiJ7cys+REb0V7LmPDr
0+sWEcQVi3u8IGn1qCgzCQ04BDxuEwF1ESQH</vt:lpwstr>
  </property>
  <property fmtid="{D5CDD505-2E9C-101B-9397-08002B2CF9AE}" pid="4" name="_2015_ms_pID_7253432">
    <vt:lpwstr>xw==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